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0" r:id="rId5"/>
    <p:sldId id="260" r:id="rId6"/>
    <p:sldId id="261" r:id="rId7"/>
    <p:sldId id="262" r:id="rId8"/>
    <p:sldId id="271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5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94AB98-5FD0-9DCF-DF6B-0ACFA8A487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2CA45B7-6F5D-FE82-DF81-4D88F8B23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D8B5276-48EE-A3D5-FEA5-10E2FE4FD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A68BBF-4038-D4B2-470E-321900553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972FF8-474D-C619-CD1A-01ADAD15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546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F060FD-9637-8A88-F5B0-3EFB40F7A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25BCE6C-69C7-5A7A-0165-2D36E7AB74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8B668C9-1D82-10EF-5DCD-F6EC14CEE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D52FE4A-59F7-6DE0-B0B4-122FBE77E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6192B07-AACE-59F1-4B4F-6F5CE823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21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6959CC4-5F90-6FA2-A4F8-0584005A5D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625E8A8-D38D-0CA3-0C36-F5C48C757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FA4C75-0FFE-5082-8396-92864C5D3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58B193D-C508-C740-7753-5CBEAFA80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7ADD4E7-3A2D-CE65-D4C8-23EADB4AD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9639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C3B084-E78C-FBE3-BC41-27A8682D8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65728A-2AF7-D5F6-BAF7-5C4BBCF6C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4580BDF4-C877-D484-794E-8679F82D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6B5B827-0741-958D-3DD7-16D640593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6CBECDA-E0FB-4E75-8650-16A92C3A8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4903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D31C88-698E-73E7-0BFF-751B5B8C5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1095E0C-AE1C-95CC-6EE7-20D3F8284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87712CD-7B2E-AAAD-715F-1874844AC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9B05E7B-FA40-D64A-4B2B-60BB8F9F0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91F450C-FA9A-F867-822C-A577E88CB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55652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971911B-4887-2B92-EF61-69BD08189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91A09DF-7C89-C1B2-6E4F-12A924B026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91922A-F563-471D-F798-CC33FB0B2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AC294CF-5BCB-0841-20B3-DE5218B2C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38FADB4-30FA-7385-1734-432B1BF88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7CB2443-5621-64C1-E712-C046D1A4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28303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1E634D-6132-7F0F-F17B-18D4D9FA9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40E4B2-56F5-83D7-62FD-61F6303E7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01CCA01-4EA9-29F7-0E78-FD87C3D264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5B008A3B-ACAB-3E82-44A1-4A379269DA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C5A1C8D-CF57-7852-56D0-8278591890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60BF58A-16A2-33E7-388A-BFAB638E3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560D7A55-1773-A338-DB5D-F53C23E41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95BD3F5D-1EEA-CCC9-DE7A-517C94961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3236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59B7757-54FA-0F4C-4D87-12D379FC6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C5D74D0-0580-C1D2-2FEB-C6114621D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36FEE31C-431C-4579-1384-8FCA9DB751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FE3B28-F512-F347-29DB-C9F017FB6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78044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E026047-8FCD-E3F0-1C99-F6E5CF184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F68AE52-D6A0-4983-8686-075794C54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EB389ED-31E3-1D1B-45AE-1F669040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06969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6A0333-0B33-E76C-82B2-419DAAAA8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25FEBA1-0163-F878-6CAB-68720D4CD0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1BBA392-8FCC-2EEA-4DDB-FA3E312135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844EFF3-842E-B4B9-D456-355063FDA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7409F73-3FD3-31FF-086B-E6BD55F33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AF509AB-949F-1E2A-EBB4-E4BB51CA6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82286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FFD7FC-3202-D092-0F39-BFC714D449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B5DF6CD-BE8F-394A-4EFC-B32E35D77F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5F0F230-E9A3-81D0-D943-29F5445B20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AB747956-6C9D-ECF9-7485-7E0D6E1DC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F210DB17-713E-8C19-2B53-0E5ADF576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38B29C3-27E7-4778-9EEF-5611FC73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0454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FE18F2A-604A-7908-A9DA-0569CCC65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1D4D37-DDC8-24A9-8FD6-6A90242CC1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10946C2-F92A-E046-82E2-F2254EC065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950A97-79D1-4BAA-8C1A-C26D640840E8}" type="datetimeFigureOut">
              <a:rPr lang="it-IT" smtClean="0"/>
              <a:t>04/06/2025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530DFFC-5248-F1F8-0588-F998BFF72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1F05D98-5CB3-2A9D-5514-78D2582515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E31F1-2234-4071-8CA9-B0D0EAA7888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91879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unibo-my.sharepoint.com/:u:/g/personal/giuseppe_spathis_studio_unibo_it/Eev3GPxlMJpCuPoKQQ3CHdsBpysrXeM5c9C3-Ycl80oruw?e=tLqcgj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D9ED69-CD1F-5E2A-29D9-6C7DC237D4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9046" y="223520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ColorMNet</a:t>
            </a:r>
            <a:r>
              <a:rPr lang="en-US" dirty="0"/>
              <a:t>: A Memory-based Deep</a:t>
            </a:r>
            <a:br>
              <a:rPr lang="en-US" dirty="0"/>
            </a:br>
            <a:r>
              <a:rPr lang="en-US" dirty="0"/>
              <a:t>Spatial-Temporal Feature Propagation Network</a:t>
            </a:r>
            <a:br>
              <a:rPr lang="en-US" dirty="0"/>
            </a:br>
            <a:r>
              <a:rPr lang="en-US" dirty="0"/>
              <a:t>for Video Colorization</a:t>
            </a:r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D0CA01CF-08EE-F550-ED4F-668E266B9B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421" y="5202238"/>
            <a:ext cx="9144000" cy="1655762"/>
          </a:xfrm>
        </p:spPr>
        <p:txBody>
          <a:bodyPr/>
          <a:lstStyle/>
          <a:p>
            <a:r>
              <a:rPr lang="en-US" dirty="0" err="1"/>
              <a:t>Presentato</a:t>
            </a:r>
            <a:r>
              <a:rPr lang="en-US" dirty="0"/>
              <a:t> da Giuseppe </a:t>
            </a:r>
            <a:r>
              <a:rPr lang="en-US" dirty="0" err="1"/>
              <a:t>Spathis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38683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0FE833-CDBD-5CD3-61B2-BBC576749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LOCAL ATTENTION</a:t>
            </a:r>
            <a:endParaRPr lang="it-IT" dirty="0"/>
          </a:p>
        </p:txBody>
      </p:sp>
      <p:pic>
        <p:nvPicPr>
          <p:cNvPr id="5" name="Segnaposto contenuto 4" descr="Immagine che contiene Carattere, testo, calligrafia, bianco&#10;&#10;Il contenuto generato dall'IA potrebbe non essere corretto.">
            <a:extLst>
              <a:ext uri="{FF2B5EF4-FFF2-40B4-BE49-F238E27FC236}">
                <a16:creationId xmlns:a16="http://schemas.microsoft.com/office/drawing/2014/main" id="{3F4F32A4-DFC5-AEEA-5CF0-3A357EB4D8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158" y="2201015"/>
            <a:ext cx="6720347" cy="1485159"/>
          </a:xfrm>
        </p:spPr>
      </p:pic>
      <p:pic>
        <p:nvPicPr>
          <p:cNvPr id="7" name="Immagine 6" descr="Immagine che contiene Carattere, testo, bianco, linea&#10;&#10;Il contenuto generato dall'IA potrebbe non essere corretto.">
            <a:extLst>
              <a:ext uri="{FF2B5EF4-FFF2-40B4-BE49-F238E27FC236}">
                <a16:creationId xmlns:a16="http://schemas.microsoft.com/office/drawing/2014/main" id="{81DCE147-1265-D558-7F6D-05AD1F82FC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608" y="4733879"/>
            <a:ext cx="6373580" cy="1238295"/>
          </a:xfrm>
          <a:prstGeom prst="rect">
            <a:avLst/>
          </a:prstGeom>
        </p:spPr>
      </p:pic>
      <p:cxnSp>
        <p:nvCxnSpPr>
          <p:cNvPr id="9" name="Connettore 2 8">
            <a:extLst>
              <a:ext uri="{FF2B5EF4-FFF2-40B4-BE49-F238E27FC236}">
                <a16:creationId xmlns:a16="http://schemas.microsoft.com/office/drawing/2014/main" id="{BDCFA3F9-9D0B-D402-5A24-684A72AD9C25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272398" y="3686174"/>
            <a:ext cx="1934" cy="1047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7183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6B59B9-C92E-09F6-BF36-B261203B5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MODELLO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024928E9-9D8E-3111-4138-4FADE0434B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" y="2801115"/>
            <a:ext cx="3829163" cy="991076"/>
          </a:xfrm>
        </p:spPr>
      </p:pic>
    </p:spTree>
    <p:extLst>
      <p:ext uri="{BB962C8B-B14F-4D97-AF65-F5344CB8AC3E}">
        <p14:creationId xmlns:p14="http://schemas.microsoft.com/office/powerpoint/2010/main" val="23561080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C4EF20-37B3-FF6B-E0A0-5BE598A5B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2F55D00-5D1B-4FA4-45ED-D2BDE17B0E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44200" cy="516731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Dataset DAVIS e </a:t>
            </a:r>
            <a:r>
              <a:rPr lang="en-US" dirty="0" err="1"/>
              <a:t>Videvo</a:t>
            </a:r>
            <a:endParaRPr lang="en-US" dirty="0"/>
          </a:p>
          <a:p>
            <a:r>
              <a:rPr lang="en-US" dirty="0" err="1"/>
              <a:t>Trainato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GPU RTX A6000 con 48 GB</a:t>
            </a:r>
          </a:p>
          <a:p>
            <a:r>
              <a:rPr lang="en-US" dirty="0"/>
              <a:t>Adam</a:t>
            </a:r>
          </a:p>
          <a:p>
            <a:r>
              <a:rPr lang="en-US" dirty="0"/>
              <a:t>Batch size 4</a:t>
            </a:r>
          </a:p>
          <a:p>
            <a:r>
              <a:rPr lang="en-US" dirty="0"/>
              <a:t>Learning rate 2x10^-5</a:t>
            </a:r>
          </a:p>
          <a:p>
            <a:r>
              <a:rPr lang="el-GR" dirty="0"/>
              <a:t>γ </a:t>
            </a:r>
            <a:r>
              <a:rPr lang="en-US" dirty="0"/>
              <a:t>= 5</a:t>
            </a:r>
          </a:p>
          <a:p>
            <a:r>
              <a:rPr lang="en-US" dirty="0"/>
              <a:t>Ne = 5</a:t>
            </a:r>
          </a:p>
          <a:p>
            <a:r>
              <a:rPr lang="en-US" dirty="0"/>
              <a:t>Ns = 10</a:t>
            </a:r>
          </a:p>
          <a:p>
            <a:r>
              <a:rPr lang="en-US" dirty="0"/>
              <a:t>M = 128</a:t>
            </a:r>
          </a:p>
          <a:p>
            <a:r>
              <a:rPr lang="en-US" dirty="0"/>
              <a:t>Loss MAE </a:t>
            </a:r>
          </a:p>
          <a:p>
            <a:r>
              <a:rPr lang="en-US" dirty="0"/>
              <a:t>160000 </a:t>
            </a:r>
            <a:r>
              <a:rPr lang="en-US" dirty="0" err="1"/>
              <a:t>iterazioni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36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4DF845-054F-2966-4FFB-06CF0F26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RISULTATI QUANTITATIVI</a:t>
            </a:r>
            <a:endParaRPr lang="it-IT" dirty="0"/>
          </a:p>
        </p:txBody>
      </p:sp>
      <p:pic>
        <p:nvPicPr>
          <p:cNvPr id="5" name="Segnaposto contenuto 4" descr="Immagine che contiene testo, schermata, numero, Carattere&#10;&#10;Il contenuto generato dall'IA potrebbe non essere corretto.">
            <a:extLst>
              <a:ext uri="{FF2B5EF4-FFF2-40B4-BE49-F238E27FC236}">
                <a16:creationId xmlns:a16="http://schemas.microsoft.com/office/drawing/2014/main" id="{67860DEF-3271-3B7A-8B84-AD7BB3C34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2" y="1837853"/>
            <a:ext cx="11661975" cy="4570061"/>
          </a:xfrm>
        </p:spPr>
      </p:pic>
    </p:spTree>
    <p:extLst>
      <p:ext uri="{BB962C8B-B14F-4D97-AF65-F5344CB8AC3E}">
        <p14:creationId xmlns:p14="http://schemas.microsoft.com/office/powerpoint/2010/main" val="31100562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6820AB-DAC9-9A8E-D256-8EC6CDCCA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RISULTATI QUALITATIVI</a:t>
            </a:r>
            <a:endParaRPr lang="it-IT" dirty="0"/>
          </a:p>
        </p:txBody>
      </p:sp>
      <p:pic>
        <p:nvPicPr>
          <p:cNvPr id="5" name="Segnaposto contenuto 4" descr="Immagine che contiene schermata, collage, aria aperta, panorama&#10;&#10;Il contenuto generato dall'IA potrebbe non essere corretto.">
            <a:extLst>
              <a:ext uri="{FF2B5EF4-FFF2-40B4-BE49-F238E27FC236}">
                <a16:creationId xmlns:a16="http://schemas.microsoft.com/office/drawing/2014/main" id="{C35ECE23-9BE9-1C75-6AC1-7E7F8598D1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8904" y="1369047"/>
            <a:ext cx="12230904" cy="4818002"/>
          </a:xfr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EC0C4055-5B1A-67ED-49CC-259B827E7EA2}"/>
              </a:ext>
            </a:extLst>
          </p:cNvPr>
          <p:cNvSpPr txBox="1"/>
          <p:nvPr/>
        </p:nvSpPr>
        <p:spPr>
          <a:xfrm>
            <a:off x="348701" y="6308209"/>
            <a:ext cx="87952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(c) e (d) </a:t>
            </a:r>
            <a:r>
              <a:rPr lang="en-US" dirty="0" err="1"/>
              <a:t>sono</a:t>
            </a:r>
            <a:r>
              <a:rPr lang="en-US" dirty="0"/>
              <a:t> </a:t>
            </a:r>
            <a:r>
              <a:rPr lang="en-US" dirty="0" err="1"/>
              <a:t>rispettivamente</a:t>
            </a:r>
            <a:r>
              <a:rPr lang="en-US" dirty="0"/>
              <a:t> </a:t>
            </a:r>
            <a:r>
              <a:rPr lang="en-US" dirty="0" err="1"/>
              <a:t>gli</a:t>
            </a:r>
            <a:r>
              <a:rPr lang="en-US" dirty="0"/>
              <a:t> output di </a:t>
            </a:r>
            <a:r>
              <a:rPr lang="it-IT" dirty="0" err="1"/>
              <a:t>DeepRemaster</a:t>
            </a:r>
            <a:r>
              <a:rPr lang="it-IT" dirty="0"/>
              <a:t> e </a:t>
            </a:r>
            <a:r>
              <a:rPr lang="it-IT" dirty="0" err="1"/>
              <a:t>DeepExemplar</a:t>
            </a:r>
            <a:r>
              <a:rPr lang="en-US" dirty="0"/>
              <a:t> 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5108241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B4F41E1-576E-244A-F35D-3BDEA877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MIO ESPERIMENTO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9DD0AD6-96E7-4FFD-0716-88CD4B914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 </a:t>
            </a:r>
            <a:r>
              <a:rPr lang="en-US" dirty="0" err="1"/>
              <a:t>personalizzato</a:t>
            </a:r>
            <a:r>
              <a:rPr lang="en-US" dirty="0"/>
              <a:t> di 40 video con </a:t>
            </a:r>
            <a:r>
              <a:rPr lang="en-US" dirty="0" err="1"/>
              <a:t>variazioni</a:t>
            </a:r>
            <a:r>
              <a:rPr lang="en-US" dirty="0"/>
              <a:t> di luce e </a:t>
            </a:r>
            <a:r>
              <a:rPr lang="en-US" dirty="0" err="1"/>
              <a:t>colore</a:t>
            </a:r>
            <a:r>
              <a:rPr lang="en-US" dirty="0"/>
              <a:t> di </a:t>
            </a:r>
            <a:r>
              <a:rPr lang="en-US" dirty="0" err="1"/>
              <a:t>sfondo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LINK_DATASET</a:t>
            </a:r>
            <a:endParaRPr lang="en-US" dirty="0"/>
          </a:p>
          <a:p>
            <a:r>
              <a:rPr lang="it-IT" dirty="0"/>
              <a:t>Fine tuning con batch size 2 e numero di iterazioni sempre </a:t>
            </a:r>
            <a:r>
              <a:rPr lang="en-US" dirty="0"/>
              <a:t>160000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5790208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90BB19-32AB-57C3-5FC0-A0E01336B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Bibliografia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AF559-DD37-A7C0-60EC-129E30133D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Yang, </a:t>
            </a:r>
            <a:r>
              <a:rPr lang="it-IT" dirty="0" err="1"/>
              <a:t>Yixin</a:t>
            </a:r>
            <a:r>
              <a:rPr lang="it-IT" dirty="0"/>
              <a:t>, et al. "</a:t>
            </a:r>
            <a:r>
              <a:rPr lang="it-IT" dirty="0" err="1"/>
              <a:t>ColorMNet</a:t>
            </a:r>
            <a:r>
              <a:rPr lang="it-IT" dirty="0"/>
              <a:t>: A </a:t>
            </a:r>
            <a:r>
              <a:rPr lang="it-IT" dirty="0" err="1"/>
              <a:t>memory-based</a:t>
            </a:r>
            <a:r>
              <a:rPr lang="it-IT" dirty="0"/>
              <a:t> deep </a:t>
            </a:r>
            <a:r>
              <a:rPr lang="it-IT" dirty="0" err="1"/>
              <a:t>spatial-temporal</a:t>
            </a:r>
            <a:r>
              <a:rPr lang="it-IT" dirty="0"/>
              <a:t> feature </a:t>
            </a:r>
            <a:r>
              <a:rPr lang="it-IT" dirty="0" err="1"/>
              <a:t>propagation</a:t>
            </a:r>
            <a:r>
              <a:rPr lang="it-IT" dirty="0"/>
              <a:t> network for video </a:t>
            </a:r>
            <a:r>
              <a:rPr lang="it-IT" dirty="0" err="1"/>
              <a:t>colorization</a:t>
            </a:r>
            <a:r>
              <a:rPr lang="it-IT" dirty="0"/>
              <a:t>." </a:t>
            </a:r>
            <a:r>
              <a:rPr lang="it-IT" i="1" dirty="0" err="1"/>
              <a:t>European</a:t>
            </a:r>
            <a:r>
              <a:rPr lang="it-IT" i="1" dirty="0"/>
              <a:t> Conference on Computer Vision</a:t>
            </a:r>
            <a:r>
              <a:rPr lang="it-IT" dirty="0"/>
              <a:t>. Cham: Springer Nature </a:t>
            </a:r>
            <a:r>
              <a:rPr lang="it-IT" dirty="0" err="1"/>
              <a:t>Switzerland</a:t>
            </a:r>
            <a:r>
              <a:rPr lang="it-IT" dirty="0"/>
              <a:t>, 2024.</a:t>
            </a:r>
          </a:p>
        </p:txBody>
      </p:sp>
    </p:spTree>
    <p:extLst>
      <p:ext uri="{BB962C8B-B14F-4D97-AF65-F5344CB8AC3E}">
        <p14:creationId xmlns:p14="http://schemas.microsoft.com/office/powerpoint/2010/main" val="3569243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208448-E5DA-C4FB-C702-9E7AF890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INTRODUZIONE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CD2F0B9-9EB2-0505-CFF8-744EBA5901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907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it-IT" dirty="0"/>
              <a:t>Il task di colorare video in bianco e nero è diventato negli ultimi anni molto importante poiché tutti i film e video in bianco e nero registrati all'inizio del 900 risultano poco accattivanti per una persona comune</a:t>
            </a:r>
          </a:p>
        </p:txBody>
      </p:sp>
    </p:spTree>
    <p:extLst>
      <p:ext uri="{BB962C8B-B14F-4D97-AF65-F5344CB8AC3E}">
        <p14:creationId xmlns:p14="http://schemas.microsoft.com/office/powerpoint/2010/main" val="4006061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D3E49A-5893-480B-9F48-FBC0BEE6E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 DELLA LETTERATURA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B7E356D-86F5-6515-937B-BD0F0027F8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user-</a:t>
            </a:r>
            <a:r>
              <a:rPr lang="it-IT" dirty="0" err="1"/>
              <a:t>guided</a:t>
            </a:r>
            <a:r>
              <a:rPr lang="it-IT" dirty="0"/>
              <a:t> image </a:t>
            </a:r>
            <a:r>
              <a:rPr lang="it-IT" dirty="0" err="1"/>
              <a:t>colorization</a:t>
            </a:r>
            <a:r>
              <a:rPr lang="it-IT" dirty="0"/>
              <a:t>: hanno poca coerenza temporale, le performance sui singoli fotogrammi sono spesso insoddisfacenti</a:t>
            </a:r>
          </a:p>
          <a:p>
            <a:r>
              <a:rPr lang="it-IT" dirty="0" err="1"/>
              <a:t>automatic</a:t>
            </a:r>
            <a:r>
              <a:rPr lang="it-IT" dirty="0"/>
              <a:t> video-</a:t>
            </a:r>
            <a:r>
              <a:rPr lang="it-IT" dirty="0" err="1"/>
              <a:t>colorization</a:t>
            </a:r>
            <a:r>
              <a:rPr lang="it-IT" dirty="0"/>
              <a:t>: </a:t>
            </a:r>
          </a:p>
          <a:p>
            <a:pPr lvl="1"/>
            <a:r>
              <a:rPr lang="it-IT" dirty="0"/>
              <a:t>propagazione di features unidirezionale</a:t>
            </a:r>
          </a:p>
          <a:p>
            <a:pPr lvl="1"/>
            <a:r>
              <a:rPr lang="it-IT" dirty="0"/>
              <a:t>propagazione bidirezionale</a:t>
            </a:r>
          </a:p>
          <a:p>
            <a:pPr lvl="1"/>
            <a:r>
              <a:rPr lang="it-IT" dirty="0"/>
              <a:t>Limitazioni: </a:t>
            </a:r>
          </a:p>
          <a:p>
            <a:pPr marL="457200" lvl="1" indent="0">
              <a:buNone/>
            </a:pPr>
            <a:r>
              <a:rPr lang="it-IT" dirty="0"/>
              <a:t>	- risulta ancora poco soddisfacente stimare le features spaziali di ogni 	   frame</a:t>
            </a:r>
          </a:p>
          <a:p>
            <a:pPr marL="457200" lvl="1" indent="0">
              <a:buNone/>
            </a:pPr>
            <a:r>
              <a:rPr lang="it-IT" dirty="0"/>
              <a:t>	- performano male su scenari reali rispetto a dataset sintetici</a:t>
            </a:r>
          </a:p>
        </p:txBody>
      </p:sp>
    </p:spTree>
    <p:extLst>
      <p:ext uri="{BB962C8B-B14F-4D97-AF65-F5344CB8AC3E}">
        <p14:creationId xmlns:p14="http://schemas.microsoft.com/office/powerpoint/2010/main" val="3012671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D0C438F-8850-0147-A344-6CACDAB55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ANALISI DELLA LETTERATURA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D1E9A3-26EC-04B8-36B1-A0ACB8642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 err="1"/>
              <a:t>exemplar-based</a:t>
            </a:r>
            <a:r>
              <a:rPr lang="it-IT" dirty="0"/>
              <a:t> video </a:t>
            </a:r>
            <a:r>
              <a:rPr lang="it-IT" dirty="0" err="1"/>
              <a:t>colorization</a:t>
            </a:r>
            <a:r>
              <a:rPr lang="it-IT" dirty="0"/>
              <a:t>: </a:t>
            </a:r>
          </a:p>
          <a:p>
            <a:pPr lvl="1"/>
            <a:r>
              <a:rPr lang="it-IT" dirty="0" err="1"/>
              <a:t>stack</a:t>
            </a:r>
            <a:r>
              <a:rPr lang="it-IT" dirty="0"/>
              <a:t> di frame lungo la direzione temporale, richiede grande memoria GPU e risulta lenta l’inferenza</a:t>
            </a:r>
          </a:p>
          <a:p>
            <a:pPr lvl="1"/>
            <a:r>
              <a:rPr lang="it-IT" dirty="0"/>
              <a:t>propagazione di features basato su reti ricorrenti: fatica a sfruttare informazioni temporali molto distanti temporalmente fra di loro</a:t>
            </a:r>
          </a:p>
        </p:txBody>
      </p:sp>
    </p:spTree>
    <p:extLst>
      <p:ext uri="{BB962C8B-B14F-4D97-AF65-F5344CB8AC3E}">
        <p14:creationId xmlns:p14="http://schemas.microsoft.com/office/powerpoint/2010/main" val="2638709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3F28DC1-6BAF-8301-0887-FDD3A8218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PANORAMICA DESIGN ARCHITETTURA</a:t>
            </a:r>
            <a:endParaRPr lang="it-IT" dirty="0"/>
          </a:p>
        </p:txBody>
      </p:sp>
      <p:pic>
        <p:nvPicPr>
          <p:cNvPr id="5" name="Segnaposto contenuto 4" descr="Immagine che contiene testo, schermata, Carattere, diagramma&#10;&#10;Il contenuto generato dall'IA potrebbe non essere corretto.">
            <a:extLst>
              <a:ext uri="{FF2B5EF4-FFF2-40B4-BE49-F238E27FC236}">
                <a16:creationId xmlns:a16="http://schemas.microsoft.com/office/drawing/2014/main" id="{A699F3A7-6FD8-CD85-0FA4-1E776FAFB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119" y="1530415"/>
            <a:ext cx="9401459" cy="5301064"/>
          </a:xfrm>
        </p:spPr>
      </p:pic>
    </p:spTree>
    <p:extLst>
      <p:ext uri="{BB962C8B-B14F-4D97-AF65-F5344CB8AC3E}">
        <p14:creationId xmlns:p14="http://schemas.microsoft.com/office/powerpoint/2010/main" val="1943969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1F0BB5-D399-6BCC-85DB-ECD6BA20C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PVGFE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1C4E781-70C9-4053-9E41-3A2F37D4E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frame del video in scala di grigio</a:t>
            </a:r>
          </a:p>
          <a:p>
            <a:r>
              <a:rPr lang="en-US" dirty="0"/>
              <a:t>Ogni </a:t>
            </a:r>
            <a:r>
              <a:rPr lang="en-US" dirty="0" err="1"/>
              <a:t>fotogramma</a:t>
            </a:r>
            <a:r>
              <a:rPr lang="en-US" dirty="0"/>
              <a:t> </a:t>
            </a:r>
            <a:r>
              <a:rPr lang="en-US" dirty="0" err="1"/>
              <a:t>viene</a:t>
            </a:r>
            <a:r>
              <a:rPr lang="en-US" dirty="0"/>
              <a:t> </a:t>
            </a:r>
            <a:r>
              <a:rPr lang="en-US" dirty="0" err="1"/>
              <a:t>processato</a:t>
            </a:r>
            <a:r>
              <a:rPr lang="en-US" dirty="0"/>
              <a:t> da DINov2 (Vit-S/14) </a:t>
            </a:r>
            <a:r>
              <a:rPr lang="en-US" dirty="0" err="1"/>
              <a:t>generando</a:t>
            </a:r>
            <a:r>
              <a:rPr lang="en-US" dirty="0"/>
              <a:t> Gi e ResNet50 </a:t>
            </a:r>
            <a:r>
              <a:rPr lang="en-US" dirty="0" err="1"/>
              <a:t>fino</a:t>
            </a:r>
            <a:r>
              <a:rPr lang="en-US" dirty="0"/>
              <a:t> a stage 4 con stride 16 </a:t>
            </a:r>
            <a:r>
              <a:rPr lang="en-US" dirty="0" err="1"/>
              <a:t>generando</a:t>
            </a:r>
            <a:r>
              <a:rPr lang="en-US" dirty="0"/>
              <a:t> Li</a:t>
            </a: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588939E-B340-29BE-BBEE-72CAE0C50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444" y="1673539"/>
            <a:ext cx="1374906" cy="670267"/>
          </a:xfrm>
          <a:prstGeom prst="rect">
            <a:avLst/>
          </a:prstGeom>
        </p:spPr>
      </p:pic>
      <p:pic>
        <p:nvPicPr>
          <p:cNvPr id="7" name="Immagine 6" descr="Immagine che contiene testo, Carattere, bianco, design&#10;&#10;Il contenuto generato dall'IA potrebbe non essere corretto.">
            <a:extLst>
              <a:ext uri="{FF2B5EF4-FFF2-40B4-BE49-F238E27FC236}">
                <a16:creationId xmlns:a16="http://schemas.microsoft.com/office/drawing/2014/main" id="{BA6A6440-88B4-E948-3623-53045F9671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941" y="3807292"/>
            <a:ext cx="3554824" cy="1759986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8EC4D91A-D146-3E49-BE25-9520DA6B1DD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0034" y="3636564"/>
            <a:ext cx="3467709" cy="877631"/>
          </a:xfrm>
          <a:prstGeom prst="rect">
            <a:avLst/>
          </a:prstGeom>
        </p:spPr>
      </p:pic>
      <p:pic>
        <p:nvPicPr>
          <p:cNvPr id="11" name="Immagine 10" descr="Immagine che contiene Carattere, bianco, testo, calligrafia&#10;&#10;Il contenuto generato dall'IA potrebbe non essere corretto.">
            <a:extLst>
              <a:ext uri="{FF2B5EF4-FFF2-40B4-BE49-F238E27FC236}">
                <a16:creationId xmlns:a16="http://schemas.microsoft.com/office/drawing/2014/main" id="{523C7482-1831-FD32-280B-4452C6B0A33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7919" y="5423026"/>
            <a:ext cx="5225924" cy="1169437"/>
          </a:xfrm>
          <a:prstGeom prst="rect">
            <a:avLst/>
          </a:prstGeom>
        </p:spPr>
      </p:pic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473AD913-708E-E8C2-D534-95DCB1ED28A6}"/>
              </a:ext>
            </a:extLst>
          </p:cNvPr>
          <p:cNvCxnSpPr>
            <a:stCxn id="7" idx="3"/>
          </p:cNvCxnSpPr>
          <p:nvPr/>
        </p:nvCxnSpPr>
        <p:spPr>
          <a:xfrm flipV="1">
            <a:off x="4673765" y="4227968"/>
            <a:ext cx="1509752" cy="45931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00A61C12-A557-9038-FDE4-297EC3EFACD3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>
            <a:off x="8043889" y="4514195"/>
            <a:ext cx="566992" cy="9088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321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0EA807-74E0-812C-B776-9435DAE4A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MFP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0442900-4AAE-B6BA-018F-268990DE31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</a:t>
            </a:r>
          </a:p>
          <a:p>
            <a:r>
              <a:rPr lang="en-US" dirty="0" err="1"/>
              <a:t>Calcoliamo</a:t>
            </a:r>
            <a:r>
              <a:rPr lang="en-US" dirty="0"/>
              <a:t> </a:t>
            </a:r>
            <a:r>
              <a:rPr lang="en-US" dirty="0" err="1"/>
              <a:t>usando</a:t>
            </a:r>
            <a:r>
              <a:rPr lang="en-US" dirty="0"/>
              <a:t> </a:t>
            </a:r>
            <a:r>
              <a:rPr lang="it-IT" dirty="0"/>
              <a:t>PVGFE </a:t>
            </a:r>
          </a:p>
          <a:p>
            <a:r>
              <a:rPr lang="it-IT" dirty="0"/>
              <a:t>Calcoliamo usando ResNet18</a:t>
            </a:r>
          </a:p>
          <a:p>
            <a:pPr marL="0" indent="0">
              <a:buNone/>
            </a:pPr>
            <a:endParaRPr lang="it-IT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D294BE0E-1BC3-19A9-AEFA-99A48C57EC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4490" y="1825625"/>
            <a:ext cx="1766960" cy="55116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0DD19863-5CA1-779E-F7C9-12CAD5289B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498" y="2240458"/>
            <a:ext cx="5480108" cy="551161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0779DE44-41F8-24B9-D8C9-5ED96CF14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346" y="2672799"/>
            <a:ext cx="6153404" cy="644335"/>
          </a:xfrm>
          <a:prstGeom prst="rect">
            <a:avLst/>
          </a:prstGeom>
        </p:spPr>
      </p:pic>
      <p:pic>
        <p:nvPicPr>
          <p:cNvPr id="11" name="Immagine 10" descr="Immagine che contiene testo, Carattere, calligrafia, bianco&#10;&#10;Il contenuto generato dall'IA potrebbe non essere corretto.">
            <a:extLst>
              <a:ext uri="{FF2B5EF4-FFF2-40B4-BE49-F238E27FC236}">
                <a16:creationId xmlns:a16="http://schemas.microsoft.com/office/drawing/2014/main" id="{8C518B12-6C67-4B68-09CD-D38E0B0E59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04" y="3467916"/>
            <a:ext cx="4124045" cy="3237684"/>
          </a:xfrm>
          <a:prstGeom prst="rect">
            <a:avLst/>
          </a:prstGeom>
        </p:spPr>
      </p:pic>
      <p:pic>
        <p:nvPicPr>
          <p:cNvPr id="13" name="Immagine 12" descr="Immagine che contiene Carattere, testo, bianco, calligrafia&#10;&#10;Il contenuto generato dall'IA potrebbe non essere corretto.">
            <a:extLst>
              <a:ext uri="{FF2B5EF4-FFF2-40B4-BE49-F238E27FC236}">
                <a16:creationId xmlns:a16="http://schemas.microsoft.com/office/drawing/2014/main" id="{8419EC17-C6D5-08CA-0FAA-C570A48A636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3775" y="4207761"/>
            <a:ext cx="4648200" cy="1201666"/>
          </a:xfrm>
          <a:prstGeom prst="rect">
            <a:avLst/>
          </a:prstGeom>
        </p:spPr>
      </p:pic>
      <p:cxnSp>
        <p:nvCxnSpPr>
          <p:cNvPr id="17" name="Connettore 2 16">
            <a:extLst>
              <a:ext uri="{FF2B5EF4-FFF2-40B4-BE49-F238E27FC236}">
                <a16:creationId xmlns:a16="http://schemas.microsoft.com/office/drawing/2014/main" id="{E733206A-189D-2D3A-5FAB-B9F70AFC3212}"/>
              </a:ext>
            </a:extLst>
          </p:cNvPr>
          <p:cNvCxnSpPr>
            <a:stCxn id="11" idx="3"/>
          </p:cNvCxnSpPr>
          <p:nvPr/>
        </p:nvCxnSpPr>
        <p:spPr>
          <a:xfrm flipV="1">
            <a:off x="5010149" y="4943475"/>
            <a:ext cx="2105026" cy="143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3762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52A0D1A-9CBC-41E3-7A14-6692C11C6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MODULO MFP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7217B7D-DE73-A027-043C-89E2D2892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65650"/>
          </a:xfrm>
        </p:spPr>
        <p:txBody>
          <a:bodyPr>
            <a:normAutofit/>
          </a:bodyPr>
          <a:lstStyle/>
          <a:p>
            <a:r>
              <a:rPr lang="en-US" dirty="0"/>
              <a:t>Caso N &lt; Ns: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Caso N = Ns:</a:t>
            </a:r>
          </a:p>
          <a:p>
            <a:pPr lvl="1"/>
            <a:r>
              <a:rPr lang="en-US" dirty="0" err="1"/>
              <a:t>Calcoliamo</a:t>
            </a:r>
            <a:r>
              <a:rPr lang="en-US" dirty="0"/>
              <a:t> le </a:t>
            </a:r>
            <a:r>
              <a:rPr lang="en-US" dirty="0" err="1"/>
              <a:t>similarità</a:t>
            </a:r>
            <a:endParaRPr lang="en-US" dirty="0"/>
          </a:p>
          <a:p>
            <a:pPr lvl="1"/>
            <a:r>
              <a:rPr lang="en-US" dirty="0" err="1"/>
              <a:t>Normalizziamo</a:t>
            </a:r>
            <a:endParaRPr lang="en-US" dirty="0"/>
          </a:p>
          <a:p>
            <a:pPr lvl="1"/>
            <a:r>
              <a:rPr lang="en-US" dirty="0" err="1"/>
              <a:t>Consideriamo</a:t>
            </a:r>
            <a:endParaRPr lang="en-US" dirty="0"/>
          </a:p>
          <a:p>
            <a:pPr lvl="1"/>
            <a:r>
              <a:rPr lang="en-US" dirty="0" err="1"/>
              <a:t>Estraiamo</a:t>
            </a:r>
            <a:r>
              <a:rPr lang="en-US" dirty="0"/>
              <a:t> solo </a:t>
            </a:r>
            <a:r>
              <a:rPr lang="en-US" dirty="0" err="1"/>
              <a:t>gli</a:t>
            </a:r>
            <a:r>
              <a:rPr lang="it-IT" dirty="0"/>
              <a:t> m K associati a valori di similarità più alta</a:t>
            </a:r>
          </a:p>
          <a:p>
            <a:pPr lvl="1"/>
            <a:r>
              <a:rPr lang="it-IT" dirty="0"/>
              <a:t>Infine calcoliamo</a:t>
            </a:r>
          </a:p>
          <a:p>
            <a:pPr lvl="1"/>
            <a:r>
              <a:rPr lang="it-IT" dirty="0"/>
              <a:t>Stesso procedimento per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it-IT" dirty="0"/>
          </a:p>
        </p:txBody>
      </p:sp>
      <p:pic>
        <p:nvPicPr>
          <p:cNvPr id="5" name="Immagine 4" descr="Immagine che contiene Carattere, calligrafia, bianco, tipografia&#10;&#10;Il contenuto generato dall'IA potrebbe non essere corretto.">
            <a:extLst>
              <a:ext uri="{FF2B5EF4-FFF2-40B4-BE49-F238E27FC236}">
                <a16:creationId xmlns:a16="http://schemas.microsoft.com/office/drawing/2014/main" id="{1C331B7B-F16F-6F0D-D9E7-1DBA580970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280" y="2437646"/>
            <a:ext cx="3889539" cy="833473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AA09437B-311D-38D0-EC5D-711050089A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700" y="3667026"/>
            <a:ext cx="6899137" cy="454083"/>
          </a:xfrm>
          <a:prstGeom prst="rect">
            <a:avLst/>
          </a:prstGeom>
        </p:spPr>
      </p:pic>
      <p:pic>
        <p:nvPicPr>
          <p:cNvPr id="9" name="Immagine 8" descr="Immagine che contiene Carattere, bianco, design, chiave inglese&#10;&#10;Il contenuto generato dall'IA potrebbe non essere corretto.">
            <a:extLst>
              <a:ext uri="{FF2B5EF4-FFF2-40B4-BE49-F238E27FC236}">
                <a16:creationId xmlns:a16="http://schemas.microsoft.com/office/drawing/2014/main" id="{E18F98AC-FA0F-7A39-EA92-AB48942017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4" y="4121109"/>
            <a:ext cx="1504970" cy="62707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893704D3-63A4-932F-5FFE-89E6C6CBA4F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574" y="4590046"/>
            <a:ext cx="3360216" cy="454083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CA66B4E9-0D8E-7C91-DF13-C0553D55D3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8489" y="4813903"/>
            <a:ext cx="1260885" cy="623026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A89AAB51-A6CB-35A3-2861-FECBE49F70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9458" y="5285972"/>
            <a:ext cx="5919031" cy="601727"/>
          </a:xfrm>
          <a:prstGeom prst="rect">
            <a:avLst/>
          </a:prstGeom>
        </p:spPr>
      </p:pic>
      <p:pic>
        <p:nvPicPr>
          <p:cNvPr id="19" name="Immagine 18">
            <a:extLst>
              <a:ext uri="{FF2B5EF4-FFF2-40B4-BE49-F238E27FC236}">
                <a16:creationId xmlns:a16="http://schemas.microsoft.com/office/drawing/2014/main" id="{EB593685-9026-4A13-5123-8B60E94DA40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4290" y="5642353"/>
            <a:ext cx="555935" cy="58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14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5D56AB-2C88-364A-153A-F64A700F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DOPO MFP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4D9592E4-1F4A-35CD-F8DD-2E6544D9A9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525" y="1954906"/>
            <a:ext cx="7567699" cy="1137476"/>
          </a:xfr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14406BA7-3853-3189-1B9B-21A2043B5C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415" y="4160877"/>
            <a:ext cx="3927916" cy="771554"/>
          </a:xfrm>
          <a:prstGeom prst="rect">
            <a:avLst/>
          </a:prstGeom>
        </p:spPr>
      </p:pic>
      <p:pic>
        <p:nvPicPr>
          <p:cNvPr id="9" name="Immagine 8">
            <a:extLst>
              <a:ext uri="{FF2B5EF4-FFF2-40B4-BE49-F238E27FC236}">
                <a16:creationId xmlns:a16="http://schemas.microsoft.com/office/drawing/2014/main" id="{48FF7240-3FF2-96B1-83B7-E3D4447712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9793" y="5495896"/>
            <a:ext cx="3415161" cy="933479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CC889E90-CBE5-8EF3-EE36-6D8464ED16CD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4817373" y="3092382"/>
            <a:ext cx="2" cy="10684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2 12">
            <a:extLst>
              <a:ext uri="{FF2B5EF4-FFF2-40B4-BE49-F238E27FC236}">
                <a16:creationId xmlns:a16="http://schemas.microsoft.com/office/drawing/2014/main" id="{63A8E0E3-8992-6FE5-6DAA-1DFB800F42AB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>
            <a:off x="4817373" y="4932431"/>
            <a:ext cx="1" cy="5634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954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366</Words>
  <Application>Microsoft Office PowerPoint</Application>
  <PresentationFormat>Widescreen</PresentationFormat>
  <Paragraphs>61</Paragraphs>
  <Slides>16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Tema di Office</vt:lpstr>
      <vt:lpstr>ColorMNet: A Memory-based Deep Spatial-Temporal Feature Propagation Network for Video Colorization</vt:lpstr>
      <vt:lpstr>INTRODUZIONE</vt:lpstr>
      <vt:lpstr>ANALISI DELLA LETTERATURA</vt:lpstr>
      <vt:lpstr>ANALISI DELLA LETTERATURA</vt:lpstr>
      <vt:lpstr>PANORAMICA DESIGN ARCHITETTURA</vt:lpstr>
      <vt:lpstr>MODULO PVGFE</vt:lpstr>
      <vt:lpstr>MODULO MFP</vt:lpstr>
      <vt:lpstr>MODULO MFP</vt:lpstr>
      <vt:lpstr>DOPO MFP</vt:lpstr>
      <vt:lpstr>MODULO LOCAL ATTENTION</vt:lpstr>
      <vt:lpstr>OUTPUT MODELLO</vt:lpstr>
      <vt:lpstr>TRAINING</vt:lpstr>
      <vt:lpstr>RISULTATI QUANTITATIVI</vt:lpstr>
      <vt:lpstr>RISULTATI QUALITATIVI</vt:lpstr>
      <vt:lpstr>MIO ESPERIMENTO</vt:lpstr>
      <vt:lpstr>Bibliografia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GIUSEPPE</dc:creator>
  <cp:lastModifiedBy>Giuseppe Spathis - giuseppe.spathis@studio.unibo.it</cp:lastModifiedBy>
  <cp:revision>2</cp:revision>
  <dcterms:created xsi:type="dcterms:W3CDTF">2025-06-04T17:47:41Z</dcterms:created>
  <dcterms:modified xsi:type="dcterms:W3CDTF">2025-06-04T18:50:11Z</dcterms:modified>
</cp:coreProperties>
</file>