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8d854d46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8d854d46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8d854d46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8d854d46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8d854d46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8d854d46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8d854d46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8d854d46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8d854d46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8d854d46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8d854d46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8d854d46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8d854d46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8d854d46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8d854d46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8d854d46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8d854d46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8d854d46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8d854d46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8d854d46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68d441619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268d441619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8d854d46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8d854d46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8d854d46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8d854d46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8d854d46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8d854d46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8d854d46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8d854d46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8d854d46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8d854d46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8d854d46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8d854d46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8d854d46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8d854d46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8d854d46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8d854d46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8d854d46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68d854d46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8d854d46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8d854d46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68d854d4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68d854d4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8d854d46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8d854d46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8d854d46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68d854d46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68d854d46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68d854d46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68d854d46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68d854d46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8d854d46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8d854d46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8d854d46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8d854d46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8d854d46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8d854d46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8d854d46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8d854d46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>
  <p:cSld name="Diapositive de titre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outline.eps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09355" y="1327799"/>
            <a:ext cx="2520000" cy="24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•"/>
              <a:defRPr/>
            </a:lvl1pPr>
            <a:lvl2pPr indent="-377190" lvl="1" marL="914400" rtl="0">
              <a:spcBef>
                <a:spcPts val="520"/>
              </a:spcBef>
              <a:spcAft>
                <a:spcPts val="0"/>
              </a:spcAft>
              <a:buSzPts val="2340"/>
              <a:buChar char="•"/>
              <a:defRPr/>
            </a:lvl2pPr>
            <a:lvl3pPr indent="-358139" lvl="2" marL="1371600" rtl="0">
              <a:spcBef>
                <a:spcPts val="480"/>
              </a:spcBef>
              <a:spcAft>
                <a:spcPts val="0"/>
              </a:spcAft>
              <a:buSzPts val="2040"/>
              <a:buChar char="•"/>
              <a:defRPr/>
            </a:lvl3pPr>
            <a:lvl4pPr indent="-342900" lvl="3" marL="18288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-"/>
              <a:defRPr/>
            </a:lvl6pPr>
            <a:lvl7pPr indent="-342900" lvl="6" marL="3200400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30200" lvl="7" marL="3657600" rtl="0">
              <a:spcBef>
                <a:spcPts val="320"/>
              </a:spcBef>
              <a:spcAft>
                <a:spcPts val="0"/>
              </a:spcAft>
              <a:buSzPts val="1600"/>
              <a:buChar char="▪"/>
              <a:defRPr/>
            </a:lvl8pPr>
            <a:lvl9pPr indent="-330200" lvl="8" marL="4114800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de-01.eps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42648"/>
            <a:ext cx="9143999" cy="70720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75120"/>
            <a:ext cx="82269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b="0" i="0" sz="4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994205"/>
            <a:ext cx="8229600" cy="3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719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Arial"/>
              <a:buChar char="•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81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2969335" y="477178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5182756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185376" y="4767263"/>
            <a:ext cx="501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descr="bande-01.eps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157663"/>
            <a:ext cx="9143999" cy="7072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4580">
                <a:solidFill>
                  <a:schemeClr val="dk1"/>
                </a:solidFill>
              </a:rPr>
              <a:t>Uso di una soluzione di classificatore gerarchico per identificare attacchi sul dataset ASNM-NPBO</a:t>
            </a:r>
            <a:endParaRPr sz="4580">
              <a:solidFill>
                <a:schemeClr val="dk1"/>
              </a:solidFill>
            </a:endParaRPr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31572"/>
            <a:ext cx="4507754" cy="3416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982897"/>
            <a:ext cx="4572000" cy="346507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>
            <p:ph type="title"/>
          </p:nvPr>
        </p:nvSpPr>
        <p:spPr>
          <a:xfrm>
            <a:off x="311700" y="43050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DATA VISUALIZATION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31575"/>
            <a:ext cx="434825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982874"/>
            <a:ext cx="4572000" cy="346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>
            <p:ph type="title"/>
          </p:nvPr>
        </p:nvSpPr>
        <p:spPr>
          <a:xfrm>
            <a:off x="311700" y="43050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DATA VISUALIZATION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575" y="977550"/>
            <a:ext cx="4667425" cy="34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977550"/>
            <a:ext cx="4420550" cy="34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>
            <p:ph type="title"/>
          </p:nvPr>
        </p:nvSpPr>
        <p:spPr>
          <a:xfrm>
            <a:off x="311700" y="43050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DATA VISUALIZATION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311700" y="43050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CLASSIFICATORE GERARCHICO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2100" y="582000"/>
            <a:ext cx="5715729" cy="38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238600" y="37592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classificatore gerarchoico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nota dell’f1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180100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ASNM DATASET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666900"/>
            <a:ext cx="8520600" cy="404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42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i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 costruito a partire da informazioni riguardanti il traffico di rete.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b="1" lang="i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11490 Campioni raccolti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b="1" lang="i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10859 Classificati come traffico “Legittimo”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b="1" lang="i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640 Classificati come “Attacco”: 468 “AttaccoOffuscato” 162 “AttaccoDiretto”</a:t>
            </a:r>
            <a:r>
              <a:rPr lang="i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i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b="1" lang="i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900 Features</a:t>
            </a:r>
            <a:r>
              <a:rPr lang="i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utilizzate, prendono il nome di ASNM (Advanced Security Network Metrics)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i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Il Datasets presentava inizialmente 4 etichette che classificavano il traffico in differenti modi: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b="1" lang="i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label</a:t>
            </a:r>
            <a:r>
              <a:rPr lang="i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Distinzione tra traffico “Legittimo” e “Attacco”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b="1" lang="i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label_2</a:t>
            </a:r>
            <a:r>
              <a:rPr lang="i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Distinzione ternaria del traffico “Legittimo” “AttaccoDiretto” “AttaccoOffuscato”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b="1" lang="i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label_poly</a:t>
            </a:r>
            <a:r>
              <a:rPr lang="i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Distinzione multiclasse dei tipi di attacchi effettuati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b="1" lang="i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label_poly_o</a:t>
            </a:r>
            <a:r>
              <a:rPr lang="i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Distinzione Multiclasse dei tipi di attacchi e delle tecniche di offuscamento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-"/>
            </a:pPr>
            <a:r>
              <a:rPr lang="i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 il progetto sono state utilizzate solo: </a:t>
            </a:r>
            <a:r>
              <a:rPr b="1" lang="i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Label</a:t>
            </a:r>
            <a:r>
              <a:rPr lang="i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b="1" lang="i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Label_2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5" name="Google Shape;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18007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512950"/>
            <a:ext cx="8520600" cy="106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671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Char char="-"/>
            </a:pPr>
            <a:r>
              <a:rPr lang="it">
                <a:solidFill>
                  <a:schemeClr val="dk1"/>
                </a:solidFill>
              </a:rPr>
              <a:t>Implementare un modello che presenti così tante features è sconsigliato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/>
        </p:nvSpPr>
        <p:spPr>
          <a:xfrm>
            <a:off x="284850" y="1279175"/>
            <a:ext cx="8348100" cy="18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b="1" lang="it" sz="2300">
                <a:solidFill>
                  <a:schemeClr val="dk1"/>
                </a:solidFill>
              </a:rPr>
              <a:t>Principali problemi: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1"/>
                </a:solidFill>
              </a:rPr>
              <a:t>	- </a:t>
            </a:r>
            <a:r>
              <a:rPr b="1" lang="it" sz="2300">
                <a:solidFill>
                  <a:schemeClr val="dk1"/>
                </a:solidFill>
              </a:rPr>
              <a:t>Overfitting</a:t>
            </a:r>
            <a:r>
              <a:rPr lang="it" sz="2300">
                <a:solidFill>
                  <a:schemeClr val="dk1"/>
                </a:solidFill>
              </a:rPr>
              <a:t> 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1"/>
                </a:solidFill>
              </a:rPr>
              <a:t>	- Instabilità 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1"/>
                </a:solidFill>
              </a:rPr>
              <a:t>	- Scarse prestazioni nell’effettuare la classificazione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338550" y="2987425"/>
            <a:ext cx="82944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chemeClr val="dk1"/>
                </a:solidFill>
              </a:rPr>
              <a:t>FEATURES ENGINEERING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11700" y="75392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6957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Char char="-"/>
            </a:pPr>
            <a:r>
              <a:rPr lang="it">
                <a:solidFill>
                  <a:schemeClr val="dk1"/>
                </a:solidFill>
              </a:rPr>
              <a:t>Con </a:t>
            </a:r>
            <a:r>
              <a:rPr b="1" lang="it">
                <a:solidFill>
                  <a:schemeClr val="dk1"/>
                </a:solidFill>
              </a:rPr>
              <a:t>features engineering</a:t>
            </a:r>
            <a:r>
              <a:rPr lang="it">
                <a:solidFill>
                  <a:schemeClr val="dk1"/>
                </a:solidFill>
              </a:rPr>
              <a:t> si intende il processo di creazione e selezione delle caratteristiche più rilevanti da utilizzare in un modello predittivo di </a:t>
            </a:r>
            <a:r>
              <a:rPr b="1" lang="it">
                <a:solidFill>
                  <a:schemeClr val="dk1"/>
                </a:solidFill>
              </a:rPr>
              <a:t>ML</a:t>
            </a:r>
            <a:r>
              <a:rPr lang="it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6957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Char char="-"/>
            </a:pPr>
            <a:r>
              <a:rPr lang="it">
                <a:solidFill>
                  <a:schemeClr val="dk1"/>
                </a:solidFill>
              </a:rPr>
              <a:t>Criteri utilizzati nella selezione delle features in questo progetto: </a:t>
            </a:r>
            <a:endParaRPr>
              <a:solidFill>
                <a:schemeClr val="dk1"/>
              </a:solidFill>
            </a:endParaRPr>
          </a:p>
          <a:p>
            <a:pPr indent="-36604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Char char="-"/>
            </a:pPr>
            <a:r>
              <a:rPr lang="it">
                <a:solidFill>
                  <a:schemeClr val="dk1"/>
                </a:solidFill>
              </a:rPr>
              <a:t>1) Calcolo della </a:t>
            </a:r>
            <a:r>
              <a:rPr b="1" lang="it">
                <a:solidFill>
                  <a:schemeClr val="dk1"/>
                </a:solidFill>
              </a:rPr>
              <a:t>Correlation Matrix</a:t>
            </a:r>
            <a:r>
              <a:rPr lang="it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6604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Char char="-"/>
            </a:pPr>
            <a:r>
              <a:rPr lang="it">
                <a:solidFill>
                  <a:schemeClr val="dk1"/>
                </a:solidFill>
              </a:rPr>
              <a:t>2) Calcolo del </a:t>
            </a:r>
            <a:r>
              <a:rPr b="1" lang="it">
                <a:solidFill>
                  <a:schemeClr val="dk1"/>
                </a:solidFill>
              </a:rPr>
              <a:t>VIF</a:t>
            </a:r>
            <a:r>
              <a:rPr lang="it">
                <a:solidFill>
                  <a:schemeClr val="dk1"/>
                </a:solidFill>
              </a:rPr>
              <a:t> (Variance Inflation Factor)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256900" y="2897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chemeClr val="dk1"/>
                </a:solidFill>
              </a:rPr>
              <a:t>FEATURES ENGINEERING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256900" y="52212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CORRELATION MATRIX: </a:t>
            </a:r>
            <a:r>
              <a:rPr lang="it">
                <a:solidFill>
                  <a:schemeClr val="dk1"/>
                </a:solidFill>
              </a:rPr>
              <a:t>è una tabella che mostra la correlazione tra le features utilizzate in un modello predittivo. </a:t>
            </a:r>
            <a:endParaRPr>
              <a:solidFill>
                <a:schemeClr val="dk1"/>
              </a:solidFill>
            </a:endParaRPr>
          </a:p>
          <a:p>
            <a:pPr indent="-34671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Char char="-"/>
            </a:pPr>
            <a:r>
              <a:rPr lang="it">
                <a:solidFill>
                  <a:schemeClr val="dk1"/>
                </a:solidFill>
              </a:rPr>
              <a:t>Ogni variabile è riportata sia in ascissa che in ordinata.</a:t>
            </a:r>
            <a:endParaRPr>
              <a:solidFill>
                <a:schemeClr val="dk1"/>
              </a:solidFill>
            </a:endParaRPr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Char char="-"/>
            </a:pPr>
            <a:r>
              <a:rPr lang="it">
                <a:solidFill>
                  <a:schemeClr val="dk1"/>
                </a:solidFill>
              </a:rPr>
              <a:t>Ad ogni coppia di features viene assegnato un punteggio che indica la correlazione tra le due.</a:t>
            </a:r>
            <a:endParaRPr>
              <a:solidFill>
                <a:schemeClr val="dk1"/>
              </a:solidFill>
            </a:endParaRPr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Char char="-"/>
            </a:pPr>
            <a:r>
              <a:rPr lang="it">
                <a:solidFill>
                  <a:schemeClr val="dk1"/>
                </a:solidFill>
              </a:rPr>
              <a:t>Più il punteggio è vicino a 1 più le due features sono correlate.</a:t>
            </a:r>
            <a:endParaRPr>
              <a:solidFill>
                <a:schemeClr val="dk1"/>
              </a:solidFill>
            </a:endParaRPr>
          </a:p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Char char="-"/>
            </a:pPr>
            <a:r>
              <a:rPr b="1" lang="it">
                <a:solidFill>
                  <a:schemeClr val="dk1"/>
                </a:solidFill>
              </a:rPr>
              <a:t>Features con alta correlazione apportano stesse informazioni al modello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8" name="Google Shape;5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1575" y="3405725"/>
            <a:ext cx="2586819" cy="9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chemeClr val="dk1"/>
                </a:solidFill>
              </a:rPr>
              <a:t>VARIANCE INFLATION FACTOR:</a:t>
            </a:r>
            <a:r>
              <a:rPr lang="it" sz="2500">
                <a:solidFill>
                  <a:schemeClr val="dk1"/>
                </a:solidFill>
              </a:rPr>
              <a:t> Misura quanto l’aumento della varianza di una features è dovuto alla presenza di correlazione tra quella variabile e le altre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t" sz="2500">
                <a:solidFill>
                  <a:schemeClr val="dk1"/>
                </a:solidFill>
              </a:rPr>
              <a:t>Un alto valore del VIF indica che la feature corrispondente è fortemente correlata con </a:t>
            </a:r>
            <a:r>
              <a:rPr b="1" lang="it" sz="2500">
                <a:solidFill>
                  <a:schemeClr val="dk1"/>
                </a:solidFill>
              </a:rPr>
              <a:t>più</a:t>
            </a:r>
            <a:r>
              <a:rPr lang="it" sz="2500">
                <a:solidFill>
                  <a:schemeClr val="dk1"/>
                </a:solidFill>
              </a:rPr>
              <a:t> variabili.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65" name="Google Shape;6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chemeClr val="dk1"/>
                </a:solidFill>
              </a:rPr>
              <a:t>FEATURES ENGINEERING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0871" y="3163896"/>
            <a:ext cx="2457325" cy="12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311700" y="3445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chemeClr val="dk1"/>
                </a:solidFill>
              </a:rPr>
              <a:t>FEATURES ENGINEERING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91150" y="750500"/>
            <a:ext cx="39930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Risultato finale:</a:t>
            </a:r>
            <a:endParaRPr b="1">
              <a:solidFill>
                <a:schemeClr val="dk1"/>
              </a:solidFill>
            </a:endParaRPr>
          </a:p>
          <a:p>
            <a:pPr indent="-35814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Char char="-"/>
            </a:pPr>
            <a:r>
              <a:rPr lang="it">
                <a:solidFill>
                  <a:schemeClr val="dk1"/>
                </a:solidFill>
              </a:rPr>
              <a:t>dopo svariate misurazioni si è giunti ad un dataset che presenta 30 features oltre le 2 labels.</a:t>
            </a:r>
            <a:endParaRPr>
              <a:solidFill>
                <a:schemeClr val="dk1"/>
              </a:solidFill>
            </a:endParaRPr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Char char="-"/>
            </a:pPr>
            <a:r>
              <a:rPr lang="it">
                <a:solidFill>
                  <a:schemeClr val="dk1"/>
                </a:solidFill>
              </a:rPr>
              <a:t>in figura la Correlation Matrix del nuovo dataset creato.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475" y="499050"/>
            <a:ext cx="4734149" cy="391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chemeClr val="dk1"/>
                </a:solidFill>
              </a:rPr>
              <a:t>FEATURES ENGINEERING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721725" y="577075"/>
            <a:ext cx="3115200" cy="3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540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it" sz="3160">
                <a:solidFill>
                  <a:schemeClr val="dk1"/>
                </a:solidFill>
              </a:rPr>
              <a:t>finCnt&lt;All&gt;</a:t>
            </a:r>
            <a:endParaRPr sz="3160">
              <a:solidFill>
                <a:schemeClr val="dk1"/>
              </a:solidFill>
            </a:endParaRPr>
          </a:p>
          <a:p>
            <a:pPr indent="-3540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it" sz="3160">
                <a:solidFill>
                  <a:schemeClr val="dk1"/>
                </a:solidFill>
              </a:rPr>
              <a:t>SynCnt&lt;All&gt;</a:t>
            </a:r>
            <a:endParaRPr sz="3160">
              <a:solidFill>
                <a:schemeClr val="dk1"/>
              </a:solidFill>
            </a:endParaRPr>
          </a:p>
          <a:p>
            <a:pPr indent="-3540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it" sz="3160">
                <a:solidFill>
                  <a:schemeClr val="dk1"/>
                </a:solidFill>
              </a:rPr>
              <a:t>rstCnt</a:t>
            </a:r>
            <a:r>
              <a:rPr lang="it" sz="3160">
                <a:solidFill>
                  <a:schemeClr val="dk1"/>
                </a:solidFill>
              </a:rPr>
              <a:t>&lt;All&gt;</a:t>
            </a:r>
            <a:endParaRPr sz="3160">
              <a:solidFill>
                <a:schemeClr val="dk1"/>
              </a:solidFill>
            </a:endParaRPr>
          </a:p>
          <a:p>
            <a:pPr indent="-3540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it" sz="3160">
                <a:solidFill>
                  <a:schemeClr val="dk1"/>
                </a:solidFill>
              </a:rPr>
              <a:t>pshCnt&lt;All&gt;</a:t>
            </a:r>
            <a:endParaRPr sz="3160">
              <a:solidFill>
                <a:schemeClr val="dk1"/>
              </a:solidFill>
            </a:endParaRPr>
          </a:p>
          <a:p>
            <a:pPr indent="-3540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it" sz="3160">
                <a:solidFill>
                  <a:schemeClr val="dk1"/>
                </a:solidFill>
              </a:rPr>
              <a:t>urgCnt&lt;All&gt;</a:t>
            </a:r>
            <a:endParaRPr sz="3160">
              <a:solidFill>
                <a:schemeClr val="dk1"/>
              </a:solidFill>
            </a:endParaRPr>
          </a:p>
          <a:p>
            <a:pPr indent="-3540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it" sz="3160">
                <a:solidFill>
                  <a:schemeClr val="dk1"/>
                </a:solidFill>
              </a:rPr>
              <a:t>eceCnt&lt;All&gt;</a:t>
            </a:r>
            <a:endParaRPr sz="3160">
              <a:solidFill>
                <a:schemeClr val="dk1"/>
              </a:solidFill>
            </a:endParaRPr>
          </a:p>
          <a:p>
            <a:pPr indent="-3540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it" sz="3160">
                <a:solidFill>
                  <a:schemeClr val="dk1"/>
                </a:solidFill>
              </a:rPr>
              <a:t>cwrCnt&lt;All&gt;</a:t>
            </a:r>
            <a:endParaRPr sz="3160">
              <a:solidFill>
                <a:schemeClr val="dk1"/>
              </a:solidFill>
            </a:endParaRPr>
          </a:p>
          <a:p>
            <a:pPr indent="-3540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it" sz="3160">
                <a:solidFill>
                  <a:schemeClr val="dk1"/>
                </a:solidFill>
              </a:rPr>
              <a:t>SessDuration</a:t>
            </a:r>
            <a:endParaRPr sz="3160">
              <a:solidFill>
                <a:schemeClr val="dk1"/>
              </a:solidFill>
            </a:endParaRPr>
          </a:p>
          <a:p>
            <a:pPr indent="-3540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it" sz="3160">
                <a:solidFill>
                  <a:schemeClr val="dk1"/>
                </a:solidFill>
              </a:rPr>
              <a:t>BPerSesIn</a:t>
            </a:r>
            <a:endParaRPr sz="3160">
              <a:solidFill>
                <a:schemeClr val="dk1"/>
              </a:solidFill>
            </a:endParaRPr>
          </a:p>
          <a:p>
            <a:pPr indent="-3540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it" sz="3160">
                <a:solidFill>
                  <a:schemeClr val="dk1"/>
                </a:solidFill>
              </a:rPr>
              <a:t>BPerSesOut</a:t>
            </a:r>
            <a:endParaRPr sz="3160">
              <a:solidFill>
                <a:schemeClr val="dk1"/>
              </a:solidFill>
            </a:endParaRPr>
          </a:p>
          <a:p>
            <a:pPr indent="-3540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it" sz="3160">
                <a:solidFill>
                  <a:schemeClr val="dk1"/>
                </a:solidFill>
              </a:rPr>
              <a:t>CntresendPktsIN</a:t>
            </a:r>
            <a:endParaRPr sz="3160">
              <a:solidFill>
                <a:schemeClr val="dk1"/>
              </a:solidFill>
            </a:endParaRPr>
          </a:p>
          <a:p>
            <a:pPr indent="-3540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it" sz="3160">
                <a:solidFill>
                  <a:schemeClr val="dk1"/>
                </a:solidFill>
              </a:rPr>
              <a:t>CntresendPktsOUT</a:t>
            </a:r>
            <a:endParaRPr sz="3160">
              <a:solidFill>
                <a:schemeClr val="dk1"/>
              </a:solidFill>
            </a:endParaRPr>
          </a:p>
          <a:p>
            <a:pPr indent="-3540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it" sz="3160">
                <a:solidFill>
                  <a:schemeClr val="dk1"/>
                </a:solidFill>
              </a:rPr>
              <a:t>MedTdiff2Pkts</a:t>
            </a:r>
            <a:endParaRPr sz="3160">
              <a:solidFill>
                <a:schemeClr val="dk1"/>
              </a:solidFill>
            </a:endParaRPr>
          </a:p>
          <a:p>
            <a:pPr indent="-3540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it" sz="3160">
                <a:solidFill>
                  <a:schemeClr val="dk1"/>
                </a:solidFill>
              </a:rPr>
              <a:t>ModTdiff2Pkts</a:t>
            </a:r>
            <a:endParaRPr sz="3160">
              <a:solidFill>
                <a:schemeClr val="dk1"/>
              </a:solidFill>
            </a:endParaRPr>
          </a:p>
          <a:p>
            <a:pPr indent="-3540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it" sz="3160">
                <a:solidFill>
                  <a:schemeClr val="dk1"/>
                </a:solidFill>
              </a:rPr>
              <a:t>MeanTdiff2Pkts</a:t>
            </a:r>
            <a:endParaRPr sz="3160">
              <a:solidFill>
                <a:schemeClr val="dk1"/>
              </a:solidFill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4572000" y="577075"/>
            <a:ext cx="3855300" cy="3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-"/>
            </a:pPr>
            <a:r>
              <a:rPr lang="it" sz="1850">
                <a:solidFill>
                  <a:schemeClr val="dk1"/>
                </a:solidFill>
              </a:rPr>
              <a:t>SumSessPerPort</a:t>
            </a:r>
            <a:endParaRPr sz="1850">
              <a:solidFill>
                <a:schemeClr val="dk1"/>
              </a:solidFill>
            </a:endParaRPr>
          </a:p>
          <a:p>
            <a:pPr indent="-3460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-"/>
            </a:pPr>
            <a:r>
              <a:rPr lang="it" sz="1850">
                <a:solidFill>
                  <a:schemeClr val="dk1"/>
                </a:solidFill>
              </a:rPr>
              <a:t>BTCPOverhead</a:t>
            </a:r>
            <a:endParaRPr sz="1850">
              <a:solidFill>
                <a:schemeClr val="dk1"/>
              </a:solidFill>
            </a:endParaRPr>
          </a:p>
          <a:p>
            <a:pPr indent="-3460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-"/>
            </a:pPr>
            <a:r>
              <a:rPr lang="it" sz="1850">
                <a:solidFill>
                  <a:schemeClr val="dk1"/>
                </a:solidFill>
              </a:rPr>
              <a:t>MeanPktLenSrc</a:t>
            </a:r>
            <a:endParaRPr sz="1850">
              <a:solidFill>
                <a:schemeClr val="dk1"/>
              </a:solidFill>
            </a:endParaRPr>
          </a:p>
          <a:p>
            <a:pPr indent="-3460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-"/>
            </a:pPr>
            <a:r>
              <a:rPr lang="it" sz="1850">
                <a:solidFill>
                  <a:schemeClr val="dk1"/>
                </a:solidFill>
              </a:rPr>
              <a:t>MeanPktLenDst</a:t>
            </a:r>
            <a:endParaRPr sz="1850">
              <a:solidFill>
                <a:schemeClr val="dk1"/>
              </a:solidFill>
            </a:endParaRPr>
          </a:p>
          <a:p>
            <a:pPr indent="-3460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-"/>
            </a:pPr>
            <a:r>
              <a:rPr lang="it" sz="1850">
                <a:solidFill>
                  <a:schemeClr val="dk1"/>
                </a:solidFill>
              </a:rPr>
              <a:t>SumSYNPerSess</a:t>
            </a:r>
            <a:endParaRPr sz="1850">
              <a:solidFill>
                <a:schemeClr val="dk1"/>
              </a:solidFill>
            </a:endParaRPr>
          </a:p>
          <a:p>
            <a:pPr indent="-3460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-"/>
            </a:pPr>
            <a:r>
              <a:rPr lang="it" sz="1850">
                <a:solidFill>
                  <a:schemeClr val="dk1"/>
                </a:solidFill>
              </a:rPr>
              <a:t>SumAckPerSess</a:t>
            </a:r>
            <a:endParaRPr sz="1850">
              <a:solidFill>
                <a:schemeClr val="dk1"/>
              </a:solidFill>
            </a:endParaRPr>
          </a:p>
          <a:p>
            <a:pPr indent="-3460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-"/>
            </a:pPr>
            <a:r>
              <a:rPr lang="it" sz="1850">
                <a:solidFill>
                  <a:schemeClr val="dk1"/>
                </a:solidFill>
              </a:rPr>
              <a:t>RatInOutB</a:t>
            </a:r>
            <a:endParaRPr sz="1850">
              <a:solidFill>
                <a:schemeClr val="dk1"/>
              </a:solidFill>
            </a:endParaRPr>
          </a:p>
          <a:p>
            <a:pPr indent="-3460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-"/>
            </a:pPr>
            <a:r>
              <a:rPr lang="it" sz="1850">
                <a:solidFill>
                  <a:schemeClr val="dk1"/>
                </a:solidFill>
              </a:rPr>
              <a:t>RatInOutPkts</a:t>
            </a:r>
            <a:endParaRPr sz="1850">
              <a:solidFill>
                <a:schemeClr val="dk1"/>
              </a:solidFill>
            </a:endParaRPr>
          </a:p>
          <a:p>
            <a:pPr indent="-3460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-"/>
            </a:pPr>
            <a:r>
              <a:rPr lang="it" sz="1850">
                <a:solidFill>
                  <a:schemeClr val="dk1"/>
                </a:solidFill>
              </a:rPr>
              <a:t>MeanTTLIn</a:t>
            </a:r>
            <a:endParaRPr sz="1850">
              <a:solidFill>
                <a:schemeClr val="dk1"/>
              </a:solidFill>
            </a:endParaRPr>
          </a:p>
          <a:p>
            <a:pPr indent="-3460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-"/>
            </a:pPr>
            <a:r>
              <a:rPr lang="it" sz="1850">
                <a:solidFill>
                  <a:schemeClr val="dk1"/>
                </a:solidFill>
              </a:rPr>
              <a:t>MeanTTLOut</a:t>
            </a:r>
            <a:endParaRPr sz="1850">
              <a:solidFill>
                <a:schemeClr val="dk1"/>
              </a:solidFill>
            </a:endParaRPr>
          </a:p>
          <a:p>
            <a:pPr indent="-3460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-"/>
            </a:pPr>
            <a:r>
              <a:rPr lang="it" sz="1850">
                <a:solidFill>
                  <a:schemeClr val="dk1"/>
                </a:solidFill>
              </a:rPr>
              <a:t>CntDataPktsIN</a:t>
            </a:r>
            <a:endParaRPr sz="1850">
              <a:solidFill>
                <a:schemeClr val="dk1"/>
              </a:solidFill>
            </a:endParaRPr>
          </a:p>
          <a:p>
            <a:pPr indent="-3460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-"/>
            </a:pPr>
            <a:r>
              <a:rPr lang="it" sz="1850">
                <a:solidFill>
                  <a:schemeClr val="dk1"/>
                </a:solidFill>
              </a:rPr>
              <a:t>CntDataPktsOut</a:t>
            </a:r>
            <a:endParaRPr sz="1850">
              <a:solidFill>
                <a:schemeClr val="dk1"/>
              </a:solidFill>
            </a:endParaRPr>
          </a:p>
          <a:p>
            <a:pPr indent="-3460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-"/>
            </a:pPr>
            <a:r>
              <a:rPr lang="it" sz="1850">
                <a:solidFill>
                  <a:schemeClr val="dk1"/>
                </a:solidFill>
              </a:rPr>
              <a:t>MeanTCPHdrLen</a:t>
            </a:r>
            <a:endParaRPr sz="1850">
              <a:solidFill>
                <a:schemeClr val="dk1"/>
              </a:solidFill>
            </a:endParaRPr>
          </a:p>
          <a:p>
            <a:pPr indent="-3460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-"/>
            </a:pPr>
            <a:r>
              <a:rPr lang="it" sz="1850">
                <a:solidFill>
                  <a:schemeClr val="dk1"/>
                </a:solidFill>
              </a:rPr>
              <a:t>HasFragIp</a:t>
            </a:r>
            <a:endParaRPr sz="1850">
              <a:solidFill>
                <a:schemeClr val="dk1"/>
              </a:solidFill>
            </a:endParaRPr>
          </a:p>
          <a:p>
            <a:pPr indent="-3460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-"/>
            </a:pPr>
            <a:r>
              <a:rPr lang="it" sz="1850">
                <a:solidFill>
                  <a:schemeClr val="dk1"/>
                </a:solidFill>
              </a:rPr>
              <a:t>RatFragNFrag</a:t>
            </a:r>
            <a:endParaRPr sz="18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311700" y="43050"/>
            <a:ext cx="8520600" cy="572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DATA VISUALIZATION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5" y="4447975"/>
            <a:ext cx="695525" cy="6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16337"/>
            <a:ext cx="4467100" cy="3654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7100" y="793250"/>
            <a:ext cx="4676900" cy="36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RNCorporate16-9">
  <a:themeElements>
    <a:clrScheme name="CERN 1">
      <a:dk1>
        <a:srgbClr val="0055A0"/>
      </a:dk1>
      <a:lt1>
        <a:srgbClr val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