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66" r:id="rId3"/>
    <p:sldId id="267" r:id="rId4"/>
    <p:sldId id="264" r:id="rId5"/>
    <p:sldId id="262" r:id="rId6"/>
    <p:sldId id="265" r:id="rId7"/>
    <p:sldId id="256" r:id="rId8"/>
    <p:sldId id="260" r:id="rId9"/>
    <p:sldId id="257"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86" d="100"/>
          <a:sy n="86" d="100"/>
        </p:scale>
        <p:origin x="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554413-DC67-4CCB-8160-6A3D4C29BD2F}" type="datetimeFigureOut">
              <a:rPr lang="en-PH" smtClean="0"/>
              <a:t>18/06/2021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176208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54413-DC67-4CCB-8160-6A3D4C29BD2F}" type="datetimeFigureOut">
              <a:rPr lang="en-PH" smtClean="0"/>
              <a:t>18/06/2021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240711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54413-DC67-4CCB-8160-6A3D4C29BD2F}" type="datetimeFigureOut">
              <a:rPr lang="en-PH" smtClean="0"/>
              <a:t>18/06/2021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99566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54413-DC67-4CCB-8160-6A3D4C29BD2F}" type="datetimeFigureOut">
              <a:rPr lang="en-PH" smtClean="0"/>
              <a:t>18/06/2021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103072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54413-DC67-4CCB-8160-6A3D4C29BD2F}" type="datetimeFigureOut">
              <a:rPr lang="en-PH" smtClean="0"/>
              <a:t>18/06/2021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212194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554413-DC67-4CCB-8160-6A3D4C29BD2F}" type="datetimeFigureOut">
              <a:rPr lang="en-PH" smtClean="0"/>
              <a:t>18/06/2021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64288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554413-DC67-4CCB-8160-6A3D4C29BD2F}" type="datetimeFigureOut">
              <a:rPr lang="en-PH" smtClean="0"/>
              <a:t>18/06/2021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25492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554413-DC67-4CCB-8160-6A3D4C29BD2F}" type="datetimeFigureOut">
              <a:rPr lang="en-PH" smtClean="0"/>
              <a:t>18/06/2021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33041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54413-DC67-4CCB-8160-6A3D4C29BD2F}" type="datetimeFigureOut">
              <a:rPr lang="en-PH" smtClean="0"/>
              <a:t>18/06/2021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330399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554413-DC67-4CCB-8160-6A3D4C29BD2F}" type="datetimeFigureOut">
              <a:rPr lang="en-PH" smtClean="0"/>
              <a:t>18/06/2021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398381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554413-DC67-4CCB-8160-6A3D4C29BD2F}" type="datetimeFigureOut">
              <a:rPr lang="en-PH" smtClean="0"/>
              <a:t>18/06/2021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55F4365-FF87-4EA8-8BE7-EFEE3BDA0EBA}" type="slidenum">
              <a:rPr lang="en-PH" smtClean="0"/>
              <a:t>‹#›</a:t>
            </a:fld>
            <a:endParaRPr lang="en-PH"/>
          </a:p>
        </p:txBody>
      </p:sp>
    </p:spTree>
    <p:extLst>
      <p:ext uri="{BB962C8B-B14F-4D97-AF65-F5344CB8AC3E}">
        <p14:creationId xmlns:p14="http://schemas.microsoft.com/office/powerpoint/2010/main" val="419966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54413-DC67-4CCB-8160-6A3D4C29BD2F}" type="datetimeFigureOut">
              <a:rPr lang="en-PH" smtClean="0"/>
              <a:t>18/06/2021</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F4365-FF87-4EA8-8BE7-EFEE3BDA0EBA}" type="slidenum">
              <a:rPr lang="en-PH" smtClean="0"/>
              <a:t>‹#›</a:t>
            </a:fld>
            <a:endParaRPr lang="en-PH"/>
          </a:p>
        </p:txBody>
      </p:sp>
    </p:spTree>
    <p:extLst>
      <p:ext uri="{BB962C8B-B14F-4D97-AF65-F5344CB8AC3E}">
        <p14:creationId xmlns:p14="http://schemas.microsoft.com/office/powerpoint/2010/main" val="30500257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1550-F6D3-4FA4-AC02-AE0CF7971B7C}"/>
              </a:ext>
            </a:extLst>
          </p:cNvPr>
          <p:cNvSpPr>
            <a:spLocks noGrp="1"/>
          </p:cNvSpPr>
          <p:nvPr>
            <p:ph type="title"/>
          </p:nvPr>
        </p:nvSpPr>
        <p:spPr>
          <a:xfrm>
            <a:off x="1882017" y="573954"/>
            <a:ext cx="10515600" cy="1325563"/>
          </a:xfrm>
        </p:spPr>
        <p:txBody>
          <a:bodyPr/>
          <a:lstStyle/>
          <a:p>
            <a:r>
              <a:rPr lang="en-US" dirty="0"/>
              <a:t>St. Vincent de Ferrer College of </a:t>
            </a:r>
            <a:r>
              <a:rPr lang="en-US" dirty="0" err="1"/>
              <a:t>Camarin</a:t>
            </a:r>
            <a:r>
              <a:rPr lang="en-US" dirty="0"/>
              <a:t>, Inc.</a:t>
            </a:r>
            <a:br>
              <a:rPr lang="en-US" dirty="0"/>
            </a:br>
            <a:endParaRPr lang="en-PH" dirty="0"/>
          </a:p>
        </p:txBody>
      </p:sp>
      <p:pic>
        <p:nvPicPr>
          <p:cNvPr id="2050" name="Picture 2" descr="School Campus">
            <a:extLst>
              <a:ext uri="{FF2B5EF4-FFF2-40B4-BE49-F238E27FC236}">
                <a16:creationId xmlns:a16="http://schemas.microsoft.com/office/drawing/2014/main" id="{67A206F3-9CFB-4753-88F5-66EE3D254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90" y="323400"/>
            <a:ext cx="1619250" cy="166687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8B7AEE7-330F-43F5-9A3F-2D208B9FC3EA}"/>
              </a:ext>
            </a:extLst>
          </p:cNvPr>
          <p:cNvSpPr txBox="1">
            <a:spLocks/>
          </p:cNvSpPr>
          <p:nvPr/>
        </p:nvSpPr>
        <p:spPr>
          <a:xfrm>
            <a:off x="3633530" y="1163632"/>
            <a:ext cx="25071087" cy="65303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ONLINE AUCTION MANAGEMENT SYSTEM</a:t>
            </a:r>
            <a:br>
              <a:rPr lang="en-US" sz="2400" b="1" dirty="0"/>
            </a:br>
            <a:br>
              <a:rPr lang="en-US" sz="2400" b="1" dirty="0"/>
            </a:br>
            <a:r>
              <a:rPr lang="en-US" sz="2400" b="1" dirty="0"/>
              <a:t>I</a:t>
            </a:r>
            <a:r>
              <a:rPr lang="en-US" sz="2400" dirty="0"/>
              <a:t>n partial fulfilment of the course requirement</a:t>
            </a:r>
            <a:br>
              <a:rPr lang="en-US" sz="2400" dirty="0"/>
            </a:br>
            <a:r>
              <a:rPr lang="en-US" sz="2400" dirty="0"/>
              <a:t> in INFORMATION MANAGEMENT</a:t>
            </a:r>
            <a:br>
              <a:rPr lang="en-US" sz="2400" dirty="0"/>
            </a:br>
            <a:r>
              <a:rPr lang="en-US" sz="2400" dirty="0"/>
              <a:t> </a:t>
            </a:r>
            <a:br>
              <a:rPr lang="en-US" sz="2400" dirty="0"/>
            </a:br>
            <a:r>
              <a:rPr lang="en-US" sz="2400" dirty="0"/>
              <a:t>2nd Semester, Academic Year 2020-2021</a:t>
            </a:r>
            <a:br>
              <a:rPr lang="en-US" sz="2400" dirty="0"/>
            </a:br>
            <a:br>
              <a:rPr lang="en-US" sz="2400" b="1" dirty="0"/>
            </a:br>
            <a:r>
              <a:rPr lang="en-US" sz="1400" b="1" dirty="0"/>
              <a:t>Presented by:</a:t>
            </a:r>
            <a:br>
              <a:rPr lang="en-US" sz="1400" b="1" dirty="0"/>
            </a:br>
            <a:r>
              <a:rPr lang="en-PH" sz="2000" dirty="0"/>
              <a:t>Given Valenzuela</a:t>
            </a:r>
            <a:br>
              <a:rPr lang="en-PH" sz="2000" dirty="0"/>
            </a:br>
            <a:r>
              <a:rPr lang="en-PH" sz="2000" dirty="0"/>
              <a:t>John Rommel C Coronel</a:t>
            </a:r>
            <a:br>
              <a:rPr lang="en-PH" sz="2000" dirty="0"/>
            </a:br>
            <a:r>
              <a:rPr lang="en-PH" sz="2000" dirty="0"/>
              <a:t>Francis John Caracas</a:t>
            </a:r>
            <a:br>
              <a:rPr lang="en-PH" sz="2000" dirty="0"/>
            </a:br>
            <a:r>
              <a:rPr lang="en-PH" sz="2000" dirty="0"/>
              <a:t>Rodel Cuntapay</a:t>
            </a:r>
            <a:br>
              <a:rPr lang="en-US" sz="1400" b="1" dirty="0"/>
            </a:br>
            <a:r>
              <a:rPr lang="en-PH" sz="2000" dirty="0"/>
              <a:t>Rainier Samson</a:t>
            </a:r>
            <a:br>
              <a:rPr lang="en-PH" sz="2000" dirty="0"/>
            </a:br>
            <a:endParaRPr lang="en-PH" sz="2400" b="1" dirty="0"/>
          </a:p>
        </p:txBody>
      </p:sp>
    </p:spTree>
    <p:extLst>
      <p:ext uri="{BB962C8B-B14F-4D97-AF65-F5344CB8AC3E}">
        <p14:creationId xmlns:p14="http://schemas.microsoft.com/office/powerpoint/2010/main" val="26330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EEB69F-DC5E-4464-847D-C67A24CA215B}"/>
              </a:ext>
            </a:extLst>
          </p:cNvPr>
          <p:cNvSpPr/>
          <p:nvPr/>
        </p:nvSpPr>
        <p:spPr>
          <a:xfrm>
            <a:off x="-35336" y="-26633"/>
            <a:ext cx="3527056" cy="400110"/>
          </a:xfrm>
          <a:prstGeom prst="rect">
            <a:avLst/>
          </a:prstGeom>
          <a:noFill/>
        </p:spPr>
        <p:txBody>
          <a:bodyPr wrap="none" lIns="91440" tIns="45720" rIns="91440" bIns="45720">
            <a:spAutoFit/>
          </a:bodyPr>
          <a:lstStyle/>
          <a:p>
            <a:pPr algn="ctr"/>
            <a:r>
              <a:rPr lang="en-PH" sz="2000" b="1" dirty="0"/>
              <a:t>USER INTERFACE DESIGN</a:t>
            </a:r>
            <a:r>
              <a:rPr lang="en-US" sz="2000" b="0" cap="none" spc="0" dirty="0">
                <a:ln w="0"/>
                <a:solidFill>
                  <a:schemeClr val="tx1"/>
                </a:solidFill>
                <a:effectLst>
                  <a:outerShdw blurRad="38100" dist="19050" dir="2700000" algn="tl" rotWithShape="0">
                    <a:schemeClr val="dk1">
                      <a:alpha val="40000"/>
                    </a:schemeClr>
                  </a:outerShdw>
                </a:effectLst>
              </a:rPr>
              <a:t>: CODE</a:t>
            </a:r>
          </a:p>
        </p:txBody>
      </p:sp>
      <p:pic>
        <p:nvPicPr>
          <p:cNvPr id="11" name="Picture 10">
            <a:extLst>
              <a:ext uri="{FF2B5EF4-FFF2-40B4-BE49-F238E27FC236}">
                <a16:creationId xmlns:a16="http://schemas.microsoft.com/office/drawing/2014/main" id="{1B449AB3-7A22-4542-9C75-3282097E10CB}"/>
              </a:ext>
            </a:extLst>
          </p:cNvPr>
          <p:cNvPicPr>
            <a:picLocks noChangeAspect="1"/>
          </p:cNvPicPr>
          <p:nvPr/>
        </p:nvPicPr>
        <p:blipFill>
          <a:blip r:embed="rId2"/>
          <a:stretch>
            <a:fillRect/>
          </a:stretch>
        </p:blipFill>
        <p:spPr>
          <a:xfrm>
            <a:off x="0" y="409460"/>
            <a:ext cx="12192000" cy="6448540"/>
          </a:xfrm>
          <a:prstGeom prst="rect">
            <a:avLst/>
          </a:prstGeom>
        </p:spPr>
      </p:pic>
    </p:spTree>
    <p:extLst>
      <p:ext uri="{BB962C8B-B14F-4D97-AF65-F5344CB8AC3E}">
        <p14:creationId xmlns:p14="http://schemas.microsoft.com/office/powerpoint/2010/main" val="36032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83841-AD65-4560-B923-1B21888F4CD9}"/>
              </a:ext>
            </a:extLst>
          </p:cNvPr>
          <p:cNvSpPr>
            <a:spLocks noGrp="1"/>
          </p:cNvSpPr>
          <p:nvPr>
            <p:ph idx="1"/>
          </p:nvPr>
        </p:nvSpPr>
        <p:spPr>
          <a:xfrm>
            <a:off x="838200" y="778763"/>
            <a:ext cx="10515600" cy="5806573"/>
          </a:xfrm>
        </p:spPr>
        <p:txBody>
          <a:bodyPr>
            <a:normAutofit/>
          </a:bodyPr>
          <a:lstStyle/>
          <a:p>
            <a:r>
              <a:rPr lang="en-US" sz="2000" dirty="0"/>
              <a:t>TABLE OF CONTENTS </a:t>
            </a:r>
          </a:p>
          <a:p>
            <a:r>
              <a:rPr lang="en-US" sz="2000" dirty="0"/>
              <a:t>I. SYSTEM </a:t>
            </a:r>
            <a:r>
              <a:rPr lang="en-US" sz="2000"/>
              <a:t>OVERVIEW </a:t>
            </a:r>
          </a:p>
          <a:p>
            <a:r>
              <a:rPr lang="en-US" sz="2000"/>
              <a:t>a</a:t>
            </a:r>
            <a:r>
              <a:rPr lang="en-US" sz="2000" dirty="0"/>
              <a:t>. Name of System with Description </a:t>
            </a:r>
          </a:p>
          <a:p>
            <a:r>
              <a:rPr lang="en-US" sz="2000" dirty="0"/>
              <a:t>b. Purpose and Objective</a:t>
            </a:r>
          </a:p>
          <a:p>
            <a:r>
              <a:rPr lang="en-US" sz="2000" dirty="0"/>
              <a:t> c. User Types and Description </a:t>
            </a:r>
          </a:p>
          <a:p>
            <a:r>
              <a:rPr lang="en-US" sz="2000" dirty="0"/>
              <a:t>d. User Interface Design with Description </a:t>
            </a:r>
          </a:p>
          <a:p>
            <a:r>
              <a:rPr lang="en-US" sz="2000" dirty="0"/>
              <a:t>e. Dashboard Design </a:t>
            </a:r>
          </a:p>
          <a:p>
            <a:r>
              <a:rPr lang="en-US" sz="2000" dirty="0"/>
              <a:t>f. List of Reports (generated by the system)</a:t>
            </a:r>
          </a:p>
          <a:p>
            <a:r>
              <a:rPr lang="en-US" sz="2000" dirty="0"/>
              <a:t> II. DATABASE REQUIREMENTS </a:t>
            </a:r>
          </a:p>
          <a:p>
            <a:r>
              <a:rPr lang="en-US" sz="2000" dirty="0"/>
              <a:t>a. Name and Description of RDBMS</a:t>
            </a:r>
          </a:p>
          <a:p>
            <a:r>
              <a:rPr lang="en-US" sz="2000" dirty="0"/>
              <a:t> b. Database Name</a:t>
            </a:r>
          </a:p>
          <a:p>
            <a:r>
              <a:rPr lang="en-US" sz="2000" dirty="0"/>
              <a:t> c. List of Tables with Description </a:t>
            </a:r>
          </a:p>
          <a:p>
            <a:r>
              <a:rPr lang="en-US" sz="2000" dirty="0"/>
              <a:t>d. Data Dictionary</a:t>
            </a:r>
          </a:p>
          <a:p>
            <a:r>
              <a:rPr lang="en-US" sz="2000" dirty="0"/>
              <a:t> e. Entity Relationship Diagram (Physical ERD) </a:t>
            </a:r>
          </a:p>
        </p:txBody>
      </p:sp>
    </p:spTree>
    <p:extLst>
      <p:ext uri="{BB962C8B-B14F-4D97-AF65-F5344CB8AC3E}">
        <p14:creationId xmlns:p14="http://schemas.microsoft.com/office/powerpoint/2010/main" val="54702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F2555-84ED-4F7D-B4B3-725401BCB7A4}"/>
              </a:ext>
            </a:extLst>
          </p:cNvPr>
          <p:cNvSpPr>
            <a:spLocks noGrp="1"/>
          </p:cNvSpPr>
          <p:nvPr>
            <p:ph idx="1"/>
          </p:nvPr>
        </p:nvSpPr>
        <p:spPr>
          <a:xfrm>
            <a:off x="838200" y="511730"/>
            <a:ext cx="10515600" cy="4351338"/>
          </a:xfrm>
        </p:spPr>
        <p:txBody>
          <a:bodyPr>
            <a:normAutofit/>
          </a:bodyPr>
          <a:lstStyle/>
          <a:p>
            <a:r>
              <a:rPr lang="en-US" sz="2000" dirty="0"/>
              <a:t>f. List of Relevant SQL scripts and sample output (queries giving important insights on the user) the following are examples: </a:t>
            </a:r>
          </a:p>
          <a:p>
            <a:r>
              <a:rPr lang="en-US" sz="2000" dirty="0"/>
              <a:t>• Total sales for month of June </a:t>
            </a:r>
          </a:p>
          <a:p>
            <a:r>
              <a:rPr lang="en-US" sz="2000" dirty="0"/>
              <a:t>• No. of transaction on individual customer</a:t>
            </a:r>
          </a:p>
          <a:p>
            <a:r>
              <a:rPr lang="en-US" sz="2000" dirty="0"/>
              <a:t> • List of critical items in the inventory (need to restock) </a:t>
            </a:r>
          </a:p>
          <a:p>
            <a:r>
              <a:rPr lang="en-US" sz="2000" dirty="0"/>
              <a:t>III. APPENDICES</a:t>
            </a:r>
          </a:p>
          <a:p>
            <a:r>
              <a:rPr lang="en-US" sz="2000" dirty="0"/>
              <a:t> a. References</a:t>
            </a:r>
          </a:p>
          <a:p>
            <a:r>
              <a:rPr lang="en-US" sz="2000" dirty="0"/>
              <a:t> b. List of Task Assignments and Project Contribution </a:t>
            </a:r>
          </a:p>
          <a:p>
            <a:r>
              <a:rPr lang="en-US" sz="2000" dirty="0"/>
              <a:t>c. Individual Reflection</a:t>
            </a:r>
            <a:endParaRPr lang="en-PH" sz="2000" dirty="0"/>
          </a:p>
          <a:p>
            <a:endParaRPr lang="en-PH" sz="2000" dirty="0"/>
          </a:p>
        </p:txBody>
      </p:sp>
    </p:spTree>
    <p:extLst>
      <p:ext uri="{BB962C8B-B14F-4D97-AF65-F5344CB8AC3E}">
        <p14:creationId xmlns:p14="http://schemas.microsoft.com/office/powerpoint/2010/main" val="225115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DD72-E7E7-4A43-BFFF-8C127C327234}"/>
              </a:ext>
            </a:extLst>
          </p:cNvPr>
          <p:cNvSpPr>
            <a:spLocks noGrp="1"/>
          </p:cNvSpPr>
          <p:nvPr>
            <p:ph type="title"/>
          </p:nvPr>
        </p:nvSpPr>
        <p:spPr/>
        <p:txBody>
          <a:bodyPr>
            <a:normAutofit/>
          </a:bodyPr>
          <a:lstStyle/>
          <a:p>
            <a:r>
              <a:rPr lang="en-US" sz="2400" dirty="0"/>
              <a:t>NAME OF SYSTEM AND ITS DESCRIPTION </a:t>
            </a:r>
            <a:endParaRPr lang="en-PH" sz="2400" dirty="0"/>
          </a:p>
        </p:txBody>
      </p:sp>
      <p:sp>
        <p:nvSpPr>
          <p:cNvPr id="3" name="Content Placeholder 2">
            <a:extLst>
              <a:ext uri="{FF2B5EF4-FFF2-40B4-BE49-F238E27FC236}">
                <a16:creationId xmlns:a16="http://schemas.microsoft.com/office/drawing/2014/main" id="{DD4694B0-867D-4E21-BDDD-0DA965252526}"/>
              </a:ext>
            </a:extLst>
          </p:cNvPr>
          <p:cNvSpPr>
            <a:spLocks noGrp="1"/>
          </p:cNvSpPr>
          <p:nvPr>
            <p:ph idx="1"/>
          </p:nvPr>
        </p:nvSpPr>
        <p:spPr/>
        <p:txBody>
          <a:bodyPr>
            <a:normAutofit lnSpcReduction="10000"/>
          </a:bodyPr>
          <a:lstStyle/>
          <a:p>
            <a:r>
              <a:rPr lang="en-US" dirty="0"/>
              <a:t>An auction management system is a computerized online system that assists auctioneers in managing their everyday operations in online and electronic auctions. Reduces the possibility of paperwork issues such as missing or destroyed files. Basic auction activities such as adding new members, adding new auction items, and posting products to buyers are all possible with the system. This system's primary goal is to automate the listing of online auctions for offer tasks, making offer auction management easier.</a:t>
            </a:r>
          </a:p>
          <a:p>
            <a:r>
              <a:rPr lang="en-US" dirty="0"/>
              <a:t>In addition, keep track of all information about the product and the auctioneer and create a database where all of the data is securely stored.</a:t>
            </a:r>
            <a:endParaRPr lang="en-PH" dirty="0"/>
          </a:p>
        </p:txBody>
      </p:sp>
    </p:spTree>
    <p:extLst>
      <p:ext uri="{BB962C8B-B14F-4D97-AF65-F5344CB8AC3E}">
        <p14:creationId xmlns:p14="http://schemas.microsoft.com/office/powerpoint/2010/main" val="22080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6570-B12F-4A8C-AC7D-B02D77CA9616}"/>
              </a:ext>
            </a:extLst>
          </p:cNvPr>
          <p:cNvSpPr>
            <a:spLocks noGrp="1"/>
          </p:cNvSpPr>
          <p:nvPr>
            <p:ph type="title"/>
          </p:nvPr>
        </p:nvSpPr>
        <p:spPr/>
        <p:txBody>
          <a:bodyPr/>
          <a:lstStyle/>
          <a:p>
            <a:r>
              <a:rPr lang="en-US" dirty="0"/>
              <a:t>PURPOSE AND OBJECTIVES</a:t>
            </a:r>
            <a:endParaRPr lang="en-PH" dirty="0"/>
          </a:p>
        </p:txBody>
      </p:sp>
      <p:sp>
        <p:nvSpPr>
          <p:cNvPr id="3" name="Content Placeholder 2">
            <a:extLst>
              <a:ext uri="{FF2B5EF4-FFF2-40B4-BE49-F238E27FC236}">
                <a16:creationId xmlns:a16="http://schemas.microsoft.com/office/drawing/2014/main" id="{FE0E814D-F6AA-4F4B-9BFB-73B062DAFA8D}"/>
              </a:ext>
            </a:extLst>
          </p:cNvPr>
          <p:cNvSpPr>
            <a:spLocks noGrp="1"/>
          </p:cNvSpPr>
          <p:nvPr>
            <p:ph idx="1"/>
          </p:nvPr>
        </p:nvSpPr>
        <p:spPr>
          <a:xfrm>
            <a:off x="838200" y="1825625"/>
            <a:ext cx="10795000" cy="4351338"/>
          </a:xfrm>
        </p:spPr>
        <p:txBody>
          <a:bodyPr>
            <a:normAutofit fontScale="92500" lnSpcReduction="10000"/>
          </a:bodyPr>
          <a:lstStyle/>
          <a:p>
            <a:r>
              <a:rPr lang="en-US" dirty="0"/>
              <a:t>An auction management system is a computerized online system that assists auctioneers in managing their everyday operations in online and electronic auctions.</a:t>
            </a:r>
          </a:p>
          <a:p>
            <a:r>
              <a:rPr lang="en-US" dirty="0"/>
              <a:t>Reduces the possibility of paperwork issues such as missing or destroyed files.</a:t>
            </a:r>
          </a:p>
          <a:p>
            <a:r>
              <a:rPr lang="en-US" dirty="0"/>
              <a:t>Basic auction activities such as adding new members, adding new auction items, and posting products to buyers are all possible with the system.</a:t>
            </a:r>
          </a:p>
          <a:p>
            <a:r>
              <a:rPr lang="en-US" dirty="0"/>
              <a:t>This system's primary goal is to automate the listing of online auctions for offer tasks, making offer auction management easier.</a:t>
            </a:r>
          </a:p>
          <a:p>
            <a:r>
              <a:rPr lang="en-US" dirty="0"/>
              <a:t>In addition, keep track of all information about the product and the auctioneer and create a database where all of the data is securely stored.</a:t>
            </a:r>
            <a:endParaRPr lang="en-PH" dirty="0"/>
          </a:p>
        </p:txBody>
      </p:sp>
    </p:spTree>
    <p:extLst>
      <p:ext uri="{BB962C8B-B14F-4D97-AF65-F5344CB8AC3E}">
        <p14:creationId xmlns:p14="http://schemas.microsoft.com/office/powerpoint/2010/main" val="424715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2B5A-BBA0-4B7E-B618-96257623888B}"/>
              </a:ext>
            </a:extLst>
          </p:cNvPr>
          <p:cNvSpPr>
            <a:spLocks noGrp="1"/>
          </p:cNvSpPr>
          <p:nvPr>
            <p:ph type="title"/>
          </p:nvPr>
        </p:nvSpPr>
        <p:spPr/>
        <p:txBody>
          <a:bodyPr/>
          <a:lstStyle/>
          <a:p>
            <a:r>
              <a:rPr lang="en-PH" dirty="0"/>
              <a:t>USER TYPES AND DESCRIPTION</a:t>
            </a:r>
          </a:p>
        </p:txBody>
      </p:sp>
      <p:sp>
        <p:nvSpPr>
          <p:cNvPr id="3" name="Content Placeholder 2">
            <a:extLst>
              <a:ext uri="{FF2B5EF4-FFF2-40B4-BE49-F238E27FC236}">
                <a16:creationId xmlns:a16="http://schemas.microsoft.com/office/drawing/2014/main" id="{CE97109B-0865-415F-AD5B-BE34E91F4E41}"/>
              </a:ext>
            </a:extLst>
          </p:cNvPr>
          <p:cNvSpPr>
            <a:spLocks noGrp="1"/>
          </p:cNvSpPr>
          <p:nvPr>
            <p:ph idx="1"/>
          </p:nvPr>
        </p:nvSpPr>
        <p:spPr/>
        <p:txBody>
          <a:bodyPr/>
          <a:lstStyle/>
          <a:p>
            <a:r>
              <a:rPr lang="en-US" dirty="0"/>
              <a:t>ADMIN</a:t>
            </a:r>
          </a:p>
          <a:p>
            <a:r>
              <a:rPr lang="en-US" dirty="0"/>
              <a:t>It is in charge of adding and removing Auctioneer Employees and Customers.</a:t>
            </a:r>
          </a:p>
          <a:p>
            <a:r>
              <a:rPr lang="en-US" dirty="0"/>
              <a:t>EMPLOYEE</a:t>
            </a:r>
          </a:p>
          <a:p>
            <a:r>
              <a:rPr lang="en-US" dirty="0"/>
              <a:t>They are in charge of adding, selling, removing, reporting problems, and publishing items to consumers.</a:t>
            </a:r>
          </a:p>
          <a:p>
            <a:r>
              <a:rPr lang="en-US" dirty="0"/>
              <a:t>CUSTOMER</a:t>
            </a:r>
          </a:p>
          <a:p>
            <a:r>
              <a:rPr lang="en-US" dirty="0"/>
              <a:t>They are in charge of purchasing things from auctioneers, reporting problems, and returning and refunding items.</a:t>
            </a:r>
            <a:endParaRPr lang="en-PH" dirty="0"/>
          </a:p>
        </p:txBody>
      </p:sp>
    </p:spTree>
    <p:extLst>
      <p:ext uri="{BB962C8B-B14F-4D97-AF65-F5344CB8AC3E}">
        <p14:creationId xmlns:p14="http://schemas.microsoft.com/office/powerpoint/2010/main" val="166462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0B32788-ABA2-4A43-868D-8CB9EEF33A48}"/>
              </a:ext>
            </a:extLst>
          </p:cNvPr>
          <p:cNvSpPr/>
          <p:nvPr/>
        </p:nvSpPr>
        <p:spPr>
          <a:xfrm>
            <a:off x="0" y="-73813"/>
            <a:ext cx="4895636" cy="400110"/>
          </a:xfrm>
          <a:prstGeom prst="rect">
            <a:avLst/>
          </a:prstGeom>
          <a:noFill/>
        </p:spPr>
        <p:txBody>
          <a:bodyPr wrap="none" lIns="91440" tIns="45720" rIns="91440" bIns="45720">
            <a:spAutoFit/>
          </a:bodyPr>
          <a:lstStyle/>
          <a:p>
            <a:pPr algn="ctr"/>
            <a:r>
              <a:rPr lang="en-PH" sz="2000" b="1" dirty="0"/>
              <a:t>USER INTERFACE DESIGN:</a:t>
            </a:r>
            <a:r>
              <a:rPr lang="en-US" sz="2000" b="0" cap="none" spc="0" dirty="0">
                <a:ln w="0"/>
                <a:solidFill>
                  <a:schemeClr val="tx1"/>
                </a:solidFill>
                <a:effectLst>
                  <a:outerShdw blurRad="38100" dist="19050" dir="2700000" algn="tl" rotWithShape="0">
                    <a:schemeClr val="dk1">
                      <a:alpha val="40000"/>
                    </a:schemeClr>
                  </a:outerShdw>
                </a:effectLst>
              </a:rPr>
              <a:t>Screen Title: LOGIN</a:t>
            </a:r>
          </a:p>
        </p:txBody>
      </p:sp>
      <p:sp>
        <p:nvSpPr>
          <p:cNvPr id="7" name="Rectangle 6">
            <a:extLst>
              <a:ext uri="{FF2B5EF4-FFF2-40B4-BE49-F238E27FC236}">
                <a16:creationId xmlns:a16="http://schemas.microsoft.com/office/drawing/2014/main" id="{6A68B2D6-0A4E-4100-A4B0-D80C4DC32ECA}"/>
              </a:ext>
            </a:extLst>
          </p:cNvPr>
          <p:cNvSpPr/>
          <p:nvPr/>
        </p:nvSpPr>
        <p:spPr>
          <a:xfrm>
            <a:off x="8036204" y="0"/>
            <a:ext cx="1647823"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ACCESS TABLE</a:t>
            </a:r>
          </a:p>
        </p:txBody>
      </p:sp>
      <p:sp>
        <p:nvSpPr>
          <p:cNvPr id="8" name="Rectangle 7">
            <a:extLst>
              <a:ext uri="{FF2B5EF4-FFF2-40B4-BE49-F238E27FC236}">
                <a16:creationId xmlns:a16="http://schemas.microsoft.com/office/drawing/2014/main" id="{59D3C052-271A-403E-81D7-EDF608F8DA9C}"/>
              </a:ext>
            </a:extLst>
          </p:cNvPr>
          <p:cNvSpPr/>
          <p:nvPr/>
        </p:nvSpPr>
        <p:spPr>
          <a:xfrm>
            <a:off x="32027" y="400110"/>
            <a:ext cx="12256485" cy="1323439"/>
          </a:xfrm>
          <a:prstGeom prst="rect">
            <a:avLst/>
          </a:prstGeom>
          <a:noFill/>
        </p:spPr>
        <p:txBody>
          <a:bodyPr wrap="square" lIns="91440" tIns="45720" rIns="91440" bIns="45720">
            <a:spAutoFit/>
          </a:bodyPr>
          <a:lstStyle/>
          <a:p>
            <a:pPr algn="ctr"/>
            <a:r>
              <a:rPr lang="en-US" sz="2000" dirty="0">
                <a:ln w="0"/>
              </a:rPr>
              <a:t>Users to login to this interface. </a:t>
            </a:r>
          </a:p>
          <a:p>
            <a:pPr algn="ctr"/>
            <a:r>
              <a:rPr lang="en-US" sz="2000" dirty="0">
                <a:ln w="0"/>
              </a:rPr>
              <a:t>The e-mail/username , password and roles are either entered by your employee or the client prior to entering the system. </a:t>
            </a:r>
          </a:p>
          <a:p>
            <a:pPr algn="ctr"/>
            <a:r>
              <a:rPr lang="en-US" sz="2000" dirty="0">
                <a:ln w="0"/>
              </a:rPr>
              <a:t>The system verifies the e-mail/username ,password and role and if not, it enters.</a:t>
            </a:r>
            <a:endParaRPr lang="en-US" sz="2000" b="0" cap="none" spc="0" dirty="0">
              <a:ln w="0"/>
              <a:solidFill>
                <a:schemeClr val="tx1"/>
              </a:solidFill>
            </a:endParaRPr>
          </a:p>
        </p:txBody>
      </p:sp>
      <p:pic>
        <p:nvPicPr>
          <p:cNvPr id="11" name="Picture 10">
            <a:extLst>
              <a:ext uri="{FF2B5EF4-FFF2-40B4-BE49-F238E27FC236}">
                <a16:creationId xmlns:a16="http://schemas.microsoft.com/office/drawing/2014/main" id="{3D519208-3680-4468-BF49-203C5E9DDC04}"/>
              </a:ext>
            </a:extLst>
          </p:cNvPr>
          <p:cNvPicPr>
            <a:picLocks noChangeAspect="1"/>
          </p:cNvPicPr>
          <p:nvPr/>
        </p:nvPicPr>
        <p:blipFill>
          <a:blip r:embed="rId2"/>
          <a:stretch>
            <a:fillRect/>
          </a:stretch>
        </p:blipFill>
        <p:spPr>
          <a:xfrm>
            <a:off x="1254760" y="1948393"/>
            <a:ext cx="9682480" cy="4737805"/>
          </a:xfrm>
          <a:prstGeom prst="rect">
            <a:avLst/>
          </a:prstGeom>
        </p:spPr>
      </p:pic>
    </p:spTree>
    <p:extLst>
      <p:ext uri="{BB962C8B-B14F-4D97-AF65-F5344CB8AC3E}">
        <p14:creationId xmlns:p14="http://schemas.microsoft.com/office/powerpoint/2010/main" val="328832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E05F1E-1947-4FB8-97B8-D0B98A3F7C07}"/>
              </a:ext>
            </a:extLst>
          </p:cNvPr>
          <p:cNvSpPr/>
          <p:nvPr/>
        </p:nvSpPr>
        <p:spPr>
          <a:xfrm>
            <a:off x="-35336" y="-26633"/>
            <a:ext cx="3527056" cy="400110"/>
          </a:xfrm>
          <a:prstGeom prst="rect">
            <a:avLst/>
          </a:prstGeom>
          <a:noFill/>
        </p:spPr>
        <p:txBody>
          <a:bodyPr wrap="none" lIns="91440" tIns="45720" rIns="91440" bIns="45720">
            <a:spAutoFit/>
          </a:bodyPr>
          <a:lstStyle/>
          <a:p>
            <a:pPr algn="ctr"/>
            <a:r>
              <a:rPr lang="en-PH" sz="2000" b="1" dirty="0"/>
              <a:t>USER INTERFACE DESIGN</a:t>
            </a:r>
            <a:r>
              <a:rPr lang="en-US" sz="2000" b="0" cap="none" spc="0" dirty="0">
                <a:ln w="0"/>
                <a:solidFill>
                  <a:schemeClr val="tx1"/>
                </a:solidFill>
                <a:effectLst>
                  <a:outerShdw blurRad="38100" dist="19050" dir="2700000" algn="tl" rotWithShape="0">
                    <a:schemeClr val="dk1">
                      <a:alpha val="40000"/>
                    </a:schemeClr>
                  </a:outerShdw>
                </a:effectLst>
              </a:rPr>
              <a:t>: CODE</a:t>
            </a:r>
          </a:p>
        </p:txBody>
      </p:sp>
      <p:pic>
        <p:nvPicPr>
          <p:cNvPr id="8" name="Picture 7">
            <a:extLst>
              <a:ext uri="{FF2B5EF4-FFF2-40B4-BE49-F238E27FC236}">
                <a16:creationId xmlns:a16="http://schemas.microsoft.com/office/drawing/2014/main" id="{17A4DF9D-EA24-4873-B575-6A8956326477}"/>
              </a:ext>
            </a:extLst>
          </p:cNvPr>
          <p:cNvPicPr>
            <a:picLocks noChangeAspect="1"/>
          </p:cNvPicPr>
          <p:nvPr/>
        </p:nvPicPr>
        <p:blipFill>
          <a:blip r:embed="rId2"/>
          <a:stretch>
            <a:fillRect/>
          </a:stretch>
        </p:blipFill>
        <p:spPr>
          <a:xfrm>
            <a:off x="0" y="457016"/>
            <a:ext cx="12192000" cy="6400984"/>
          </a:xfrm>
          <a:prstGeom prst="rect">
            <a:avLst/>
          </a:prstGeom>
        </p:spPr>
      </p:pic>
    </p:spTree>
    <p:extLst>
      <p:ext uri="{BB962C8B-B14F-4D97-AF65-F5344CB8AC3E}">
        <p14:creationId xmlns:p14="http://schemas.microsoft.com/office/powerpoint/2010/main" val="342650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BCBEAE-577B-4923-AF95-F923F4145847}"/>
              </a:ext>
            </a:extLst>
          </p:cNvPr>
          <p:cNvSpPr/>
          <p:nvPr/>
        </p:nvSpPr>
        <p:spPr>
          <a:xfrm>
            <a:off x="77138" y="29160"/>
            <a:ext cx="5100320" cy="400110"/>
          </a:xfrm>
          <a:prstGeom prst="rect">
            <a:avLst/>
          </a:prstGeom>
          <a:noFill/>
        </p:spPr>
        <p:txBody>
          <a:bodyPr wrap="square" lIns="91440" tIns="45720" rIns="91440" bIns="45720">
            <a:spAutoFit/>
          </a:bodyPr>
          <a:lstStyle/>
          <a:p>
            <a:pPr algn="ctr"/>
            <a:r>
              <a:rPr lang="en-PH" sz="2000" b="1" dirty="0"/>
              <a:t>USER INTERFACE DESIGN:</a:t>
            </a:r>
            <a:r>
              <a:rPr lang="en-US" sz="2000" b="0" cap="none" spc="0" dirty="0">
                <a:ln w="0"/>
                <a:solidFill>
                  <a:schemeClr val="tx1"/>
                </a:solidFill>
                <a:effectLst>
                  <a:outerShdw blurRad="38100" dist="19050" dir="2700000" algn="tl" rotWithShape="0">
                    <a:schemeClr val="dk1">
                      <a:alpha val="40000"/>
                    </a:schemeClr>
                  </a:outerShdw>
                </a:effectLst>
              </a:rPr>
              <a:t>Screen Title: SIGN-UP</a:t>
            </a:r>
          </a:p>
        </p:txBody>
      </p:sp>
      <p:sp>
        <p:nvSpPr>
          <p:cNvPr id="6" name="Rectangle 5">
            <a:extLst>
              <a:ext uri="{FF2B5EF4-FFF2-40B4-BE49-F238E27FC236}">
                <a16:creationId xmlns:a16="http://schemas.microsoft.com/office/drawing/2014/main" id="{69E9E353-DADF-4387-9C91-B6139FBB4892}"/>
              </a:ext>
            </a:extLst>
          </p:cNvPr>
          <p:cNvSpPr/>
          <p:nvPr/>
        </p:nvSpPr>
        <p:spPr>
          <a:xfrm>
            <a:off x="8036204" y="0"/>
            <a:ext cx="1647823"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ACCESS TABLE</a:t>
            </a:r>
          </a:p>
        </p:txBody>
      </p:sp>
      <p:sp>
        <p:nvSpPr>
          <p:cNvPr id="7" name="TextBox 6">
            <a:extLst>
              <a:ext uri="{FF2B5EF4-FFF2-40B4-BE49-F238E27FC236}">
                <a16:creationId xmlns:a16="http://schemas.microsoft.com/office/drawing/2014/main" id="{B03934E1-7446-43F9-B622-394016538E96}"/>
              </a:ext>
            </a:extLst>
          </p:cNvPr>
          <p:cNvSpPr txBox="1"/>
          <p:nvPr/>
        </p:nvSpPr>
        <p:spPr>
          <a:xfrm>
            <a:off x="193040" y="750649"/>
            <a:ext cx="10139680" cy="646331"/>
          </a:xfrm>
          <a:prstGeom prst="rect">
            <a:avLst/>
          </a:prstGeom>
          <a:noFill/>
        </p:spPr>
        <p:txBody>
          <a:bodyPr wrap="square" rtlCol="0">
            <a:spAutoFit/>
          </a:bodyPr>
          <a:lstStyle/>
          <a:p>
            <a:r>
              <a:rPr lang="en-US" dirty="0"/>
              <a:t>This interface is used for new customers or employees to sign up in order to gain access to the system by registering their Email, Username, Password and their desired roles in the system.</a:t>
            </a:r>
            <a:endParaRPr lang="en-PH" dirty="0"/>
          </a:p>
        </p:txBody>
      </p:sp>
      <p:pic>
        <p:nvPicPr>
          <p:cNvPr id="8" name="Picture 7">
            <a:extLst>
              <a:ext uri="{FF2B5EF4-FFF2-40B4-BE49-F238E27FC236}">
                <a16:creationId xmlns:a16="http://schemas.microsoft.com/office/drawing/2014/main" id="{AD5005BC-39EE-4887-B243-2CC8B8E5DFBD}"/>
              </a:ext>
            </a:extLst>
          </p:cNvPr>
          <p:cNvPicPr>
            <a:picLocks noChangeAspect="1"/>
          </p:cNvPicPr>
          <p:nvPr/>
        </p:nvPicPr>
        <p:blipFill>
          <a:blip r:embed="rId2"/>
          <a:stretch>
            <a:fillRect/>
          </a:stretch>
        </p:blipFill>
        <p:spPr>
          <a:xfrm>
            <a:off x="1061720" y="1857316"/>
            <a:ext cx="10332720" cy="5072034"/>
          </a:xfrm>
          <a:prstGeom prst="rect">
            <a:avLst/>
          </a:prstGeom>
        </p:spPr>
      </p:pic>
    </p:spTree>
    <p:extLst>
      <p:ext uri="{BB962C8B-B14F-4D97-AF65-F5344CB8AC3E}">
        <p14:creationId xmlns:p14="http://schemas.microsoft.com/office/powerpoint/2010/main" val="6442383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TotalTime>
  <Words>564</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St. Vincent de Ferrer College of Camarin, Inc. </vt:lpstr>
      <vt:lpstr>PowerPoint Presentation</vt:lpstr>
      <vt:lpstr>PowerPoint Presentation</vt:lpstr>
      <vt:lpstr>NAME OF SYSTEM AND ITS DESCRIPTION </vt:lpstr>
      <vt:lpstr>PURPOSE AND OBJECTIVES</vt:lpstr>
      <vt:lpstr>USER TYPES AND DESCRIPTION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Given Valenzuela</dc:creator>
  <cp:lastModifiedBy>Given Valenzuela</cp:lastModifiedBy>
  <cp:revision>16</cp:revision>
  <dcterms:created xsi:type="dcterms:W3CDTF">2021-06-18T10:38:13Z</dcterms:created>
  <dcterms:modified xsi:type="dcterms:W3CDTF">2021-06-18T13:33:57Z</dcterms:modified>
</cp:coreProperties>
</file>