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20FEB3-BE72-40B2-9DFC-0D2233BA67A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106804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0FEB3-BE72-40B2-9DFC-0D2233BA67A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380107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0FEB3-BE72-40B2-9DFC-0D2233BA67A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22283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0FEB3-BE72-40B2-9DFC-0D2233BA67A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375450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20FEB3-BE72-40B2-9DFC-0D2233BA67A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357802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20FEB3-BE72-40B2-9DFC-0D2233BA67A8}"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139150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0FEB3-BE72-40B2-9DFC-0D2233BA67A8}"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4878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20FEB3-BE72-40B2-9DFC-0D2233BA67A8}"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295949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0FEB3-BE72-40B2-9DFC-0D2233BA67A8}"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74978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20FEB3-BE72-40B2-9DFC-0D2233BA67A8}"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422144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20FEB3-BE72-40B2-9DFC-0D2233BA67A8}"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6AF46-8CE5-412E-8798-8C3BBC20FB26}" type="slidenum">
              <a:rPr lang="en-US" smtClean="0"/>
              <a:t>‹#›</a:t>
            </a:fld>
            <a:endParaRPr lang="en-US"/>
          </a:p>
        </p:txBody>
      </p:sp>
    </p:spTree>
    <p:extLst>
      <p:ext uri="{BB962C8B-B14F-4D97-AF65-F5344CB8AC3E}">
        <p14:creationId xmlns:p14="http://schemas.microsoft.com/office/powerpoint/2010/main" val="371924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0FEB3-BE72-40B2-9DFC-0D2233BA67A8}"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6AF46-8CE5-412E-8798-8C3BBC20FB26}" type="slidenum">
              <a:rPr lang="en-US" smtClean="0"/>
              <a:t>‹#›</a:t>
            </a:fld>
            <a:endParaRPr lang="en-US"/>
          </a:p>
        </p:txBody>
      </p:sp>
    </p:spTree>
    <p:extLst>
      <p:ext uri="{BB962C8B-B14F-4D97-AF65-F5344CB8AC3E}">
        <p14:creationId xmlns:p14="http://schemas.microsoft.com/office/powerpoint/2010/main" val="172030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Git</a:t>
            </a:r>
            <a:r>
              <a:rPr lang="en-US" b="1" dirty="0"/>
              <a:t> and </a:t>
            </a:r>
            <a:r>
              <a:rPr lang="en-US" b="1" dirty="0" err="1"/>
              <a:t>Github</a:t>
            </a:r>
            <a:r>
              <a:rPr lang="en-US" b="1" dirty="0"/>
              <a:t/>
            </a:r>
            <a:br>
              <a:rPr lang="en-US" b="1" dirty="0"/>
            </a:br>
            <a:r>
              <a:rPr lang="en-US" b="1" dirty="0" smtClean="0"/>
              <a:t>By </a:t>
            </a:r>
            <a:r>
              <a:rPr lang="en-US" sz="2800" b="1" dirty="0" smtClean="0">
                <a:solidFill>
                  <a:srgbClr val="00B050"/>
                </a:solidFill>
              </a:rPr>
              <a:t>Given Sichilima</a:t>
            </a:r>
            <a:endParaRPr lang="en-US" sz="2800" dirty="0">
              <a:solidFill>
                <a:srgbClr val="00B050"/>
              </a:solidFill>
            </a:endParaRPr>
          </a:p>
        </p:txBody>
      </p:sp>
    </p:spTree>
    <p:extLst>
      <p:ext uri="{BB962C8B-B14F-4D97-AF65-F5344CB8AC3E}">
        <p14:creationId xmlns:p14="http://schemas.microsoft.com/office/powerpoint/2010/main" val="102494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446"/>
            <a:ext cx="10515600" cy="5876517"/>
          </a:xfrm>
        </p:spPr>
        <p:txBody>
          <a:bodyPr/>
          <a:lstStyle/>
          <a:p>
            <a:r>
              <a:rPr lang="en-US" dirty="0"/>
              <a:t>If you understand the above </a:t>
            </a:r>
            <a:r>
              <a:rPr lang="en-US" b="1" dirty="0"/>
              <a:t>diagram well and good</a:t>
            </a:r>
            <a:r>
              <a:rPr lang="en-US" dirty="0"/>
              <a:t>, but if you don’t, you need not worry, I will be </a:t>
            </a:r>
            <a:r>
              <a:rPr lang="en-US" b="1" dirty="0"/>
              <a:t>explaining these operations in this </a:t>
            </a:r>
            <a:r>
              <a:rPr lang="en-US" b="1" dirty="0" err="1"/>
              <a:t>Git</a:t>
            </a:r>
            <a:r>
              <a:rPr lang="en-US" b="1" dirty="0"/>
              <a:t> </a:t>
            </a:r>
            <a:r>
              <a:rPr lang="en-US" dirty="0"/>
              <a:t>Tutorial one by one. Let us begin with the basic operations</a:t>
            </a:r>
            <a:r>
              <a:rPr lang="en-US" dirty="0" smtClean="0"/>
              <a:t>.</a:t>
            </a:r>
          </a:p>
          <a:p>
            <a:r>
              <a:rPr lang="en-US" b="1" dirty="0"/>
              <a:t>What is </a:t>
            </a:r>
            <a:r>
              <a:rPr lang="en-US" b="1" dirty="0" err="1"/>
              <a:t>Git</a:t>
            </a:r>
            <a:r>
              <a:rPr lang="en-US" b="1" dirty="0"/>
              <a:t> Bash used for?</a:t>
            </a:r>
            <a:endParaRPr lang="en-US" dirty="0"/>
          </a:p>
          <a:p>
            <a:r>
              <a:rPr lang="en-US" dirty="0"/>
              <a:t>This </a:t>
            </a:r>
            <a:r>
              <a:rPr lang="en-US" dirty="0" err="1"/>
              <a:t>Git</a:t>
            </a:r>
            <a:r>
              <a:rPr lang="en-US" dirty="0"/>
              <a:t> Bash </a:t>
            </a:r>
            <a:r>
              <a:rPr lang="en-US" dirty="0" smtClean="0"/>
              <a:t>focuses </a:t>
            </a:r>
            <a:r>
              <a:rPr lang="en-US" dirty="0"/>
              <a:t>on the </a:t>
            </a:r>
            <a:r>
              <a:rPr lang="en-US" b="1" dirty="0"/>
              <a:t>commands and operations </a:t>
            </a:r>
            <a:r>
              <a:rPr lang="en-US" dirty="0"/>
              <a:t>that can be used on </a:t>
            </a:r>
            <a:r>
              <a:rPr lang="en-US" dirty="0" err="1"/>
              <a:t>Git</a:t>
            </a:r>
            <a:r>
              <a:rPr lang="en-US" dirty="0"/>
              <a:t> Bash.</a:t>
            </a:r>
          </a:p>
          <a:p>
            <a:r>
              <a:rPr lang="en-US" b="1" i="1" u="sng" dirty="0"/>
              <a:t>Note</a:t>
            </a:r>
            <a:r>
              <a:rPr lang="en-US" b="1" i="1" dirty="0"/>
              <a:t>: </a:t>
            </a:r>
            <a:r>
              <a:rPr lang="en-US" i="1" dirty="0"/>
              <a:t>The commands cannot be executed on GitHub. </a:t>
            </a:r>
            <a:endParaRPr lang="en-US" dirty="0"/>
          </a:p>
          <a:p>
            <a:r>
              <a:rPr lang="en-US" b="1" u="sng" dirty="0"/>
              <a:t>How do I navigate </a:t>
            </a:r>
            <a:r>
              <a:rPr lang="en-US" b="1" u="sng" dirty="0" err="1"/>
              <a:t>Git</a:t>
            </a:r>
            <a:r>
              <a:rPr lang="en-US" b="1" u="sng" dirty="0"/>
              <a:t> Bash?</a:t>
            </a:r>
            <a:endParaRPr lang="en-US" u="sng" dirty="0"/>
          </a:p>
          <a:p>
            <a:r>
              <a:rPr lang="en-US" dirty="0"/>
              <a:t>After installing </a:t>
            </a:r>
            <a:r>
              <a:rPr lang="en-US" dirty="0" err="1"/>
              <a:t>Git</a:t>
            </a:r>
            <a:r>
              <a:rPr lang="en-US" dirty="0"/>
              <a:t> in your Windows system, just open your folder/directory where you want to store all your project files; right click and select ‘</a:t>
            </a:r>
            <a:r>
              <a:rPr lang="en-US" b="1" i="1" dirty="0" err="1"/>
              <a:t>Git</a:t>
            </a:r>
            <a:r>
              <a:rPr lang="en-US" b="1" i="1" dirty="0"/>
              <a:t> Bash here</a:t>
            </a:r>
            <a:r>
              <a:rPr lang="en-US" dirty="0"/>
              <a:t>’.</a:t>
            </a:r>
          </a:p>
          <a:p>
            <a:endParaRPr lang="en-US" dirty="0"/>
          </a:p>
        </p:txBody>
      </p:sp>
    </p:spTree>
    <p:extLst>
      <p:ext uri="{BB962C8B-B14F-4D97-AF65-F5344CB8AC3E}">
        <p14:creationId xmlns:p14="http://schemas.microsoft.com/office/powerpoint/2010/main" val="71614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0405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817"/>
            <a:ext cx="10515600" cy="6007146"/>
          </a:xfrm>
        </p:spPr>
        <p:txBody>
          <a:bodyPr/>
          <a:lstStyle/>
          <a:p>
            <a:r>
              <a:rPr lang="en-US" dirty="0"/>
              <a:t>This will open up </a:t>
            </a:r>
            <a:r>
              <a:rPr lang="en-US" b="1" dirty="0" err="1"/>
              <a:t>Git</a:t>
            </a:r>
            <a:r>
              <a:rPr lang="en-US" b="1" dirty="0"/>
              <a:t> Bash terminal where you can enter commands to perform various </a:t>
            </a:r>
            <a:r>
              <a:rPr lang="en-US" b="1" dirty="0" err="1"/>
              <a:t>Git</a:t>
            </a:r>
            <a:r>
              <a:rPr lang="en-US" b="1" dirty="0"/>
              <a:t> operations.</a:t>
            </a:r>
          </a:p>
          <a:p>
            <a:r>
              <a:rPr lang="en-US" dirty="0"/>
              <a:t>Now, the next task is to initialize your repository. </a:t>
            </a:r>
          </a:p>
          <a:p>
            <a:r>
              <a:rPr lang="en-US" b="1" dirty="0"/>
              <a:t>Initialize</a:t>
            </a:r>
            <a:endParaRPr lang="en-US" dirty="0"/>
          </a:p>
          <a:p>
            <a:r>
              <a:rPr lang="en-US" dirty="0"/>
              <a:t>In order to do that, we use the command </a:t>
            </a:r>
            <a:r>
              <a:rPr lang="en-US" b="1" dirty="0" err="1"/>
              <a:t>git</a:t>
            </a:r>
            <a:r>
              <a:rPr lang="en-US" b="1" dirty="0"/>
              <a:t> </a:t>
            </a:r>
            <a:r>
              <a:rPr lang="en-US" b="1" dirty="0" err="1"/>
              <a:t>init.</a:t>
            </a:r>
            <a:r>
              <a:rPr lang="en-US" b="1" dirty="0"/>
              <a:t> </a:t>
            </a:r>
            <a:r>
              <a:rPr lang="en-US" dirty="0"/>
              <a:t>Please refer to the below screenshot.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6080"/>
            <a:ext cx="12004765" cy="3250883"/>
          </a:xfrm>
          <a:prstGeom prst="rect">
            <a:avLst/>
          </a:prstGeom>
        </p:spPr>
      </p:pic>
    </p:spTree>
    <p:extLst>
      <p:ext uri="{BB962C8B-B14F-4D97-AF65-F5344CB8AC3E}">
        <p14:creationId xmlns:p14="http://schemas.microsoft.com/office/powerpoint/2010/main" val="177236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817"/>
            <a:ext cx="10515600" cy="6007146"/>
          </a:xfrm>
        </p:spPr>
        <p:txBody>
          <a:bodyPr/>
          <a:lstStyle/>
          <a:p>
            <a:r>
              <a:rPr lang="en-US" b="1" dirty="0" err="1"/>
              <a:t>git</a:t>
            </a:r>
            <a:r>
              <a:rPr lang="en-US" b="1" dirty="0"/>
              <a:t> </a:t>
            </a:r>
            <a:r>
              <a:rPr lang="en-US" b="1" dirty="0" err="1"/>
              <a:t>init</a:t>
            </a:r>
            <a:r>
              <a:rPr lang="en-US" dirty="0"/>
              <a:t> creates an empty </a:t>
            </a:r>
            <a:r>
              <a:rPr lang="en-US" dirty="0" err="1"/>
              <a:t>Git</a:t>
            </a:r>
            <a:r>
              <a:rPr lang="en-US" dirty="0"/>
              <a:t> repository or re-initializes an existing one. It basically creates a</a:t>
            </a:r>
            <a:r>
              <a:rPr lang="en-US" b="1" dirty="0"/>
              <a:t> .</a:t>
            </a:r>
            <a:r>
              <a:rPr lang="en-US" b="1" dirty="0" err="1"/>
              <a:t>git</a:t>
            </a:r>
            <a:r>
              <a:rPr lang="en-US" dirty="0"/>
              <a:t> directory with sub directories and template files. </a:t>
            </a:r>
            <a:endParaRPr lang="en-US" dirty="0" smtClean="0"/>
          </a:p>
          <a:p>
            <a:r>
              <a:rPr lang="en-US" dirty="0" smtClean="0"/>
              <a:t>Running </a:t>
            </a:r>
            <a:r>
              <a:rPr lang="en-US" dirty="0"/>
              <a:t>a </a:t>
            </a:r>
            <a:r>
              <a:rPr lang="en-US" b="1" dirty="0" err="1"/>
              <a:t>git</a:t>
            </a:r>
            <a:r>
              <a:rPr lang="en-US" b="1" dirty="0"/>
              <a:t> </a:t>
            </a:r>
            <a:r>
              <a:rPr lang="en-US" b="1" dirty="0" err="1"/>
              <a:t>init</a:t>
            </a:r>
            <a:r>
              <a:rPr lang="en-US" dirty="0"/>
              <a:t> in an existing repository will not overwrite things that are </a:t>
            </a:r>
            <a:r>
              <a:rPr lang="en-US" dirty="0" smtClean="0"/>
              <a:t>already </a:t>
            </a:r>
            <a:r>
              <a:rPr lang="en-US" dirty="0"/>
              <a:t>there. It rather picks up the newly added templates</a:t>
            </a:r>
            <a:r>
              <a:rPr lang="en-US" dirty="0" smtClean="0"/>
              <a:t>.</a:t>
            </a:r>
          </a:p>
          <a:p>
            <a:r>
              <a:rPr lang="en-US" dirty="0"/>
              <a:t>Now that my </a:t>
            </a:r>
            <a:r>
              <a:rPr lang="en-US" b="1" dirty="0"/>
              <a:t>repository is initialized</a:t>
            </a:r>
            <a:r>
              <a:rPr lang="en-US" dirty="0"/>
              <a:t>, let me create some files in the directory/repository. For e.g. I have created two text files namely </a:t>
            </a:r>
            <a:r>
              <a:rPr lang="en-US" b="1" i="1" dirty="0"/>
              <a:t>edureka1.txt</a:t>
            </a:r>
            <a:r>
              <a:rPr lang="en-US" b="1" dirty="0"/>
              <a:t> and </a:t>
            </a:r>
            <a:r>
              <a:rPr lang="en-US" b="1" i="1" dirty="0"/>
              <a:t>edureka2.txt</a:t>
            </a:r>
            <a:r>
              <a:rPr lang="en-US" b="1" dirty="0" smtClean="0"/>
              <a:t>.</a:t>
            </a:r>
          </a:p>
          <a:p>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3" y="3827416"/>
            <a:ext cx="10805028" cy="1672047"/>
          </a:xfrm>
          <a:prstGeom prst="rect">
            <a:avLst/>
          </a:prstGeom>
        </p:spPr>
      </p:pic>
    </p:spTree>
    <p:extLst>
      <p:ext uri="{BB962C8B-B14F-4D97-AF65-F5344CB8AC3E}">
        <p14:creationId xmlns:p14="http://schemas.microsoft.com/office/powerpoint/2010/main" val="166761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274320"/>
            <a:ext cx="10515600" cy="5902643"/>
          </a:xfrm>
        </p:spPr>
        <p:txBody>
          <a:bodyPr/>
          <a:lstStyle/>
          <a:p>
            <a:r>
              <a:rPr lang="en-US" b="1" dirty="0" err="1"/>
              <a:t>Git</a:t>
            </a:r>
            <a:r>
              <a:rPr lang="en-US" b="1" dirty="0"/>
              <a:t> status</a:t>
            </a:r>
            <a:endParaRPr lang="en-US" dirty="0"/>
          </a:p>
          <a:p>
            <a:r>
              <a:rPr lang="en-US" dirty="0"/>
              <a:t>The </a:t>
            </a:r>
            <a:r>
              <a:rPr lang="en-US" b="1" dirty="0" err="1"/>
              <a:t>git</a:t>
            </a:r>
            <a:r>
              <a:rPr lang="en-US" b="1" dirty="0"/>
              <a:t> status </a:t>
            </a:r>
            <a:r>
              <a:rPr lang="en-US" dirty="0"/>
              <a:t>command lists all the modified files which are ready to be added to the local repository.</a:t>
            </a:r>
          </a:p>
          <a:p>
            <a:r>
              <a:rPr lang="en-US" dirty="0"/>
              <a:t>Let us type in the command to see what happens:</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2281873"/>
            <a:ext cx="11560629" cy="4406310"/>
          </a:xfrm>
          <a:prstGeom prst="rect">
            <a:avLst/>
          </a:prstGeom>
        </p:spPr>
      </p:pic>
    </p:spTree>
    <p:extLst>
      <p:ext uri="{BB962C8B-B14F-4D97-AF65-F5344CB8AC3E}">
        <p14:creationId xmlns:p14="http://schemas.microsoft.com/office/powerpoint/2010/main" val="289942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r>
              <a:rPr lang="en-US" b="1" dirty="0"/>
              <a:t>Add</a:t>
            </a:r>
            <a:endParaRPr lang="en-US" dirty="0"/>
          </a:p>
          <a:p>
            <a:r>
              <a:rPr lang="en-US" dirty="0"/>
              <a:t>This command updates the index using the current content found in the working tree and then prepares the content in the staging area for the next commit.</a:t>
            </a:r>
          </a:p>
          <a:p>
            <a:r>
              <a:rPr lang="en-US" dirty="0"/>
              <a:t>Thus, after making changes to the working tree, and before running the </a:t>
            </a:r>
            <a:r>
              <a:rPr lang="en-US" b="1" dirty="0"/>
              <a:t>commit</a:t>
            </a:r>
            <a:r>
              <a:rPr lang="en-US" dirty="0"/>
              <a:t> command, you must use the </a:t>
            </a:r>
            <a:r>
              <a:rPr lang="en-US" b="1" dirty="0"/>
              <a:t>add</a:t>
            </a:r>
            <a:r>
              <a:rPr lang="en-US" dirty="0"/>
              <a:t> command to add any new or modified files to the index. For that, use the commands below</a:t>
            </a:r>
            <a:r>
              <a:rPr lang="en-US" dirty="0" smtClean="0"/>
              <a:t>:</a:t>
            </a:r>
          </a:p>
          <a:p>
            <a:r>
              <a:rPr lang="en-US" b="1" dirty="0" err="1"/>
              <a:t>git</a:t>
            </a:r>
            <a:r>
              <a:rPr lang="en-US" b="1" dirty="0"/>
              <a:t> add &lt;directory</a:t>
            </a:r>
            <a:r>
              <a:rPr lang="en-US" b="1" dirty="0" smtClean="0"/>
              <a:t>&gt;</a:t>
            </a:r>
          </a:p>
          <a:p>
            <a:r>
              <a:rPr lang="en-US" b="1" dirty="0" smtClean="0"/>
              <a:t>Or </a:t>
            </a:r>
          </a:p>
          <a:p>
            <a:r>
              <a:rPr lang="en-US" b="1" dirty="0" err="1"/>
              <a:t>git</a:t>
            </a:r>
            <a:r>
              <a:rPr lang="en-US" b="1" dirty="0"/>
              <a:t> add &lt;file&gt;</a:t>
            </a:r>
            <a:endParaRPr lang="en-US" dirty="0"/>
          </a:p>
          <a:p>
            <a:endParaRPr lang="en-US" dirty="0"/>
          </a:p>
        </p:txBody>
      </p:sp>
    </p:spTree>
    <p:extLst>
      <p:ext uri="{BB962C8B-B14F-4D97-AF65-F5344CB8AC3E}">
        <p14:creationId xmlns:p14="http://schemas.microsoft.com/office/powerpoint/2010/main" val="25000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lstStyle/>
          <a:p>
            <a:r>
              <a:rPr lang="en-US" dirty="0"/>
              <a:t>Let me demonstrate the </a:t>
            </a:r>
            <a:r>
              <a:rPr lang="en-US" b="1" dirty="0" err="1"/>
              <a:t>git</a:t>
            </a:r>
            <a:r>
              <a:rPr lang="en-US" b="1" dirty="0"/>
              <a:t> add</a:t>
            </a:r>
            <a:r>
              <a:rPr lang="en-US" dirty="0"/>
              <a:t> for you so that you can understand it better.</a:t>
            </a:r>
          </a:p>
          <a:p>
            <a:r>
              <a:rPr lang="en-US" dirty="0"/>
              <a:t>I have created two more files </a:t>
            </a:r>
            <a:r>
              <a:rPr lang="en-US" i="1" dirty="0"/>
              <a:t>edureka3.txt</a:t>
            </a:r>
            <a:r>
              <a:rPr lang="en-US" dirty="0"/>
              <a:t> and </a:t>
            </a:r>
            <a:r>
              <a:rPr lang="en-US" i="1" dirty="0"/>
              <a:t>edureka4.txt</a:t>
            </a:r>
            <a:r>
              <a:rPr lang="en-US" dirty="0"/>
              <a:t>. Let us add the files using the command </a:t>
            </a:r>
            <a:r>
              <a:rPr lang="en-US" b="1" dirty="0" err="1"/>
              <a:t>git</a:t>
            </a:r>
            <a:r>
              <a:rPr lang="en-US" b="1" dirty="0"/>
              <a:t> add -A</a:t>
            </a:r>
            <a:r>
              <a:rPr lang="en-US" dirty="0"/>
              <a:t>. This command will add all the files to the index which are in the directory but not updated in the index yet.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6" y="2978330"/>
            <a:ext cx="11625943" cy="3879669"/>
          </a:xfrm>
          <a:prstGeom prst="rect">
            <a:avLst/>
          </a:prstGeom>
        </p:spPr>
      </p:pic>
    </p:spTree>
    <p:extLst>
      <p:ext uri="{BB962C8B-B14F-4D97-AF65-F5344CB8AC3E}">
        <p14:creationId xmlns:p14="http://schemas.microsoft.com/office/powerpoint/2010/main" val="154600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566"/>
            <a:ext cx="10515600" cy="6059397"/>
          </a:xfrm>
        </p:spPr>
        <p:txBody>
          <a:bodyPr/>
          <a:lstStyle/>
          <a:p>
            <a:r>
              <a:rPr lang="en-US" dirty="0"/>
              <a:t>Now that the new files are added to the index, you are ready to commit them</a:t>
            </a:r>
            <a:r>
              <a:rPr lang="en-US" dirty="0" smtClean="0"/>
              <a:t>.</a:t>
            </a:r>
          </a:p>
          <a:p>
            <a:r>
              <a:rPr lang="en-US" b="1" dirty="0" err="1"/>
              <a:t>git</a:t>
            </a:r>
            <a:r>
              <a:rPr lang="en-US" b="1" dirty="0"/>
              <a:t> </a:t>
            </a:r>
            <a:r>
              <a:rPr lang="en-US" b="1" dirty="0" smtClean="0"/>
              <a:t>commit</a:t>
            </a:r>
          </a:p>
          <a:p>
            <a:r>
              <a:rPr lang="en-US" dirty="0"/>
              <a:t>This will commit the staged snapshot and will launch a text editor prompting you for a commit message</a:t>
            </a:r>
            <a:r>
              <a:rPr lang="en-US" dirty="0" smtClean="0"/>
              <a:t>.</a:t>
            </a:r>
          </a:p>
          <a:p>
            <a:r>
              <a:rPr lang="en-US" b="1" dirty="0" err="1"/>
              <a:t>git</a:t>
            </a:r>
            <a:r>
              <a:rPr lang="en-US" b="1" dirty="0"/>
              <a:t> commit -m “&lt;message</a:t>
            </a:r>
            <a:r>
              <a:rPr lang="en-US" b="1" dirty="0" smtClean="0"/>
              <a:t>&gt;”</a:t>
            </a:r>
          </a:p>
          <a:p>
            <a:r>
              <a:rPr lang="en-US" b="1" u="sng" dirty="0"/>
              <a:t>Pull</a:t>
            </a:r>
            <a:endParaRPr lang="en-US" u="sng" dirty="0"/>
          </a:p>
          <a:p>
            <a:r>
              <a:rPr lang="en-US" dirty="0"/>
              <a:t>The </a:t>
            </a:r>
            <a:r>
              <a:rPr lang="en-US" b="1" dirty="0" err="1"/>
              <a:t>git</a:t>
            </a:r>
            <a:r>
              <a:rPr lang="en-US" b="1" dirty="0"/>
              <a:t> pull</a:t>
            </a:r>
            <a:r>
              <a:rPr lang="en-US" dirty="0"/>
              <a:t> command fetches changes from a remote repository to a local repository. It merges upstream changes in your local repository, which is a common task in </a:t>
            </a:r>
            <a:r>
              <a:rPr lang="en-US" dirty="0" err="1"/>
              <a:t>Git</a:t>
            </a:r>
            <a:r>
              <a:rPr lang="en-US" dirty="0"/>
              <a:t> based collaborations.</a:t>
            </a:r>
          </a:p>
          <a:p>
            <a:r>
              <a:rPr lang="en-US" dirty="0"/>
              <a:t>But first, you need to set your central repository as origin using the command:</a:t>
            </a:r>
          </a:p>
          <a:p>
            <a:endParaRPr lang="en-US" dirty="0"/>
          </a:p>
        </p:txBody>
      </p:sp>
    </p:spTree>
    <p:extLst>
      <p:ext uri="{BB962C8B-B14F-4D97-AF65-F5344CB8AC3E}">
        <p14:creationId xmlns:p14="http://schemas.microsoft.com/office/powerpoint/2010/main" val="154451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5967957"/>
          </a:xfrm>
        </p:spPr>
        <p:txBody>
          <a:bodyPr/>
          <a:lstStyle/>
          <a:p>
            <a:r>
              <a:rPr lang="en-US" dirty="0"/>
              <a:t>But first, you need to set your central repository as origin using the command</a:t>
            </a:r>
            <a:r>
              <a:rPr lang="en-US" dirty="0" smtClean="0"/>
              <a:t>:</a:t>
            </a:r>
          </a:p>
          <a:p>
            <a:r>
              <a:rPr lang="en-US" b="1" dirty="0" err="1"/>
              <a:t>git</a:t>
            </a:r>
            <a:r>
              <a:rPr lang="en-US" b="1" dirty="0"/>
              <a:t> remote add origin &lt;link of your central repository</a:t>
            </a:r>
            <a:r>
              <a:rPr lang="en-US" b="1" dirty="0" smtClean="0"/>
              <a:t>&gt;</a:t>
            </a:r>
          </a:p>
          <a:p>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4" y="1819751"/>
            <a:ext cx="11482250" cy="2007666"/>
          </a:xfrm>
          <a:prstGeom prst="rect">
            <a:avLst/>
          </a:prstGeom>
        </p:spPr>
      </p:pic>
      <p:sp>
        <p:nvSpPr>
          <p:cNvPr id="6" name="Rectangle 5"/>
          <p:cNvSpPr/>
          <p:nvPr/>
        </p:nvSpPr>
        <p:spPr>
          <a:xfrm rot="10800000" flipV="1">
            <a:off x="561704" y="4167663"/>
            <a:ext cx="11482250" cy="369332"/>
          </a:xfrm>
          <a:prstGeom prst="rect">
            <a:avLst/>
          </a:prstGeom>
        </p:spPr>
        <p:txBody>
          <a:bodyPr wrap="square">
            <a:spAutoFit/>
          </a:bodyPr>
          <a:lstStyle/>
          <a:p>
            <a:r>
              <a:rPr lang="en-US" dirty="0"/>
              <a:t>Now that my origin is set, let us extract files from the origin using pull. For that use the command:</a:t>
            </a:r>
          </a:p>
        </p:txBody>
      </p:sp>
      <p:sp>
        <p:nvSpPr>
          <p:cNvPr id="7" name="Rectangle 6"/>
          <p:cNvSpPr/>
          <p:nvPr/>
        </p:nvSpPr>
        <p:spPr>
          <a:xfrm rot="10800000" flipV="1">
            <a:off x="561703" y="4713824"/>
            <a:ext cx="5798179" cy="369332"/>
          </a:xfrm>
          <a:prstGeom prst="rect">
            <a:avLst/>
          </a:prstGeom>
        </p:spPr>
        <p:txBody>
          <a:bodyPr wrap="square">
            <a:spAutoFit/>
          </a:bodyPr>
          <a:lstStyle/>
          <a:p>
            <a:r>
              <a:rPr lang="en-US" b="1" i="0" dirty="0" err="1" smtClean="0">
                <a:solidFill>
                  <a:srgbClr val="E83E8C"/>
                </a:solidFill>
                <a:effectLst/>
                <a:latin typeface="SFMono-Regular"/>
              </a:rPr>
              <a:t>git</a:t>
            </a:r>
            <a:r>
              <a:rPr lang="en-US" b="1" i="0" dirty="0" smtClean="0">
                <a:solidFill>
                  <a:srgbClr val="E83E8C"/>
                </a:solidFill>
                <a:effectLst/>
                <a:latin typeface="SFMono-Regular"/>
              </a:rPr>
              <a:t> pull origin master</a:t>
            </a:r>
            <a:endParaRPr lang="en-US" dirty="0"/>
          </a:p>
        </p:txBody>
      </p:sp>
    </p:spTree>
    <p:extLst>
      <p:ext uri="{BB962C8B-B14F-4D97-AF65-F5344CB8AC3E}">
        <p14:creationId xmlns:p14="http://schemas.microsoft.com/office/powerpoint/2010/main" val="12496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r>
              <a:rPr lang="en-US" dirty="0"/>
              <a:t>This command will copy all the files from the master branch of remote repository to your local repository</a:t>
            </a:r>
            <a:r>
              <a:rPr lang="en-US" dirty="0" smtClean="0"/>
              <a:t>.</a:t>
            </a:r>
          </a:p>
          <a:p>
            <a:r>
              <a:rPr lang="en-US" sz="5400" b="1" dirty="0"/>
              <a:t>Step 1: What is </a:t>
            </a:r>
            <a:r>
              <a:rPr lang="en-US" sz="5400" b="1" dirty="0" err="1"/>
              <a:t>Github</a:t>
            </a:r>
            <a:r>
              <a:rPr lang="en-US" sz="5400" b="1" dirty="0"/>
              <a:t>?</a:t>
            </a:r>
            <a:endParaRPr lang="en-US" sz="5400" dirty="0"/>
          </a:p>
          <a:p>
            <a:r>
              <a:rPr lang="en-US" dirty="0"/>
              <a:t>it is a file or code-sharing service to collaborate with different people. </a:t>
            </a:r>
            <a:endParaRPr lang="en-US" dirty="0" smtClean="0"/>
          </a:p>
          <a:p>
            <a:r>
              <a:rPr lang="en-US" dirty="0"/>
              <a:t>GitHub is a highly used software that is typically used for version control</a:t>
            </a:r>
            <a:r>
              <a:rPr lang="en-US" dirty="0" smtClean="0"/>
              <a:t>.</a:t>
            </a:r>
          </a:p>
          <a:p>
            <a:r>
              <a:rPr lang="en-US" dirty="0" smtClean="0"/>
              <a:t> </a:t>
            </a:r>
            <a:r>
              <a:rPr lang="en-US" dirty="0"/>
              <a:t>It is helpful </a:t>
            </a:r>
            <a:r>
              <a:rPr lang="en-US" b="1" dirty="0"/>
              <a:t>when more than just one person is working on a project</a:t>
            </a:r>
            <a:r>
              <a:rPr lang="en-US" dirty="0"/>
              <a:t>. Say for example, a software developer team wants to build a website and everyone has to update their codes simultaneously while working on the project. </a:t>
            </a:r>
            <a:endParaRPr lang="en-US" dirty="0" smtClean="0"/>
          </a:p>
          <a:p>
            <a:r>
              <a:rPr lang="en-US" dirty="0" smtClean="0"/>
              <a:t>In </a:t>
            </a:r>
            <a:r>
              <a:rPr lang="en-US" dirty="0"/>
              <a:t>this case, </a:t>
            </a:r>
            <a:r>
              <a:rPr lang="en-US" b="1" dirty="0" err="1"/>
              <a:t>Github</a:t>
            </a:r>
            <a:r>
              <a:rPr lang="en-US" b="1" dirty="0"/>
              <a:t> </a:t>
            </a:r>
            <a:r>
              <a:rPr lang="en-US" dirty="0"/>
              <a:t>helps them to build a centralized repository where everyone can upload, edit, and manage the code files.</a:t>
            </a:r>
          </a:p>
        </p:txBody>
      </p:sp>
    </p:spTree>
    <p:extLst>
      <p:ext uri="{BB962C8B-B14F-4D97-AF65-F5344CB8AC3E}">
        <p14:creationId xmlns:p14="http://schemas.microsoft.com/office/powerpoint/2010/main" val="24050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Highlights </a:t>
            </a:r>
            <a:endParaRPr lang="en-US" b="1" dirty="0"/>
          </a:p>
        </p:txBody>
      </p:sp>
      <p:sp>
        <p:nvSpPr>
          <p:cNvPr id="3" name="Content Placeholder 2"/>
          <p:cNvSpPr>
            <a:spLocks noGrp="1"/>
          </p:cNvSpPr>
          <p:nvPr>
            <p:ph idx="1"/>
          </p:nvPr>
        </p:nvSpPr>
        <p:spPr/>
        <p:txBody>
          <a:bodyPr/>
          <a:lstStyle/>
          <a:p>
            <a:pPr fontAlgn="base"/>
            <a:r>
              <a:rPr lang="en-US" dirty="0"/>
              <a:t>Introduction to </a:t>
            </a:r>
            <a:r>
              <a:rPr lang="en-US" dirty="0" err="1"/>
              <a:t>Git</a:t>
            </a:r>
            <a:endParaRPr lang="en-US" dirty="0"/>
          </a:p>
          <a:p>
            <a:pPr fontAlgn="base"/>
            <a:r>
              <a:rPr lang="en-US" dirty="0" err="1"/>
              <a:t>Git</a:t>
            </a:r>
            <a:r>
              <a:rPr lang="en-US" dirty="0"/>
              <a:t> Repository Structure</a:t>
            </a:r>
          </a:p>
          <a:p>
            <a:pPr fontAlgn="base"/>
            <a:r>
              <a:rPr lang="en-US" dirty="0" err="1"/>
              <a:t>Github</a:t>
            </a:r>
            <a:endParaRPr lang="en-US" dirty="0"/>
          </a:p>
          <a:p>
            <a:pPr fontAlgn="base"/>
            <a:r>
              <a:rPr lang="en-US" dirty="0"/>
              <a:t>Accessing </a:t>
            </a:r>
            <a:r>
              <a:rPr lang="en-US" dirty="0" err="1"/>
              <a:t>Github</a:t>
            </a:r>
            <a:r>
              <a:rPr lang="en-US" dirty="0"/>
              <a:t> central repository via HTTPS or </a:t>
            </a:r>
            <a:r>
              <a:rPr lang="en-US" dirty="0" err="1"/>
              <a:t>ssh</a:t>
            </a:r>
            <a:endParaRPr lang="en-US" dirty="0"/>
          </a:p>
          <a:p>
            <a:pPr fontAlgn="base"/>
            <a:r>
              <a:rPr lang="en-US" dirty="0"/>
              <a:t>Working with </a:t>
            </a:r>
            <a:r>
              <a:rPr lang="en-US" dirty="0" err="1"/>
              <a:t>git</a:t>
            </a:r>
            <a:r>
              <a:rPr lang="en-US" dirty="0"/>
              <a:t> – Important </a:t>
            </a:r>
            <a:r>
              <a:rPr lang="en-US" dirty="0" err="1"/>
              <a:t>Git</a:t>
            </a:r>
            <a:r>
              <a:rPr lang="en-US" dirty="0"/>
              <a:t> commands</a:t>
            </a:r>
          </a:p>
          <a:p>
            <a:endParaRPr lang="en-US" dirty="0" smtClean="0"/>
          </a:p>
          <a:p>
            <a:endParaRPr lang="en-US" dirty="0"/>
          </a:p>
        </p:txBody>
      </p:sp>
    </p:spTree>
    <p:extLst>
      <p:ext uri="{BB962C8B-B14F-4D97-AF65-F5344CB8AC3E}">
        <p14:creationId xmlns:p14="http://schemas.microsoft.com/office/powerpoint/2010/main" val="172979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1189" y="143691"/>
            <a:ext cx="2599391" cy="1992648"/>
          </a:xfrm>
        </p:spPr>
      </p:pic>
      <p:sp>
        <p:nvSpPr>
          <p:cNvPr id="5" name="Rectangle 4"/>
          <p:cNvSpPr/>
          <p:nvPr/>
        </p:nvSpPr>
        <p:spPr>
          <a:xfrm>
            <a:off x="235131" y="2136339"/>
            <a:ext cx="11547566" cy="2062103"/>
          </a:xfrm>
          <a:prstGeom prst="rect">
            <a:avLst/>
          </a:prstGeom>
        </p:spPr>
        <p:txBody>
          <a:bodyPr wrap="square">
            <a:spAutoFit/>
          </a:bodyPr>
          <a:lstStyle/>
          <a:p>
            <a:endParaRPr lang="en-US" b="0" i="0" dirty="0" smtClean="0">
              <a:solidFill>
                <a:srgbClr val="4A4A4A"/>
              </a:solidFill>
              <a:effectLst/>
              <a:latin typeface="Open Sans"/>
            </a:endParaRPr>
          </a:p>
          <a:p>
            <a:r>
              <a:rPr lang="en-US" b="0" i="0" dirty="0" smtClean="0">
                <a:solidFill>
                  <a:srgbClr val="4A4A4A"/>
                </a:solidFill>
                <a:effectLst/>
                <a:latin typeface="Open Sans"/>
              </a:rPr>
              <a:t>If you look at the image above, </a:t>
            </a:r>
            <a:r>
              <a:rPr lang="en-US" b="1" i="0" dirty="0" smtClean="0">
                <a:solidFill>
                  <a:srgbClr val="4A4A4A"/>
                </a:solidFill>
                <a:effectLst/>
                <a:latin typeface="Open Sans"/>
              </a:rPr>
              <a:t>GitHub</a:t>
            </a:r>
            <a:r>
              <a:rPr lang="en-US" b="0" i="0" dirty="0" smtClean="0">
                <a:solidFill>
                  <a:srgbClr val="4A4A4A"/>
                </a:solidFill>
                <a:effectLst/>
                <a:latin typeface="Open Sans"/>
              </a:rPr>
              <a:t> is a central repository and </a:t>
            </a:r>
            <a:r>
              <a:rPr lang="en-US" b="0" i="0" dirty="0" err="1" smtClean="0">
                <a:solidFill>
                  <a:srgbClr val="4A4A4A"/>
                </a:solidFill>
                <a:effectLst/>
                <a:latin typeface="Open Sans"/>
              </a:rPr>
              <a:t>Git</a:t>
            </a:r>
            <a:r>
              <a:rPr lang="en-US" b="0" i="0" dirty="0" smtClean="0">
                <a:solidFill>
                  <a:srgbClr val="4A4A4A"/>
                </a:solidFill>
                <a:effectLst/>
                <a:latin typeface="Open Sans"/>
              </a:rPr>
              <a:t> is a tool which allows you to create a local repository. Now people usually get confused </a:t>
            </a:r>
            <a:r>
              <a:rPr lang="en-US" b="1" i="0" dirty="0" smtClean="0">
                <a:solidFill>
                  <a:srgbClr val="4A4A4A"/>
                </a:solidFill>
                <a:effectLst/>
                <a:latin typeface="Open Sans"/>
              </a:rPr>
              <a:t>between </a:t>
            </a:r>
            <a:r>
              <a:rPr lang="en-US" b="1" i="0" dirty="0" err="1" smtClean="0">
                <a:solidFill>
                  <a:srgbClr val="4A4A4A"/>
                </a:solidFill>
                <a:effectLst/>
                <a:latin typeface="Open Sans"/>
              </a:rPr>
              <a:t>git</a:t>
            </a:r>
            <a:r>
              <a:rPr lang="en-US" b="1" i="0" dirty="0" smtClean="0">
                <a:solidFill>
                  <a:srgbClr val="4A4A4A"/>
                </a:solidFill>
                <a:effectLst/>
                <a:latin typeface="Open Sans"/>
              </a:rPr>
              <a:t> and GitHub </a:t>
            </a:r>
            <a:r>
              <a:rPr lang="en-US" b="0" i="0" dirty="0" smtClean="0">
                <a:solidFill>
                  <a:srgbClr val="4A4A4A"/>
                </a:solidFill>
                <a:effectLst/>
                <a:latin typeface="Open Sans"/>
              </a:rPr>
              <a:t>but its actually very different. </a:t>
            </a:r>
          </a:p>
          <a:p>
            <a:endParaRPr lang="en-US" dirty="0">
              <a:solidFill>
                <a:srgbClr val="4A4A4A"/>
              </a:solidFill>
              <a:latin typeface="Open Sans"/>
            </a:endParaRPr>
          </a:p>
          <a:p>
            <a:r>
              <a:rPr lang="en-US" b="1" i="0" dirty="0" err="1" smtClean="0">
                <a:solidFill>
                  <a:srgbClr val="4A4A4A"/>
                </a:solidFill>
                <a:effectLst/>
                <a:latin typeface="Open Sans"/>
              </a:rPr>
              <a:t>Git</a:t>
            </a:r>
            <a:r>
              <a:rPr lang="en-US" b="1" i="0" dirty="0" smtClean="0">
                <a:solidFill>
                  <a:srgbClr val="4A4A4A"/>
                </a:solidFill>
                <a:effectLst/>
                <a:latin typeface="Open Sans"/>
              </a:rPr>
              <a:t> </a:t>
            </a:r>
            <a:r>
              <a:rPr lang="en-US" b="0" i="0" dirty="0" smtClean="0">
                <a:solidFill>
                  <a:srgbClr val="4A4A4A"/>
                </a:solidFill>
                <a:effectLst/>
                <a:latin typeface="Open Sans"/>
              </a:rPr>
              <a:t>is a version control tool that will allow you to perform all kinds of operations to fetch data from the central server or push data to it whereas GitHub is a core hosting platform for version control collaboration. GitHub is a company that allows </a:t>
            </a:r>
            <a:r>
              <a:rPr lang="en-US" sz="2000" dirty="0"/>
              <a:t>you to host a central repository in a remote server. </a:t>
            </a:r>
          </a:p>
        </p:txBody>
      </p:sp>
    </p:spTree>
    <p:extLst>
      <p:ext uri="{BB962C8B-B14F-4D97-AF65-F5344CB8AC3E}">
        <p14:creationId xmlns:p14="http://schemas.microsoft.com/office/powerpoint/2010/main" val="205133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lstStyle/>
          <a:p>
            <a:r>
              <a:rPr lang="en-US" b="1" dirty="0"/>
              <a:t>Now let me list down the ways in which GitHub makes </a:t>
            </a:r>
            <a:r>
              <a:rPr lang="en-US" b="1" dirty="0" err="1"/>
              <a:t>git</a:t>
            </a:r>
            <a:r>
              <a:rPr lang="en-US" b="1" dirty="0"/>
              <a:t> simple: </a:t>
            </a:r>
          </a:p>
          <a:p>
            <a:pPr lvl="1"/>
            <a:r>
              <a:rPr lang="en-US" dirty="0"/>
              <a:t>GitHub provides you a beautiful visual interface which helps you to track or manage your version controlled projects locally.</a:t>
            </a:r>
          </a:p>
          <a:p>
            <a:pPr lvl="1"/>
            <a:r>
              <a:rPr lang="en-US" dirty="0"/>
              <a:t>Once you register on GitHub, you can connect with social network and build a strong profile.</a:t>
            </a:r>
          </a:p>
          <a:p>
            <a:r>
              <a:rPr lang="en-US" b="1" dirty="0"/>
              <a:t>Step 2: How to create a GitHub Repository?</a:t>
            </a:r>
            <a:endParaRPr lang="en-US" dirty="0"/>
          </a:p>
          <a:p>
            <a:r>
              <a:rPr lang="en-US" dirty="0"/>
              <a:t>A repository is a storage space where your project lives. It can be local to a folder on your computer, or it can be a storage space on GitHub  or another online host. You can keep code files, text files, images or any kind of a file in a repository. </a:t>
            </a:r>
            <a:endParaRPr lang="en-US" dirty="0" smtClean="0"/>
          </a:p>
          <a:p>
            <a:r>
              <a:rPr lang="en-US" dirty="0" smtClean="0"/>
              <a:t>You </a:t>
            </a:r>
            <a:r>
              <a:rPr lang="en-US" dirty="0"/>
              <a:t>need a GitHub repository when you have done some changes and are ready to be uploaded. This GitHub repository acts as your remote repository. So let me make your task easy, just follow these simple steps to create a GitHub repository: </a:t>
            </a:r>
          </a:p>
        </p:txBody>
      </p:sp>
    </p:spTree>
    <p:extLst>
      <p:ext uri="{BB962C8B-B14F-4D97-AF65-F5344CB8AC3E}">
        <p14:creationId xmlns:p14="http://schemas.microsoft.com/office/powerpoint/2010/main" val="263634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lstStyle/>
          <a:p>
            <a:r>
              <a:rPr lang="en-US" dirty="0"/>
              <a:t>Go to the link: </a:t>
            </a:r>
            <a:r>
              <a:rPr lang="en-US" dirty="0">
                <a:hlinkClick r:id="rId2"/>
              </a:rPr>
              <a:t>https://github.com/</a:t>
            </a:r>
            <a:r>
              <a:rPr lang="en-US" dirty="0"/>
              <a:t> . Fill the sign up form and click on “Sign up for </a:t>
            </a:r>
            <a:r>
              <a:rPr lang="en-US" dirty="0" err="1"/>
              <a:t>Github</a:t>
            </a:r>
            <a:r>
              <a:rPr lang="en-US" dirty="0"/>
              <a:t>”.</a:t>
            </a:r>
          </a:p>
          <a:p>
            <a:r>
              <a:rPr lang="en-US" dirty="0"/>
              <a:t> Click on “Start a new project”.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8" y="1750423"/>
            <a:ext cx="11416937" cy="5107577"/>
          </a:xfrm>
          <a:prstGeom prst="rect">
            <a:avLst/>
          </a:prstGeom>
        </p:spPr>
      </p:pic>
    </p:spTree>
    <p:extLst>
      <p:ext uri="{BB962C8B-B14F-4D97-AF65-F5344CB8AC3E}">
        <p14:creationId xmlns:p14="http://schemas.microsoft.com/office/powerpoint/2010/main" val="332452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6000" dirty="0" smtClean="0"/>
              <a:t>END THANK YOU</a:t>
            </a:r>
            <a:endParaRPr lang="en-US" sz="6000" dirty="0"/>
          </a:p>
        </p:txBody>
      </p:sp>
    </p:spTree>
    <p:extLst>
      <p:ext uri="{BB962C8B-B14F-4D97-AF65-F5344CB8AC3E}">
        <p14:creationId xmlns:p14="http://schemas.microsoft.com/office/powerpoint/2010/main" val="62682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a:t>
            </a:r>
            <a:endParaRPr lang="en-US" dirty="0"/>
          </a:p>
        </p:txBody>
      </p:sp>
      <p:sp>
        <p:nvSpPr>
          <p:cNvPr id="3" name="Content Placeholder 2"/>
          <p:cNvSpPr>
            <a:spLocks noGrp="1"/>
          </p:cNvSpPr>
          <p:nvPr>
            <p:ph idx="1"/>
          </p:nvPr>
        </p:nvSpPr>
        <p:spPr>
          <a:xfrm>
            <a:off x="838200" y="1293223"/>
            <a:ext cx="10515600" cy="4883740"/>
          </a:xfrm>
        </p:spPr>
        <p:txBody>
          <a:bodyPr/>
          <a:lstStyle/>
          <a:p>
            <a:r>
              <a:rPr lang="en-US" dirty="0" err="1"/>
              <a:t>Git</a:t>
            </a:r>
            <a:r>
              <a:rPr lang="en-US" dirty="0"/>
              <a:t> is a distributed version control system. So, </a:t>
            </a:r>
            <a:endParaRPr lang="en-US" dirty="0" smtClean="0"/>
          </a:p>
          <a:p>
            <a:r>
              <a:rPr lang="en-US" b="1" dirty="0" smtClean="0"/>
              <a:t>What </a:t>
            </a:r>
            <a:r>
              <a:rPr lang="en-US" b="1" dirty="0"/>
              <a:t>is a Version </a:t>
            </a:r>
            <a:r>
              <a:rPr lang="en-US" b="1" dirty="0" smtClean="0"/>
              <a:t>Control </a:t>
            </a:r>
            <a:r>
              <a:rPr lang="en-US" b="1" dirty="0"/>
              <a:t>System? </a:t>
            </a:r>
            <a:endParaRPr lang="en-US" b="1" dirty="0" smtClean="0"/>
          </a:p>
          <a:p>
            <a:r>
              <a:rPr lang="en-US" dirty="0"/>
              <a:t>A version Control system is a system that maintains different versions of your project when we work in a team or as an individual</a:t>
            </a:r>
            <a:r>
              <a:rPr lang="en-US" dirty="0" smtClean="0"/>
              <a:t>.</a:t>
            </a:r>
          </a:p>
          <a:p>
            <a:r>
              <a:rPr lang="en-US" dirty="0" smtClean="0"/>
              <a:t> </a:t>
            </a:r>
            <a:r>
              <a:rPr lang="en-US" dirty="0"/>
              <a:t>(system managing changes to files) As the project progresses, new features get added to it. </a:t>
            </a:r>
            <a:endParaRPr lang="en-US" dirty="0" smtClean="0"/>
          </a:p>
          <a:p>
            <a:r>
              <a:rPr lang="en-US" dirty="0" smtClean="0"/>
              <a:t>So</a:t>
            </a:r>
            <a:r>
              <a:rPr lang="en-US" dirty="0"/>
              <a:t>, </a:t>
            </a:r>
            <a:r>
              <a:rPr lang="en-US" dirty="0" smtClean="0"/>
              <a:t>of </a:t>
            </a:r>
            <a:r>
              <a:rPr lang="en-US" dirty="0"/>
              <a:t>your project for you and you can roll back to any version you want without causing any trouble to you for maintaining </a:t>
            </a:r>
            <a:r>
              <a:rPr lang="en-US" dirty="0" err="1" smtClean="0"/>
              <a:t>differe</a:t>
            </a:r>
            <a:r>
              <a:rPr lang="en-US" dirty="0" err="1" smtClean="0"/>
              <a:t>a</a:t>
            </a:r>
            <a:r>
              <a:rPr lang="en-US" dirty="0" smtClean="0"/>
              <a:t> version control system maintains all the different versions </a:t>
            </a:r>
            <a:r>
              <a:rPr lang="en-US" dirty="0" err="1" smtClean="0"/>
              <a:t>nt</a:t>
            </a:r>
            <a:r>
              <a:rPr lang="en-US" dirty="0" smtClean="0"/>
              <a:t> </a:t>
            </a:r>
            <a:r>
              <a:rPr lang="en-US" dirty="0"/>
              <a:t>versions by giving names to it like </a:t>
            </a:r>
            <a:r>
              <a:rPr lang="en-US" b="1" dirty="0" err="1"/>
              <a:t>MyProject</a:t>
            </a:r>
            <a:r>
              <a:rPr lang="en-US" b="1" dirty="0"/>
              <a:t>, MyProjectWithFeature1</a:t>
            </a:r>
            <a:r>
              <a:rPr lang="en-US" dirty="0"/>
              <a:t>, etc. </a:t>
            </a:r>
          </a:p>
        </p:txBody>
      </p:sp>
    </p:spTree>
    <p:extLst>
      <p:ext uri="{BB962C8B-B14F-4D97-AF65-F5344CB8AC3E}">
        <p14:creationId xmlns:p14="http://schemas.microsoft.com/office/powerpoint/2010/main" val="233670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lstStyle/>
          <a:p>
            <a:r>
              <a:rPr lang="en-US" b="1" dirty="0"/>
              <a:t>Distributed Version control system </a:t>
            </a:r>
            <a:r>
              <a:rPr lang="en-US" dirty="0"/>
              <a:t>means every collaborator(any developer working on a team project)has a local repository of the project in his/her local machine unlike central where team members should have an internet connection to every time update their work to the main central repository. </a:t>
            </a:r>
            <a:endParaRPr lang="en-US" dirty="0" smtClean="0"/>
          </a:p>
          <a:p>
            <a:r>
              <a:rPr lang="en-US" b="1" dirty="0"/>
              <a:t>So, by distributed we mean</a:t>
            </a:r>
            <a:r>
              <a:rPr lang="en-US" dirty="0"/>
              <a:t>: the project is distributed</a:t>
            </a:r>
            <a:r>
              <a:rPr lang="en-US" dirty="0" smtClean="0"/>
              <a:t>.</a:t>
            </a:r>
          </a:p>
          <a:p>
            <a:r>
              <a:rPr lang="en-US" dirty="0"/>
              <a:t> </a:t>
            </a:r>
            <a:r>
              <a:rPr lang="en-US" b="1" dirty="0"/>
              <a:t>A repository </a:t>
            </a:r>
            <a:r>
              <a:rPr lang="en-US" dirty="0"/>
              <a:t>is an area that keeps all your </a:t>
            </a:r>
            <a:r>
              <a:rPr lang="en-US" b="1" dirty="0"/>
              <a:t>project files</a:t>
            </a:r>
            <a:r>
              <a:rPr lang="en-US" dirty="0"/>
              <a:t>, </a:t>
            </a:r>
            <a:r>
              <a:rPr lang="en-US" b="1" dirty="0"/>
              <a:t>images</a:t>
            </a:r>
            <a:r>
              <a:rPr lang="en-US" dirty="0"/>
              <a:t>, etc. In terms of </a:t>
            </a:r>
            <a:r>
              <a:rPr lang="en-US" dirty="0" err="1"/>
              <a:t>Github</a:t>
            </a:r>
            <a:r>
              <a:rPr lang="en-US" dirty="0"/>
              <a:t>: different versions of projects correspond to commits. </a:t>
            </a:r>
            <a:endParaRPr lang="en-US" dirty="0" smtClean="0"/>
          </a:p>
          <a:p>
            <a:endParaRPr lang="en-US" dirty="0"/>
          </a:p>
        </p:txBody>
      </p:sp>
    </p:spTree>
    <p:extLst>
      <p:ext uri="{BB962C8B-B14F-4D97-AF65-F5344CB8AC3E}">
        <p14:creationId xmlns:p14="http://schemas.microsoft.com/office/powerpoint/2010/main" val="42477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Repository Structure</a:t>
            </a:r>
            <a:br>
              <a:rPr lang="en-US" b="1" dirty="0"/>
            </a:br>
            <a:endParaRPr lang="en-US" dirty="0"/>
          </a:p>
        </p:txBody>
      </p:sp>
      <p:sp>
        <p:nvSpPr>
          <p:cNvPr id="3" name="Content Placeholder 2"/>
          <p:cNvSpPr>
            <a:spLocks noGrp="1"/>
          </p:cNvSpPr>
          <p:nvPr>
            <p:ph idx="1"/>
          </p:nvPr>
        </p:nvSpPr>
        <p:spPr>
          <a:xfrm>
            <a:off x="838200" y="927463"/>
            <a:ext cx="10515600" cy="5249500"/>
          </a:xfrm>
        </p:spPr>
        <p:txBody>
          <a:bodyPr>
            <a:normAutofit/>
          </a:bodyPr>
          <a:lstStyle/>
          <a:p>
            <a:pPr fontAlgn="base"/>
            <a:r>
              <a:rPr lang="en-US" dirty="0"/>
              <a:t>It consists of 4 parts:  </a:t>
            </a:r>
          </a:p>
          <a:p>
            <a:pPr fontAlgn="base"/>
            <a:r>
              <a:rPr lang="en-US" b="1" dirty="0"/>
              <a:t>Working directory:</a:t>
            </a:r>
            <a:r>
              <a:rPr lang="en-US" dirty="0"/>
              <a:t> This is your local directory where you make the project (write code) and make changes to it.</a:t>
            </a:r>
          </a:p>
          <a:p>
            <a:pPr fontAlgn="base"/>
            <a:r>
              <a:rPr lang="en-US" b="1" dirty="0"/>
              <a:t>Staging Area (or index):</a:t>
            </a:r>
            <a:r>
              <a:rPr lang="en-US" dirty="0"/>
              <a:t> this is an area where you first need to put your project before committing. This is used for code review by other team members.</a:t>
            </a:r>
          </a:p>
          <a:p>
            <a:pPr fontAlgn="base"/>
            <a:r>
              <a:rPr lang="en-US" b="1" dirty="0"/>
              <a:t>Local Repository:</a:t>
            </a:r>
            <a:r>
              <a:rPr lang="en-US" dirty="0"/>
              <a:t> this is your local repository where you commit changes to the project before pushing them to the central repository on </a:t>
            </a:r>
            <a:r>
              <a:rPr lang="en-US" dirty="0" err="1"/>
              <a:t>Github</a:t>
            </a:r>
            <a:r>
              <a:rPr lang="en-US" dirty="0"/>
              <a:t>. This is what is provided by the distributed version control system. This corresponds to the .</a:t>
            </a:r>
            <a:r>
              <a:rPr lang="en-US" dirty="0" err="1"/>
              <a:t>git</a:t>
            </a:r>
            <a:r>
              <a:rPr lang="en-US" dirty="0"/>
              <a:t> folder in our directory.</a:t>
            </a:r>
          </a:p>
          <a:p>
            <a:pPr fontAlgn="base"/>
            <a:r>
              <a:rPr lang="en-US" b="1" dirty="0"/>
              <a:t>Central Repository: </a:t>
            </a:r>
            <a:r>
              <a:rPr lang="en-US" dirty="0"/>
              <a:t>This is the main project on the central server, a copy of which is with every team member as a local repository.</a:t>
            </a:r>
          </a:p>
          <a:p>
            <a:endParaRPr lang="en-US" dirty="0"/>
          </a:p>
        </p:txBody>
      </p:sp>
    </p:spTree>
    <p:extLst>
      <p:ext uri="{BB962C8B-B14F-4D97-AF65-F5344CB8AC3E}">
        <p14:creationId xmlns:p14="http://schemas.microsoft.com/office/powerpoint/2010/main" val="25150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lstStyle/>
          <a:p>
            <a:r>
              <a:rPr lang="en-US" b="1" dirty="0"/>
              <a:t>All the repository structure is internal to </a:t>
            </a:r>
            <a:r>
              <a:rPr lang="en-US" b="1" dirty="0" err="1"/>
              <a:t>Git</a:t>
            </a:r>
            <a:r>
              <a:rPr lang="en-US" b="1" dirty="0"/>
              <a:t> and is transparent to the developer.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92777"/>
            <a:ext cx="10709366" cy="5551713"/>
          </a:xfrm>
          <a:prstGeom prst="rect">
            <a:avLst/>
          </a:prstGeom>
        </p:spPr>
      </p:pic>
    </p:spTree>
    <p:extLst>
      <p:ext uri="{BB962C8B-B14F-4D97-AF65-F5344CB8AC3E}">
        <p14:creationId xmlns:p14="http://schemas.microsoft.com/office/powerpoint/2010/main" val="2893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a:t>
            </a:r>
            <a:r>
              <a:rPr lang="en-US" b="1" dirty="0" smtClean="0"/>
              <a:t>– </a:t>
            </a:r>
            <a:r>
              <a:rPr lang="en-US" b="1" dirty="0"/>
              <a:t>A few Operations &amp; Commands</a:t>
            </a:r>
            <a:br>
              <a:rPr lang="en-US" b="1" dirty="0"/>
            </a:br>
            <a:endParaRPr lang="en-US" b="1" dirty="0"/>
          </a:p>
        </p:txBody>
      </p:sp>
      <p:sp>
        <p:nvSpPr>
          <p:cNvPr id="3" name="Content Placeholder 2"/>
          <p:cNvSpPr>
            <a:spLocks noGrp="1"/>
          </p:cNvSpPr>
          <p:nvPr>
            <p:ph idx="1"/>
          </p:nvPr>
        </p:nvSpPr>
        <p:spPr>
          <a:xfrm>
            <a:off x="838200" y="1201783"/>
            <a:ext cx="10515600" cy="4975180"/>
          </a:xfrm>
        </p:spPr>
        <p:txBody>
          <a:bodyPr/>
          <a:lstStyle/>
          <a:p>
            <a:r>
              <a:rPr lang="en-US" dirty="0"/>
              <a:t>Some of the basic operations in </a:t>
            </a:r>
            <a:r>
              <a:rPr lang="en-US" dirty="0" err="1"/>
              <a:t>Git</a:t>
            </a:r>
            <a:r>
              <a:rPr lang="en-US" dirty="0"/>
              <a:t> are:</a:t>
            </a:r>
          </a:p>
          <a:p>
            <a:r>
              <a:rPr lang="en-US" dirty="0"/>
              <a:t>Initialize</a:t>
            </a:r>
          </a:p>
          <a:p>
            <a:r>
              <a:rPr lang="en-US" dirty="0"/>
              <a:t>Add</a:t>
            </a:r>
          </a:p>
          <a:p>
            <a:r>
              <a:rPr lang="en-US" dirty="0"/>
              <a:t>Commit</a:t>
            </a:r>
          </a:p>
          <a:p>
            <a:r>
              <a:rPr lang="en-US" dirty="0"/>
              <a:t>Pull</a:t>
            </a:r>
          </a:p>
          <a:p>
            <a:r>
              <a:rPr lang="en-US" dirty="0"/>
              <a:t>Push</a:t>
            </a:r>
          </a:p>
          <a:p>
            <a:endParaRPr lang="en-US" dirty="0"/>
          </a:p>
        </p:txBody>
      </p:sp>
    </p:spTree>
    <p:extLst>
      <p:ext uri="{BB962C8B-B14F-4D97-AF65-F5344CB8AC3E}">
        <p14:creationId xmlns:p14="http://schemas.microsoft.com/office/powerpoint/2010/main" val="235124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706700"/>
          </a:xfrm>
        </p:spPr>
        <p:txBody>
          <a:bodyPr/>
          <a:lstStyle/>
          <a:p>
            <a:r>
              <a:rPr lang="en-US" dirty="0"/>
              <a:t>Some advanced </a:t>
            </a:r>
            <a:r>
              <a:rPr lang="en-US" dirty="0" err="1"/>
              <a:t>Git</a:t>
            </a:r>
            <a:r>
              <a:rPr lang="en-US" dirty="0"/>
              <a:t> operations are:</a:t>
            </a:r>
          </a:p>
          <a:p>
            <a:r>
              <a:rPr lang="en-US" dirty="0"/>
              <a:t>Branching</a:t>
            </a:r>
          </a:p>
          <a:p>
            <a:r>
              <a:rPr lang="en-US" dirty="0"/>
              <a:t>Merging</a:t>
            </a:r>
          </a:p>
          <a:p>
            <a:r>
              <a:rPr lang="en-US" dirty="0"/>
              <a:t>Rebasing</a:t>
            </a:r>
          </a:p>
          <a:p>
            <a:endParaRPr lang="en-US" dirty="0" smtClean="0"/>
          </a:p>
          <a:p>
            <a:endParaRPr lang="en-US" dirty="0"/>
          </a:p>
        </p:txBody>
      </p:sp>
    </p:spTree>
    <p:extLst>
      <p:ext uri="{BB962C8B-B14F-4D97-AF65-F5344CB8AC3E}">
        <p14:creationId xmlns:p14="http://schemas.microsoft.com/office/powerpoint/2010/main" val="200906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Take a look at the architecture of </a:t>
            </a:r>
            <a:r>
              <a:rPr lang="en-US" b="1" dirty="0" err="1"/>
              <a:t>Git</a:t>
            </a:r>
            <a:r>
              <a:rPr lang="en-US" b="1" dirty="0"/>
              <a:t> below: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6" y="1319348"/>
            <a:ext cx="10463348" cy="5538651"/>
          </a:xfrm>
        </p:spPr>
      </p:pic>
    </p:spTree>
    <p:extLst>
      <p:ext uri="{BB962C8B-B14F-4D97-AF65-F5344CB8AC3E}">
        <p14:creationId xmlns:p14="http://schemas.microsoft.com/office/powerpoint/2010/main" val="1530601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565</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Open Sans</vt:lpstr>
      <vt:lpstr>SFMono-Regular</vt:lpstr>
      <vt:lpstr>Office Theme</vt:lpstr>
      <vt:lpstr>Git and Github By Given Sichilima</vt:lpstr>
      <vt:lpstr>Highlights </vt:lpstr>
      <vt:lpstr>Git</vt:lpstr>
      <vt:lpstr>PowerPoint Presentation</vt:lpstr>
      <vt:lpstr>Git Repository Structure </vt:lpstr>
      <vt:lpstr>PowerPoint Presentation</vt:lpstr>
      <vt:lpstr>Git– A few Operations &amp; Commands </vt:lpstr>
      <vt:lpstr>PowerPoint Presentation</vt:lpstr>
      <vt:lpstr>Take a look at the architecture of Git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Given</dc:creator>
  <cp:lastModifiedBy>Given</cp:lastModifiedBy>
  <cp:revision>8</cp:revision>
  <dcterms:created xsi:type="dcterms:W3CDTF">2024-04-09T16:34:41Z</dcterms:created>
  <dcterms:modified xsi:type="dcterms:W3CDTF">2024-04-09T17:45:44Z</dcterms:modified>
</cp:coreProperties>
</file>