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2784F5-9AE4-4407-A64D-13373B5185D3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1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FDC25-44B0-4482-BFDC-14193E02E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BC9233-BD8C-4EF3-A148-58B0D334E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0E32D-3AA3-4A50-BFDB-CD635F6B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94DF-3692-4C88-A664-ADECD42CDD8B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BA5E56-FCED-46EF-890F-F223B098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EC8012-4CB6-4995-A883-02550158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3DE-5DE7-41C8-ACC7-466DF05A8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68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87244-06E2-4320-88D4-DA8628A4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C66AFC-765E-4F05-B76F-E9FF71D28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040314-F459-4D55-B85C-7CB898EB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94DF-3692-4C88-A664-ADECD42CDD8B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B531A8-4026-4D1F-A238-BADC9362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5BC2A3-B0F3-4B11-A90D-C2515E9F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3DE-5DE7-41C8-ACC7-466DF05A8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59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04056C-6D97-4714-B63E-3A37E4446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24699A-EA62-4CEE-9788-565E7F60E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18B1F-D1B7-4BDF-900B-11608D63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94DF-3692-4C88-A664-ADECD42CDD8B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38F077-51BB-4DFA-B02E-43602EAB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B46780-C8DA-4F1C-8C6A-CE4EB9FC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3DE-5DE7-41C8-ACC7-466DF05A8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34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72140-2D8E-4AE8-B442-996CEDD2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2545E-4702-4DEE-97A8-4F21070C5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437A28-E619-4A07-B8B5-03ACAF3C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94DF-3692-4C88-A664-ADECD42CDD8B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8049F1-3D67-4783-9A3A-3A59A08B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60E3B-4323-48DC-B805-7314DC9C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3DE-5DE7-41C8-ACC7-466DF05A8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F3480-E5D9-4421-B99E-31EC1EC1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79F930-8FD1-40B1-AE7D-8359169E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5EB23-4D73-4A73-B444-1D71676D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94DF-3692-4C88-A664-ADECD42CDD8B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1CF07E-6860-41A3-AD15-BAD69269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D4DF5F-9410-4AFB-915B-AD445460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3DE-5DE7-41C8-ACC7-466DF05A8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25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CCDDB-588E-41EC-9C70-2FDD0DB5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CE486C-0D26-4377-AE1A-1A848BE54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F5A93E-0829-4B40-9AF6-99B079BA8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9B4D7F-2F0A-45CB-ABBD-F2E8001E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94DF-3692-4C88-A664-ADECD42CDD8B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B60FCF-5601-4E09-8EBE-C64949CE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770A1-C760-4827-A28A-B288728C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3DE-5DE7-41C8-ACC7-466DF05A8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44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487C-F253-48FA-BDAC-B74A0751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16ED46-AF96-46EC-A9EC-1AE73A405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4804A6-6934-4160-A9E9-855ACAEBD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909437-88AC-4256-96D9-79EEF10C7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86BE3E-9466-49B0-9759-00FF44D49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3B5759-6E66-43E6-87C3-1D65BDAB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94DF-3692-4C88-A664-ADECD42CDD8B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B69C8B-EB2A-4C9A-9498-22760E5A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C9270C-A089-49DE-8D2A-4B294766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3DE-5DE7-41C8-ACC7-466DF05A8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21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87A04-B097-40A5-A8EC-7840A989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5B59AD-5CC6-4A5E-962A-B8B32511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94DF-3692-4C88-A664-ADECD42CDD8B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98D75D-598D-4938-B129-67DAE7D2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7A3C3E-FB9B-4756-97A5-00955661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3DE-5DE7-41C8-ACC7-466DF05A8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78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C9CDAC-2DAF-42D3-8B2F-1423857D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94DF-3692-4C88-A664-ADECD42CDD8B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B972C0-26D2-43CF-A429-114E41F3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AA3676-3E3C-43A8-8970-0479B4F6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3DE-5DE7-41C8-ACC7-466DF05A8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3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BA616-ED37-4A74-BB35-4CD5F91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8AB210-58F8-4DAD-A248-02C0127D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D99667-D9F1-48D8-A361-2464EBB1E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E4AB4A-5813-44FC-ACF3-BE5F82BE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94DF-3692-4C88-A664-ADECD42CDD8B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0B4C63-CA50-46C1-B7C0-8E9C4535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F135D0-0DDC-4C5D-BBA9-2C1DA1CB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3DE-5DE7-41C8-ACC7-466DF05A8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35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387F09-F7F9-4B65-B0B0-2E27C0DB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B339B1-53A3-4D55-A377-B713460BD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06C11F-ADE8-44D4-B484-E4600C2DB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E35FDE-D32D-47DE-891B-66F6077F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94DF-3692-4C88-A664-ADECD42CDD8B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BC2E2F-17B4-485E-AC11-55A48EE8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1A8CF0-1749-4497-A4F3-DC546427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03DE-5DE7-41C8-ACC7-466DF05A8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49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CC3F3-BBF7-408C-9FF9-0C335903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2DDFA0-195A-4361-9B14-EA3D66190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64D6B9-109D-4732-AC67-CEF448BB1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494DF-3692-4C88-A664-ADECD42CDD8B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8C539-9AA9-4A24-AAD6-CFD6267C6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5A35AE-0D33-4322-89CF-B0A41AB25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503DE-5DE7-41C8-ACC7-466DF05A83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78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Двутавровые балки в металлоконструкции - ВЗМК">
            <a:extLst>
              <a:ext uri="{FF2B5EF4-FFF2-40B4-BE49-F238E27FC236}">
                <a16:creationId xmlns:a16="http://schemas.microsoft.com/office/drawing/2014/main" id="{50C19856-8E7C-4426-9086-C01B5982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289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7D2360-DF12-47E4-8EAA-E513754186F3}"/>
              </a:ext>
            </a:extLst>
          </p:cNvPr>
          <p:cNvSpPr/>
          <p:nvPr/>
        </p:nvSpPr>
        <p:spPr>
          <a:xfrm>
            <a:off x="5781022" y="0"/>
            <a:ext cx="6410978" cy="6858000"/>
          </a:xfrm>
          <a:prstGeom prst="rect">
            <a:avLst/>
          </a:prstGeom>
          <a:solidFill>
            <a:srgbClr val="467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3F155-B36F-48CC-B09E-806D4EAD672E}"/>
              </a:ext>
            </a:extLst>
          </p:cNvPr>
          <p:cNvSpPr txBox="1"/>
          <p:nvPr/>
        </p:nvSpPr>
        <p:spPr>
          <a:xfrm>
            <a:off x="6640356" y="1120676"/>
            <a:ext cx="46923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Geologica Cursive SemiBold" pitchFamily="2" charset="0"/>
              </a:rPr>
              <a:t>Конструктор задач</a:t>
            </a:r>
          </a:p>
          <a:p>
            <a:r>
              <a:rPr lang="ru-RU" sz="3600" dirty="0">
                <a:solidFill>
                  <a:schemeClr val="bg1"/>
                </a:solidFill>
                <a:latin typeface="Geologica Cursive SemiBold" pitchFamily="2" charset="0"/>
              </a:rPr>
              <a:t>по физике:</a:t>
            </a:r>
          </a:p>
          <a:p>
            <a:r>
              <a:rPr lang="ru-RU" sz="3600" dirty="0">
                <a:solidFill>
                  <a:schemeClr val="bg1"/>
                </a:solidFill>
                <a:latin typeface="Geologica Cursive SemiBold" pitchFamily="2" charset="0"/>
              </a:rPr>
              <a:t>Определение</a:t>
            </a:r>
          </a:p>
          <a:p>
            <a:r>
              <a:rPr lang="ru-RU" sz="3600" dirty="0">
                <a:solidFill>
                  <a:schemeClr val="bg1"/>
                </a:solidFill>
                <a:latin typeface="Geologica Cursive SemiBold" pitchFamily="2" charset="0"/>
              </a:rPr>
              <a:t>реакций опор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172B0-7CF8-47D4-BCA7-8775D48B598B}"/>
              </a:ext>
            </a:extLst>
          </p:cNvPr>
          <p:cNvSpPr txBox="1"/>
          <p:nvPr/>
        </p:nvSpPr>
        <p:spPr>
          <a:xfrm>
            <a:off x="6640356" y="4180344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Geologica Roman Light" pitchFamily="2" charset="0"/>
              </a:rPr>
              <a:t>Поможет сделать чертёж</a:t>
            </a:r>
            <a:r>
              <a:rPr lang="en-US" dirty="0">
                <a:solidFill>
                  <a:schemeClr val="bg1"/>
                </a:solidFill>
                <a:latin typeface="Geologica Roman Light" pitchFamily="2" charset="0"/>
              </a:rPr>
              <a:t> </a:t>
            </a:r>
          </a:p>
          <a:p>
            <a:r>
              <a:rPr lang="ru-RU" dirty="0">
                <a:solidFill>
                  <a:schemeClr val="bg1"/>
                </a:solidFill>
                <a:latin typeface="Geologica Roman Light" pitchFamily="2" charset="0"/>
              </a:rPr>
              <a:t>к придуманной задаче </a:t>
            </a:r>
          </a:p>
        </p:txBody>
      </p:sp>
    </p:spTree>
    <p:extLst>
      <p:ext uri="{BB962C8B-B14F-4D97-AF65-F5344CB8AC3E}">
        <p14:creationId xmlns:p14="http://schemas.microsoft.com/office/powerpoint/2010/main" val="109124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9D6C8B1-920E-43B8-A56D-4DD30178734B}"/>
              </a:ext>
            </a:extLst>
          </p:cNvPr>
          <p:cNvSpPr/>
          <p:nvPr/>
        </p:nvSpPr>
        <p:spPr>
          <a:xfrm>
            <a:off x="5829270" y="2183495"/>
            <a:ext cx="5889703" cy="2995494"/>
          </a:xfrm>
          <a:prstGeom prst="roundRect">
            <a:avLst>
              <a:gd name="adj" fmla="val 11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BBB0D0-B69C-4EEB-858C-025CFD3A4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13" y="2373885"/>
            <a:ext cx="5803960" cy="255610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E6953E5-EA8F-4704-AD40-3DE1E5D8FBDE}"/>
              </a:ext>
            </a:extLst>
          </p:cNvPr>
          <p:cNvSpPr/>
          <p:nvPr/>
        </p:nvSpPr>
        <p:spPr>
          <a:xfrm>
            <a:off x="7709442" y="4046076"/>
            <a:ext cx="1161346" cy="334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322E7BA-A481-40AE-ADE0-862EF82607EB}"/>
              </a:ext>
            </a:extLst>
          </p:cNvPr>
          <p:cNvSpPr/>
          <p:nvPr/>
        </p:nvSpPr>
        <p:spPr>
          <a:xfrm>
            <a:off x="8913659" y="4027878"/>
            <a:ext cx="1354324" cy="334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8061F-86D0-44EF-8A97-8D549EAC004A}"/>
              </a:ext>
            </a:extLst>
          </p:cNvPr>
          <p:cNvSpPr txBox="1"/>
          <p:nvPr/>
        </p:nvSpPr>
        <p:spPr>
          <a:xfrm>
            <a:off x="473027" y="2376497"/>
            <a:ext cx="4835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Geologica Roman Light" pitchFamily="2" charset="0"/>
              </a:rPr>
              <a:t>Реакции опор</a:t>
            </a:r>
            <a:r>
              <a:rPr lang="ru-RU" dirty="0">
                <a:solidFill>
                  <a:schemeClr val="bg1"/>
                </a:solidFill>
                <a:latin typeface="Geologica Roman Light" pitchFamily="2" charset="0"/>
              </a:rPr>
              <a:t> – это силы, с которыми опоры действуют на конструкцию (балку, раму и т.д.), чтобы уравновесить внешние нагрузки.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C76A1C-6E0A-4069-826B-16631D158A1F}"/>
              </a:ext>
            </a:extLst>
          </p:cNvPr>
          <p:cNvSpPr txBox="1"/>
          <p:nvPr/>
        </p:nvSpPr>
        <p:spPr>
          <a:xfrm>
            <a:off x="473027" y="810902"/>
            <a:ext cx="611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Geologica Cursive SemiBold" pitchFamily="2" charset="0"/>
              </a:rPr>
              <a:t>Что такое реакции опор?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5880E-3AB2-4B8F-8AE9-ACF51F11CABB}"/>
              </a:ext>
            </a:extLst>
          </p:cNvPr>
          <p:cNvSpPr txBox="1"/>
          <p:nvPr/>
        </p:nvSpPr>
        <p:spPr>
          <a:xfrm>
            <a:off x="515557" y="3978660"/>
            <a:ext cx="4750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Geologica Roman Light" pitchFamily="2" charset="0"/>
              </a:rPr>
              <a:t>Зачем их рассчитывать</a:t>
            </a:r>
            <a:r>
              <a:rPr lang="en-US" b="1" dirty="0">
                <a:solidFill>
                  <a:schemeClr val="bg1"/>
                </a:solidFill>
                <a:latin typeface="Geologica Roman Light" pitchFamily="2" charset="0"/>
              </a:rPr>
              <a:t>?</a:t>
            </a:r>
            <a:endParaRPr lang="ru-RU" b="1" dirty="0">
              <a:solidFill>
                <a:schemeClr val="bg1"/>
              </a:solidFill>
              <a:latin typeface="Geologica Roman Light" pitchFamily="2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Geologica Roman Light" pitchFamily="2" charset="0"/>
              </a:rPr>
              <a:t>Оценить прочность опоры.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Geologica Roman Light" pitchFamily="2" charset="0"/>
              </a:rPr>
              <a:t>Выбрать материал и сечение опоры.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Geologica Roman Light" pitchFamily="2" charset="0"/>
              </a:rPr>
              <a:t>Проверить устойчивость конструкции.</a:t>
            </a:r>
            <a:endParaRPr lang="ru-RU" b="1" dirty="0">
              <a:solidFill>
                <a:schemeClr val="bg1"/>
              </a:solidFill>
              <a:latin typeface="Geologica Roman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0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348061F-86D0-44EF-8A97-8D549EAC004A}"/>
              </a:ext>
            </a:extLst>
          </p:cNvPr>
          <p:cNvSpPr txBox="1"/>
          <p:nvPr/>
        </p:nvSpPr>
        <p:spPr>
          <a:xfrm>
            <a:off x="473025" y="2217568"/>
            <a:ext cx="4835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Geologica Roman Light" pitchFamily="2" charset="0"/>
              </a:rPr>
              <a:t>Расчет реакций опор - неотъемлемая часть процесса проектирования и строительства любых инженерных сооружений.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C76A1C-6E0A-4069-826B-16631D158A1F}"/>
              </a:ext>
            </a:extLst>
          </p:cNvPr>
          <p:cNvSpPr txBox="1"/>
          <p:nvPr/>
        </p:nvSpPr>
        <p:spPr>
          <a:xfrm>
            <a:off x="0" y="595002"/>
            <a:ext cx="575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Geologica Cursive SemiBold" pitchFamily="2" charset="0"/>
              </a:rPr>
              <a:t>Почему это важно?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5880E-3AB2-4B8F-8AE9-ACF51F11CABB}"/>
              </a:ext>
            </a:extLst>
          </p:cNvPr>
          <p:cNvSpPr txBox="1"/>
          <p:nvPr/>
        </p:nvSpPr>
        <p:spPr>
          <a:xfrm>
            <a:off x="473025" y="4169160"/>
            <a:ext cx="4750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Geologica Roman Light" pitchFamily="2" charset="0"/>
              </a:rPr>
              <a:t>Правильный расчет реакций опор - это залог надежности и безопасности любых сооружений, от небольших зданий до мостов и высотных башен.</a:t>
            </a:r>
          </a:p>
        </p:txBody>
      </p:sp>
      <p:pic>
        <p:nvPicPr>
          <p:cNvPr id="15" name="Рисунок 14" descr="Разрушенный мост через реку Иль в Северском районе собираются восстановить  в декабре 2022 года">
            <a:extLst>
              <a:ext uri="{FF2B5EF4-FFF2-40B4-BE49-F238E27FC236}">
                <a16:creationId xmlns:a16="http://schemas.microsoft.com/office/drawing/2014/main" id="{2C58F1FB-11AE-4673-9722-9D4FBE47E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9" r="15032"/>
          <a:stretch>
            <a:fillRect/>
          </a:stretch>
        </p:blipFill>
        <p:spPr bwMode="auto">
          <a:xfrm>
            <a:off x="5753100" y="0"/>
            <a:ext cx="6438900" cy="6858000"/>
          </a:xfrm>
          <a:custGeom>
            <a:avLst/>
            <a:gdLst>
              <a:gd name="connsiteX0" fmla="*/ 0 w 6438900"/>
              <a:gd name="connsiteY0" fmla="*/ 0 h 6858000"/>
              <a:gd name="connsiteX1" fmla="*/ 6438900 w 6438900"/>
              <a:gd name="connsiteY1" fmla="*/ 0 h 6858000"/>
              <a:gd name="connsiteX2" fmla="*/ 6438900 w 6438900"/>
              <a:gd name="connsiteY2" fmla="*/ 6858000 h 6858000"/>
              <a:gd name="connsiteX3" fmla="*/ 0 w 64389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8900" h="6858000">
                <a:moveTo>
                  <a:pt x="0" y="0"/>
                </a:moveTo>
                <a:lnTo>
                  <a:pt x="6438900" y="0"/>
                </a:lnTo>
                <a:lnTo>
                  <a:pt x="64389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79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71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348061F-86D0-44EF-8A97-8D549EAC004A}"/>
              </a:ext>
            </a:extLst>
          </p:cNvPr>
          <p:cNvSpPr txBox="1"/>
          <p:nvPr/>
        </p:nvSpPr>
        <p:spPr>
          <a:xfrm>
            <a:off x="473025" y="2217568"/>
            <a:ext cx="48355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Geologica Roman Light" pitchFamily="2" charset="0"/>
              </a:rPr>
              <a:t>Конструктор позволит создать чертёж к задаче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C76A1C-6E0A-4069-826B-16631D158A1F}"/>
              </a:ext>
            </a:extLst>
          </p:cNvPr>
          <p:cNvSpPr txBox="1"/>
          <p:nvPr/>
        </p:nvSpPr>
        <p:spPr>
          <a:xfrm>
            <a:off x="0" y="5950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  <a:latin typeface="Geologica Cursive SemiBold" pitchFamily="2" charset="0"/>
              </a:rPr>
              <a:t>Как работает приложение?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5880E-3AB2-4B8F-8AE9-ACF51F11CABB}"/>
              </a:ext>
            </a:extLst>
          </p:cNvPr>
          <p:cNvSpPr txBox="1"/>
          <p:nvPr/>
        </p:nvSpPr>
        <p:spPr>
          <a:xfrm>
            <a:off x="473025" y="4169160"/>
            <a:ext cx="47505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Geologica Roman Light" pitchFamily="2" charset="0"/>
              </a:rPr>
              <a:t>Приложение сможет решить вычислить ответ к задаче</a:t>
            </a:r>
          </a:p>
        </p:txBody>
      </p:sp>
    </p:spTree>
    <p:extLst>
      <p:ext uri="{BB962C8B-B14F-4D97-AF65-F5344CB8AC3E}">
        <p14:creationId xmlns:p14="http://schemas.microsoft.com/office/powerpoint/2010/main" val="6426063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120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Geologica Cursive SemiBold</vt:lpstr>
      <vt:lpstr>Geologica Roman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Ермак Владислав Маркович</dc:creator>
  <cp:lastModifiedBy>Ермак Владислав Маркович</cp:lastModifiedBy>
  <cp:revision>7</cp:revision>
  <dcterms:created xsi:type="dcterms:W3CDTF">2024-12-04T02:17:36Z</dcterms:created>
  <dcterms:modified xsi:type="dcterms:W3CDTF">2024-12-04T03:14:27Z</dcterms:modified>
</cp:coreProperties>
</file>