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7/18/2024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7/18/2024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62398" y="1954839"/>
            <a:ext cx="4125799" cy="3540987"/>
          </a:xfrm>
        </p:spPr>
        <p:txBody>
          <a:bodyPr>
            <a:normAutofit/>
          </a:bodyPr>
          <a:lstStyle/>
          <a:p>
            <a:r>
              <a:rPr lang="en-US" dirty="0" smtClean="0"/>
              <a:t>Data analysis</a:t>
            </a:r>
            <a:br>
              <a:rPr lang="en-US" dirty="0" smtClean="0"/>
            </a:br>
            <a:r>
              <a:rPr lang="en-US" dirty="0" smtClean="0"/>
              <a:t/>
            </a:r>
            <a:br>
              <a:rPr lang="en-US" dirty="0" smtClean="0"/>
            </a:br>
            <a:r>
              <a:rPr lang="en-US" dirty="0"/>
              <a:t/>
            </a:r>
            <a:br>
              <a:rPr lang="en-US" dirty="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7024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visualization in Fig 3 above shows the country with the highest population where china with 1,448,471,400.00(18.2%).</a:t>
            </a:r>
            <a:endParaRPr lang="en-US" dirty="0"/>
          </a:p>
        </p:txBody>
      </p:sp>
    </p:spTree>
    <p:extLst>
      <p:ext uri="{BB962C8B-B14F-4D97-AF65-F5344CB8AC3E}">
        <p14:creationId xmlns:p14="http://schemas.microsoft.com/office/powerpoint/2010/main" val="2205497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Q4.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2455" y="2065867"/>
            <a:ext cx="7649177" cy="4512840"/>
          </a:xfrm>
          <a:prstGeom prst="rect">
            <a:avLst/>
          </a:prstGeom>
        </p:spPr>
      </p:pic>
    </p:spTree>
    <p:extLst>
      <p:ext uri="{BB962C8B-B14F-4D97-AF65-F5344CB8AC3E}">
        <p14:creationId xmlns:p14="http://schemas.microsoft.com/office/powerpoint/2010/main" val="846884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The visualization in Fig 4.0 above shows the continent with the highest recovery rate from the COVID-19 pandemic where Europe been a specified continent aside from the unspecified continent(Others) has the highest recovery rate of  484,551,278.00 and Africa is the least continent with 21,302,322.00 recovery rate.</a:t>
            </a:r>
          </a:p>
        </p:txBody>
      </p:sp>
    </p:spTree>
    <p:extLst>
      <p:ext uri="{BB962C8B-B14F-4D97-AF65-F5344CB8AC3E}">
        <p14:creationId xmlns:p14="http://schemas.microsoft.com/office/powerpoint/2010/main" val="2216548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Q5.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9053" y="2065867"/>
            <a:ext cx="7068139" cy="4946904"/>
          </a:xfrm>
          <a:prstGeom prst="rect">
            <a:avLst/>
          </a:prstGeom>
        </p:spPr>
      </p:pic>
    </p:spTree>
    <p:extLst>
      <p:ext uri="{BB962C8B-B14F-4D97-AF65-F5344CB8AC3E}">
        <p14:creationId xmlns:p14="http://schemas.microsoft.com/office/powerpoint/2010/main" val="2885122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The visualization in Fig 5.0 above shows the continent with the highest number of cases, deaths and recovery where Europe happens to top the list. </a:t>
            </a:r>
            <a:endParaRPr lang="en-US" dirty="0"/>
          </a:p>
        </p:txBody>
      </p:sp>
    </p:spTree>
    <p:extLst>
      <p:ext uri="{BB962C8B-B14F-4D97-AF65-F5344CB8AC3E}">
        <p14:creationId xmlns:p14="http://schemas.microsoft.com/office/powerpoint/2010/main" val="3407457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lstStyle/>
          <a:p>
            <a:r>
              <a:rPr lang="en-US" dirty="0" smtClean="0"/>
              <a:t> Vaccination: Encourage mass vaccination programs, prioritizing high-risk groups and essential workers.</a:t>
            </a:r>
          </a:p>
          <a:p>
            <a:r>
              <a:rPr lang="en-US" dirty="0" smtClean="0"/>
              <a:t>Social Distancing: Maintain physical distancing (at least 2 meters) in public, and reduce capacity in enclosed spaces.</a:t>
            </a:r>
          </a:p>
          <a:p>
            <a:r>
              <a:rPr lang="en-US" dirty="0"/>
              <a:t> </a:t>
            </a:r>
            <a:r>
              <a:rPr lang="en-US" dirty="0" smtClean="0"/>
              <a:t>Testing and Contact Testing: Scale up testing, contact tracing and isolation of infected individuals.</a:t>
            </a:r>
          </a:p>
          <a:p>
            <a:pPr marL="0" indent="0">
              <a:buNone/>
            </a:pPr>
            <a:r>
              <a:rPr lang="en-US" dirty="0" smtClean="0"/>
              <a:t>By implementing these recommendations, the continent can work towards reducing the spread of COVID-19, alleviating the burden on healthcare systems, and mitigating the socio-economic impact of the pandemic.</a:t>
            </a:r>
            <a:endParaRPr lang="en-US" dirty="0"/>
          </a:p>
        </p:txBody>
      </p:sp>
    </p:spTree>
    <p:extLst>
      <p:ext uri="{BB962C8B-B14F-4D97-AF65-F5344CB8AC3E}">
        <p14:creationId xmlns:p14="http://schemas.microsoft.com/office/powerpoint/2010/main" val="3095046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99621" y="609601"/>
            <a:ext cx="10317605" cy="5181600"/>
          </a:xfrm>
        </p:spPr>
        <p:txBody>
          <a:bodyPr>
            <a:normAutofit lnSpcReduction="10000"/>
          </a:bodyPr>
          <a:lstStyle/>
          <a:p>
            <a:pPr marL="0" indent="0">
              <a:buNone/>
            </a:pPr>
            <a:r>
              <a:rPr lang="en-US" b="1" dirty="0" smtClean="0"/>
              <a:t>                          </a:t>
            </a:r>
          </a:p>
          <a:p>
            <a:pPr marL="0" indent="0">
              <a:buNone/>
            </a:pPr>
            <a:endParaRPr lang="en-US" b="1" dirty="0"/>
          </a:p>
          <a:p>
            <a:pPr marL="0" indent="0">
              <a:buNone/>
            </a:pPr>
            <a:endParaRPr lang="en-US" b="1" dirty="0" smtClean="0"/>
          </a:p>
          <a:p>
            <a:pPr marL="0" indent="0">
              <a:buNone/>
            </a:pPr>
            <a:endParaRPr lang="en-US" b="1" dirty="0"/>
          </a:p>
          <a:p>
            <a:pPr marL="0" indent="0">
              <a:buNone/>
            </a:pPr>
            <a:r>
              <a:rPr lang="en-US" b="1" dirty="0" smtClean="0"/>
              <a:t>      </a:t>
            </a:r>
            <a:r>
              <a:rPr lang="en-US" sz="2000" b="1" dirty="0" smtClean="0"/>
              <a:t>PROJECT DESCRIPTION</a:t>
            </a:r>
          </a:p>
          <a:p>
            <a:pPr marL="0" indent="0">
              <a:buNone/>
            </a:pPr>
            <a:endParaRPr lang="en-US" sz="2000" b="1" dirty="0" smtClean="0"/>
          </a:p>
          <a:p>
            <a:pPr marL="0" indent="0">
              <a:buNone/>
            </a:pPr>
            <a:endParaRPr lang="en-US" b="1" dirty="0"/>
          </a:p>
          <a:p>
            <a:pPr marL="0" indent="0">
              <a:buNone/>
            </a:pPr>
            <a:endParaRPr lang="en-US" b="1" dirty="0" smtClean="0"/>
          </a:p>
          <a:p>
            <a:pPr marL="0" indent="0">
              <a:buNone/>
            </a:pPr>
            <a:endParaRPr lang="en-US" b="1" dirty="0"/>
          </a:p>
          <a:p>
            <a:pPr marL="0" indent="0">
              <a:buNone/>
            </a:pPr>
            <a:r>
              <a:rPr lang="en-US" b="1" dirty="0" smtClean="0"/>
              <a:t>This data set provides a comprehensive overview of the COVID-19 pandemic which occurs on the 30</a:t>
            </a:r>
            <a:r>
              <a:rPr lang="en-US" b="1" baseline="30000" dirty="0" smtClean="0"/>
              <a:t>th</a:t>
            </a:r>
            <a:r>
              <a:rPr lang="en-US" b="1" dirty="0" smtClean="0"/>
              <a:t> </a:t>
            </a:r>
            <a:r>
              <a:rPr lang="en-US" b="1" dirty="0" err="1" smtClean="0"/>
              <a:t>june</a:t>
            </a:r>
            <a:r>
              <a:rPr lang="en-US" b="1" dirty="0" smtClean="0"/>
              <a:t>, 2024.</a:t>
            </a:r>
          </a:p>
          <a:p>
            <a:pPr marL="0" indent="0">
              <a:buNone/>
            </a:pPr>
            <a:r>
              <a:rPr lang="en-US" b="1" dirty="0" smtClean="0"/>
              <a:t>This </a:t>
            </a:r>
            <a:r>
              <a:rPr lang="en-US" b="1" dirty="0" err="1" smtClean="0"/>
              <a:t>datatset</a:t>
            </a:r>
            <a:r>
              <a:rPr lang="en-US" b="1" dirty="0" smtClean="0"/>
              <a:t> provides a comprehensive view of the COVID-19 pandemic, with detailed information on 238 Countries listings. It covers key attributes such as number of Cases, Deaths, Population, Recovered and Test for each of the country.</a:t>
            </a:r>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val="1465761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marL="342900" indent="-342900">
              <a:buAutoNum type="arabicParenR"/>
            </a:pPr>
            <a:r>
              <a:rPr lang="en-US" dirty="0" smtClean="0"/>
              <a:t>What continent has the highest case of COVID-19 on 6/30/2024?</a:t>
            </a:r>
          </a:p>
          <a:p>
            <a:pPr marL="342900" indent="-342900">
              <a:buAutoNum type="arabicParenR"/>
            </a:pPr>
            <a:r>
              <a:rPr lang="en-US" dirty="0"/>
              <a:t> </a:t>
            </a:r>
            <a:r>
              <a:rPr lang="en-US" dirty="0" smtClean="0"/>
              <a:t>What continent has the highest average death rate that occurred due to the COVID-19?</a:t>
            </a:r>
          </a:p>
          <a:p>
            <a:pPr marL="342900" indent="-342900">
              <a:buAutoNum type="arabicParenR"/>
            </a:pPr>
            <a:r>
              <a:rPr lang="en-US" dirty="0"/>
              <a:t> </a:t>
            </a:r>
            <a:r>
              <a:rPr lang="en-US" dirty="0" smtClean="0"/>
              <a:t>Which of the continent have the highest and lowest population from the dataset.</a:t>
            </a:r>
          </a:p>
          <a:p>
            <a:pPr marL="342900" indent="-342900">
              <a:buAutoNum type="arabicParenR"/>
            </a:pPr>
            <a:r>
              <a:rPr lang="en-US" dirty="0"/>
              <a:t> </a:t>
            </a:r>
            <a:r>
              <a:rPr lang="en-US" dirty="0" smtClean="0"/>
              <a:t>What is the continent with the highest number of people that recovered from COVID-19?w</a:t>
            </a:r>
          </a:p>
          <a:p>
            <a:pPr marL="342900" indent="-342900">
              <a:buAutoNum type="arabicParenR"/>
            </a:pPr>
            <a:r>
              <a:rPr lang="en-US" dirty="0"/>
              <a:t> </a:t>
            </a:r>
            <a:r>
              <a:rPr lang="en-US" dirty="0" smtClean="0"/>
              <a:t>What is the average death rate of each  of the country?</a:t>
            </a:r>
          </a:p>
          <a:p>
            <a:pPr marL="342900" indent="-342900">
              <a:buAutoNum type="arabicParenR"/>
            </a:pPr>
            <a:endParaRPr lang="en-US" dirty="0"/>
          </a:p>
        </p:txBody>
      </p:sp>
    </p:spTree>
    <p:extLst>
      <p:ext uri="{BB962C8B-B14F-4D97-AF65-F5344CB8AC3E}">
        <p14:creationId xmlns:p14="http://schemas.microsoft.com/office/powerpoint/2010/main" val="3571290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design</a:t>
            </a:r>
            <a:endParaRPr lang="en-US" dirty="0"/>
          </a:p>
        </p:txBody>
      </p:sp>
      <p:sp>
        <p:nvSpPr>
          <p:cNvPr id="3" name="Content Placeholder 2"/>
          <p:cNvSpPr>
            <a:spLocks noGrp="1"/>
          </p:cNvSpPr>
          <p:nvPr>
            <p:ph idx="1"/>
          </p:nvPr>
        </p:nvSpPr>
        <p:spPr/>
        <p:txBody>
          <a:bodyPr/>
          <a:lstStyle/>
          <a:p>
            <a:pPr marL="0" indent="0">
              <a:buNone/>
            </a:pPr>
            <a:r>
              <a:rPr lang="en-US" dirty="0" smtClean="0"/>
              <a:t>To answer the questions above:</a:t>
            </a:r>
          </a:p>
          <a:p>
            <a:pPr>
              <a:buFontTx/>
              <a:buChar char="-"/>
            </a:pPr>
            <a:r>
              <a:rPr lang="en-US" dirty="0" smtClean="0"/>
              <a:t>I studied a comprehensive view of the COVID-19 dataset, the key attributes such as Country, Continent, Population, Date Cases, Deaths, Recovered and Test of COVID-19.</a:t>
            </a:r>
          </a:p>
          <a:p>
            <a:pPr>
              <a:buFontTx/>
              <a:buChar char="-"/>
            </a:pPr>
            <a:r>
              <a:rPr lang="en-US" dirty="0"/>
              <a:t> </a:t>
            </a:r>
            <a:r>
              <a:rPr lang="en-US" dirty="0" smtClean="0"/>
              <a:t>The original dataset was cleaned with Excel google sheet, </a:t>
            </a:r>
            <a:r>
              <a:rPr lang="en-US" dirty="0" err="1" smtClean="0"/>
              <a:t>PowerBI</a:t>
            </a:r>
            <a:r>
              <a:rPr lang="en-US" dirty="0"/>
              <a:t> </a:t>
            </a:r>
            <a:r>
              <a:rPr lang="en-US" dirty="0" smtClean="0"/>
              <a:t>and Python.</a:t>
            </a:r>
          </a:p>
          <a:p>
            <a:pPr marL="0" indent="0">
              <a:buNone/>
            </a:pPr>
            <a:endParaRPr lang="en-US" dirty="0" smtClean="0"/>
          </a:p>
        </p:txBody>
      </p:sp>
    </p:spTree>
    <p:extLst>
      <p:ext uri="{BB962C8B-B14F-4D97-AF65-F5344CB8AC3E}">
        <p14:creationId xmlns:p14="http://schemas.microsoft.com/office/powerpoint/2010/main" val="625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 and insight</a:t>
            </a:r>
            <a:endParaRPr lang="en-US" dirty="0"/>
          </a:p>
        </p:txBody>
      </p:sp>
      <p:sp>
        <p:nvSpPr>
          <p:cNvPr id="3" name="Content Placeholder 2"/>
          <p:cNvSpPr>
            <a:spLocks noGrp="1"/>
          </p:cNvSpPr>
          <p:nvPr>
            <p:ph idx="1"/>
          </p:nvPr>
        </p:nvSpPr>
        <p:spPr>
          <a:xfrm>
            <a:off x="685801" y="2142067"/>
            <a:ext cx="11506199" cy="5795302"/>
          </a:xfrm>
        </p:spPr>
        <p:txBody>
          <a:bodyPr/>
          <a:lstStyle/>
          <a:p>
            <a:pPr marL="0" indent="0">
              <a:buNone/>
            </a:pPr>
            <a:r>
              <a:rPr lang="en-US" dirty="0" smtClean="0"/>
              <a:t>Q1.  Visualization</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366" y="1816017"/>
            <a:ext cx="6594314" cy="4924148"/>
          </a:xfrm>
          <a:prstGeom prst="rect">
            <a:avLst/>
          </a:prstGeom>
        </p:spPr>
      </p:pic>
    </p:spTree>
    <p:extLst>
      <p:ext uri="{BB962C8B-B14F-4D97-AF65-F5344CB8AC3E}">
        <p14:creationId xmlns:p14="http://schemas.microsoft.com/office/powerpoint/2010/main" val="3581122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The visualization in Fig 1.0 above shows the continent with the highest cases of COVID-19 where ALL (Unspecified continent) has he highest case of COVID-19 with 704,754,611(33.3%), followed by Europe  with 506,812,396(24.0%) while the lowest case was observed in Africa with 25,721,848(1.2%) cases of COVID-19.</a:t>
            </a:r>
            <a:endParaRPr lang="en-US" dirty="0"/>
          </a:p>
        </p:txBody>
      </p:sp>
    </p:spTree>
    <p:extLst>
      <p:ext uri="{BB962C8B-B14F-4D97-AF65-F5344CB8AC3E}">
        <p14:creationId xmlns:p14="http://schemas.microsoft.com/office/powerpoint/2010/main" val="2589617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Q2.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7080" y="1723937"/>
            <a:ext cx="6594891" cy="5134063"/>
          </a:xfrm>
          <a:prstGeom prst="rect">
            <a:avLst/>
          </a:prstGeom>
        </p:spPr>
      </p:pic>
    </p:spTree>
    <p:extLst>
      <p:ext uri="{BB962C8B-B14F-4D97-AF65-F5344CB8AC3E}">
        <p14:creationId xmlns:p14="http://schemas.microsoft.com/office/powerpoint/2010/main" val="4007691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The visualization in Fig 2.0 above shows the continent with the highest average death rate where South America is observed as the specified continent with the highest average death rate of about </a:t>
            </a:r>
            <a:r>
              <a:rPr lang="en-US" dirty="0"/>
              <a:t>182,310.93 </a:t>
            </a:r>
            <a:r>
              <a:rPr lang="en-US" dirty="0" smtClean="0"/>
              <a:t>(6.6%) while Africa has the lowest average death rate 8,776.00(0.3%).</a:t>
            </a:r>
            <a:endParaRPr lang="en-US" dirty="0"/>
          </a:p>
        </p:txBody>
      </p:sp>
      <p:graphicFrame>
        <p:nvGraphicFramePr>
          <p:cNvPr id="4" name="Table 3"/>
          <p:cNvGraphicFramePr>
            <a:graphicFrameLocks noGrp="1"/>
          </p:cNvGraphicFramePr>
          <p:nvPr/>
        </p:nvGraphicFramePr>
        <p:xfrm>
          <a:off x="5116512" y="3679349"/>
          <a:ext cx="1270000" cy="574040"/>
        </p:xfrm>
        <a:graphic>
          <a:graphicData uri="http://schemas.openxmlformats.org/drawingml/2006/table">
            <a:tbl>
              <a:tblPr/>
              <a:tblGrid>
                <a:gridCol w="635000">
                  <a:extLst>
                    <a:ext uri="{9D8B030D-6E8A-4147-A177-3AD203B41FA5}">
                      <a16:colId xmlns:a16="http://schemas.microsoft.com/office/drawing/2014/main" val="2204185219"/>
                    </a:ext>
                  </a:extLst>
                </a:gridCol>
                <a:gridCol w="635000">
                  <a:extLst>
                    <a:ext uri="{9D8B030D-6E8A-4147-A177-3AD203B41FA5}">
                      <a16:colId xmlns:a16="http://schemas.microsoft.com/office/drawing/2014/main" val="1638916108"/>
                    </a:ext>
                  </a:extLst>
                </a:gridCol>
              </a:tblGrid>
              <a:tr h="133350">
                <a:tc>
                  <a:txBody>
                    <a:bodyPr/>
                    <a:lstStyle/>
                    <a:p>
                      <a:pPr algn="r" rtl="0" fontAlgn="b"/>
                      <a:r>
                        <a:rPr lang="en-US">
                          <a:effectLst/>
                        </a:rPr>
                        <a:t>85,788.73</a:t>
                      </a:r>
                    </a:p>
                  </a:txBody>
                  <a:tcPr marL="19050" marR="19050" marT="12700" marB="12700" anchor="b">
                    <a:lnL w="6350" cap="flat" cmpd="sng" algn="ctr">
                      <a:solidFill>
                        <a:srgbClr val="FFFFFF"/>
                      </a:solidFill>
                      <a:prstDash val="solid"/>
                      <a:round/>
                      <a:headEnd type="none" w="med" len="med"/>
                      <a:tailEnd type="none" w="med" len="med"/>
                    </a:lnL>
                    <a:lnR>
                      <a:noFill/>
                    </a:lnR>
                    <a:lnT>
                      <a:noFill/>
                    </a:lnT>
                    <a:lnB>
                      <a:noFill/>
                    </a:lnB>
                    <a:solidFill>
                      <a:srgbClr val="FFFFFF"/>
                    </a:solidFill>
                  </a:tcPr>
                </a:tc>
                <a:tc>
                  <a:txBody>
                    <a:bodyPr/>
                    <a:lstStyle/>
                    <a:p>
                      <a:pPr rtl="0" fontAlgn="b"/>
                      <a:endParaRPr lang="en-US" dirty="0">
                        <a:effectLst/>
                      </a:endParaRPr>
                    </a:p>
                  </a:txBody>
                  <a:tcPr marL="19050" marR="19050" marT="12700" marB="12700" anchor="b">
                    <a:lnL>
                      <a:noFill/>
                    </a:lnL>
                    <a:lnR>
                      <a:noFill/>
                    </a:lnR>
                    <a:lnT>
                      <a:noFill/>
                    </a:lnT>
                    <a:lnB>
                      <a:noFill/>
                    </a:lnB>
                  </a:tcPr>
                </a:tc>
                <a:extLst>
                  <a:ext uri="{0D108BD9-81ED-4DB2-BD59-A6C34878D82A}">
                    <a16:rowId xmlns:a16="http://schemas.microsoft.com/office/drawing/2014/main" val="710410254"/>
                  </a:ext>
                </a:extLst>
              </a:tr>
            </a:tbl>
          </a:graphicData>
        </a:graphic>
      </p:graphicFrame>
      <p:graphicFrame>
        <p:nvGraphicFramePr>
          <p:cNvPr id="5" name="Table 4"/>
          <p:cNvGraphicFramePr>
            <a:graphicFrameLocks noGrp="1"/>
          </p:cNvGraphicFramePr>
          <p:nvPr/>
        </p:nvGraphicFramePr>
        <p:xfrm>
          <a:off x="5116512" y="3679349"/>
          <a:ext cx="1270000" cy="574040"/>
        </p:xfrm>
        <a:graphic>
          <a:graphicData uri="http://schemas.openxmlformats.org/drawingml/2006/table">
            <a:tbl>
              <a:tblPr/>
              <a:tblGrid>
                <a:gridCol w="635000">
                  <a:extLst>
                    <a:ext uri="{9D8B030D-6E8A-4147-A177-3AD203B41FA5}">
                      <a16:colId xmlns:a16="http://schemas.microsoft.com/office/drawing/2014/main" val="2309934270"/>
                    </a:ext>
                  </a:extLst>
                </a:gridCol>
                <a:gridCol w="635000">
                  <a:extLst>
                    <a:ext uri="{9D8B030D-6E8A-4147-A177-3AD203B41FA5}">
                      <a16:colId xmlns:a16="http://schemas.microsoft.com/office/drawing/2014/main" val="3602872047"/>
                    </a:ext>
                  </a:extLst>
                </a:gridCol>
              </a:tblGrid>
              <a:tr h="133350">
                <a:tc>
                  <a:txBody>
                    <a:bodyPr/>
                    <a:lstStyle/>
                    <a:p>
                      <a:pPr algn="r" rtl="0" fontAlgn="b"/>
                      <a:r>
                        <a:rPr lang="en-US">
                          <a:effectLst/>
                        </a:rPr>
                        <a:t>85,788.73</a:t>
                      </a:r>
                    </a:p>
                  </a:txBody>
                  <a:tcPr marL="19050" marR="19050" marT="12700" marB="12700" anchor="b">
                    <a:lnL w="6350" cap="flat" cmpd="sng" algn="ctr">
                      <a:solidFill>
                        <a:srgbClr val="FFFFFF"/>
                      </a:solidFill>
                      <a:prstDash val="solid"/>
                      <a:round/>
                      <a:headEnd type="none" w="med" len="med"/>
                      <a:tailEnd type="none" w="med" len="med"/>
                    </a:lnL>
                    <a:lnR>
                      <a:noFill/>
                    </a:lnR>
                    <a:lnT>
                      <a:noFill/>
                    </a:lnT>
                    <a:lnB>
                      <a:noFill/>
                    </a:lnB>
                    <a:solidFill>
                      <a:srgbClr val="FFFFFF"/>
                    </a:solidFill>
                  </a:tcPr>
                </a:tc>
                <a:tc>
                  <a:txBody>
                    <a:bodyPr/>
                    <a:lstStyle/>
                    <a:p>
                      <a:pPr rtl="0" fontAlgn="b"/>
                      <a:endParaRPr lang="en-US" dirty="0">
                        <a:effectLst/>
                      </a:endParaRPr>
                    </a:p>
                  </a:txBody>
                  <a:tcPr marL="19050" marR="19050" marT="12700" marB="12700" anchor="b">
                    <a:lnL>
                      <a:noFill/>
                    </a:lnL>
                    <a:lnR>
                      <a:noFill/>
                    </a:lnR>
                    <a:lnT>
                      <a:noFill/>
                    </a:lnT>
                    <a:lnB>
                      <a:noFill/>
                    </a:lnB>
                  </a:tcPr>
                </a:tc>
                <a:extLst>
                  <a:ext uri="{0D108BD9-81ED-4DB2-BD59-A6C34878D82A}">
                    <a16:rowId xmlns:a16="http://schemas.microsoft.com/office/drawing/2014/main" val="1059624583"/>
                  </a:ext>
                </a:extLst>
              </a:tr>
            </a:tbl>
          </a:graphicData>
        </a:graphic>
      </p:graphicFrame>
    </p:spTree>
    <p:extLst>
      <p:ext uri="{BB962C8B-B14F-4D97-AF65-F5344CB8AC3E}">
        <p14:creationId xmlns:p14="http://schemas.microsoft.com/office/powerpoint/2010/main" val="314749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Q3.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713" y="1749338"/>
            <a:ext cx="6123156" cy="4698596"/>
          </a:xfrm>
          <a:prstGeom prst="rect">
            <a:avLst/>
          </a:prstGeom>
        </p:spPr>
      </p:pic>
    </p:spTree>
    <p:extLst>
      <p:ext uri="{BB962C8B-B14F-4D97-AF65-F5344CB8AC3E}">
        <p14:creationId xmlns:p14="http://schemas.microsoft.com/office/powerpoint/2010/main" val="22228876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177</TotalTime>
  <Words>488</Words>
  <Application>Microsoft Office PowerPoint</Application>
  <PresentationFormat>Widescreen</PresentationFormat>
  <Paragraphs>50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Celestial</vt:lpstr>
      <vt:lpstr>Data analysis   </vt:lpstr>
      <vt:lpstr>PowerPoint Presentation</vt:lpstr>
      <vt:lpstr>questions</vt:lpstr>
      <vt:lpstr>Data design</vt:lpstr>
      <vt:lpstr>Findings and insight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dc:title>
  <dc:creator>Dell E7470</dc:creator>
  <cp:lastModifiedBy>Dell E7470</cp:lastModifiedBy>
  <cp:revision>17</cp:revision>
  <dcterms:created xsi:type="dcterms:W3CDTF">2024-07-18T22:07:22Z</dcterms:created>
  <dcterms:modified xsi:type="dcterms:W3CDTF">2024-07-19T01:08:34Z</dcterms:modified>
</cp:coreProperties>
</file>