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70" r:id="rId3"/>
    <p:sldId id="271" r:id="rId4"/>
    <p:sldId id="272" r:id="rId5"/>
    <p:sldId id="273" r:id="rId6"/>
    <p:sldId id="274" r:id="rId7"/>
    <p:sldId id="275" r:id="rId8"/>
    <p:sldId id="277" r:id="rId9"/>
    <p:sldId id="26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45"/>
    <a:srgbClr val="FF99C3"/>
    <a:srgbClr val="E86452"/>
    <a:srgbClr val="1E9493"/>
    <a:srgbClr val="6DC8EC"/>
    <a:srgbClr val="F6BD16"/>
    <a:srgbClr val="75DAAD"/>
    <a:srgbClr val="F9D56E"/>
    <a:srgbClr val="5A8DF8"/>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6" autoAdjust="0"/>
    <p:restoredTop sz="94674"/>
  </p:normalViewPr>
  <p:slideViewPr>
    <p:cSldViewPr snapToGrid="0">
      <p:cViewPr varScale="1">
        <p:scale>
          <a:sx n="110" d="100"/>
          <a:sy n="110" d="100"/>
        </p:scale>
        <p:origin x="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27FA3-F150-4AE4-B1B5-7B8BBD0815FE}" type="datetimeFigureOut">
              <a:rPr lang="zh-CN" altLang="en-US" smtClean="0"/>
              <a:t>2020/8/1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9F3BC-69B0-44F4-88DB-F9CB80789CE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9F3BC-69B0-44F4-88DB-F9CB80789CE4}" type="slidenum">
              <a:rPr lang="zh-CN" altLang="en-US" smtClean="0"/>
              <a:t>2</a:t>
            </a:fld>
            <a:endParaRPr lang="zh-CN" altLang="en-US"/>
          </a:p>
        </p:txBody>
      </p:sp>
    </p:spTree>
    <p:extLst>
      <p:ext uri="{BB962C8B-B14F-4D97-AF65-F5344CB8AC3E}">
        <p14:creationId xmlns:p14="http://schemas.microsoft.com/office/powerpoint/2010/main" val="411486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9F3BC-69B0-44F4-88DB-F9CB80789CE4}" type="slidenum">
              <a:rPr lang="zh-CN" altLang="en-US" smtClean="0"/>
              <a:t>3</a:t>
            </a:fld>
            <a:endParaRPr lang="zh-CN" altLang="en-US"/>
          </a:p>
        </p:txBody>
      </p:sp>
    </p:spTree>
    <p:extLst>
      <p:ext uri="{BB962C8B-B14F-4D97-AF65-F5344CB8AC3E}">
        <p14:creationId xmlns:p14="http://schemas.microsoft.com/office/powerpoint/2010/main" val="3658909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9F3BC-69B0-44F4-88DB-F9CB80789CE4}" type="slidenum">
              <a:rPr lang="zh-CN" altLang="en-US" smtClean="0"/>
              <a:t>4</a:t>
            </a:fld>
            <a:endParaRPr lang="zh-CN" altLang="en-US"/>
          </a:p>
        </p:txBody>
      </p:sp>
    </p:spTree>
    <p:extLst>
      <p:ext uri="{BB962C8B-B14F-4D97-AF65-F5344CB8AC3E}">
        <p14:creationId xmlns:p14="http://schemas.microsoft.com/office/powerpoint/2010/main" val="329407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9F3BC-69B0-44F4-88DB-F9CB80789CE4}" type="slidenum">
              <a:rPr lang="zh-CN" altLang="en-US" smtClean="0"/>
              <a:t>5</a:t>
            </a:fld>
            <a:endParaRPr lang="zh-CN" altLang="en-US"/>
          </a:p>
        </p:txBody>
      </p:sp>
    </p:spTree>
    <p:extLst>
      <p:ext uri="{BB962C8B-B14F-4D97-AF65-F5344CB8AC3E}">
        <p14:creationId xmlns:p14="http://schemas.microsoft.com/office/powerpoint/2010/main" val="4395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9F3BC-69B0-44F4-88DB-F9CB80789CE4}" type="slidenum">
              <a:rPr lang="zh-CN" altLang="en-US" smtClean="0"/>
              <a:t>6</a:t>
            </a:fld>
            <a:endParaRPr lang="zh-CN" altLang="en-US"/>
          </a:p>
        </p:txBody>
      </p:sp>
    </p:spTree>
    <p:extLst>
      <p:ext uri="{BB962C8B-B14F-4D97-AF65-F5344CB8AC3E}">
        <p14:creationId xmlns:p14="http://schemas.microsoft.com/office/powerpoint/2010/main" val="2761266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9F3BC-69B0-44F4-88DB-F9CB80789CE4}" type="slidenum">
              <a:rPr lang="zh-CN" altLang="en-US" smtClean="0"/>
              <a:t>7</a:t>
            </a:fld>
            <a:endParaRPr lang="zh-CN" altLang="en-US"/>
          </a:p>
        </p:txBody>
      </p:sp>
    </p:spTree>
    <p:extLst>
      <p:ext uri="{BB962C8B-B14F-4D97-AF65-F5344CB8AC3E}">
        <p14:creationId xmlns:p14="http://schemas.microsoft.com/office/powerpoint/2010/main" val="43171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E9F3BC-69B0-44F4-88DB-F9CB80789CE4}" type="slidenum">
              <a:rPr lang="zh-CN" altLang="en-US" smtClean="0"/>
              <a:t>8</a:t>
            </a:fld>
            <a:endParaRPr lang="zh-CN" altLang="en-US"/>
          </a:p>
        </p:txBody>
      </p:sp>
    </p:spTree>
    <p:extLst>
      <p:ext uri="{BB962C8B-B14F-4D97-AF65-F5344CB8AC3E}">
        <p14:creationId xmlns:p14="http://schemas.microsoft.com/office/powerpoint/2010/main" val="30472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D03AEF8-946B-45D2-8FF6-27B9ACAE0A75}"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2F0797-D420-4EA7-AE8F-21487F0E4C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3AEF8-946B-45D2-8FF6-27B9ACAE0A75}" type="datetimeFigureOut">
              <a:rPr lang="zh-CN" altLang="en-US" smtClean="0"/>
              <a:t>2020/8/1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F0797-D420-4EA7-AE8F-21487F0E4C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76017" y="2753438"/>
            <a:ext cx="3689927" cy="1101119"/>
          </a:xfrm>
        </p:spPr>
        <p:txBody>
          <a:bodyPr/>
          <a:lstStyle/>
          <a:p>
            <a:r>
              <a:rPr lang="zh-CN" altLang="en-US" b="1" dirty="0">
                <a:solidFill>
                  <a:schemeClr val="tx1">
                    <a:lumMod val="65000"/>
                    <a:lumOff val="35000"/>
                  </a:schemeClr>
                </a:solidFill>
                <a:latin typeface="思源黑体 CN Heavy" panose="020B0A00000000000000" pitchFamily="34" charset="-122"/>
                <a:ea typeface="思源黑体 CN Heavy" panose="020B0A00000000000000" pitchFamily="34" charset="-122"/>
              </a:rPr>
              <a:t>项目汇报</a:t>
            </a:r>
            <a:endParaRPr lang="zh-CN" altLang="en-US" sz="2000" b="1" dirty="0">
              <a:solidFill>
                <a:schemeClr val="tx1">
                  <a:lumMod val="65000"/>
                  <a:lumOff val="35000"/>
                </a:schemeClr>
              </a:solidFill>
              <a:latin typeface="思源黑体 CN Heavy" panose="020B0A00000000000000" pitchFamily="34" charset="-122"/>
              <a:ea typeface="思源黑体 CN Heavy" panose="020B0A00000000000000" pitchFamily="34" charset="-122"/>
            </a:endParaRPr>
          </a:p>
        </p:txBody>
      </p:sp>
      <p:sp>
        <p:nvSpPr>
          <p:cNvPr id="4" name="文本框 3"/>
          <p:cNvSpPr txBox="1"/>
          <p:nvPr/>
        </p:nvSpPr>
        <p:spPr>
          <a:xfrm>
            <a:off x="4664654" y="3972047"/>
            <a:ext cx="3112654" cy="369332"/>
          </a:xfrm>
          <a:prstGeom prst="rect">
            <a:avLst/>
          </a:prstGeom>
          <a:noFill/>
        </p:spPr>
        <p:txBody>
          <a:bodyPr wrap="square" rtlCol="0">
            <a:spAutoFit/>
          </a:bodyPr>
          <a:lstStyle/>
          <a:p>
            <a:r>
              <a:rPr lang="zh-CN" altLang="en-US" dirty="0">
                <a:solidFill>
                  <a:schemeClr val="tx1">
                    <a:lumMod val="65000"/>
                    <a:lumOff val="35000"/>
                  </a:schemeClr>
                </a:solidFill>
              </a:rPr>
              <a:t>汇报人：数据挖掘组 张平路</a:t>
            </a:r>
          </a:p>
        </p:txBody>
      </p:sp>
      <p:sp>
        <p:nvSpPr>
          <p:cNvPr id="5" name="文本框 4"/>
          <p:cNvSpPr txBox="1"/>
          <p:nvPr/>
        </p:nvSpPr>
        <p:spPr>
          <a:xfrm>
            <a:off x="4664654" y="4311092"/>
            <a:ext cx="3112654" cy="369332"/>
          </a:xfrm>
          <a:prstGeom prst="rect">
            <a:avLst/>
          </a:prstGeom>
          <a:noFill/>
        </p:spPr>
        <p:txBody>
          <a:bodyPr wrap="square" rtlCol="0">
            <a:spAutoFit/>
          </a:bodyPr>
          <a:lstStyle/>
          <a:p>
            <a:r>
              <a:rPr lang="zh-CN" altLang="en-US" dirty="0">
                <a:solidFill>
                  <a:schemeClr val="tx1">
                    <a:lumMod val="65000"/>
                    <a:lumOff val="35000"/>
                  </a:schemeClr>
                </a:solidFill>
              </a:rPr>
              <a:t>时   间：</a:t>
            </a:r>
            <a:r>
              <a:rPr lang="en-US" altLang="zh-CN" dirty="0">
                <a:solidFill>
                  <a:schemeClr val="tx1">
                    <a:lumMod val="65000"/>
                    <a:lumOff val="35000"/>
                  </a:schemeClr>
                </a:solidFill>
              </a:rPr>
              <a:t>2020-8-2</a:t>
            </a:r>
            <a:endParaRPr lang="zh-CN" altLang="en-US" dirty="0">
              <a:solidFill>
                <a:schemeClr val="tx1">
                  <a:lumMod val="65000"/>
                  <a:lumOff val="35000"/>
                </a:schemeClr>
              </a:solidFill>
            </a:endParaRPr>
          </a:p>
        </p:txBody>
      </p:sp>
      <p:sp>
        <p:nvSpPr>
          <p:cNvPr id="6" name="标题 1"/>
          <p:cNvSpPr txBox="1"/>
          <p:nvPr/>
        </p:nvSpPr>
        <p:spPr>
          <a:xfrm>
            <a:off x="4452003" y="1593574"/>
            <a:ext cx="3689927" cy="11011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数据挖掘可视化</a:t>
            </a:r>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a:t>
            </a:r>
            <a:endParaRPr lang="zh-CN" altLang="en-US" sz="32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38" name="矩形 137">
            <a:extLst>
              <a:ext uri="{FF2B5EF4-FFF2-40B4-BE49-F238E27FC236}">
                <a16:creationId xmlns:a16="http://schemas.microsoft.com/office/drawing/2014/main" id="{89464C8D-D2A3-4BAD-8399-F0D15517E27B}"/>
              </a:ext>
            </a:extLst>
          </p:cNvPr>
          <p:cNvSpPr/>
          <p:nvPr/>
        </p:nvSpPr>
        <p:spPr>
          <a:xfrm rot="2700000">
            <a:off x="2909560" y="3902586"/>
            <a:ext cx="501468" cy="501468"/>
          </a:xfrm>
          <a:prstGeom prst="rect">
            <a:avLst/>
          </a:prstGeom>
          <a:solidFill>
            <a:srgbClr val="F9D56E"/>
          </a:solidFill>
          <a:ln>
            <a:noFill/>
          </a:ln>
          <a:effectLst>
            <a:outerShdw blurRad="317500" dist="38100" dir="2700000" sx="112000" sy="112000" algn="tl" rotWithShape="0">
              <a:srgbClr val="F9D56E">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1300"/>
          </a:p>
        </p:txBody>
      </p:sp>
      <p:sp>
        <p:nvSpPr>
          <p:cNvPr id="8" name="矩形 7">
            <a:extLst>
              <a:ext uri="{FF2B5EF4-FFF2-40B4-BE49-F238E27FC236}">
                <a16:creationId xmlns:a16="http://schemas.microsoft.com/office/drawing/2014/main" id="{3425DF38-780B-4B1F-977B-4D60CF3EFDD9}"/>
              </a:ext>
            </a:extLst>
          </p:cNvPr>
          <p:cNvSpPr/>
          <p:nvPr/>
        </p:nvSpPr>
        <p:spPr>
          <a:xfrm rot="2700000">
            <a:off x="-825005" y="-2299631"/>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A8683141-AE18-4C23-9580-7BEF6404E3E5}"/>
              </a:ext>
            </a:extLst>
          </p:cNvPr>
          <p:cNvSpPr/>
          <p:nvPr/>
        </p:nvSpPr>
        <p:spPr>
          <a:xfrm rot="2700000">
            <a:off x="9180215" y="5010526"/>
            <a:ext cx="1830538" cy="3694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6A65095E-A4EB-4D03-BAB7-C6D846745723}"/>
              </a:ext>
            </a:extLst>
          </p:cNvPr>
          <p:cNvSpPr/>
          <p:nvPr/>
        </p:nvSpPr>
        <p:spPr>
          <a:xfrm rot="2700000">
            <a:off x="10175431" y="414079"/>
            <a:ext cx="713126" cy="71312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EC1A76BC-D363-47D9-A6C6-B10991FCBF99}"/>
              </a:ext>
            </a:extLst>
          </p:cNvPr>
          <p:cNvSpPr/>
          <p:nvPr/>
        </p:nvSpPr>
        <p:spPr>
          <a:xfrm rot="2700000">
            <a:off x="7598417" y="-1534102"/>
            <a:ext cx="1800087" cy="1800087"/>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181305" y="6251320"/>
            <a:ext cx="1294479" cy="129447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4495295" y="1964843"/>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788D5284-4476-407B-9956-535887DB559D}"/>
              </a:ext>
            </a:extLst>
          </p:cNvPr>
          <p:cNvSpPr/>
          <p:nvPr/>
        </p:nvSpPr>
        <p:spPr>
          <a:xfrm rot="2700000">
            <a:off x="1341828" y="334928"/>
            <a:ext cx="1264396" cy="1264396"/>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A03A4997-F0AA-42FD-8272-8B588E97210B}"/>
              </a:ext>
            </a:extLst>
          </p:cNvPr>
          <p:cNvSpPr/>
          <p:nvPr/>
        </p:nvSpPr>
        <p:spPr>
          <a:xfrm rot="2700000">
            <a:off x="8774386" y="-548480"/>
            <a:ext cx="825883" cy="825883"/>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a:extLst>
              <a:ext uri="{FF2B5EF4-FFF2-40B4-BE49-F238E27FC236}">
                <a16:creationId xmlns:a16="http://schemas.microsoft.com/office/drawing/2014/main" id="{9BA9D7FD-25BC-4875-AE71-C9FD730DEA6E}"/>
              </a:ext>
            </a:extLst>
          </p:cNvPr>
          <p:cNvSpPr/>
          <p:nvPr/>
        </p:nvSpPr>
        <p:spPr>
          <a:xfrm rot="2700000">
            <a:off x="9852400" y="2635901"/>
            <a:ext cx="2184054" cy="8237186"/>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8772892" y="465435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5486105" y="5321333"/>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a:extLst>
              <a:ext uri="{FF2B5EF4-FFF2-40B4-BE49-F238E27FC236}">
                <a16:creationId xmlns:a16="http://schemas.microsoft.com/office/drawing/2014/main" id="{E17D1788-4CA9-4FF5-824C-6AE17F460339}"/>
              </a:ext>
            </a:extLst>
          </p:cNvPr>
          <p:cNvSpPr/>
          <p:nvPr/>
        </p:nvSpPr>
        <p:spPr>
          <a:xfrm rot="2700000">
            <a:off x="9387270" y="1870363"/>
            <a:ext cx="501468" cy="501468"/>
          </a:xfrm>
          <a:prstGeom prst="rect">
            <a:avLst/>
          </a:prstGeom>
          <a:solidFill>
            <a:srgbClr val="75DAAD"/>
          </a:solidFill>
          <a:ln>
            <a:noFill/>
          </a:ln>
          <a:effectLst>
            <a:outerShdw blurRad="317500" dist="38100" dir="2700000" sx="112000" sy="112000" algn="tl" rotWithShape="0">
              <a:srgbClr val="75DAA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425DF38-780B-4B1F-977B-4D60CF3EFDD9}"/>
              </a:ext>
            </a:extLst>
          </p:cNvPr>
          <p:cNvSpPr/>
          <p:nvPr/>
        </p:nvSpPr>
        <p:spPr>
          <a:xfrm rot="2700000">
            <a:off x="-402975" y="-2090173"/>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89464C8D-D2A3-4BAD-8399-F0D15517E27B}"/>
              </a:ext>
            </a:extLst>
          </p:cNvPr>
          <p:cNvSpPr/>
          <p:nvPr/>
        </p:nvSpPr>
        <p:spPr>
          <a:xfrm>
            <a:off x="2971945" y="1834094"/>
            <a:ext cx="501468" cy="501468"/>
          </a:xfrm>
          <a:prstGeom prst="rect">
            <a:avLst/>
          </a:prstGeom>
          <a:solidFill>
            <a:srgbClr val="F6BD16"/>
          </a:solidFill>
          <a:ln>
            <a:noFill/>
          </a:ln>
          <a:effectLst>
            <a:outerShdw blurRad="317500" dist="38100" dir="2700000" sx="112000" sy="112000" algn="tl" rotWithShape="0">
              <a:srgbClr val="F9D56E">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379367" y="5836152"/>
            <a:ext cx="827769" cy="82776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11544876" y="69213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244316" y="548216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11149684" y="248404"/>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a:extLst>
              <a:ext uri="{FF2B5EF4-FFF2-40B4-BE49-F238E27FC236}">
                <a16:creationId xmlns:a16="http://schemas.microsoft.com/office/drawing/2014/main" id="{E17D1788-4CA9-4FF5-824C-6AE17F460339}"/>
              </a:ext>
            </a:extLst>
          </p:cNvPr>
          <p:cNvSpPr/>
          <p:nvPr/>
        </p:nvSpPr>
        <p:spPr>
          <a:xfrm>
            <a:off x="2971946" y="2864763"/>
            <a:ext cx="501468" cy="501468"/>
          </a:xfrm>
          <a:prstGeom prst="rect">
            <a:avLst/>
          </a:prstGeom>
          <a:solidFill>
            <a:srgbClr val="E86452"/>
          </a:solidFill>
          <a:ln>
            <a:noFill/>
          </a:ln>
          <a:effectLst>
            <a:outerShdw blurRad="317500" dist="38100" dir="2700000" sx="112000" sy="112000" algn="tl" rotWithShape="0">
              <a:srgbClr val="E86452">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8" name="矩形 17">
            <a:extLst>
              <a:ext uri="{FF2B5EF4-FFF2-40B4-BE49-F238E27FC236}">
                <a16:creationId xmlns:a16="http://schemas.microsoft.com/office/drawing/2014/main" id="{A660621A-1C09-4972-A323-EE79A9318421}"/>
              </a:ext>
            </a:extLst>
          </p:cNvPr>
          <p:cNvSpPr/>
          <p:nvPr/>
        </p:nvSpPr>
        <p:spPr>
          <a:xfrm>
            <a:off x="2971945" y="3845640"/>
            <a:ext cx="501468" cy="501468"/>
          </a:xfrm>
          <a:prstGeom prst="rect">
            <a:avLst/>
          </a:prstGeom>
          <a:solidFill>
            <a:srgbClr val="FF99C3"/>
          </a:solidFill>
          <a:ln>
            <a:noFill/>
          </a:ln>
          <a:effectLst>
            <a:outerShdw blurRad="317500" dist="38100" dir="2700000" sx="112000" sy="112000" algn="tl" rotWithShape="0">
              <a:srgbClr val="FF99C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2" name="标题 1">
            <a:extLst>
              <a:ext uri="{FF2B5EF4-FFF2-40B4-BE49-F238E27FC236}">
                <a16:creationId xmlns:a16="http://schemas.microsoft.com/office/drawing/2014/main" id="{E088E8D0-F92F-4B8A-9E91-E32BF39B7E9E}"/>
              </a:ext>
            </a:extLst>
          </p:cNvPr>
          <p:cNvSpPr>
            <a:spLocks noGrp="1"/>
          </p:cNvSpPr>
          <p:nvPr>
            <p:ph type="ctrTitle"/>
          </p:nvPr>
        </p:nvSpPr>
        <p:spPr>
          <a:xfrm>
            <a:off x="125907" y="203456"/>
            <a:ext cx="2355273" cy="1002145"/>
          </a:xfrm>
        </p:spPr>
        <p:txBody>
          <a:bodyPr>
            <a:normAutofit/>
          </a:bodyPr>
          <a:lstStyle/>
          <a:p>
            <a:r>
              <a:rPr lang="zh-CN" altLang="en-US" sz="3600" b="1" dirty="0">
                <a:solidFill>
                  <a:schemeClr val="bg1">
                    <a:lumMod val="95000"/>
                  </a:schemeClr>
                </a:solidFill>
                <a:latin typeface="黑体" panose="02010609060101010101" pitchFamily="49" charset="-122"/>
                <a:ea typeface="黑体" panose="02010609060101010101" pitchFamily="49" charset="-122"/>
              </a:rPr>
              <a:t>目录</a:t>
            </a:r>
          </a:p>
        </p:txBody>
      </p:sp>
      <p:sp>
        <p:nvSpPr>
          <p:cNvPr id="24" name="文本框 23">
            <a:extLst>
              <a:ext uri="{FF2B5EF4-FFF2-40B4-BE49-F238E27FC236}">
                <a16:creationId xmlns:a16="http://schemas.microsoft.com/office/drawing/2014/main" id="{54FD47C1-0EF5-4D58-8B7E-FB005BC8DC5E}"/>
              </a:ext>
            </a:extLst>
          </p:cNvPr>
          <p:cNvSpPr txBox="1"/>
          <p:nvPr/>
        </p:nvSpPr>
        <p:spPr>
          <a:xfrm>
            <a:off x="4115573" y="1477507"/>
            <a:ext cx="2576630" cy="858055"/>
          </a:xfrm>
          <a:prstGeom prst="rect">
            <a:avLst/>
          </a:prstGeom>
          <a:noFill/>
        </p:spPr>
        <p:txBody>
          <a:bodyPr wrap="square">
            <a:spAutoFit/>
          </a:bodyPr>
          <a:lstStyle/>
          <a:p>
            <a:pPr lvl="0" algn="just">
              <a:lnSpc>
                <a:spcPct val="250000"/>
              </a:lnSpc>
              <a:spcAft>
                <a:spcPts val="0"/>
              </a:spcAft>
              <a:tabLst>
                <a:tab pos="198120" algn="l"/>
              </a:tabLst>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介绍 </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D9689570-7B77-4B03-A9F8-F1FDE11D590E}"/>
              </a:ext>
            </a:extLst>
          </p:cNvPr>
          <p:cNvSpPr txBox="1"/>
          <p:nvPr/>
        </p:nvSpPr>
        <p:spPr>
          <a:xfrm>
            <a:off x="4115572" y="2508176"/>
            <a:ext cx="2576630" cy="858055"/>
          </a:xfrm>
          <a:prstGeom prst="rect">
            <a:avLst/>
          </a:prstGeom>
          <a:noFill/>
        </p:spPr>
        <p:txBody>
          <a:bodyPr wrap="square">
            <a:spAutoFit/>
          </a:bodyPr>
          <a:lstStyle/>
          <a:p>
            <a:pPr lvl="0" algn="just">
              <a:lnSpc>
                <a:spcPct val="250000"/>
              </a:lnSpc>
              <a:spcAft>
                <a:spcPts val="0"/>
              </a:spcAft>
              <a:tabLst>
                <a:tab pos="198120" algn="l"/>
              </a:tabLst>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理论方法 </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9C8C78B3-48A7-4D99-BFA0-6685D92FE780}"/>
              </a:ext>
            </a:extLst>
          </p:cNvPr>
          <p:cNvSpPr txBox="1"/>
          <p:nvPr/>
        </p:nvSpPr>
        <p:spPr>
          <a:xfrm>
            <a:off x="4115572" y="3489053"/>
            <a:ext cx="2576630" cy="858055"/>
          </a:xfrm>
          <a:prstGeom prst="rect">
            <a:avLst/>
          </a:prstGeom>
          <a:noFill/>
        </p:spPr>
        <p:txBody>
          <a:bodyPr wrap="square">
            <a:spAutoFit/>
          </a:bodyPr>
          <a:lstStyle/>
          <a:p>
            <a:pPr lvl="0" algn="just">
              <a:lnSpc>
                <a:spcPct val="250000"/>
              </a:lnSpc>
              <a:spcAft>
                <a:spcPts val="0"/>
              </a:spcAft>
              <a:tabLst>
                <a:tab pos="198120" algn="l"/>
              </a:tabLs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结论与未来期望</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56750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425DF38-780B-4B1F-977B-4D60CF3EFDD9}"/>
              </a:ext>
            </a:extLst>
          </p:cNvPr>
          <p:cNvSpPr/>
          <p:nvPr/>
        </p:nvSpPr>
        <p:spPr>
          <a:xfrm rot="2700000">
            <a:off x="-402975" y="-2090173"/>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379367" y="5836152"/>
            <a:ext cx="827769" cy="82776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11544876" y="69213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244316" y="548216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11149684" y="248404"/>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E088E8D0-F92F-4B8A-9E91-E32BF39B7E9E}"/>
              </a:ext>
            </a:extLst>
          </p:cNvPr>
          <p:cNvSpPr>
            <a:spLocks noGrp="1"/>
          </p:cNvSpPr>
          <p:nvPr>
            <p:ph type="ctrTitle"/>
          </p:nvPr>
        </p:nvSpPr>
        <p:spPr>
          <a:xfrm>
            <a:off x="125907" y="203456"/>
            <a:ext cx="2355273" cy="1002145"/>
          </a:xfrm>
        </p:spPr>
        <p:txBody>
          <a:bodyPr>
            <a:normAutofit/>
          </a:bodyPr>
          <a:lstStyle/>
          <a:p>
            <a:r>
              <a:rPr lang="zh-CN" altLang="en-US" sz="3600" b="1" dirty="0">
                <a:solidFill>
                  <a:schemeClr val="bg1">
                    <a:lumMod val="95000"/>
                  </a:schemeClr>
                </a:solidFill>
                <a:latin typeface="黑体" panose="02010609060101010101" pitchFamily="49" charset="-122"/>
                <a:ea typeface="黑体" panose="02010609060101010101" pitchFamily="49" charset="-122"/>
              </a:rPr>
              <a:t>介绍</a:t>
            </a:r>
          </a:p>
        </p:txBody>
      </p:sp>
      <p:sp>
        <p:nvSpPr>
          <p:cNvPr id="14" name="文本框 13">
            <a:extLst>
              <a:ext uri="{FF2B5EF4-FFF2-40B4-BE49-F238E27FC236}">
                <a16:creationId xmlns:a16="http://schemas.microsoft.com/office/drawing/2014/main" id="{E8D904E1-B781-4D2A-A460-FC78C79F8394}"/>
              </a:ext>
            </a:extLst>
          </p:cNvPr>
          <p:cNvSpPr txBox="1"/>
          <p:nvPr/>
        </p:nvSpPr>
        <p:spPr>
          <a:xfrm>
            <a:off x="2410842" y="2103263"/>
            <a:ext cx="8320035" cy="2704715"/>
          </a:xfrm>
          <a:prstGeom prst="rect">
            <a:avLst/>
          </a:prstGeom>
          <a:noFill/>
        </p:spPr>
        <p:txBody>
          <a:bodyPr wrap="square">
            <a:spAutoFit/>
          </a:bodyPr>
          <a:lstStyle/>
          <a:p>
            <a:pPr lvl="0" algn="just">
              <a:lnSpc>
                <a:spcPct val="250000"/>
              </a:lnSpc>
              <a:spcAft>
                <a:spcPts val="0"/>
              </a:spcAft>
              <a:tabLst>
                <a:tab pos="198120" algn="l"/>
              </a:tabLst>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针对目前数据挖掘可视化繁琐以及原理难以演示问题，我们开发了此套系统。实现帮助数据挖掘小白对数据进行挖掘以及理解数据挖掘原理的功能。</a:t>
            </a:r>
          </a:p>
        </p:txBody>
      </p:sp>
    </p:spTree>
    <p:custDataLst>
      <p:tags r:id="rId1"/>
    </p:custDataLst>
    <p:extLst>
      <p:ext uri="{BB962C8B-B14F-4D97-AF65-F5344CB8AC3E}">
        <p14:creationId xmlns:p14="http://schemas.microsoft.com/office/powerpoint/2010/main" val="1390888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425DF38-780B-4B1F-977B-4D60CF3EFDD9}"/>
              </a:ext>
            </a:extLst>
          </p:cNvPr>
          <p:cNvSpPr/>
          <p:nvPr/>
        </p:nvSpPr>
        <p:spPr>
          <a:xfrm rot="2700000">
            <a:off x="-402975" y="-2090173"/>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379367" y="5836152"/>
            <a:ext cx="827769" cy="82776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11544876" y="69213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244316" y="548216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11149684" y="248404"/>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E088E8D0-F92F-4B8A-9E91-E32BF39B7E9E}"/>
              </a:ext>
            </a:extLst>
          </p:cNvPr>
          <p:cNvSpPr>
            <a:spLocks noGrp="1"/>
          </p:cNvSpPr>
          <p:nvPr>
            <p:ph type="ctrTitle"/>
          </p:nvPr>
        </p:nvSpPr>
        <p:spPr>
          <a:xfrm>
            <a:off x="125907" y="203456"/>
            <a:ext cx="2355273" cy="1002145"/>
          </a:xfrm>
        </p:spPr>
        <p:txBody>
          <a:bodyPr>
            <a:normAutofit/>
          </a:bodyPr>
          <a:lstStyle/>
          <a:p>
            <a:r>
              <a:rPr lang="zh-CN" altLang="en-US" sz="3600" b="1" dirty="0">
                <a:solidFill>
                  <a:schemeClr val="bg1">
                    <a:lumMod val="95000"/>
                  </a:schemeClr>
                </a:solidFill>
                <a:latin typeface="黑体" panose="02010609060101010101" pitchFamily="49" charset="-122"/>
                <a:ea typeface="黑体" panose="02010609060101010101" pitchFamily="49" charset="-122"/>
              </a:rPr>
              <a:t>理论方法</a:t>
            </a:r>
          </a:p>
        </p:txBody>
      </p:sp>
      <p:sp>
        <p:nvSpPr>
          <p:cNvPr id="14" name="文本框 13">
            <a:extLst>
              <a:ext uri="{FF2B5EF4-FFF2-40B4-BE49-F238E27FC236}">
                <a16:creationId xmlns:a16="http://schemas.microsoft.com/office/drawing/2014/main" id="{E8D904E1-B781-4D2A-A460-FC78C79F8394}"/>
              </a:ext>
            </a:extLst>
          </p:cNvPr>
          <p:cNvSpPr txBox="1"/>
          <p:nvPr/>
        </p:nvSpPr>
        <p:spPr>
          <a:xfrm>
            <a:off x="3590054" y="4863650"/>
            <a:ext cx="6780122" cy="858055"/>
          </a:xfrm>
          <a:prstGeom prst="rect">
            <a:avLst/>
          </a:prstGeom>
          <a:noFill/>
        </p:spPr>
        <p:txBody>
          <a:bodyPr wrap="square">
            <a:spAutoFit/>
          </a:bodyPr>
          <a:lstStyle/>
          <a:p>
            <a:pPr lvl="0" algn="just">
              <a:lnSpc>
                <a:spcPct val="250000"/>
              </a:lnSpc>
              <a:spcAft>
                <a:spcPts val="0"/>
              </a:spcAft>
              <a:tabLst>
                <a:tab pos="198120" algn="l"/>
              </a:tabLst>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系统提供各具特色的数据集，满足不同用户需求</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63099EB6-E4BF-0743-8AB5-7674BBC23B07}"/>
              </a:ext>
            </a:extLst>
          </p:cNvPr>
          <p:cNvPicPr>
            <a:picLocks noChangeAspect="1"/>
          </p:cNvPicPr>
          <p:nvPr/>
        </p:nvPicPr>
        <p:blipFill>
          <a:blip r:embed="rId4"/>
          <a:stretch>
            <a:fillRect/>
          </a:stretch>
        </p:blipFill>
        <p:spPr>
          <a:xfrm>
            <a:off x="2757568" y="1205601"/>
            <a:ext cx="8445094" cy="3739776"/>
          </a:xfrm>
          <a:prstGeom prst="rect">
            <a:avLst/>
          </a:prstGeom>
        </p:spPr>
      </p:pic>
    </p:spTree>
    <p:custDataLst>
      <p:tags r:id="rId1"/>
    </p:custDataLst>
    <p:extLst>
      <p:ext uri="{BB962C8B-B14F-4D97-AF65-F5344CB8AC3E}">
        <p14:creationId xmlns:p14="http://schemas.microsoft.com/office/powerpoint/2010/main" val="489054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425DF38-780B-4B1F-977B-4D60CF3EFDD9}"/>
              </a:ext>
            </a:extLst>
          </p:cNvPr>
          <p:cNvSpPr/>
          <p:nvPr/>
        </p:nvSpPr>
        <p:spPr>
          <a:xfrm rot="2700000">
            <a:off x="-402975" y="-2090173"/>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379367" y="5836152"/>
            <a:ext cx="827769" cy="82776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11544876" y="69213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244316" y="548216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11149684" y="248404"/>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E088E8D0-F92F-4B8A-9E91-E32BF39B7E9E}"/>
              </a:ext>
            </a:extLst>
          </p:cNvPr>
          <p:cNvSpPr>
            <a:spLocks noGrp="1"/>
          </p:cNvSpPr>
          <p:nvPr>
            <p:ph type="ctrTitle"/>
          </p:nvPr>
        </p:nvSpPr>
        <p:spPr>
          <a:xfrm>
            <a:off x="125907" y="203456"/>
            <a:ext cx="2355273" cy="1002145"/>
          </a:xfrm>
        </p:spPr>
        <p:txBody>
          <a:bodyPr>
            <a:normAutofit/>
          </a:bodyPr>
          <a:lstStyle/>
          <a:p>
            <a:r>
              <a:rPr lang="zh-CN" altLang="en-US" sz="3600" b="1" dirty="0">
                <a:solidFill>
                  <a:schemeClr val="bg1">
                    <a:lumMod val="95000"/>
                  </a:schemeClr>
                </a:solidFill>
                <a:latin typeface="黑体" panose="02010609060101010101" pitchFamily="49" charset="-122"/>
                <a:ea typeface="黑体" panose="02010609060101010101" pitchFamily="49" charset="-122"/>
              </a:rPr>
              <a:t>理论方法</a:t>
            </a:r>
          </a:p>
        </p:txBody>
      </p:sp>
      <p:sp>
        <p:nvSpPr>
          <p:cNvPr id="14" name="文本框 13">
            <a:extLst>
              <a:ext uri="{FF2B5EF4-FFF2-40B4-BE49-F238E27FC236}">
                <a16:creationId xmlns:a16="http://schemas.microsoft.com/office/drawing/2014/main" id="{E8D904E1-B781-4D2A-A460-FC78C79F8394}"/>
              </a:ext>
            </a:extLst>
          </p:cNvPr>
          <p:cNvSpPr txBox="1"/>
          <p:nvPr/>
        </p:nvSpPr>
        <p:spPr>
          <a:xfrm>
            <a:off x="1802772" y="5006433"/>
            <a:ext cx="9846622" cy="1135054"/>
          </a:xfrm>
          <a:prstGeom prst="rect">
            <a:avLst/>
          </a:prstGeom>
          <a:noFill/>
        </p:spPr>
        <p:txBody>
          <a:bodyPr wrap="square">
            <a:spAutoFit/>
          </a:bodyPr>
          <a:lstStyle/>
          <a:p>
            <a:pPr lvl="0" algn="just">
              <a:lnSpc>
                <a:spcPct val="150000"/>
              </a:lnSpc>
              <a:spcAft>
                <a:spcPts val="0"/>
              </a:spcAft>
              <a:tabLst>
                <a:tab pos="198120" algn="l"/>
              </a:tabLst>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接着我们会以平行坐标轴，雷达图等多种方式将多维数据可视化，使用户能用多样化的方式直观感受到数据。</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D88CC9BB-3587-E94B-A144-49A3AB3BAAFC}"/>
              </a:ext>
            </a:extLst>
          </p:cNvPr>
          <p:cNvPicPr>
            <a:picLocks noChangeAspect="1"/>
          </p:cNvPicPr>
          <p:nvPr/>
        </p:nvPicPr>
        <p:blipFill>
          <a:blip r:embed="rId4"/>
          <a:stretch>
            <a:fillRect/>
          </a:stretch>
        </p:blipFill>
        <p:spPr>
          <a:xfrm>
            <a:off x="3411907" y="653158"/>
            <a:ext cx="3878051" cy="2218425"/>
          </a:xfrm>
          <a:prstGeom prst="rect">
            <a:avLst/>
          </a:prstGeom>
        </p:spPr>
      </p:pic>
      <p:pic>
        <p:nvPicPr>
          <p:cNvPr id="5" name="图片 4">
            <a:extLst>
              <a:ext uri="{FF2B5EF4-FFF2-40B4-BE49-F238E27FC236}">
                <a16:creationId xmlns:a16="http://schemas.microsoft.com/office/drawing/2014/main" id="{ED59FADD-0B80-2940-996F-AFF6AFDA54F4}"/>
              </a:ext>
            </a:extLst>
          </p:cNvPr>
          <p:cNvPicPr>
            <a:picLocks noChangeAspect="1"/>
          </p:cNvPicPr>
          <p:nvPr/>
        </p:nvPicPr>
        <p:blipFill>
          <a:blip r:embed="rId5"/>
          <a:stretch>
            <a:fillRect/>
          </a:stretch>
        </p:blipFill>
        <p:spPr>
          <a:xfrm>
            <a:off x="7289958" y="653158"/>
            <a:ext cx="3878051" cy="2216823"/>
          </a:xfrm>
          <a:prstGeom prst="rect">
            <a:avLst/>
          </a:prstGeom>
        </p:spPr>
      </p:pic>
      <p:pic>
        <p:nvPicPr>
          <p:cNvPr id="6" name="图片 5">
            <a:extLst>
              <a:ext uri="{FF2B5EF4-FFF2-40B4-BE49-F238E27FC236}">
                <a16:creationId xmlns:a16="http://schemas.microsoft.com/office/drawing/2014/main" id="{F87E5110-51D0-7248-A5FE-04BB753BF1EA}"/>
              </a:ext>
            </a:extLst>
          </p:cNvPr>
          <p:cNvPicPr>
            <a:picLocks noChangeAspect="1"/>
          </p:cNvPicPr>
          <p:nvPr/>
        </p:nvPicPr>
        <p:blipFill>
          <a:blip r:embed="rId6"/>
          <a:stretch>
            <a:fillRect/>
          </a:stretch>
        </p:blipFill>
        <p:spPr>
          <a:xfrm>
            <a:off x="7288566" y="2847258"/>
            <a:ext cx="3880836" cy="2216823"/>
          </a:xfrm>
          <a:prstGeom prst="rect">
            <a:avLst/>
          </a:prstGeom>
        </p:spPr>
      </p:pic>
      <p:pic>
        <p:nvPicPr>
          <p:cNvPr id="7" name="图片 6">
            <a:extLst>
              <a:ext uri="{FF2B5EF4-FFF2-40B4-BE49-F238E27FC236}">
                <a16:creationId xmlns:a16="http://schemas.microsoft.com/office/drawing/2014/main" id="{4C47C677-29ED-1A4E-93AA-B6F76EC808CC}"/>
              </a:ext>
            </a:extLst>
          </p:cNvPr>
          <p:cNvPicPr>
            <a:picLocks noChangeAspect="1"/>
          </p:cNvPicPr>
          <p:nvPr/>
        </p:nvPicPr>
        <p:blipFill>
          <a:blip r:embed="rId7"/>
          <a:stretch>
            <a:fillRect/>
          </a:stretch>
        </p:blipFill>
        <p:spPr>
          <a:xfrm>
            <a:off x="3411907" y="2847258"/>
            <a:ext cx="3878051" cy="2220812"/>
          </a:xfrm>
          <a:prstGeom prst="rect">
            <a:avLst/>
          </a:prstGeom>
        </p:spPr>
      </p:pic>
    </p:spTree>
    <p:custDataLst>
      <p:tags r:id="rId1"/>
    </p:custDataLst>
    <p:extLst>
      <p:ext uri="{BB962C8B-B14F-4D97-AF65-F5344CB8AC3E}">
        <p14:creationId xmlns:p14="http://schemas.microsoft.com/office/powerpoint/2010/main" val="143233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a:extLst>
              <a:ext uri="{FF2B5EF4-FFF2-40B4-BE49-F238E27FC236}">
                <a16:creationId xmlns:a16="http://schemas.microsoft.com/office/drawing/2014/main" id="{309E61FA-94FF-4275-91EE-95E6095DA3DF}"/>
              </a:ext>
            </a:extLst>
          </p:cNvPr>
          <p:cNvSpPr/>
          <p:nvPr/>
        </p:nvSpPr>
        <p:spPr>
          <a:xfrm rot="2700000">
            <a:off x="379367" y="5836152"/>
            <a:ext cx="827769" cy="82776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11544876" y="69213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244316" y="548216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11149684" y="248404"/>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8D904E1-B781-4D2A-A460-FC78C79F8394}"/>
              </a:ext>
            </a:extLst>
          </p:cNvPr>
          <p:cNvSpPr txBox="1"/>
          <p:nvPr/>
        </p:nvSpPr>
        <p:spPr>
          <a:xfrm>
            <a:off x="1802772" y="4876612"/>
            <a:ext cx="9846622" cy="1135054"/>
          </a:xfrm>
          <a:prstGeom prst="rect">
            <a:avLst/>
          </a:prstGeom>
          <a:noFill/>
        </p:spPr>
        <p:txBody>
          <a:bodyPr wrap="square">
            <a:spAutoFit/>
          </a:bodyPr>
          <a:lstStyle/>
          <a:p>
            <a:pPr lvl="0" algn="just">
              <a:lnSpc>
                <a:spcPct val="150000"/>
              </a:lnSpc>
              <a:spcAft>
                <a:spcPts val="0"/>
              </a:spcAft>
              <a:tabLst>
                <a:tab pos="198120" algn="l"/>
              </a:tabLst>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系统会根据数据类型智能推荐数据挖掘算法，当然，受部分数据格式影响，部分算法可能会被禁用。</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8C867C94-B557-403F-8287-CC69047BD882}"/>
              </a:ext>
            </a:extLst>
          </p:cNvPr>
          <p:cNvSpPr/>
          <p:nvPr/>
        </p:nvSpPr>
        <p:spPr>
          <a:xfrm rot="2700000">
            <a:off x="-402975" y="-2090173"/>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a:extLst>
              <a:ext uri="{FF2B5EF4-FFF2-40B4-BE49-F238E27FC236}">
                <a16:creationId xmlns:a16="http://schemas.microsoft.com/office/drawing/2014/main" id="{87312A77-801E-4DDD-868C-519650C3DBCF}"/>
              </a:ext>
            </a:extLst>
          </p:cNvPr>
          <p:cNvSpPr txBox="1">
            <a:spLocks/>
          </p:cNvSpPr>
          <p:nvPr/>
        </p:nvSpPr>
        <p:spPr>
          <a:xfrm>
            <a:off x="125907" y="203456"/>
            <a:ext cx="2355273" cy="10021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600" b="1">
                <a:solidFill>
                  <a:schemeClr val="bg1">
                    <a:lumMod val="95000"/>
                  </a:schemeClr>
                </a:solidFill>
                <a:latin typeface="黑体" panose="02010609060101010101" pitchFamily="49" charset="-122"/>
                <a:ea typeface="黑体" panose="02010609060101010101" pitchFamily="49" charset="-122"/>
              </a:rPr>
              <a:t>理论方法</a:t>
            </a:r>
            <a:endParaRPr lang="zh-CN" altLang="en-US" sz="3600" b="1" dirty="0">
              <a:solidFill>
                <a:schemeClr val="bg1">
                  <a:lumMod val="95000"/>
                </a:schemeClr>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CBD02C68-85CB-BA4D-B031-2AFB628E1B08}"/>
              </a:ext>
            </a:extLst>
          </p:cNvPr>
          <p:cNvSpPr txBox="1"/>
          <p:nvPr/>
        </p:nvSpPr>
        <p:spPr>
          <a:xfrm>
            <a:off x="4540633" y="3952261"/>
            <a:ext cx="4962639" cy="369332"/>
          </a:xfrm>
          <a:prstGeom prst="rect">
            <a:avLst/>
          </a:prstGeom>
          <a:noFill/>
        </p:spPr>
        <p:txBody>
          <a:bodyPr wrap="square" rtlCol="0">
            <a:spAutoFit/>
          </a:bodyPr>
          <a:lstStyle/>
          <a:p>
            <a:r>
              <a:rPr kumimoji="1" lang="zh-CN" altLang="en-US" dirty="0"/>
              <a:t>在乳腺癌数据集中，自动匹配支持向量机算法</a:t>
            </a:r>
            <a:endParaRPr kumimoji="1" lang="en-US" altLang="zh-CN" dirty="0"/>
          </a:p>
        </p:txBody>
      </p:sp>
      <p:pic>
        <p:nvPicPr>
          <p:cNvPr id="4" name="图片 3">
            <a:extLst>
              <a:ext uri="{FF2B5EF4-FFF2-40B4-BE49-F238E27FC236}">
                <a16:creationId xmlns:a16="http://schemas.microsoft.com/office/drawing/2014/main" id="{E138C66E-6942-8E4E-AB38-04996CA5987C}"/>
              </a:ext>
            </a:extLst>
          </p:cNvPr>
          <p:cNvPicPr>
            <a:picLocks noChangeAspect="1"/>
          </p:cNvPicPr>
          <p:nvPr/>
        </p:nvPicPr>
        <p:blipFill>
          <a:blip r:embed="rId4"/>
          <a:stretch>
            <a:fillRect/>
          </a:stretch>
        </p:blipFill>
        <p:spPr>
          <a:xfrm>
            <a:off x="2481180" y="1837488"/>
            <a:ext cx="9081546" cy="1929087"/>
          </a:xfrm>
          <a:prstGeom prst="rect">
            <a:avLst/>
          </a:prstGeom>
        </p:spPr>
      </p:pic>
    </p:spTree>
    <p:custDataLst>
      <p:tags r:id="rId1"/>
    </p:custDataLst>
    <p:extLst>
      <p:ext uri="{BB962C8B-B14F-4D97-AF65-F5344CB8AC3E}">
        <p14:creationId xmlns:p14="http://schemas.microsoft.com/office/powerpoint/2010/main" val="2965602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425DF38-780B-4B1F-977B-4D60CF3EFDD9}"/>
              </a:ext>
            </a:extLst>
          </p:cNvPr>
          <p:cNvSpPr/>
          <p:nvPr/>
        </p:nvSpPr>
        <p:spPr>
          <a:xfrm rot="2700000">
            <a:off x="-402975" y="-2090173"/>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379367" y="5836152"/>
            <a:ext cx="827769" cy="82776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11544876" y="69213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244316" y="548216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11149684" y="248404"/>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E088E8D0-F92F-4B8A-9E91-E32BF39B7E9E}"/>
              </a:ext>
            </a:extLst>
          </p:cNvPr>
          <p:cNvSpPr>
            <a:spLocks noGrp="1"/>
          </p:cNvSpPr>
          <p:nvPr>
            <p:ph type="ctrTitle"/>
          </p:nvPr>
        </p:nvSpPr>
        <p:spPr>
          <a:xfrm>
            <a:off x="125907" y="203456"/>
            <a:ext cx="2355273" cy="1002145"/>
          </a:xfrm>
        </p:spPr>
        <p:txBody>
          <a:bodyPr>
            <a:normAutofit/>
          </a:bodyPr>
          <a:lstStyle/>
          <a:p>
            <a:r>
              <a:rPr lang="zh-CN" altLang="en-US" sz="3600" b="1" dirty="0">
                <a:solidFill>
                  <a:schemeClr val="bg1">
                    <a:lumMod val="95000"/>
                  </a:schemeClr>
                </a:solidFill>
                <a:latin typeface="黑体" panose="02010609060101010101" pitchFamily="49" charset="-122"/>
                <a:ea typeface="黑体" panose="02010609060101010101" pitchFamily="49" charset="-122"/>
              </a:rPr>
              <a:t>理论方法</a:t>
            </a:r>
          </a:p>
        </p:txBody>
      </p:sp>
      <p:sp>
        <p:nvSpPr>
          <p:cNvPr id="14" name="文本框 13">
            <a:extLst>
              <a:ext uri="{FF2B5EF4-FFF2-40B4-BE49-F238E27FC236}">
                <a16:creationId xmlns:a16="http://schemas.microsoft.com/office/drawing/2014/main" id="{E8D904E1-B781-4D2A-A460-FC78C79F8394}"/>
              </a:ext>
            </a:extLst>
          </p:cNvPr>
          <p:cNvSpPr txBox="1"/>
          <p:nvPr/>
        </p:nvSpPr>
        <p:spPr>
          <a:xfrm>
            <a:off x="7744365" y="1433517"/>
            <a:ext cx="3905029" cy="4459041"/>
          </a:xfrm>
          <a:prstGeom prst="rect">
            <a:avLst/>
          </a:prstGeom>
          <a:noFill/>
        </p:spPr>
        <p:txBody>
          <a:bodyPr wrap="square">
            <a:spAutoFit/>
          </a:bodyPr>
          <a:lstStyle/>
          <a:p>
            <a:pPr lvl="0" algn="just">
              <a:lnSpc>
                <a:spcPct val="150000"/>
              </a:lnSpc>
              <a:spcAft>
                <a:spcPts val="0"/>
              </a:spcAft>
              <a:tabLst>
                <a:tab pos="198120" algn="l"/>
              </a:tabLst>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当我们最终选定算法后，系统会自动进行数据挖掘，并将训练的模型以个性化的方式展示出来。如树状图，词云图等。同时展示出评价此模型的各个参数，如准确率，和均方误差，帮助用户了解建立的模型</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F5B20F6C-7495-2A4D-88E9-E27A52DAEDCB}"/>
              </a:ext>
            </a:extLst>
          </p:cNvPr>
          <p:cNvPicPr>
            <a:picLocks noChangeAspect="1"/>
          </p:cNvPicPr>
          <p:nvPr/>
        </p:nvPicPr>
        <p:blipFill rotWithShape="1">
          <a:blip r:embed="rId4"/>
          <a:srcRect l="12114" t="22169" r="8698" b="22830"/>
          <a:stretch/>
        </p:blipFill>
        <p:spPr>
          <a:xfrm>
            <a:off x="2748308" y="1433517"/>
            <a:ext cx="4371684" cy="2277299"/>
          </a:xfrm>
          <a:prstGeom prst="rect">
            <a:avLst/>
          </a:prstGeom>
        </p:spPr>
      </p:pic>
      <p:pic>
        <p:nvPicPr>
          <p:cNvPr id="6" name="图片 5">
            <a:extLst>
              <a:ext uri="{FF2B5EF4-FFF2-40B4-BE49-F238E27FC236}">
                <a16:creationId xmlns:a16="http://schemas.microsoft.com/office/drawing/2014/main" id="{94E1A163-2AFD-1644-AC0E-80E97D6AF362}"/>
              </a:ext>
            </a:extLst>
          </p:cNvPr>
          <p:cNvPicPr>
            <a:picLocks noChangeAspect="1"/>
          </p:cNvPicPr>
          <p:nvPr/>
        </p:nvPicPr>
        <p:blipFill rotWithShape="1">
          <a:blip r:embed="rId5"/>
          <a:srcRect r="27486"/>
          <a:stretch/>
        </p:blipFill>
        <p:spPr>
          <a:xfrm>
            <a:off x="2859026" y="3951241"/>
            <a:ext cx="4150248" cy="2310824"/>
          </a:xfrm>
          <a:prstGeom prst="rect">
            <a:avLst/>
          </a:prstGeom>
        </p:spPr>
      </p:pic>
    </p:spTree>
    <p:custDataLst>
      <p:tags r:id="rId1"/>
    </p:custDataLst>
    <p:extLst>
      <p:ext uri="{BB962C8B-B14F-4D97-AF65-F5344CB8AC3E}">
        <p14:creationId xmlns:p14="http://schemas.microsoft.com/office/powerpoint/2010/main" val="3844513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425DF38-780B-4B1F-977B-4D60CF3EFDD9}"/>
              </a:ext>
            </a:extLst>
          </p:cNvPr>
          <p:cNvSpPr/>
          <p:nvPr/>
        </p:nvSpPr>
        <p:spPr>
          <a:xfrm rot="2700000">
            <a:off x="-402975" y="-2090173"/>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379367" y="5836152"/>
            <a:ext cx="827769" cy="82776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11544876" y="69213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244316" y="548216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11149684" y="248404"/>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E088E8D0-F92F-4B8A-9E91-E32BF39B7E9E}"/>
              </a:ext>
            </a:extLst>
          </p:cNvPr>
          <p:cNvSpPr>
            <a:spLocks noGrp="1"/>
          </p:cNvSpPr>
          <p:nvPr>
            <p:ph type="ctrTitle"/>
          </p:nvPr>
        </p:nvSpPr>
        <p:spPr>
          <a:xfrm>
            <a:off x="125907" y="203456"/>
            <a:ext cx="2355273" cy="1002145"/>
          </a:xfrm>
        </p:spPr>
        <p:txBody>
          <a:bodyPr>
            <a:normAutofit/>
          </a:bodyPr>
          <a:lstStyle/>
          <a:p>
            <a:r>
              <a:rPr lang="zh-CN" altLang="en-US" sz="3600" b="1" dirty="0">
                <a:solidFill>
                  <a:schemeClr val="bg1">
                    <a:lumMod val="95000"/>
                  </a:schemeClr>
                </a:solidFill>
                <a:latin typeface="黑体" panose="02010609060101010101" pitchFamily="49" charset="-122"/>
                <a:ea typeface="黑体" panose="02010609060101010101" pitchFamily="49" charset="-122"/>
              </a:rPr>
              <a:t>结论</a:t>
            </a:r>
          </a:p>
        </p:txBody>
      </p:sp>
      <p:sp>
        <p:nvSpPr>
          <p:cNvPr id="9" name="矩形 8">
            <a:extLst>
              <a:ext uri="{FF2B5EF4-FFF2-40B4-BE49-F238E27FC236}">
                <a16:creationId xmlns:a16="http://schemas.microsoft.com/office/drawing/2014/main" id="{921E0BE1-B7E5-BB49-8E17-9EF6E237F3A1}"/>
              </a:ext>
            </a:extLst>
          </p:cNvPr>
          <p:cNvSpPr/>
          <p:nvPr/>
        </p:nvSpPr>
        <p:spPr>
          <a:xfrm rot="2700000">
            <a:off x="4024674" y="2305217"/>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07C71D8-3761-F047-B349-2E94FAABAD97}"/>
              </a:ext>
            </a:extLst>
          </p:cNvPr>
          <p:cNvSpPr txBox="1"/>
          <p:nvPr/>
        </p:nvSpPr>
        <p:spPr>
          <a:xfrm>
            <a:off x="4438436" y="2178596"/>
            <a:ext cx="6606606" cy="2677656"/>
          </a:xfrm>
          <a:prstGeom prst="rect">
            <a:avLst/>
          </a:prstGeom>
          <a:noFill/>
        </p:spPr>
        <p:txBody>
          <a:bodyPr wrap="square" rtlCol="0">
            <a:spAutoFit/>
          </a:bodyPr>
          <a:lstStyle/>
          <a:p>
            <a:r>
              <a:rPr kumimoji="1" lang="zh-CN" altLang="en-US" sz="2400" dirty="0"/>
              <a:t>根据用户选择数据集，对数据集进行可视化</a:t>
            </a:r>
            <a:endParaRPr kumimoji="1" lang="en-US" altLang="zh-CN" sz="2400" dirty="0"/>
          </a:p>
          <a:p>
            <a:endParaRPr kumimoji="1" lang="en-US" altLang="zh-CN" sz="2400" dirty="0"/>
          </a:p>
          <a:p>
            <a:endParaRPr kumimoji="1" lang="en-US" altLang="zh-CN" sz="2400" dirty="0"/>
          </a:p>
          <a:p>
            <a:r>
              <a:rPr kumimoji="1" lang="zh-CN" altLang="en-US" sz="2400" dirty="0"/>
              <a:t>自动选择数据挖掘算法，展现数据挖掘过程</a:t>
            </a:r>
            <a:endParaRPr kumimoji="1" lang="en-US" altLang="zh-CN" sz="2400" dirty="0"/>
          </a:p>
          <a:p>
            <a:endParaRPr kumimoji="1" lang="en-US" altLang="zh-CN" sz="2400" dirty="0"/>
          </a:p>
          <a:p>
            <a:endParaRPr kumimoji="1" lang="en-US" altLang="zh-CN" sz="2400" dirty="0"/>
          </a:p>
          <a:p>
            <a:r>
              <a:rPr kumimoji="1" lang="zh-CN" altLang="en-US" sz="2400" dirty="0"/>
              <a:t>根据评估结果，判断模型好坏</a:t>
            </a:r>
          </a:p>
        </p:txBody>
      </p:sp>
      <p:sp>
        <p:nvSpPr>
          <p:cNvPr id="11" name="矩形 10">
            <a:extLst>
              <a:ext uri="{FF2B5EF4-FFF2-40B4-BE49-F238E27FC236}">
                <a16:creationId xmlns:a16="http://schemas.microsoft.com/office/drawing/2014/main" id="{806BB940-82CC-8344-8BD8-B2D3F5472624}"/>
              </a:ext>
            </a:extLst>
          </p:cNvPr>
          <p:cNvSpPr/>
          <p:nvPr/>
        </p:nvSpPr>
        <p:spPr>
          <a:xfrm rot="2700000">
            <a:off x="4024674" y="3412906"/>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F50ABD1-995C-A94B-8198-31D5012A2B3E}"/>
              </a:ext>
            </a:extLst>
          </p:cNvPr>
          <p:cNvSpPr/>
          <p:nvPr/>
        </p:nvSpPr>
        <p:spPr>
          <a:xfrm rot="2700000">
            <a:off x="4024674" y="4520595"/>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26461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76017" y="2753438"/>
            <a:ext cx="3689927" cy="1101119"/>
          </a:xfrm>
        </p:spPr>
        <p:txBody>
          <a:bodyPr/>
          <a:lstStyle/>
          <a:p>
            <a:r>
              <a:rPr lang="zh-CN" altLang="en-US" b="1" dirty="0">
                <a:solidFill>
                  <a:schemeClr val="tx1">
                    <a:lumMod val="65000"/>
                    <a:lumOff val="35000"/>
                  </a:schemeClr>
                </a:solidFill>
                <a:latin typeface="思源黑体 CN Heavy" panose="020B0A00000000000000" pitchFamily="34" charset="-122"/>
                <a:ea typeface="思源黑体 CN Heavy" panose="020B0A00000000000000" pitchFamily="34" charset="-122"/>
              </a:rPr>
              <a:t>谢谢聆听</a:t>
            </a:r>
            <a:endParaRPr lang="zh-CN" altLang="en-US" sz="2000" b="1" dirty="0">
              <a:solidFill>
                <a:schemeClr val="tx1">
                  <a:lumMod val="65000"/>
                  <a:lumOff val="35000"/>
                </a:schemeClr>
              </a:solidFill>
              <a:latin typeface="思源黑体 CN Heavy" panose="020B0A00000000000000" pitchFamily="34" charset="-122"/>
              <a:ea typeface="思源黑体 CN Heavy" panose="020B0A00000000000000" pitchFamily="34" charset="-122"/>
            </a:endParaRPr>
          </a:p>
        </p:txBody>
      </p:sp>
      <p:sp>
        <p:nvSpPr>
          <p:cNvPr id="8" name="矩形 7">
            <a:extLst>
              <a:ext uri="{FF2B5EF4-FFF2-40B4-BE49-F238E27FC236}">
                <a16:creationId xmlns:a16="http://schemas.microsoft.com/office/drawing/2014/main" id="{3425DF38-780B-4B1F-977B-4D60CF3EFDD9}"/>
              </a:ext>
            </a:extLst>
          </p:cNvPr>
          <p:cNvSpPr/>
          <p:nvPr/>
        </p:nvSpPr>
        <p:spPr>
          <a:xfrm rot="2700000">
            <a:off x="-825005" y="-2299631"/>
            <a:ext cx="2851212" cy="5896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89464C8D-D2A3-4BAD-8399-F0D15517E27B}"/>
              </a:ext>
            </a:extLst>
          </p:cNvPr>
          <p:cNvSpPr/>
          <p:nvPr/>
        </p:nvSpPr>
        <p:spPr>
          <a:xfrm rot="2700000">
            <a:off x="2971947" y="3759008"/>
            <a:ext cx="501468" cy="501468"/>
          </a:xfrm>
          <a:prstGeom prst="rect">
            <a:avLst/>
          </a:prstGeom>
          <a:solidFill>
            <a:srgbClr val="F9D56E"/>
          </a:solidFill>
          <a:ln>
            <a:noFill/>
          </a:ln>
          <a:effectLst>
            <a:outerShdw blurRad="317500" dist="38100" dir="2700000" sx="112000" sy="112000" algn="tl" rotWithShape="0">
              <a:srgbClr val="F9D56E">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A8683141-AE18-4C23-9580-7BEF6404E3E5}"/>
              </a:ext>
            </a:extLst>
          </p:cNvPr>
          <p:cNvSpPr/>
          <p:nvPr/>
        </p:nvSpPr>
        <p:spPr>
          <a:xfrm rot="2700000">
            <a:off x="9180215" y="5010526"/>
            <a:ext cx="1830538" cy="369494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6A65095E-A4EB-4D03-BAB7-C6D846745723}"/>
              </a:ext>
            </a:extLst>
          </p:cNvPr>
          <p:cNvSpPr/>
          <p:nvPr/>
        </p:nvSpPr>
        <p:spPr>
          <a:xfrm rot="2700000">
            <a:off x="10175431" y="414079"/>
            <a:ext cx="713126" cy="71312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EC1A76BC-D363-47D9-A6C6-B10991FCBF99}"/>
              </a:ext>
            </a:extLst>
          </p:cNvPr>
          <p:cNvSpPr/>
          <p:nvPr/>
        </p:nvSpPr>
        <p:spPr>
          <a:xfrm rot="2700000">
            <a:off x="7598417" y="-1534102"/>
            <a:ext cx="1800087" cy="1800087"/>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309E61FA-94FF-4275-91EE-95E6095DA3DF}"/>
              </a:ext>
            </a:extLst>
          </p:cNvPr>
          <p:cNvSpPr/>
          <p:nvPr/>
        </p:nvSpPr>
        <p:spPr>
          <a:xfrm rot="2700000">
            <a:off x="-181305" y="6251320"/>
            <a:ext cx="1294479" cy="1294479"/>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AD748D9-D762-45A4-B845-D57C8158546B}"/>
              </a:ext>
            </a:extLst>
          </p:cNvPr>
          <p:cNvSpPr/>
          <p:nvPr/>
        </p:nvSpPr>
        <p:spPr>
          <a:xfrm rot="2700000">
            <a:off x="4495295" y="1964843"/>
            <a:ext cx="209036" cy="209036"/>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788D5284-4476-407B-9956-535887DB559D}"/>
              </a:ext>
            </a:extLst>
          </p:cNvPr>
          <p:cNvSpPr/>
          <p:nvPr/>
        </p:nvSpPr>
        <p:spPr>
          <a:xfrm rot="2700000">
            <a:off x="1341828" y="334928"/>
            <a:ext cx="1264396" cy="1264396"/>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A03A4997-F0AA-42FD-8272-8B588E97210B}"/>
              </a:ext>
            </a:extLst>
          </p:cNvPr>
          <p:cNvSpPr/>
          <p:nvPr/>
        </p:nvSpPr>
        <p:spPr>
          <a:xfrm rot="2700000">
            <a:off x="8774386" y="-548480"/>
            <a:ext cx="825883" cy="825883"/>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a:extLst>
              <a:ext uri="{FF2B5EF4-FFF2-40B4-BE49-F238E27FC236}">
                <a16:creationId xmlns:a16="http://schemas.microsoft.com/office/drawing/2014/main" id="{9BA9D7FD-25BC-4875-AE71-C9FD730DEA6E}"/>
              </a:ext>
            </a:extLst>
          </p:cNvPr>
          <p:cNvSpPr/>
          <p:nvPr/>
        </p:nvSpPr>
        <p:spPr>
          <a:xfrm rot="2700000">
            <a:off x="9852400" y="2635901"/>
            <a:ext cx="2184054" cy="8237186"/>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B8914CCB-3268-453A-9E37-D650E0F57096}"/>
              </a:ext>
            </a:extLst>
          </p:cNvPr>
          <p:cNvSpPr/>
          <p:nvPr/>
        </p:nvSpPr>
        <p:spPr>
          <a:xfrm rot="2700000">
            <a:off x="8772892" y="4654353"/>
            <a:ext cx="183594" cy="183594"/>
          </a:xfrm>
          <a:prstGeom prst="rect">
            <a:avLst/>
          </a:prstGeom>
          <a:solidFill>
            <a:schemeClr val="accent5">
              <a:lumMod val="75000"/>
            </a:schemeClr>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B4F4D848-187C-4540-94B0-A1C28BA6E890}"/>
              </a:ext>
            </a:extLst>
          </p:cNvPr>
          <p:cNvSpPr/>
          <p:nvPr/>
        </p:nvSpPr>
        <p:spPr>
          <a:xfrm rot="2700000">
            <a:off x="5486105" y="5321333"/>
            <a:ext cx="505254" cy="505254"/>
          </a:xfrm>
          <a:prstGeom prst="rect">
            <a:avLst/>
          </a:prstGeom>
          <a:solidFill>
            <a:srgbClr val="5A8DF8"/>
          </a:solidFill>
          <a:ln>
            <a:noFill/>
          </a:ln>
          <a:effectLst>
            <a:outerShdw blurRad="317500" dist="38100" dir="2700000" sx="106000" sy="106000" algn="tl" rotWithShape="0">
              <a:srgbClr val="5A8DF8">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a:extLst>
              <a:ext uri="{FF2B5EF4-FFF2-40B4-BE49-F238E27FC236}">
                <a16:creationId xmlns:a16="http://schemas.microsoft.com/office/drawing/2014/main" id="{E17D1788-4CA9-4FF5-824C-6AE17F460339}"/>
              </a:ext>
            </a:extLst>
          </p:cNvPr>
          <p:cNvSpPr/>
          <p:nvPr/>
        </p:nvSpPr>
        <p:spPr>
          <a:xfrm rot="2700000">
            <a:off x="9387270" y="1870363"/>
            <a:ext cx="501468" cy="501468"/>
          </a:xfrm>
          <a:prstGeom prst="rect">
            <a:avLst/>
          </a:prstGeom>
          <a:solidFill>
            <a:srgbClr val="75DAAD"/>
          </a:solidFill>
          <a:ln>
            <a:noFill/>
          </a:ln>
          <a:effectLst>
            <a:outerShdw blurRad="317500" dist="38100" dir="2700000" sx="112000" sy="112000" algn="tl" rotWithShape="0">
              <a:srgbClr val="75DAA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custDataLst>
      <p:tags r:id="rId1"/>
    </p:custDataLst>
    <p:extLst>
      <p:ext uri="{BB962C8B-B14F-4D97-AF65-F5344CB8AC3E}">
        <p14:creationId xmlns:p14="http://schemas.microsoft.com/office/powerpoint/2010/main" val="682289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9.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251</Words>
  <Application>Microsoft Macintosh PowerPoint</Application>
  <PresentationFormat>宽屏</PresentationFormat>
  <Paragraphs>39</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黑体</vt:lpstr>
      <vt:lpstr>思源黑体 CN Heavy</vt:lpstr>
      <vt:lpstr>微软雅黑</vt:lpstr>
      <vt:lpstr>Arial</vt:lpstr>
      <vt:lpstr>Office 主题​​</vt:lpstr>
      <vt:lpstr>项目汇报</vt:lpstr>
      <vt:lpstr>目录</vt:lpstr>
      <vt:lpstr>介绍</vt:lpstr>
      <vt:lpstr>理论方法</vt:lpstr>
      <vt:lpstr>理论方法</vt:lpstr>
      <vt:lpstr>PowerPoint 演示文稿</vt:lpstr>
      <vt:lpstr>理论方法</vt:lpstr>
      <vt:lpstr>结论</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Administrator</dc:creator>
  <cp:lastModifiedBy>Microsoft Office User</cp:lastModifiedBy>
  <cp:revision>52</cp:revision>
  <dcterms:created xsi:type="dcterms:W3CDTF">2018-08-14T03:17:00Z</dcterms:created>
  <dcterms:modified xsi:type="dcterms:W3CDTF">2020-08-01T16:30:42Z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