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35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06" r:id="rId49"/>
    <p:sldId id="407" r:id="rId50"/>
    <p:sldId id="408" r:id="rId51"/>
    <p:sldId id="409" r:id="rId52"/>
    <p:sldId id="410" r:id="rId53"/>
    <p:sldId id="411" r:id="rId54"/>
    <p:sldId id="412" r:id="rId55"/>
    <p:sldId id="413" r:id="rId56"/>
    <p:sldId id="414" r:id="rId57"/>
    <p:sldId id="415" r:id="rId58"/>
    <p:sldId id="416" r:id="rId59"/>
    <p:sldId id="417" r:id="rId60"/>
    <p:sldId id="418" r:id="rId61"/>
    <p:sldId id="419" r:id="rId62"/>
    <p:sldId id="420" r:id="rId63"/>
    <p:sldId id="421" r:id="rId64"/>
    <p:sldId id="435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CFA20-F8D2-47EB-BBCB-087148464C73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43859-2AF4-49B5-A0D7-2C42824B0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6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D90635DD-2695-464F-B58D-A625303A71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DE191F01-1F40-4136-AEAD-4346DFF188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9F30A12F-9B66-4704-83B0-AFA9D2B170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8A0EE0-F6BF-4F6E-A436-479D38B972B8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0FD5B17C-8872-4DA3-8A09-4D33CD87E2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48A32CDD-B48A-41C9-8710-F2A2C2CE39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428F09F1-4825-4B48-89C5-2855009BE7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D873A8-7C9B-4592-83D0-0441C186C436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9045A659-3BF4-4DD7-8530-74EE06C454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92B9FDAC-AFF5-4FBF-9EC3-BFD22F4DD0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FE0D07EC-600F-49E9-824E-FB8206D272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185AB8-1D67-472F-905A-55CBD8F28AB5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E78D5AC3-BF52-466F-8102-4D1AFBE0D2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498E35BB-61CE-4398-972F-FB77D15283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B81B4F41-6BBD-48DB-9E73-B1844F5D09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E8FD93-87AE-415B-94AD-6F8D7DB8CFBC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D7DBD13D-C9F9-4E50-856F-2EAA8D2960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E7DF3D19-F850-4122-946A-3E04D262DB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99332" name="Slide Number Placeholder 3">
            <a:extLst>
              <a:ext uri="{FF2B5EF4-FFF2-40B4-BE49-F238E27FC236}">
                <a16:creationId xmlns:a16="http://schemas.microsoft.com/office/drawing/2014/main" id="{C32BA268-557A-4369-9F08-145C8CCC3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4E3C5E-93BB-4AC7-AB18-5F36EA01781A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>
            <a:extLst>
              <a:ext uri="{FF2B5EF4-FFF2-40B4-BE49-F238E27FC236}">
                <a16:creationId xmlns:a16="http://schemas.microsoft.com/office/drawing/2014/main" id="{1E1A646C-7481-4573-86BB-987A407814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>
            <a:extLst>
              <a:ext uri="{FF2B5EF4-FFF2-40B4-BE49-F238E27FC236}">
                <a16:creationId xmlns:a16="http://schemas.microsoft.com/office/drawing/2014/main" id="{B5487234-5C87-4493-8DF0-FEBFBB7193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01380" name="Slide Number Placeholder 3">
            <a:extLst>
              <a:ext uri="{FF2B5EF4-FFF2-40B4-BE49-F238E27FC236}">
                <a16:creationId xmlns:a16="http://schemas.microsoft.com/office/drawing/2014/main" id="{6CE6ACAC-310C-40BF-8504-696BAB1424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456CDF-F561-4F8F-A211-73661F7B6D23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>
            <a:extLst>
              <a:ext uri="{FF2B5EF4-FFF2-40B4-BE49-F238E27FC236}">
                <a16:creationId xmlns:a16="http://schemas.microsoft.com/office/drawing/2014/main" id="{8873B22B-FF9F-48A1-853A-76C527500C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>
            <a:extLst>
              <a:ext uri="{FF2B5EF4-FFF2-40B4-BE49-F238E27FC236}">
                <a16:creationId xmlns:a16="http://schemas.microsoft.com/office/drawing/2014/main" id="{2ED049DC-AAC8-4346-A17A-D06A1A0FBA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03428" name="Slide Number Placeholder 3">
            <a:extLst>
              <a:ext uri="{FF2B5EF4-FFF2-40B4-BE49-F238E27FC236}">
                <a16:creationId xmlns:a16="http://schemas.microsoft.com/office/drawing/2014/main" id="{20E43014-57AB-4E6C-B964-7F18040D6B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7116F2-4F99-4471-B2CF-499F8B866371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>
            <a:extLst>
              <a:ext uri="{FF2B5EF4-FFF2-40B4-BE49-F238E27FC236}">
                <a16:creationId xmlns:a16="http://schemas.microsoft.com/office/drawing/2014/main" id="{E8F60AD6-0334-4DF1-9F22-75DFF7A57D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>
            <a:extLst>
              <a:ext uri="{FF2B5EF4-FFF2-40B4-BE49-F238E27FC236}">
                <a16:creationId xmlns:a16="http://schemas.microsoft.com/office/drawing/2014/main" id="{9F9A2550-0454-43E2-B224-9F8473AD89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05476" name="Slide Number Placeholder 3">
            <a:extLst>
              <a:ext uri="{FF2B5EF4-FFF2-40B4-BE49-F238E27FC236}">
                <a16:creationId xmlns:a16="http://schemas.microsoft.com/office/drawing/2014/main" id="{6649509D-DAB0-4B73-87D3-07B89395D4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730DFC-E773-45A2-AF84-2A63507DB650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71365D66-8D4E-4D07-99B6-3C232FFF15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1E89E882-EB45-469F-A2DA-976715B420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759148C3-1191-4072-950E-202A89EA73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5F4149-6B3E-4C3D-B7BE-6D3D7C91BE16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96F98B24-759A-4EC6-A702-65F7CB630B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1F82C142-0537-4DD2-9E15-B6EE608EA1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474B685E-A268-4386-B263-49B6D57F3D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F9F1E0-585A-4805-8846-0D94D29D77E9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57BD9E7E-7F89-4BE8-B60B-FE0E9DF7F2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E743CDB8-FE42-4535-8744-F0D06D4561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1620" name="Slide Number Placeholder 3">
            <a:extLst>
              <a:ext uri="{FF2B5EF4-FFF2-40B4-BE49-F238E27FC236}">
                <a16:creationId xmlns:a16="http://schemas.microsoft.com/office/drawing/2014/main" id="{98359A5B-4F44-41EB-A197-955249B341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DBCD5F-E1E2-4CBA-8B9B-FA1347F01564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187BACC2-E6CB-4DF8-89C3-832F8ED2C9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3CE39CB2-7918-4193-9477-7387893A54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B2D8A522-BB6A-4F81-BC56-82708DBDB1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D70962-E0A4-4533-90CD-06B93A16CF7E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:a16="http://schemas.microsoft.com/office/drawing/2014/main" id="{8D46B309-4C47-4D7D-8790-A0EDCDD714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>
            <a:extLst>
              <a:ext uri="{FF2B5EF4-FFF2-40B4-BE49-F238E27FC236}">
                <a16:creationId xmlns:a16="http://schemas.microsoft.com/office/drawing/2014/main" id="{A79366A1-128A-4707-94EC-9DBE8B2ED7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3668" name="Slide Number Placeholder 3">
            <a:extLst>
              <a:ext uri="{FF2B5EF4-FFF2-40B4-BE49-F238E27FC236}">
                <a16:creationId xmlns:a16="http://schemas.microsoft.com/office/drawing/2014/main" id="{B8B1CC30-46FD-419F-82CC-5584205219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D35697-6C23-4C89-B723-47516DA0F793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>
            <a:extLst>
              <a:ext uri="{FF2B5EF4-FFF2-40B4-BE49-F238E27FC236}">
                <a16:creationId xmlns:a16="http://schemas.microsoft.com/office/drawing/2014/main" id="{87262D65-605D-4171-8C54-7EB8989ADA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>
            <a:extLst>
              <a:ext uri="{FF2B5EF4-FFF2-40B4-BE49-F238E27FC236}">
                <a16:creationId xmlns:a16="http://schemas.microsoft.com/office/drawing/2014/main" id="{DD271841-F6CB-4668-9584-C66AC73FB2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5716" name="Slide Number Placeholder 3">
            <a:extLst>
              <a:ext uri="{FF2B5EF4-FFF2-40B4-BE49-F238E27FC236}">
                <a16:creationId xmlns:a16="http://schemas.microsoft.com/office/drawing/2014/main" id="{B7155D3B-AF79-47E5-A6CB-14AE73B7F5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E4B993-4CA7-4FC2-83D2-624286768ACB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>
            <a:extLst>
              <a:ext uri="{FF2B5EF4-FFF2-40B4-BE49-F238E27FC236}">
                <a16:creationId xmlns:a16="http://schemas.microsoft.com/office/drawing/2014/main" id="{986023C1-65AB-44EE-A3D2-831A3F9058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>
            <a:extLst>
              <a:ext uri="{FF2B5EF4-FFF2-40B4-BE49-F238E27FC236}">
                <a16:creationId xmlns:a16="http://schemas.microsoft.com/office/drawing/2014/main" id="{12E6E3E8-8E39-45E9-984F-146354E08D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7764" name="Slide Number Placeholder 3">
            <a:extLst>
              <a:ext uri="{FF2B5EF4-FFF2-40B4-BE49-F238E27FC236}">
                <a16:creationId xmlns:a16="http://schemas.microsoft.com/office/drawing/2014/main" id="{1C1E07D0-DCB9-4263-BC03-96FA20B4B3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AA9A57-03DC-45D5-AC89-807779513887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:a16="http://schemas.microsoft.com/office/drawing/2014/main" id="{1BD2E70F-11E8-401E-A013-2AA47A2BDC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>
            <a:extLst>
              <a:ext uri="{FF2B5EF4-FFF2-40B4-BE49-F238E27FC236}">
                <a16:creationId xmlns:a16="http://schemas.microsoft.com/office/drawing/2014/main" id="{B8A64B7F-CAD0-4565-885E-211D1BF38B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9812" name="Slide Number Placeholder 3">
            <a:extLst>
              <a:ext uri="{FF2B5EF4-FFF2-40B4-BE49-F238E27FC236}">
                <a16:creationId xmlns:a16="http://schemas.microsoft.com/office/drawing/2014/main" id="{67D8D461-4B3E-4306-A999-35213D9EA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71059C-4CA8-4B50-A20C-022D1FDF3783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>
            <a:extLst>
              <a:ext uri="{FF2B5EF4-FFF2-40B4-BE49-F238E27FC236}">
                <a16:creationId xmlns:a16="http://schemas.microsoft.com/office/drawing/2014/main" id="{E5E0804A-3D09-4B19-9435-964A45B741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>
            <a:extLst>
              <a:ext uri="{FF2B5EF4-FFF2-40B4-BE49-F238E27FC236}">
                <a16:creationId xmlns:a16="http://schemas.microsoft.com/office/drawing/2014/main" id="{A4C4632C-D5AC-4BE2-BD46-6A63D92D83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44388" name="Slide Number Placeholder 3">
            <a:extLst>
              <a:ext uri="{FF2B5EF4-FFF2-40B4-BE49-F238E27FC236}">
                <a16:creationId xmlns:a16="http://schemas.microsoft.com/office/drawing/2014/main" id="{28F7AD70-4B9D-4020-AB65-3BC33047D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80EA5E-8015-4C0C-A2A5-16C1B4F96D72}" type="slidenum">
              <a:rPr lang="en-US" altLang="en-US" smtClean="0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BEC4F3D9-2273-43C8-B120-998B8BE233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FF25CDDA-2CC2-42DB-AFA6-92CFC98403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1F72A174-A8C7-455C-B3BC-0121ED72E6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C48A97-1D17-4FC1-814A-BFFB120C600D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2C19A5E7-CB9B-4164-83C4-73C1CD7313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43D6999F-7084-4CE0-BE2F-4716C4B4A6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9559DFCC-5820-4FF6-88CF-009B19DE8F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E8BAFD-46EB-4C21-A203-6AC2099C6C23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860A9DAC-1323-4226-B5BD-60CE0EF721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8A6064E2-4659-40F9-BDB7-41338344C5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AFF4E5B1-BDFD-434D-9395-F3CA0AE4C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C39D51-C8D8-4986-AFE5-31D37A877227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14C1A299-C356-4F74-B106-D2B0DFC18E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A9E9029D-8E05-4594-8117-2F5E8CF2FB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F620104F-F936-4D0D-A68D-DFCA01AAA6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945237-8EDD-4776-851B-0C37C9CCE74B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B2FE170D-8207-4EF1-A8C8-6EFC3DC004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B9D4D869-3A1C-4DB4-AD54-E5579C650E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54F1393E-95D0-4266-9B05-23B2401AB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0A43FB-BAD0-4370-AA87-B0C34A4E1970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C38FB372-715A-4513-955E-48A51815A7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8AE651C1-A17E-4887-A164-907ADF811B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5586A5AB-5AF2-4128-9EC8-EA94A117C3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4BBD54-0C16-43DB-87F7-343F419297BB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8C2FCE49-995F-4DA2-84EE-4CE2AF6AB5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58D50DA4-35F0-472D-969C-612FAF4B95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FBD5CDE8-5F91-447B-A97B-0CAF25262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D78F77-45CF-4258-918B-16966A3B234C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B8D8-ECEC-4E0E-A20A-959665977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8235D-FE4A-42F5-9BD7-E083FF82C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F73A7-6061-462E-924B-6478A1E5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A0B0-3FC0-43D4-848B-91113021C28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7D695-9B8B-4A96-9E2B-F9E619A5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99102-D757-4DE6-9F49-A01CA34C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5C77-4EB8-4EB9-8440-82385B0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7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BFB9-0C00-4494-AB2C-58861237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70770-D62C-4218-B5B9-71C288A81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12661-04D1-4E6B-BACA-A293A0CC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A0B0-3FC0-43D4-848B-91113021C28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5CBEC-A2D1-4F6D-BF47-576A6744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5866D-524B-413C-B6EA-DE77AED8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5C77-4EB8-4EB9-8440-82385B0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0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FE284-C6C6-4E07-905D-F7827E929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BB64E-A569-4800-8F96-B346CB9A7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813D2-EF1C-4ABB-A765-B74AC8C5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A0B0-3FC0-43D4-848B-91113021C28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02D03-7AF5-471A-A642-2B606F4A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C262F-2863-4ED3-9D2A-FAE28D3A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5C77-4EB8-4EB9-8440-82385B0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42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4300" y="2819400"/>
            <a:ext cx="9144000" cy="1096962"/>
          </a:xfrm>
        </p:spPr>
        <p:txBody>
          <a:bodyPr anchor="b">
            <a:normAutofit/>
          </a:bodyPr>
          <a:lstStyle>
            <a:lvl1pPr algn="ctr">
              <a:defRPr sz="5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C8C0FAD-4F0F-4988-A474-98C92F3F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B885A-88FD-468D-8964-1FF9FF0B0FA5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E9D9F0C-F02A-45EE-B554-588C02C6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Tamene B.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635842E-7971-47DE-9267-7761BE01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A40F0-66A4-4D14-ACA1-10485DA959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60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14DF3-9544-470E-BB2E-E5812759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409E7-60BE-4A49-B869-01172D8CA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B3A86-649B-442E-B0F1-1056B5AC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A0B0-3FC0-43D4-848B-91113021C28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CDE97-967A-40B8-87BC-CC5AB153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D0CB1-57A4-4FE1-A9D1-8D521381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5C77-4EB8-4EB9-8440-82385B0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1050-2C6F-4661-B3C5-350CD222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56DD-2D90-4027-A9ED-ABFE1E683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1A4F8-095D-42B1-967B-64C38BCF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A0B0-3FC0-43D4-848B-91113021C28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3FF1D-C9E8-4606-B6A5-7419FE2E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A9570-088E-45A8-8A49-526FC624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5C77-4EB8-4EB9-8440-82385B0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4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787E-95A5-4CAA-A2CF-6567DD8D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84BB-BEEE-4059-AB76-A11B8D75C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3FD2D-BFCA-4F7D-9315-A4555B809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C04C5-2A9A-4A25-BC55-208C317A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A0B0-3FC0-43D4-848B-91113021C28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F87D-EAAE-486A-8322-2B2B310E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2C9D6-0819-48F8-8A1C-E34081FA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5C77-4EB8-4EB9-8440-82385B0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0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E61B-6828-4E4E-8626-2E59E2F4A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4E1CD-A53C-423C-9E17-C99C53C8F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3C2C2-937F-4504-B3B7-D27B777AA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6756B-9D76-4C52-9999-6E7257786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269A6-F2C1-45E1-BED5-116DB9F76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986C6-F11B-447D-ADE9-8032984B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A0B0-3FC0-43D4-848B-91113021C28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92C409-BE20-48BA-93ED-CC28B552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A54A43-8FE5-4009-BAF7-26FB23FD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5C77-4EB8-4EB9-8440-82385B0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9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392C-BCD2-4C12-8052-3C763720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90403-C82D-4F9C-8C65-335C0396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A0B0-3FC0-43D4-848B-91113021C28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AEEA1-E627-4A3A-806F-8F239304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6C08A-2DC5-4246-AC42-DF14DE65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5C77-4EB8-4EB9-8440-82385B0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9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CF574-71B3-461D-A471-07DAEE23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A0B0-3FC0-43D4-848B-91113021C28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AD361-8894-411F-95EA-6DF20633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06AD6-0B69-4590-B9B2-9B72891F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5C77-4EB8-4EB9-8440-82385B0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1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960D-05E8-4411-A6AB-BE4FE6A4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074C3-796A-4B07-9591-740E9B3EF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8E91C-63DC-47C8-B80C-C1406E99A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30CCF-B62F-49DE-9FDD-31A39AF2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A0B0-3FC0-43D4-848B-91113021C28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890CA-F62C-491C-BB52-A74EADF1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EFFE8-E110-40EB-9D0F-66C24E37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5C77-4EB8-4EB9-8440-82385B0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5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0D8E-9594-4FAD-830F-B87EE98A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21B2C-5A7F-44A6-8988-73EF780D3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C290E-8938-4935-9931-7E4857C2F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FEA80-1F7B-40B3-B70D-68636992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A0B0-3FC0-43D4-848B-91113021C28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D39DC-6089-426A-9CFA-D77E934B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DBC2B-B78B-4612-BADB-A53BFC23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5C77-4EB8-4EB9-8440-82385B0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50DF6-F681-43D0-ACF5-6056A025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857AB-1CB8-4A2D-9901-20A38BFB8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807BA-070D-48C7-824E-4C0D8F0F1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7A0B0-3FC0-43D4-848B-91113021C280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B6B8A-C9A6-4B9A-8909-DC6614879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69F6A-6D20-467A-89BF-2164E197E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85C77-4EB8-4EB9-8440-82385B0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4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2CC0-7668-4885-824D-CCE86B4F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6000" b="1" i="1" dirty="0"/>
              <a:t>                CHAPTER TWO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DA5FDD8E-676B-4499-8B9B-1293D89A3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428750"/>
            <a:ext cx="10972800" cy="4525963"/>
          </a:xfrm>
        </p:spPr>
        <p:txBody>
          <a:bodyPr/>
          <a:lstStyle/>
          <a:p>
            <a:pPr indent="-43180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        </a:t>
            </a:r>
          </a:p>
          <a:p>
            <a:pPr indent="-43180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           </a:t>
            </a:r>
          </a:p>
          <a:p>
            <a:pPr indent="-431800" eaLnBrk="1" hangingPunct="1">
              <a:buFont typeface="Arial" panose="020B0604020202020204" pitchFamily="34" charset="0"/>
              <a:buNone/>
            </a:pPr>
            <a:r>
              <a:rPr lang="en-US" altLang="en-US" b="1" i="1" dirty="0"/>
              <a:t>                                        PERCENTAGE CALCULATION</a:t>
            </a:r>
          </a:p>
          <a:p>
            <a:pPr indent="-431800" eaLnBrk="1" hangingPunct="1">
              <a:buFont typeface="Arial" panose="020B0604020202020204" pitchFamily="34" charset="0"/>
              <a:buNone/>
            </a:pPr>
            <a:r>
              <a:rPr lang="en-US" altLang="en-US" b="1" i="1" dirty="0"/>
              <a:t>       </a:t>
            </a:r>
          </a:p>
          <a:p>
            <a:pPr indent="-431800"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indent="-431800"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indent="-43180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    </a:t>
            </a:r>
            <a:endParaRPr lang="en-US" altLang="en-US" i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64329-AA7C-4E11-A48F-F845E03375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1B39482-1FEB-46B5-9952-4C99AC987B84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6B18C-DACC-4F23-A733-C42C627D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  <p:sp>
        <p:nvSpPr>
          <p:cNvPr id="69638" name="Slide Number Placeholder 4">
            <a:extLst>
              <a:ext uri="{FF2B5EF4-FFF2-40B4-BE49-F238E27FC236}">
                <a16:creationId xmlns:a16="http://schemas.microsoft.com/office/drawing/2014/main" id="{EB177D6A-BDBC-4774-B1DB-E12372EB7B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3E3F1FB-36AF-460D-9082-90B8A677764E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FDB838B7-21E3-4509-A3F6-E76CBFBE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39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Conti…</a:t>
            </a:r>
            <a:endParaRPr/>
          </a:p>
        </p:txBody>
      </p:sp>
      <p:sp>
        <p:nvSpPr>
          <p:cNvPr id="83971" name="Shape 2">
            <a:extLst>
              <a:ext uri="{FF2B5EF4-FFF2-40B4-BE49-F238E27FC236}">
                <a16:creationId xmlns:a16="http://schemas.microsoft.com/office/drawing/2014/main" id="{938F5395-B3D2-476E-915F-A0167FB39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285875"/>
            <a:ext cx="11068050" cy="5357813"/>
          </a:xfrm>
        </p:spPr>
        <p:txBody>
          <a:bodyPr/>
          <a:lstStyle/>
          <a:p>
            <a:pPr indent="-431800" eaLnBrk="1" hangingPunct="1">
              <a:lnSpc>
                <a:spcPct val="150000"/>
              </a:lnSpc>
            </a:pPr>
            <a:r>
              <a:rPr lang="en-US" altLang="en-US" sz="3200" i="1">
                <a:solidFill>
                  <a:srgbClr val="000000"/>
                </a:solidFill>
              </a:rPr>
              <a:t>Specific gravity </a:t>
            </a:r>
            <a:r>
              <a:rPr lang="en-US" altLang="en-US" sz="3200">
                <a:solidFill>
                  <a:srgbClr val="000000"/>
                </a:solidFill>
              </a:rPr>
              <a:t>may be a factor in a number of calculations involving  percentage concentration. </a:t>
            </a:r>
          </a:p>
          <a:p>
            <a:pPr indent="-431800" eaLnBrk="1" hangingPunct="1">
              <a:lnSpc>
                <a:spcPct val="150000"/>
              </a:lnSpc>
            </a:pPr>
            <a:r>
              <a:rPr lang="en-US" altLang="en-US" sz="3200">
                <a:solidFill>
                  <a:srgbClr val="000000"/>
                </a:solidFill>
              </a:rPr>
              <a:t>It may be necessary to convert weight to </a:t>
            </a:r>
            <a:r>
              <a:rPr lang="en-US" altLang="en-US">
                <a:solidFill>
                  <a:srgbClr val="000000"/>
                </a:solidFill>
              </a:rPr>
              <a:t>volume</a:t>
            </a:r>
            <a:r>
              <a:rPr lang="en-US" altLang="en-US" sz="3200">
                <a:solidFill>
                  <a:srgbClr val="000000"/>
                </a:solidFill>
              </a:rPr>
              <a:t> or, in some instances, vice versa.     </a:t>
            </a:r>
          </a:p>
          <a:p>
            <a:pPr indent="-43180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i="1">
                <a:solidFill>
                  <a:srgbClr val="000000"/>
                </a:solidFill>
              </a:rPr>
              <a:t>     </a:t>
            </a:r>
            <a:r>
              <a:rPr lang="en-US" altLang="en-US" sz="3200" i="1">
                <a:solidFill>
                  <a:srgbClr val="000000"/>
                </a:solidFill>
              </a:rPr>
              <a:t>     </a:t>
            </a:r>
            <a:r>
              <a:rPr lang="en-US" altLang="en-US" sz="3200" b="1" i="1">
                <a:solidFill>
                  <a:srgbClr val="000000"/>
                </a:solidFill>
              </a:rPr>
              <a:t>g =mL × sp gr       </a:t>
            </a:r>
          </a:p>
          <a:p>
            <a:pPr indent="-43180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3200" b="1">
                <a:solidFill>
                  <a:srgbClr val="000000"/>
                </a:solidFill>
              </a:rPr>
              <a:t>          </a:t>
            </a:r>
            <a:r>
              <a:rPr lang="en-US" altLang="en-US" sz="3200" b="1" i="1">
                <a:solidFill>
                  <a:srgbClr val="000000"/>
                </a:solidFill>
              </a:rPr>
              <a:t>mL =g /sp gr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F0D1B-1643-4397-A14B-8E4973BC0D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B5806E7-0B1D-44C5-B9D0-B7282BF36545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8E4D9-EFBB-4151-89FF-4218E25E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  <p:sp>
        <p:nvSpPr>
          <p:cNvPr id="83974" name="Slide Number Placeholder 4">
            <a:extLst>
              <a:ext uri="{FF2B5EF4-FFF2-40B4-BE49-F238E27FC236}">
                <a16:creationId xmlns:a16="http://schemas.microsoft.com/office/drawing/2014/main" id="{5C1EF750-3A73-4439-84D2-9268C96AA2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A2FBBAF-2874-4895-B0C8-23EB2707BE8B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6A4AB208-6BE0-4B0A-9B39-AC27A6EB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2875"/>
            <a:ext cx="10972800" cy="7858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Conti…</a:t>
            </a:r>
            <a:endParaRPr/>
          </a:p>
        </p:txBody>
      </p:sp>
      <p:sp>
        <p:nvSpPr>
          <p:cNvPr id="2" name="Shape 2">
            <a:extLst>
              <a:ext uri="{FF2B5EF4-FFF2-40B4-BE49-F238E27FC236}">
                <a16:creationId xmlns:a16="http://schemas.microsoft.com/office/drawing/2014/main" id="{55FE370F-33AF-470F-8062-8ED07C56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000125"/>
            <a:ext cx="11715750" cy="535781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3200" dirty="0">
                <a:solidFill>
                  <a:srgbClr val="000000"/>
                </a:solidFill>
              </a:rPr>
              <a:t>Although it is both obvious that one cannot multiply milliliters by specific gravity and have a product in grams, the equation ‘‘works’’ based on the assumption of;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i="1" dirty="0">
                <a:solidFill>
                  <a:srgbClr val="000000"/>
                </a:solidFill>
              </a:rPr>
              <a:t>T</a:t>
            </a:r>
            <a:r>
              <a:rPr lang="en-US" sz="3200" i="1" dirty="0">
                <a:solidFill>
                  <a:srgbClr val="000000"/>
                </a:solidFill>
              </a:rPr>
              <a:t>he volume of the liquid in question is assumed to be the same volume as water for which milliliters equal grams</a:t>
            </a:r>
            <a:r>
              <a:rPr lang="en-US" sz="32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      So, in essence, the true equation would be: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b="1" i="1" dirty="0">
                <a:solidFill>
                  <a:srgbClr val="000000"/>
                </a:solidFill>
              </a:rPr>
              <a:t>Grams (other liquid) = Grams (of equal volume of water) × Specific gravity (other  liquid  ) 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F44A3-EA88-46CE-8A8F-C21B57286F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69D783-EE71-44C1-8548-E2F901C79E5A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03F4-EB5E-449A-8878-7C84604C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  <p:sp>
        <p:nvSpPr>
          <p:cNvPr id="86022" name="Slide Number Placeholder 5">
            <a:extLst>
              <a:ext uri="{FF2B5EF4-FFF2-40B4-BE49-F238E27FC236}">
                <a16:creationId xmlns:a16="http://schemas.microsoft.com/office/drawing/2014/main" id="{9988B185-2AAE-49FA-8F22-DA7C6A1F05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AA5BF9D-FFE8-4B59-B4E7-AFC72E2E9C8D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E86E56F2-F20F-4451-AAE7-A7A98C79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sz="3200" dirty="0">
                <a:solidFill>
                  <a:srgbClr val="000000"/>
                </a:solidFill>
              </a:rPr>
              <a:t>Percentage Weight-in-Volume</a:t>
            </a:r>
            <a:br>
              <a:rPr lang="en-US" sz="3200" dirty="0">
                <a:solidFill>
                  <a:srgbClr val="000000"/>
                </a:solidFill>
              </a:rPr>
            </a:br>
            <a:r>
              <a:rPr lang="en-US" sz="3200" dirty="0">
                <a:solidFill>
                  <a:srgbClr val="000000"/>
                </a:solidFill>
              </a:rPr>
              <a:t>(% w/v)</a:t>
            </a: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88067" name="Shape 2">
            <a:extLst>
              <a:ext uri="{FF2B5EF4-FFF2-40B4-BE49-F238E27FC236}">
                <a16:creationId xmlns:a16="http://schemas.microsoft.com/office/drawing/2014/main" id="{7122D588-6C5E-49B9-97FD-F000C041B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31800" eaLnBrk="1" hangingPunct="1">
              <a:lnSpc>
                <a:spcPct val="150000"/>
              </a:lnSpc>
            </a:pPr>
            <a:r>
              <a:rPr lang="en-US" altLang="en-US" sz="3200">
                <a:solidFill>
                  <a:srgbClr val="000000"/>
                </a:solidFill>
              </a:rPr>
              <a:t>In </a:t>
            </a:r>
            <a:r>
              <a:rPr lang="en-US" altLang="en-US" sz="3200" i="1">
                <a:solidFill>
                  <a:srgbClr val="000000"/>
                </a:solidFill>
              </a:rPr>
              <a:t>a true expression </a:t>
            </a:r>
            <a:r>
              <a:rPr lang="en-US" altLang="en-US" sz="3200">
                <a:solidFill>
                  <a:srgbClr val="000000"/>
                </a:solidFill>
              </a:rPr>
              <a:t>of percentage (i.e., parts per 100 parts), the percentage of a liquid preparation (e.g., solution, suspension, lotion) would represent the grams of solute or constituent in 100 g of the liquid preparation.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058D2-CEA7-4187-B1BC-B39E78E0D6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2603EE-4A93-4C4F-8001-54E276E8416A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833CF-9A11-403A-A6F5-8BE3A773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  <p:sp>
        <p:nvSpPr>
          <p:cNvPr id="88070" name="Slide Number Placeholder 4">
            <a:extLst>
              <a:ext uri="{FF2B5EF4-FFF2-40B4-BE49-F238E27FC236}">
                <a16:creationId xmlns:a16="http://schemas.microsoft.com/office/drawing/2014/main" id="{7654F9B3-3C4D-44CF-84E3-5B0E002256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DB4E06B-F3CD-481C-8184-B44072BB543C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AD698057-603F-4A43-9CDD-1ABE5222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54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Conti…</a:t>
            </a:r>
            <a:endParaRPr sz="4400">
              <a:solidFill>
                <a:srgbClr val="000000"/>
              </a:solidFill>
            </a:endParaRPr>
          </a:p>
        </p:txBody>
      </p:sp>
      <p:sp>
        <p:nvSpPr>
          <p:cNvPr id="90115" name="Shape 2">
            <a:extLst>
              <a:ext uri="{FF2B5EF4-FFF2-40B4-BE49-F238E27FC236}">
                <a16:creationId xmlns:a16="http://schemas.microsoft.com/office/drawing/2014/main" id="{2F1A1A4C-E217-40D2-B497-09BA67E7E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00125"/>
            <a:ext cx="11525250" cy="5500688"/>
          </a:xfrm>
        </p:spPr>
        <p:txBody>
          <a:bodyPr/>
          <a:lstStyle/>
          <a:p>
            <a:pPr indent="-431800" eaLnBrk="1" hangingPunct="1">
              <a:lnSpc>
                <a:spcPct val="110000"/>
              </a:lnSpc>
            </a:pPr>
            <a:r>
              <a:rPr lang="en-US" altLang="en-US" sz="3200">
                <a:solidFill>
                  <a:srgbClr val="000000"/>
                </a:solidFill>
              </a:rPr>
              <a:t>In weight-in-volume expressions, the ‘‘</a:t>
            </a:r>
            <a:r>
              <a:rPr lang="en-US" altLang="en-US" sz="3200" i="1">
                <a:solidFill>
                  <a:srgbClr val="000000"/>
                </a:solidFill>
              </a:rPr>
              <a:t>correct’’ strength </a:t>
            </a:r>
            <a:r>
              <a:rPr lang="en-US" altLang="en-US" sz="3200">
                <a:solidFill>
                  <a:srgbClr val="000000"/>
                </a:solidFill>
              </a:rPr>
              <a:t>of a 1% (w/v) solution or liquid preparation is defined </a:t>
            </a:r>
            <a:r>
              <a:rPr lang="en-US" altLang="en-US" sz="3200" b="1">
                <a:solidFill>
                  <a:srgbClr val="000000"/>
                </a:solidFill>
              </a:rPr>
              <a:t>as containing 1 g of constituent in 100 mL of product</a:t>
            </a:r>
            <a:r>
              <a:rPr lang="en-US" altLang="en-US" sz="3200">
                <a:solidFill>
                  <a:srgbClr val="000000"/>
                </a:solidFill>
              </a:rPr>
              <a:t>. </a:t>
            </a:r>
          </a:p>
          <a:p>
            <a:pPr indent="-431800" eaLnBrk="1" hangingPunct="1">
              <a:lnSpc>
                <a:spcPct val="150000"/>
              </a:lnSpc>
            </a:pPr>
            <a:r>
              <a:rPr lang="en-US" altLang="en-US" sz="3200">
                <a:solidFill>
                  <a:srgbClr val="000000"/>
                </a:solidFill>
              </a:rPr>
              <a:t>This variance to the definition of “ true percentage is based on an assumption that; </a:t>
            </a:r>
          </a:p>
          <a:p>
            <a:pPr indent="-4318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3200">
                <a:solidFill>
                  <a:srgbClr val="000000"/>
                </a:solidFill>
              </a:rPr>
              <a:t> </a:t>
            </a:r>
            <a:r>
              <a:rPr lang="en-US" altLang="en-US" sz="3200" i="1">
                <a:solidFill>
                  <a:srgbClr val="000000"/>
                </a:solidFill>
              </a:rPr>
              <a:t>the solution/liquid preparation has a specific gravity of 1, as if it were  water</a:t>
            </a:r>
            <a:r>
              <a:rPr lang="en-US" altLang="en-US" sz="3200" i="1" u="sng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E72B4-51A6-4EEF-A76F-110AE66719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2245AA2-9D23-4FBB-B742-50CBD1FE2426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D016B-3ECE-4613-B1B6-AAF70A6D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  <p:sp>
        <p:nvSpPr>
          <p:cNvPr id="90118" name="Slide Number Placeholder 4">
            <a:extLst>
              <a:ext uri="{FF2B5EF4-FFF2-40B4-BE49-F238E27FC236}">
                <a16:creationId xmlns:a16="http://schemas.microsoft.com/office/drawing/2014/main" id="{D0F2D722-6A47-401D-9857-EC79F82441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9C529BF-80D9-4DFB-8505-1BA19D7D1DE5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4B32D0E8-FAF6-480C-A1E8-1EF0E43E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39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Conti..</a:t>
            </a:r>
            <a:endParaRPr/>
          </a:p>
        </p:txBody>
      </p:sp>
      <p:sp>
        <p:nvSpPr>
          <p:cNvPr id="92163" name="Shape 2">
            <a:extLst>
              <a:ext uri="{FF2B5EF4-FFF2-40B4-BE49-F238E27FC236}">
                <a16:creationId xmlns:a16="http://schemas.microsoft.com/office/drawing/2014/main" id="{D9317F78-5C10-4770-9A62-DFF6E7AB5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357813"/>
          </a:xfrm>
        </p:spPr>
        <p:txBody>
          <a:bodyPr/>
          <a:lstStyle/>
          <a:p>
            <a:pPr indent="-431800" eaLnBrk="1" hangingPunct="1">
              <a:lnSpc>
                <a:spcPct val="150000"/>
              </a:lnSpc>
            </a:pPr>
            <a:r>
              <a:rPr lang="en-US" altLang="en-US" sz="3200">
                <a:solidFill>
                  <a:srgbClr val="000000"/>
                </a:solidFill>
              </a:rPr>
              <a:t>It is on this assumption that each 100 mL of solution/liquid preparation is presumed to weigh 100 g and </a:t>
            </a:r>
          </a:p>
          <a:p>
            <a:pPr indent="-4318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3200" i="1">
                <a:solidFill>
                  <a:srgbClr val="000000"/>
                </a:solidFill>
              </a:rPr>
              <a:t> thus is used as the basis for calculating percentage weight-in-volume </a:t>
            </a:r>
            <a:r>
              <a:rPr lang="en-US" altLang="en-US" sz="3200" i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indent="-43180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b="1" i="1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600" b="1" i="1">
                <a:solidFill>
                  <a:srgbClr val="000000"/>
                </a:solidFill>
                <a:latin typeface="Arial" panose="020B0604020202020204" pitchFamily="34" charset="0"/>
              </a:rPr>
              <a:t>Volume (mL, representing grams) × % (expressed as a decimal) = grams (g) of solute or constituent</a:t>
            </a:r>
          </a:p>
          <a:p>
            <a:pPr indent="-4318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en-US" sz="32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7718A-B0DB-4823-985A-43BFF0D216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5461212-C75F-44E0-B52C-7356A9C8A9FF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9CD6E-F730-4BAD-B6A8-4B9E426E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  <p:sp>
        <p:nvSpPr>
          <p:cNvPr id="92166" name="Slide Number Placeholder 4">
            <a:extLst>
              <a:ext uri="{FF2B5EF4-FFF2-40B4-BE49-F238E27FC236}">
                <a16:creationId xmlns:a16="http://schemas.microsoft.com/office/drawing/2014/main" id="{D34F8538-82A7-4765-B801-C9830DDA20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F0AC99D-CCCF-4BB1-8EC4-A69CF3947664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E03372CD-387C-4D4E-807F-5E69D301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>
                <a:solidFill>
                  <a:srgbClr val="000000"/>
                </a:solidFill>
              </a:rPr>
              <a:t>Examples</a:t>
            </a:r>
          </a:p>
        </p:txBody>
      </p:sp>
      <p:sp>
        <p:nvSpPr>
          <p:cNvPr id="2" name="Shape 2">
            <a:extLst>
              <a:ext uri="{FF2B5EF4-FFF2-40B4-BE49-F238E27FC236}">
                <a16:creationId xmlns:a16="http://schemas.microsoft.com/office/drawing/2014/main" id="{3AB13A15-5339-4AEA-89AD-C8FEDB5C6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4438"/>
            <a:ext cx="10972800" cy="53578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3200" dirty="0">
                <a:solidFill>
                  <a:srgbClr val="000000"/>
                </a:solidFill>
              </a:rPr>
              <a:t>How many grams of dextrose are required to prepare 4000 mL of a 5% solution?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   </a:t>
            </a:r>
            <a:r>
              <a:rPr lang="en-US" sz="3200" dirty="0">
                <a:solidFill>
                  <a:srgbClr val="000000"/>
                </a:solidFill>
              </a:rPr>
              <a:t>      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       </a:t>
            </a:r>
            <a:r>
              <a:rPr lang="en-US" sz="3200" dirty="0">
                <a:solidFill>
                  <a:srgbClr val="000000"/>
                </a:solidFill>
              </a:rPr>
              <a:t>4000 mL represents 4000 g of solution 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3200" dirty="0">
                <a:solidFill>
                  <a:srgbClr val="000000"/>
                </a:solidFill>
              </a:rPr>
              <a:t>       5% = 0.05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sz="2000" dirty="0">
                <a:solidFill>
                  <a:srgbClr val="000000"/>
                </a:solidFill>
              </a:rPr>
              <a:t>using,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2000" i="1" dirty="0">
                <a:solidFill>
                  <a:srgbClr val="000000"/>
                </a:solidFill>
              </a:rPr>
              <a:t>Volume (mL, representing grams) × % (expressed as a decimal) = grams (g) of solute or constituent</a:t>
            </a: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    4000 g × 0.05 = 200 g, answer.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44BD7-BAE7-43F7-9AD2-2100BBEBD8B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1093E5C-82D3-4FF7-BDC8-870A7340090F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12C2C-1F85-4ED7-AF1E-7B3475F4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  <p:sp>
        <p:nvSpPr>
          <p:cNvPr id="94214" name="Slide Number Placeholder 5">
            <a:extLst>
              <a:ext uri="{FF2B5EF4-FFF2-40B4-BE49-F238E27FC236}">
                <a16:creationId xmlns:a16="http://schemas.microsoft.com/office/drawing/2014/main" id="{9CECB9C0-9699-41AD-B857-467894CEB9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29304E3-4ECC-41C2-92F7-C1398FC8628A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7B3A49A9-583E-4C93-8D18-BAAE407F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Conti…</a:t>
            </a:r>
            <a:endParaRPr/>
          </a:p>
        </p:txBody>
      </p:sp>
      <p:sp>
        <p:nvSpPr>
          <p:cNvPr id="2" name="Shape 2">
            <a:extLst>
              <a:ext uri="{FF2B5EF4-FFF2-40B4-BE49-F238E27FC236}">
                <a16:creationId xmlns:a16="http://schemas.microsoft.com/office/drawing/2014/main" id="{E1E786C5-BE2A-4711-A468-26D3499C8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0125"/>
            <a:ext cx="11201400" cy="56435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60000"/>
              </a:lnSpc>
              <a:defRPr/>
            </a:pPr>
            <a:r>
              <a:rPr lang="en-US" sz="3200" dirty="0">
                <a:solidFill>
                  <a:srgbClr val="000000"/>
                </a:solidFill>
              </a:rPr>
              <a:t>How many grams of potassium permanganate should be used in compounding the following prescription?</a:t>
            </a:r>
          </a:p>
          <a:p>
            <a:pPr eaLnBrk="1" hangingPunct="1"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en-US" sz="3200" dirty="0">
                <a:solidFill>
                  <a:srgbClr val="000000"/>
                </a:solidFill>
              </a:rPr>
              <a:t>       Rx,   </a:t>
            </a:r>
            <a:r>
              <a:rPr sz="3200" dirty="0">
                <a:solidFill>
                  <a:srgbClr val="000000"/>
                </a:solidFill>
              </a:rPr>
              <a:t>Potassium Permanganate 0.02%</a:t>
            </a:r>
          </a:p>
          <a:p>
            <a:pPr eaLnBrk="1" hangingPunct="1"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sz="3200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          </a:t>
            </a:r>
            <a:r>
              <a:rPr sz="3200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  </a:t>
            </a:r>
            <a:r>
              <a:rPr sz="3200" dirty="0">
                <a:solidFill>
                  <a:srgbClr val="000000"/>
                </a:solidFill>
              </a:rPr>
              <a:t>Purified Water .ad 250 mL </a:t>
            </a:r>
          </a:p>
          <a:p>
            <a:pPr eaLnBrk="1" hangingPunct="1"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en-US" sz="3200" dirty="0">
                <a:solidFill>
                  <a:srgbClr val="000000"/>
                </a:solidFill>
              </a:rPr>
              <a:t>              </a:t>
            </a:r>
            <a:r>
              <a:rPr sz="3200" dirty="0">
                <a:solidFill>
                  <a:srgbClr val="000000"/>
                </a:solidFill>
              </a:rPr>
              <a:t>Sig. as directed</a:t>
            </a:r>
            <a:r>
              <a:rPr lang="en-US" dirty="0"/>
              <a:t> </a:t>
            </a:r>
          </a:p>
          <a:p>
            <a:pPr eaLnBrk="1" hangingPunct="1"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en-US" dirty="0"/>
              <a:t>       250 ml represent 250 g of solution</a:t>
            </a:r>
          </a:p>
          <a:p>
            <a:pPr eaLnBrk="1" hangingPunct="1"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en-US" dirty="0"/>
              <a:t>       0.02% = 0.0002</a:t>
            </a:r>
          </a:p>
          <a:p>
            <a:pPr eaLnBrk="1" hangingPunct="1"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en-US" dirty="0"/>
              <a:t>       by using the formula,</a:t>
            </a:r>
          </a:p>
          <a:p>
            <a:pPr eaLnBrk="1" hangingPunct="1"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en-US" dirty="0"/>
              <a:t>    250 g </a:t>
            </a:r>
            <a:r>
              <a:rPr lang="en-US" dirty="0">
                <a:solidFill>
                  <a:srgbClr val="000000"/>
                </a:solidFill>
              </a:rPr>
              <a:t> × 0.0002 = 0.05 g</a:t>
            </a: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A4E44-EEB0-4859-B5C5-5AD89A995A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0AA024-BE71-49EE-A945-5CF924E7AA8D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1EBD6-1483-48CB-9367-EDC63D1C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  <p:sp>
        <p:nvSpPr>
          <p:cNvPr id="96262" name="Slide Number Placeholder 5">
            <a:extLst>
              <a:ext uri="{FF2B5EF4-FFF2-40B4-BE49-F238E27FC236}">
                <a16:creationId xmlns:a16="http://schemas.microsoft.com/office/drawing/2014/main" id="{E37B8C51-1D62-485B-9291-643CA32F2B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FB77DCC-E46A-4B4A-9148-44019F1EB1A2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AF07A25C-3927-47FC-B626-2AB6C7D6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440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2" name="Shape 2">
            <a:extLst>
              <a:ext uri="{FF2B5EF4-FFF2-40B4-BE49-F238E27FC236}">
                <a16:creationId xmlns:a16="http://schemas.microsoft.com/office/drawing/2014/main" id="{51D26C62-0FAF-4EA5-8A32-E490DE1C6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0125"/>
            <a:ext cx="10972800" cy="55721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sz="3200" dirty="0">
                <a:solidFill>
                  <a:srgbClr val="000000"/>
                </a:solidFill>
              </a:rPr>
              <a:t>What is the percentage strength (w/v) of a solution of urea, if 80 mL contains 12 g?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3200" dirty="0">
                <a:solidFill>
                  <a:srgbClr val="000000"/>
                </a:solidFill>
              </a:rPr>
              <a:t>        </a:t>
            </a:r>
            <a:r>
              <a:rPr sz="3200">
                <a:solidFill>
                  <a:srgbClr val="000000"/>
                </a:solidFill>
              </a:rPr>
              <a:t>80 mL of water </a:t>
            </a:r>
            <a:r>
              <a:rPr lang="en-US" dirty="0">
                <a:solidFill>
                  <a:srgbClr val="000000"/>
                </a:solidFill>
              </a:rPr>
              <a:t>represent </a:t>
            </a:r>
            <a:r>
              <a:rPr sz="3200">
                <a:solidFill>
                  <a:srgbClr val="000000"/>
                </a:solidFill>
              </a:rPr>
              <a:t> 80 g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3200" dirty="0">
                <a:solidFill>
                  <a:srgbClr val="000000"/>
                </a:solidFill>
              </a:rPr>
              <a:t>    by using formula,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       80 g × %(w/v in decimal) = 12 g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3200" dirty="0">
                <a:solidFill>
                  <a:srgbClr val="000000"/>
                </a:solidFill>
              </a:rPr>
              <a:t>     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          </a:t>
            </a:r>
            <a:r>
              <a:rPr lang="en-US" sz="3200" dirty="0">
                <a:solidFill>
                  <a:srgbClr val="000000"/>
                </a:solidFill>
              </a:rPr>
              <a:t>% (w/v in decimal) = 12 g/80 g =  0.15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    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          % (w/v ) = 0.15 × 100 =15 %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        OR</a:t>
            </a: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      </a:t>
            </a: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sz="3200">
                <a:solidFill>
                  <a:srgbClr val="000000"/>
                </a:solidFill>
              </a:rPr>
              <a:t>80 (g)/12 (g) =100 (%)/x (%)</a:t>
            </a:r>
          </a:p>
          <a:p>
            <a:pPr eaLnBrk="1" hangingPunct="1">
              <a:defRPr/>
            </a:pPr>
            <a:endParaRPr sz="3200">
              <a:solidFill>
                <a:srgbClr val="00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sz="3200" dirty="0">
                <a:solidFill>
                  <a:srgbClr val="000000"/>
                </a:solidFill>
              </a:rPr>
              <a:t>          </a:t>
            </a:r>
            <a:r>
              <a:rPr sz="3200">
                <a:solidFill>
                  <a:srgbClr val="000000"/>
                </a:solidFill>
              </a:rPr>
              <a:t>x = 15%, answer.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772F-8FA1-405B-977B-2C6C473833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606439-3EA0-4163-A0A8-BF1ABBFF4568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FE13-620E-46CE-8797-F3DA730B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  <p:sp>
        <p:nvSpPr>
          <p:cNvPr id="98310" name="Slide Number Placeholder 5">
            <a:extLst>
              <a:ext uri="{FF2B5EF4-FFF2-40B4-BE49-F238E27FC236}">
                <a16:creationId xmlns:a16="http://schemas.microsoft.com/office/drawing/2014/main" id="{343EB234-C289-4A09-8B30-5F2696EEFC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33EC7A8-F729-457D-85E5-3DD3CCCC7D5C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CFE9E880-7B21-4FE5-BB07-4812B10E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>
                <a:solidFill>
                  <a:srgbClr val="000000"/>
                </a:solidFill>
              </a:rPr>
              <a:t>Percentage Volume-in-Volum</a:t>
            </a:r>
            <a:r>
              <a:rPr lang="en-US" dirty="0">
                <a:solidFill>
                  <a:srgbClr val="000000"/>
                </a:solidFill>
              </a:rPr>
              <a:t>e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100355" name="Shape 2">
            <a:extLst>
              <a:ext uri="{FF2B5EF4-FFF2-40B4-BE49-F238E27FC236}">
                <a16:creationId xmlns:a16="http://schemas.microsoft.com/office/drawing/2014/main" id="{EC3E9CD7-B923-4B5E-9F55-0FD08C9B0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31800" eaLnBrk="1" hangingPunct="1">
              <a:lnSpc>
                <a:spcPct val="150000"/>
              </a:lnSpc>
            </a:pPr>
            <a:r>
              <a:rPr lang="en-US" altLang="en-US" sz="3200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rgbClr val="000000"/>
                </a:solidFill>
              </a:rPr>
              <a:t>T</a:t>
            </a:r>
            <a:r>
              <a:rPr lang="en-US" altLang="en-US" sz="3200">
                <a:solidFill>
                  <a:srgbClr val="000000"/>
                </a:solidFill>
              </a:rPr>
              <a:t>he percentage strength indicates the number of parts by volume of an ingredient contained in the total volume of the solution considered as 100 parts by volume. </a:t>
            </a:r>
          </a:p>
          <a:p>
            <a:pPr indent="-43180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b="1" i="1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800" b="1" i="1">
                <a:solidFill>
                  <a:srgbClr val="000000"/>
                </a:solidFill>
                <a:latin typeface="Arial" panose="020B0604020202020204" pitchFamily="34" charset="0"/>
              </a:rPr>
              <a:t>Volume of the solution (mL) × % (expressed as a decimal) = milliliter active  ingredient  </a:t>
            </a:r>
          </a:p>
          <a:p>
            <a:pPr indent="-431800" eaLnBrk="1" hangingPunct="1">
              <a:lnSpc>
                <a:spcPct val="150000"/>
              </a:lnSpc>
            </a:pPr>
            <a:endParaRPr lang="en-US" altLang="en-US" sz="3200">
              <a:solidFill>
                <a:srgbClr val="000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01BC8-BEEC-4465-9DD2-5486CE51F1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B7C8091-A952-4B69-A05E-B40DB2A579D3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8B483-3B8C-4C0C-90F3-4816AEBF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  <p:sp>
        <p:nvSpPr>
          <p:cNvPr id="100358" name="Slide Number Placeholder 4">
            <a:extLst>
              <a:ext uri="{FF2B5EF4-FFF2-40B4-BE49-F238E27FC236}">
                <a16:creationId xmlns:a16="http://schemas.microsoft.com/office/drawing/2014/main" id="{43A90809-D1A0-4203-A14E-C448598999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3B1B369-94DA-4A65-9213-D149160964FE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A8E732A6-C241-4BFE-93AC-7AB3E14E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400" dirty="0">
                <a:solidFill>
                  <a:srgbClr val="000000"/>
                </a:solidFill>
              </a:rPr>
              <a:t>Examples</a:t>
            </a:r>
          </a:p>
        </p:txBody>
      </p:sp>
      <p:sp>
        <p:nvSpPr>
          <p:cNvPr id="102403" name="Shape 2">
            <a:extLst>
              <a:ext uri="{FF2B5EF4-FFF2-40B4-BE49-F238E27FC236}">
                <a16:creationId xmlns:a16="http://schemas.microsoft.com/office/drawing/2014/main" id="{61F716E6-DD27-4752-8582-EE5C6EF96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0125"/>
            <a:ext cx="10972800" cy="5572125"/>
          </a:xfrm>
        </p:spPr>
        <p:txBody>
          <a:bodyPr/>
          <a:lstStyle/>
          <a:p>
            <a:pPr indent="-431800" eaLnBrk="1" hangingPunct="1"/>
            <a:r>
              <a:rPr lang="en-US" altLang="en-US" sz="3200">
                <a:solidFill>
                  <a:srgbClr val="000000"/>
                </a:solidFill>
              </a:rPr>
              <a:t>How many milliliters of liquefied phenol should be used in compounding the following prescription ?</a:t>
            </a:r>
          </a:p>
          <a:p>
            <a:pPr indent="-431800" eaLnBrk="1" hangingPunct="1">
              <a:buFont typeface="Arial" panose="020B0604020202020204" pitchFamily="34" charset="0"/>
              <a:buNone/>
            </a:pPr>
            <a:r>
              <a:rPr lang="en-US" altLang="en-US" sz="3200">
                <a:solidFill>
                  <a:srgbClr val="000000"/>
                </a:solidFill>
              </a:rPr>
              <a:t>    </a:t>
            </a:r>
            <a:r>
              <a:rPr lang="en-US" altLang="en-US" sz="3200" b="1">
                <a:solidFill>
                  <a:srgbClr val="000000"/>
                </a:solidFill>
              </a:rPr>
              <a:t>Rx</a:t>
            </a:r>
            <a:r>
              <a:rPr lang="en-US" altLang="en-US" sz="3200">
                <a:solidFill>
                  <a:srgbClr val="000000"/>
                </a:solidFill>
              </a:rPr>
              <a:t>,  Liquefied Phenol 2.5%                                                           Calamine Lotion .ad 240 mL </a:t>
            </a:r>
          </a:p>
          <a:p>
            <a:pPr indent="-431800" eaLnBrk="1" hangingPunct="1">
              <a:buFont typeface="Arial" panose="020B0604020202020204" pitchFamily="34" charset="0"/>
              <a:buNone/>
            </a:pPr>
            <a:r>
              <a:rPr lang="en-US" altLang="en-US" sz="3200">
                <a:solidFill>
                  <a:srgbClr val="000000"/>
                </a:solidFill>
              </a:rPr>
              <a:t>           Sig. For external use.</a:t>
            </a:r>
            <a:r>
              <a:rPr lang="en-US" altLang="en-US" b="1" i="1">
                <a:solidFill>
                  <a:srgbClr val="000000"/>
                </a:solidFill>
              </a:rPr>
              <a:t> </a:t>
            </a:r>
          </a:p>
          <a:p>
            <a:pPr indent="-431800" eaLnBrk="1" hangingPunct="1">
              <a:buFont typeface="Arial" panose="020B0604020202020204" pitchFamily="34" charset="0"/>
              <a:buNone/>
            </a:pPr>
            <a:r>
              <a:rPr lang="en-US" altLang="en-US" sz="2400" b="1" i="1">
                <a:solidFill>
                  <a:srgbClr val="000000"/>
                </a:solidFill>
              </a:rPr>
              <a:t>  </a:t>
            </a:r>
            <a:r>
              <a:rPr lang="en-US" altLang="en-US" sz="2400" i="1">
                <a:solidFill>
                  <a:srgbClr val="000000"/>
                </a:solidFill>
              </a:rPr>
              <a:t>using,</a:t>
            </a:r>
            <a:r>
              <a:rPr lang="en-US" altLang="en-US" sz="2400" b="1" i="1">
                <a:solidFill>
                  <a:srgbClr val="000000"/>
                </a:solidFill>
              </a:rPr>
              <a:t> </a:t>
            </a:r>
            <a:r>
              <a:rPr lang="en-US" altLang="en-US" sz="2400" i="1">
                <a:solidFill>
                  <a:srgbClr val="000000"/>
                </a:solidFill>
              </a:rPr>
              <a:t>Volume (mL) × % (expressed as a decimal) = milliliter active  ingredient  </a:t>
            </a:r>
          </a:p>
          <a:p>
            <a:pPr indent="-431800" eaLnBrk="1" hangingPunct="1">
              <a:buFont typeface="Arial" panose="020B0604020202020204" pitchFamily="34" charset="0"/>
              <a:buNone/>
            </a:pPr>
            <a:r>
              <a:rPr lang="en-US" altLang="en-US" sz="2400" b="1" i="1">
                <a:solidFill>
                  <a:srgbClr val="000000"/>
                </a:solidFill>
              </a:rPr>
              <a:t>        </a:t>
            </a:r>
            <a:r>
              <a:rPr lang="en-US" altLang="en-US">
                <a:solidFill>
                  <a:srgbClr val="000000"/>
                </a:solidFill>
              </a:rPr>
              <a:t>240 mL × 0.025 =  6 mL, answer.</a:t>
            </a:r>
          </a:p>
          <a:p>
            <a:pPr indent="-431800"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0000"/>
                </a:solidFill>
              </a:rPr>
              <a:t>   </a:t>
            </a:r>
            <a:r>
              <a:rPr lang="en-US" altLang="en-US" sz="2800" i="1">
                <a:solidFill>
                  <a:srgbClr val="000000"/>
                </a:solidFill>
              </a:rPr>
              <a:t>Or, solving by dimensional analysis</a:t>
            </a:r>
            <a:r>
              <a:rPr lang="en-US" altLang="en-US">
                <a:solidFill>
                  <a:srgbClr val="000000"/>
                </a:solidFill>
              </a:rPr>
              <a:t>:</a:t>
            </a:r>
          </a:p>
          <a:p>
            <a:pPr indent="-431800"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0000"/>
                </a:solidFill>
              </a:rPr>
              <a:t>2.5 mL/100 mL × 240 mL =6 mL, answer</a:t>
            </a:r>
            <a:endParaRPr lang="en-US" altLang="en-US" sz="3200">
              <a:solidFill>
                <a:srgbClr val="000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F9F68-5D1A-4AE4-BAE1-203C3F6E01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E3A439-3CCE-408E-BD43-7EDD2465384D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B8FB3-3F42-4483-A2CF-0033F1BD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  <p:sp>
        <p:nvSpPr>
          <p:cNvPr id="102406" name="Slide Number Placeholder 4">
            <a:extLst>
              <a:ext uri="{FF2B5EF4-FFF2-40B4-BE49-F238E27FC236}">
                <a16:creationId xmlns:a16="http://schemas.microsoft.com/office/drawing/2014/main" id="{5699845E-7AB0-43F9-B404-A686E14A33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FE1F5E6-AE7B-43E9-A109-F464F52C0090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E712-7BC5-4F32-8B33-F5C610005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26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51D8C-D724-48D1-B2B0-817BBD08B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0125"/>
            <a:ext cx="10972800" cy="5643563"/>
          </a:xfrm>
        </p:spPr>
        <p:txBody>
          <a:bodyPr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b="1" i="1" dirty="0"/>
              <a:t>At the end of this chapter, the students will be able to  </a:t>
            </a:r>
            <a:endParaRPr lang="en-US" sz="2800" b="1" i="1" dirty="0"/>
          </a:p>
          <a:p>
            <a:pPr eaLnBrk="1" hangingPunct="1">
              <a:defRPr/>
            </a:pPr>
            <a:r>
              <a:rPr lang="en-US" sz="2800" dirty="0"/>
              <a:t>Define the expressions percent weight-in-volume, percent volume-in -volume, and percent weight -in-weight. </a:t>
            </a:r>
          </a:p>
          <a:p>
            <a:pPr eaLnBrk="1" hangingPunct="1">
              <a:defRPr/>
            </a:pPr>
            <a:r>
              <a:rPr lang="en-US" sz="2800" dirty="0"/>
              <a:t>Perform calculations in percent weight-in-volume, percent volume-in -volume, and percent weight -in-weight expressions.</a:t>
            </a:r>
          </a:p>
          <a:p>
            <a:pPr eaLnBrk="1" hangingPunct="1">
              <a:defRPr/>
            </a:pPr>
            <a:r>
              <a:rPr lang="en-US" sz="2800" dirty="0"/>
              <a:t>Apply % w/v, % v/v and % w/w expressions in Pharmacy practice.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2FCE7-8981-40EA-8279-9D3096AC6E7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7DE6357-58D8-4237-A8E8-A96A9485CE80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361F6-38B7-45E7-AA26-3EC1729F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  <p:sp>
        <p:nvSpPr>
          <p:cNvPr id="70662" name="Slide Number Placeholder 5">
            <a:extLst>
              <a:ext uri="{FF2B5EF4-FFF2-40B4-BE49-F238E27FC236}">
                <a16:creationId xmlns:a16="http://schemas.microsoft.com/office/drawing/2014/main" id="{ABE5F6CB-584C-4E50-A4A0-4484D84640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03B1289-7292-40AF-8994-3FEF5AB9861C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52A7A08E-0BCA-45AB-88C6-8465F85B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54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Conti…</a:t>
            </a:r>
            <a:endParaRPr/>
          </a:p>
        </p:txBody>
      </p:sp>
      <p:sp>
        <p:nvSpPr>
          <p:cNvPr id="104451" name="Shape 2">
            <a:extLst>
              <a:ext uri="{FF2B5EF4-FFF2-40B4-BE49-F238E27FC236}">
                <a16:creationId xmlns:a16="http://schemas.microsoft.com/office/drawing/2014/main" id="{72A924B6-7E22-42C4-BB84-45FA5D247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785813"/>
            <a:ext cx="11106150" cy="5572125"/>
          </a:xfrm>
        </p:spPr>
        <p:txBody>
          <a:bodyPr/>
          <a:lstStyle/>
          <a:p>
            <a:pPr indent="-431800" eaLnBrk="1" hangingPunct="1"/>
            <a:r>
              <a:rPr lang="en-US" altLang="en-US" sz="3200">
                <a:solidFill>
                  <a:srgbClr val="000000"/>
                </a:solidFill>
              </a:rPr>
              <a:t>What is the percentage strength v/v of a solution of 800 g of a liquid with a specific gravity of 0.800 in enough water to make 4000 mL?</a:t>
            </a:r>
          </a:p>
          <a:p>
            <a:pPr indent="-431800" eaLnBrk="1" hangingPunct="1"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000000"/>
                </a:solidFill>
              </a:rPr>
              <a:t>     </a:t>
            </a:r>
          </a:p>
          <a:p>
            <a:pPr indent="-431800" eaLnBrk="1" hangingPunct="1"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000000"/>
                </a:solidFill>
              </a:rPr>
              <a:t>     800 g of water represents or measures 800 mL</a:t>
            </a:r>
          </a:p>
          <a:p>
            <a:pPr indent="-431800" eaLnBrk="1" hangingPunct="1"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000000"/>
                </a:solidFill>
              </a:rPr>
              <a:t>      800 </a:t>
            </a:r>
            <a:r>
              <a:rPr lang="en-US" altLang="en-US" sz="2800" u="sng">
                <a:solidFill>
                  <a:srgbClr val="000000"/>
                </a:solidFill>
              </a:rPr>
              <a:t>mL </a:t>
            </a:r>
            <a:r>
              <a:rPr lang="en-US" altLang="en-US" sz="2800">
                <a:solidFill>
                  <a:srgbClr val="000000"/>
                </a:solidFill>
              </a:rPr>
              <a:t>/0.800 = 1000 mL of active ingredient</a:t>
            </a:r>
          </a:p>
          <a:p>
            <a:pPr indent="-431800" eaLnBrk="1" hangingPunct="1">
              <a:buFont typeface="Arial" panose="020B0604020202020204" pitchFamily="34" charset="0"/>
              <a:buNone/>
            </a:pPr>
            <a:r>
              <a:rPr lang="en-US" altLang="en-US" sz="2800" i="1"/>
              <a:t>Using the formula</a:t>
            </a:r>
            <a:r>
              <a:rPr lang="en-US" altLang="en-US" sz="2800"/>
              <a:t>,</a:t>
            </a:r>
          </a:p>
          <a:p>
            <a:pPr indent="-431800" eaLnBrk="1" hangingPunct="1">
              <a:buFont typeface="Arial" panose="020B0604020202020204" pitchFamily="34" charset="0"/>
              <a:buNone/>
            </a:pPr>
            <a:r>
              <a:rPr lang="en-US" altLang="en-US" sz="2800"/>
              <a:t>    4000 mL </a:t>
            </a:r>
            <a:r>
              <a:rPr lang="en-US" altLang="en-US" sz="2800" i="1">
                <a:solidFill>
                  <a:srgbClr val="000000"/>
                </a:solidFill>
              </a:rPr>
              <a:t>× % (v/v in decimal) = 1000mL</a:t>
            </a:r>
          </a:p>
          <a:p>
            <a:pPr indent="-431800" eaLnBrk="1" hangingPunct="1">
              <a:buFont typeface="Arial" panose="020B0604020202020204" pitchFamily="34" charset="0"/>
              <a:buNone/>
            </a:pPr>
            <a:r>
              <a:rPr lang="en-US" altLang="en-US" sz="2800" i="1">
                <a:solidFill>
                  <a:srgbClr val="000000"/>
                </a:solidFill>
              </a:rPr>
              <a:t>     % (v/v) = 0.25 × 100 % = 25 %,answer</a:t>
            </a:r>
            <a:endParaRPr lang="en-US" altLang="en-US" sz="2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16463-07A4-4ED0-9C58-6CB2BDB013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03F9C8-1D2D-494B-8F54-AE76DFF66CC2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1B82B-8711-4B21-B505-C825B3DC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  <p:sp>
        <p:nvSpPr>
          <p:cNvPr id="104454" name="Slide Number Placeholder 4">
            <a:extLst>
              <a:ext uri="{FF2B5EF4-FFF2-40B4-BE49-F238E27FC236}">
                <a16:creationId xmlns:a16="http://schemas.microsoft.com/office/drawing/2014/main" id="{E4224876-E344-4FAA-AA2A-54A0B29080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ADC5AF5-5709-4CE5-8785-60FCF2D2727D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6EE5694-8EC3-43A1-B0AC-CBEFB621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Conti…</a:t>
            </a:r>
            <a:endParaRPr/>
          </a:p>
        </p:txBody>
      </p:sp>
      <p:sp>
        <p:nvSpPr>
          <p:cNvPr id="106499" name="Shape 2">
            <a:extLst>
              <a:ext uri="{FF2B5EF4-FFF2-40B4-BE49-F238E27FC236}">
                <a16:creationId xmlns:a16="http://schemas.microsoft.com/office/drawing/2014/main" id="{2453EB15-A8DD-42A7-9FD7-6834C5017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57313"/>
            <a:ext cx="11106150" cy="4768850"/>
          </a:xfrm>
        </p:spPr>
        <p:txBody>
          <a:bodyPr/>
          <a:lstStyle/>
          <a:p>
            <a:pPr indent="-431800" eaLnBrk="1" hangingPunct="1">
              <a:lnSpc>
                <a:spcPct val="150000"/>
              </a:lnSpc>
            </a:pPr>
            <a:r>
              <a:rPr lang="en-US" altLang="en-US" sz="3200">
                <a:solidFill>
                  <a:srgbClr val="000000"/>
                </a:solidFill>
              </a:rPr>
              <a:t>When  the volume of the active ingredient and its percentage strength(v/v) given;</a:t>
            </a:r>
          </a:p>
          <a:p>
            <a:pPr indent="-4318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3200" i="1" u="sng">
                <a:solidFill>
                  <a:srgbClr val="000000"/>
                </a:solidFill>
              </a:rPr>
              <a:t>it</a:t>
            </a:r>
            <a:r>
              <a:rPr lang="en-US" altLang="en-US" sz="3200" i="1">
                <a:solidFill>
                  <a:srgbClr val="000000"/>
                </a:solidFill>
              </a:rPr>
              <a:t> may require first determining the volume of the active ingredient from its weight and specific gravity</a:t>
            </a:r>
            <a:r>
              <a:rPr lang="en-US" altLang="en-US"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4BE34-8DD5-4046-9601-752E706B78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61D8726-497C-403C-83D2-A26BE38CD66C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544F9-20F1-4FEC-8149-0423BC56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  <p:sp>
        <p:nvSpPr>
          <p:cNvPr id="106502" name="Slide Number Placeholder 4">
            <a:extLst>
              <a:ext uri="{FF2B5EF4-FFF2-40B4-BE49-F238E27FC236}">
                <a16:creationId xmlns:a16="http://schemas.microsoft.com/office/drawing/2014/main" id="{FDA33F17-6A35-45CE-A22A-4947B94DD5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40E83CA-C4CB-4B67-B857-A188AB3F71C2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AFAE301-CF71-4DC2-A17D-B760DB84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14313"/>
            <a:ext cx="109728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440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2" name="Shape 2">
            <a:extLst>
              <a:ext uri="{FF2B5EF4-FFF2-40B4-BE49-F238E27FC236}">
                <a16:creationId xmlns:a16="http://schemas.microsoft.com/office/drawing/2014/main" id="{3B614EAB-85C0-40F2-9798-FBD37D55D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85813"/>
            <a:ext cx="10972800" cy="578643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3200" dirty="0">
                <a:solidFill>
                  <a:srgbClr val="000000"/>
                </a:solidFill>
              </a:rPr>
              <a:t>Peppermint spirit contains 10% v/v of peppermint oil. What volume of the spirit will contain 75 mL of peppermint oil?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,     </a:t>
            </a:r>
            <a:r>
              <a:rPr lang="en-US" sz="3200" dirty="0">
                <a:solidFill>
                  <a:srgbClr val="000000"/>
                </a:solidFill>
              </a:rPr>
              <a:t> let the volume of solution is “X” 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       10% v/v = 0.1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i="1" dirty="0">
                <a:solidFill>
                  <a:srgbClr val="000000"/>
                </a:solidFill>
              </a:rPr>
              <a:t>By using the formula</a:t>
            </a:r>
            <a:endParaRPr lang="en-US" sz="3200" i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3200" dirty="0">
                <a:solidFill>
                  <a:srgbClr val="000000"/>
                </a:solidFill>
              </a:rPr>
              <a:t>               </a:t>
            </a:r>
            <a:r>
              <a:rPr sz="3200">
                <a:solidFill>
                  <a:srgbClr val="000000"/>
                </a:solidFill>
              </a:rPr>
              <a:t>75 ml = 0.1</a:t>
            </a:r>
            <a:r>
              <a:rPr lang="en-US" i="1" dirty="0">
                <a:solidFill>
                  <a:srgbClr val="000000"/>
                </a:solidFill>
              </a:rPr>
              <a:t> ×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volume of solution (X)</a:t>
            </a:r>
            <a:endParaRPr sz="320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3200" dirty="0">
                <a:solidFill>
                  <a:srgbClr val="000000"/>
                </a:solidFill>
              </a:rPr>
              <a:t>               </a:t>
            </a:r>
            <a:r>
              <a:rPr sz="3200">
                <a:solidFill>
                  <a:srgbClr val="000000"/>
                </a:solidFill>
              </a:rPr>
              <a:t>X=75ml/0.1 ,</a:t>
            </a: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                 </a:t>
            </a:r>
            <a:r>
              <a:rPr lang="en-US" sz="3200" dirty="0">
                <a:solidFill>
                  <a:srgbClr val="000000"/>
                </a:solidFill>
              </a:rPr>
              <a:t>X</a:t>
            </a:r>
            <a:r>
              <a:rPr sz="3200">
                <a:solidFill>
                  <a:srgbClr val="000000"/>
                </a:solidFill>
              </a:rPr>
              <a:t>=750 mL  </a:t>
            </a:r>
          </a:p>
          <a:p>
            <a:pPr eaLnBrk="1" hangingPunct="1">
              <a:defRPr/>
            </a:pP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489C2-C6F4-41E5-9BD9-23A8EE498A0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7E7332A-C008-4214-85BD-75156B78E322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E922E-9013-4428-91EF-082AA61C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  <p:sp>
        <p:nvSpPr>
          <p:cNvPr id="108550" name="Slide Number Placeholder 5">
            <a:extLst>
              <a:ext uri="{FF2B5EF4-FFF2-40B4-BE49-F238E27FC236}">
                <a16:creationId xmlns:a16="http://schemas.microsoft.com/office/drawing/2014/main" id="{A048B186-CCF6-4701-9871-8A84EEA6E2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E17C0F5-3E9B-42A4-8AAB-B9F1305EC630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A1A91299-D56C-4990-BE8F-FCB396B3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440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2" name="Shape 2">
            <a:extLst>
              <a:ext uri="{FF2B5EF4-FFF2-40B4-BE49-F238E27FC236}">
                <a16:creationId xmlns:a16="http://schemas.microsoft.com/office/drawing/2014/main" id="{1526281B-65C6-41DA-96D2-5FECA0BEB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785813"/>
            <a:ext cx="11106150" cy="5857875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US" sz="3200" dirty="0">
                <a:solidFill>
                  <a:srgbClr val="000000"/>
                </a:solidFill>
              </a:rPr>
              <a:t>If a veterinary liniment contains 30% v/v of dimethyl sulfoxide, how many milliliters of the liniment can be prepared from 454 g of dimethyl sulfoxide (sp gr 1.10)?</a:t>
            </a:r>
            <a:endParaRPr lang="en-US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        454 g of water measures 454 mL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       454 mL /1.10 = 412.7 mL of dimethyl sulfoxide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      454 g of dimethyl sulfoxide is 412.7 mL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i="1" dirty="0">
                <a:solidFill>
                  <a:srgbClr val="000000"/>
                </a:solidFill>
              </a:rPr>
              <a:t>By using the formula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    volume of the solution(V) × 0.3 = 412.7 mL  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    V = 1375.66 ~ 1376 mL ...answer  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6C118-F154-4DF8-BA3F-EE78F66C0D6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3BD0D4-17E7-4135-9A82-4900BB5C2B0E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661E7-A61B-465F-B295-3995D402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By Tamene B</a:t>
            </a:r>
            <a:r>
              <a:rPr lang="en-US" dirty="0"/>
              <a:t>.</a:t>
            </a:r>
          </a:p>
        </p:txBody>
      </p:sp>
      <p:sp>
        <p:nvSpPr>
          <p:cNvPr id="110598" name="Slide Number Placeholder 5">
            <a:extLst>
              <a:ext uri="{FF2B5EF4-FFF2-40B4-BE49-F238E27FC236}">
                <a16:creationId xmlns:a16="http://schemas.microsoft.com/office/drawing/2014/main" id="{825EAFE2-EC28-4032-BF77-A52FD00A7E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D2DD1EF-736F-45F2-8257-04103701FAAF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708B6F1F-0316-4B17-8C30-6F6C280E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001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0" i="1" dirty="0">
                <a:solidFill>
                  <a:srgbClr val="000000"/>
                </a:solidFill>
              </a:rPr>
              <a:t>Percentage Weight-in-Weight</a:t>
            </a:r>
          </a:p>
        </p:txBody>
      </p:sp>
      <p:sp>
        <p:nvSpPr>
          <p:cNvPr id="112643" name="Shape 2">
            <a:extLst>
              <a:ext uri="{FF2B5EF4-FFF2-40B4-BE49-F238E27FC236}">
                <a16:creationId xmlns:a16="http://schemas.microsoft.com/office/drawing/2014/main" id="{ACF1D90B-BA08-4DF6-B260-8611C851D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000125"/>
            <a:ext cx="11106150" cy="5500688"/>
          </a:xfrm>
        </p:spPr>
        <p:txBody>
          <a:bodyPr/>
          <a:lstStyle/>
          <a:p>
            <a:pPr indent="-431800" eaLnBrk="1" hangingPunct="1"/>
            <a:r>
              <a:rPr lang="en-US" altLang="en-US" sz="3200">
                <a:solidFill>
                  <a:srgbClr val="000000"/>
                </a:solidFill>
              </a:rPr>
              <a:t>True percentage  or percentage by weight</a:t>
            </a:r>
          </a:p>
          <a:p>
            <a:pPr indent="-431800" eaLnBrk="1" hangingPunct="1">
              <a:lnSpc>
                <a:spcPct val="150000"/>
              </a:lnSpc>
            </a:pPr>
            <a:r>
              <a:rPr lang="en-US" altLang="en-US" sz="3200">
                <a:solidFill>
                  <a:srgbClr val="000000"/>
                </a:solidFill>
              </a:rPr>
              <a:t>Indicates the number of parts by weight of active ingredient contained in the total weight of the solution or mixture considered as 100 parts by weight.</a:t>
            </a:r>
            <a:r>
              <a:rPr lang="en-US" altLang="en-US" b="1" i="1">
                <a:solidFill>
                  <a:srgbClr val="000000"/>
                </a:solidFill>
              </a:rPr>
              <a:t> </a:t>
            </a:r>
          </a:p>
          <a:p>
            <a:pPr indent="-43180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b="1" i="1">
                <a:solidFill>
                  <a:srgbClr val="000000"/>
                </a:solidFill>
              </a:rPr>
              <a:t>    Weight of solution (g) × % (expressed as a decimal)  = weight of solute (g)</a:t>
            </a:r>
          </a:p>
          <a:p>
            <a:pPr indent="-431800" eaLnBrk="1" hangingPunct="1">
              <a:lnSpc>
                <a:spcPct val="150000"/>
              </a:lnSpc>
            </a:pPr>
            <a:endParaRPr lang="en-US" altLang="en-US" sz="3200">
              <a:solidFill>
                <a:srgbClr val="000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F8FC0-4300-49E6-BFF9-347950C2DC0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513F31A-57DC-4C9F-BDF5-F3196A7C3025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F38D2-021A-4498-B00E-53EA906B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  <p:sp>
        <p:nvSpPr>
          <p:cNvPr id="112646" name="Slide Number Placeholder 4">
            <a:extLst>
              <a:ext uri="{FF2B5EF4-FFF2-40B4-BE49-F238E27FC236}">
                <a16:creationId xmlns:a16="http://schemas.microsoft.com/office/drawing/2014/main" id="{8D615641-7094-4BE9-A344-F3CB92A877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8CC3C51-AB74-4BED-80BB-8B8F9B995732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EC11F5BB-B676-48FD-85C3-B2AE4F72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69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E</a:t>
            </a:r>
            <a:r>
              <a:rPr lang="en-US" sz="4400" dirty="0">
                <a:solidFill>
                  <a:srgbClr val="000000"/>
                </a:solidFill>
              </a:rPr>
              <a:t>xample</a:t>
            </a:r>
            <a:endParaRPr sz="4400">
              <a:solidFill>
                <a:srgbClr val="000000"/>
              </a:solidFill>
            </a:endParaRPr>
          </a:p>
        </p:txBody>
      </p:sp>
      <p:sp>
        <p:nvSpPr>
          <p:cNvPr id="114691" name="Shape 2">
            <a:extLst>
              <a:ext uri="{FF2B5EF4-FFF2-40B4-BE49-F238E27FC236}">
                <a16:creationId xmlns:a16="http://schemas.microsoft.com/office/drawing/2014/main" id="{3108A4C6-FC20-48E3-8343-A7C859E4C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000125"/>
            <a:ext cx="11715750" cy="5572125"/>
          </a:xfrm>
        </p:spPr>
        <p:txBody>
          <a:bodyPr/>
          <a:lstStyle/>
          <a:p>
            <a:pPr indent="-431800" eaLnBrk="1" hangingPunct="1">
              <a:lnSpc>
                <a:spcPct val="150000"/>
              </a:lnSpc>
            </a:pPr>
            <a:r>
              <a:rPr lang="en-US" altLang="en-US" sz="3200">
                <a:solidFill>
                  <a:srgbClr val="000000"/>
                </a:solidFill>
              </a:rPr>
              <a:t>How many grams of phenol should be used to prepare 240 g of a 5% (w/w) solution in water?</a:t>
            </a:r>
          </a:p>
          <a:p>
            <a:pPr indent="-43180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i="1">
                <a:solidFill>
                  <a:srgbClr val="000000"/>
                </a:solidFill>
              </a:rPr>
              <a:t>By using formula</a:t>
            </a:r>
            <a:r>
              <a:rPr lang="en-US" altLang="en-US">
                <a:solidFill>
                  <a:srgbClr val="000000"/>
                </a:solidFill>
              </a:rPr>
              <a:t>,</a:t>
            </a:r>
          </a:p>
          <a:p>
            <a:pPr indent="-43180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b="1" i="1">
                <a:solidFill>
                  <a:srgbClr val="000000"/>
                </a:solidFill>
              </a:rPr>
              <a:t>   </a:t>
            </a:r>
            <a:r>
              <a:rPr lang="en-US" altLang="en-US" sz="2400" b="1" i="1">
                <a:solidFill>
                  <a:srgbClr val="000000"/>
                </a:solidFill>
              </a:rPr>
              <a:t>Weight of solution (g) × % (expressed as a decimal)  =؄g of solute</a:t>
            </a:r>
            <a:endParaRPr lang="en-US" altLang="en-US" sz="3200">
              <a:solidFill>
                <a:srgbClr val="000000"/>
              </a:solidFill>
            </a:endParaRPr>
          </a:p>
          <a:p>
            <a:pPr indent="-43180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3200">
                <a:solidFill>
                  <a:srgbClr val="000000"/>
                </a:solidFill>
              </a:rPr>
              <a:t> 240 g × 0.05 = 12 g, answer</a:t>
            </a:r>
            <a:r>
              <a:rPr lang="en-US" altLang="en-US" sz="32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D54C9-9FA8-440C-B76B-E74873A689D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8ACC520-B26E-4B61-A512-69E1CB816E39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73C28-1F68-4D1D-913A-52019DF2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  <p:sp>
        <p:nvSpPr>
          <p:cNvPr id="114694" name="Slide Number Placeholder 4">
            <a:extLst>
              <a:ext uri="{FF2B5EF4-FFF2-40B4-BE49-F238E27FC236}">
                <a16:creationId xmlns:a16="http://schemas.microsoft.com/office/drawing/2014/main" id="{92D28971-86C7-4773-A72F-ECE2743490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9F1FE35-724B-482B-A09A-ABDCB50BE1EA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2A31C0A3-C797-4E4A-8929-B642A2D3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692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116739" name="Shape 2">
            <a:extLst>
              <a:ext uri="{FF2B5EF4-FFF2-40B4-BE49-F238E27FC236}">
                <a16:creationId xmlns:a16="http://schemas.microsoft.com/office/drawing/2014/main" id="{1B185BCA-BD72-4314-9485-E0D4C2DD9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071563"/>
            <a:ext cx="11620500" cy="5357812"/>
          </a:xfrm>
        </p:spPr>
        <p:txBody>
          <a:bodyPr/>
          <a:lstStyle/>
          <a:p>
            <a:pPr indent="-431800" eaLnBrk="1" hangingPunct="1">
              <a:lnSpc>
                <a:spcPct val="150000"/>
              </a:lnSpc>
            </a:pPr>
            <a:r>
              <a:rPr lang="en-US" altLang="en-US" sz="3200">
                <a:solidFill>
                  <a:srgbClr val="000000"/>
                </a:solidFill>
              </a:rPr>
              <a:t>How many grams of a drug substance are required to make 120 mL of a 20% (w/w) solution having a specific gravity of 1.15?</a:t>
            </a:r>
          </a:p>
          <a:p>
            <a:pPr indent="-43180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3200">
                <a:solidFill>
                  <a:srgbClr val="000000"/>
                </a:solidFill>
              </a:rPr>
              <a:t>        120 mL of water weighs 120 g</a:t>
            </a:r>
          </a:p>
          <a:p>
            <a:pPr indent="-43180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0000"/>
                </a:solidFill>
              </a:rPr>
              <a:t>     </a:t>
            </a:r>
            <a:r>
              <a:rPr lang="en-US" altLang="en-US" sz="3200">
                <a:solidFill>
                  <a:srgbClr val="000000"/>
                </a:solidFill>
              </a:rPr>
              <a:t>120 g × 1.15 = 138 g, weight of 120 mL of solution</a:t>
            </a:r>
          </a:p>
          <a:p>
            <a:pPr indent="-43180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3200">
                <a:solidFill>
                  <a:srgbClr val="000000"/>
                </a:solidFill>
              </a:rPr>
              <a:t>    138 g × 0.20 =  </a:t>
            </a:r>
            <a:r>
              <a:rPr lang="en-US" altLang="en-US" sz="3200" i="1">
                <a:solidFill>
                  <a:srgbClr val="000000"/>
                </a:solidFill>
              </a:rPr>
              <a:t>27.6 g plus enough water to make 120 mL, answer 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B64CE-D784-4790-8C01-C91CE628FD6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3A3F7E-677C-46CB-93A0-F00CD578E9FC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7263A-AABE-45BF-8BE6-D97378E6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  <p:sp>
        <p:nvSpPr>
          <p:cNvPr id="116742" name="Slide Number Placeholder 4">
            <a:extLst>
              <a:ext uri="{FF2B5EF4-FFF2-40B4-BE49-F238E27FC236}">
                <a16:creationId xmlns:a16="http://schemas.microsoft.com/office/drawing/2014/main" id="{EB930A49-EB2A-410C-A4C0-9F0F2EF9AD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EE896D0-466B-4497-985D-BF239CC18DD9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7C9D9806-A8A0-4F6B-BCDC-A8956012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0"/>
            <a:ext cx="10972800" cy="5000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Conti…</a:t>
            </a:r>
            <a:endParaRPr/>
          </a:p>
        </p:txBody>
      </p:sp>
      <p:sp>
        <p:nvSpPr>
          <p:cNvPr id="2" name="Shape 2">
            <a:extLst>
              <a:ext uri="{FF2B5EF4-FFF2-40B4-BE49-F238E27FC236}">
                <a16:creationId xmlns:a16="http://schemas.microsoft.com/office/drawing/2014/main" id="{637A0320-5F2E-438B-B286-2794804C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642938"/>
            <a:ext cx="11201400" cy="60007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sz="3200">
                <a:solidFill>
                  <a:srgbClr val="000000"/>
                </a:solidFill>
              </a:rPr>
              <a:t>How many grams of benzocaine should be used in compounding the following prescription?</a:t>
            </a: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        Rx,   </a:t>
            </a:r>
            <a:r>
              <a:rPr sz="3200">
                <a:solidFill>
                  <a:srgbClr val="000000"/>
                </a:solidFill>
              </a:rPr>
              <a:t>Benzocaine 2% 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3200" dirty="0">
                <a:solidFill>
                  <a:srgbClr val="000000"/>
                </a:solidFill>
              </a:rPr>
              <a:t>                </a:t>
            </a:r>
            <a:r>
              <a:rPr sz="3200">
                <a:solidFill>
                  <a:srgbClr val="000000"/>
                </a:solidFill>
              </a:rPr>
              <a:t>Polyethylene Glycol Base .ad 2 </a:t>
            </a:r>
            <a:r>
              <a:rPr sz="3200" u="sng">
                <a:solidFill>
                  <a:srgbClr val="000000"/>
                </a:solidFill>
              </a:rPr>
              <a:t>g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3200" dirty="0">
                <a:solidFill>
                  <a:srgbClr val="000000"/>
                </a:solidFill>
              </a:rPr>
              <a:t>                </a:t>
            </a:r>
            <a:r>
              <a:rPr sz="3200">
                <a:solidFill>
                  <a:srgbClr val="000000"/>
                </a:solidFill>
              </a:rPr>
              <a:t>Make 24 such suppositories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sz="320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              </a:t>
            </a:r>
            <a:r>
              <a:rPr sz="3200">
                <a:solidFill>
                  <a:srgbClr val="000000"/>
                </a:solidFill>
              </a:rPr>
              <a:t>Sig. Insert one as direct</a:t>
            </a: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     The total weight of  mixture is 2g × 24 = 48 g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     2% = 0.02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i="1" dirty="0">
                <a:solidFill>
                  <a:srgbClr val="000000"/>
                </a:solidFill>
              </a:rPr>
              <a:t>By using the formula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                  48 g × 0.02 = 0.96 g, answer.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sz="3200">
              <a:solidFill>
                <a:srgbClr val="0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752D-EC89-4FA2-A143-33149A4F50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FFD1D3-BF77-47B6-8CA7-9F1680181FB1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86A1-80FE-43C4-949C-6670B0DB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  <p:sp>
        <p:nvSpPr>
          <p:cNvPr id="118790" name="Slide Number Placeholder 5">
            <a:extLst>
              <a:ext uri="{FF2B5EF4-FFF2-40B4-BE49-F238E27FC236}">
                <a16:creationId xmlns:a16="http://schemas.microsoft.com/office/drawing/2014/main" id="{540B6950-FD99-41D4-9F0B-98EB3662B0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9110F7C-5CDB-41B4-9549-07E08340E08D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8A2B-E2BC-4D22-933D-C2F08E55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0001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/>
              <a:t>Simple Conversions of Concentration to ‘‘mg/mL’’</a:t>
            </a:r>
          </a:p>
        </p:txBody>
      </p:sp>
      <p:sp>
        <p:nvSpPr>
          <p:cNvPr id="120835" name="Content Placeholder 2">
            <a:extLst>
              <a:ext uri="{FF2B5EF4-FFF2-40B4-BE49-F238E27FC236}">
                <a16:creationId xmlns:a16="http://schemas.microsoft.com/office/drawing/2014/main" id="{13A6701F-EC81-4AD3-9E53-9F0CD2935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4438"/>
            <a:ext cx="11620500" cy="5143500"/>
          </a:xfrm>
        </p:spPr>
        <p:txBody>
          <a:bodyPr/>
          <a:lstStyle/>
          <a:p>
            <a:pPr indent="-431800" eaLnBrk="1" hangingPunct="1">
              <a:lnSpc>
                <a:spcPct val="150000"/>
              </a:lnSpc>
            </a:pPr>
            <a:r>
              <a:rPr lang="en-US" altLang="en-US" sz="2800"/>
              <a:t> Pharmacists, particularly those practicing in patient care settings, need to </a:t>
            </a:r>
            <a:r>
              <a:rPr lang="en-US" altLang="en-US" sz="2800" i="1"/>
              <a:t>convert rapidly product concentrations expressed as percentage strength, or as grams per </a:t>
            </a:r>
            <a:r>
              <a:rPr lang="en-US" altLang="en-US" sz="2800"/>
              <a:t>liter  </a:t>
            </a:r>
            <a:r>
              <a:rPr lang="en-US" altLang="en-US" sz="2800" i="1"/>
              <a:t>to milligrams per milliliter (mg/mL). </a:t>
            </a:r>
          </a:p>
          <a:p>
            <a:pPr indent="-431800" eaLnBrk="1" hangingPunct="1">
              <a:lnSpc>
                <a:spcPct val="150000"/>
              </a:lnSpc>
            </a:pPr>
            <a:r>
              <a:rPr lang="en-US" altLang="en-US" sz="2800" b="1" i="1"/>
              <a:t>To convert product percentage strengths to mg/mL;</a:t>
            </a:r>
          </a:p>
          <a:p>
            <a:pPr indent="-4318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i="1"/>
              <a:t> multiply the percentage strength, expressed as a whole number, by 10.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7464E-3165-4777-BD51-1BD6F2AC5C6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DD7827-8BE4-4C05-8E23-1D75FD6C0331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AF4CC-91A4-4C32-82E6-2385A77F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  <p:sp>
        <p:nvSpPr>
          <p:cNvPr id="120838" name="Slide Number Placeholder 4">
            <a:extLst>
              <a:ext uri="{FF2B5EF4-FFF2-40B4-BE49-F238E27FC236}">
                <a16:creationId xmlns:a16="http://schemas.microsoft.com/office/drawing/2014/main" id="{97804787-11FF-4D80-A2CD-2936AF968E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835EE7A-57B1-4188-B35B-30E8BC11938A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DA39-10D6-44B4-B60D-25593EB0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111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Conti…</a:t>
            </a:r>
          </a:p>
        </p:txBody>
      </p:sp>
      <p:pic>
        <p:nvPicPr>
          <p:cNvPr id="121859" name="Picture 2">
            <a:extLst>
              <a:ext uri="{FF2B5EF4-FFF2-40B4-BE49-F238E27FC236}">
                <a16:creationId xmlns:a16="http://schemas.microsoft.com/office/drawing/2014/main" id="{A926E39F-F00D-4F9F-9F6E-CB9E45279C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6250" y="1000125"/>
            <a:ext cx="10096500" cy="392906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3F52C-C1C7-4DC3-AAF4-4DF7FC9E74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E35DBBC-179F-4CDF-A1E7-97A7FDE1CCBB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49623-C188-437F-B920-90A27802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  <p:sp>
        <p:nvSpPr>
          <p:cNvPr id="121862" name="Slide Number Placeholder 4">
            <a:extLst>
              <a:ext uri="{FF2B5EF4-FFF2-40B4-BE49-F238E27FC236}">
                <a16:creationId xmlns:a16="http://schemas.microsoft.com/office/drawing/2014/main" id="{DC202C7B-E4DA-4125-B1CE-E24AF6ACBD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5AB73BA-6478-4BB5-84CA-2F1B0D680641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DE5D-89B7-4773-A788-5EA77B27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b="1" i="1" dirty="0">
                <a:solidFill>
                  <a:srgbClr val="000000"/>
                </a:solidFill>
              </a:rPr>
              <a:t>PERCENTAGE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BB506C9E-AFEB-41EB-921C-DA2C0BE36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57313"/>
            <a:ext cx="10972800" cy="4768850"/>
          </a:xfrm>
        </p:spPr>
        <p:txBody>
          <a:bodyPr/>
          <a:lstStyle/>
          <a:p>
            <a:pPr indent="-431800" eaLnBrk="1" hangingPunct="1">
              <a:buFont typeface="Arial" panose="020B0604020202020204" pitchFamily="34" charset="0"/>
              <a:buNone/>
            </a:pPr>
            <a:r>
              <a:rPr lang="en-US" altLang="en-US" b="1" i="1">
                <a:solidFill>
                  <a:srgbClr val="000000"/>
                </a:solidFill>
              </a:rPr>
              <a:t>Percentage</a:t>
            </a:r>
          </a:p>
          <a:p>
            <a:pPr indent="-431800"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0000"/>
                </a:solidFill>
              </a:rPr>
              <a:t>The term percent and its corresponding sign (%) mean ‘                                                                             </a:t>
            </a:r>
          </a:p>
          <a:p>
            <a:pPr indent="-431800" eaLnBrk="1" hangingPunct="1">
              <a:buFont typeface="Wingdings" panose="05000000000000000000" pitchFamily="2" charset="2"/>
              <a:buChar char="ü"/>
            </a:pPr>
            <a:r>
              <a:rPr lang="en-US" altLang="en-US">
                <a:solidFill>
                  <a:srgbClr val="000000"/>
                </a:solidFill>
              </a:rPr>
              <a:t> ‘</a:t>
            </a:r>
            <a:r>
              <a:rPr lang="en-US" altLang="en-US" i="1">
                <a:solidFill>
                  <a:srgbClr val="000000"/>
                </a:solidFill>
              </a:rPr>
              <a:t>by the hundred’’ or ‘‘in a hundred</a:t>
            </a:r>
            <a:r>
              <a:rPr lang="en-US" altLang="en-US">
                <a:solidFill>
                  <a:srgbClr val="000000"/>
                </a:solidFill>
              </a:rPr>
              <a:t>,’’ </a:t>
            </a:r>
          </a:p>
          <a:p>
            <a:pPr indent="-431800"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0000"/>
                </a:solidFill>
              </a:rPr>
              <a:t> Percentage means ‘‘</a:t>
            </a:r>
            <a:r>
              <a:rPr lang="en-US" altLang="en-US" i="1">
                <a:solidFill>
                  <a:srgbClr val="000000"/>
                </a:solidFill>
              </a:rPr>
              <a:t>rate per hundred</a:t>
            </a:r>
            <a:r>
              <a:rPr lang="en-US" altLang="en-US">
                <a:solidFill>
                  <a:srgbClr val="000000"/>
                </a:solidFill>
              </a:rPr>
              <a:t>’’;   </a:t>
            </a:r>
          </a:p>
          <a:p>
            <a:pPr indent="-431800" eaLnBrk="1" hangingPunct="1">
              <a:buFont typeface="Wingdings" panose="05000000000000000000" pitchFamily="2" charset="2"/>
              <a:buChar char="Ø"/>
            </a:pPr>
            <a:r>
              <a:rPr lang="en-US" altLang="en-US" i="1">
                <a:solidFill>
                  <a:srgbClr val="000000"/>
                </a:solidFill>
              </a:rPr>
              <a:t>   </a:t>
            </a:r>
            <a:r>
              <a:rPr lang="en-US" altLang="en-US" i="1" u="sng">
                <a:solidFill>
                  <a:srgbClr val="000000"/>
                </a:solidFill>
              </a:rPr>
              <a:t>So,</a:t>
            </a:r>
            <a:r>
              <a:rPr lang="en-US" altLang="en-US" i="1">
                <a:solidFill>
                  <a:srgbClr val="000000"/>
                </a:solidFill>
              </a:rPr>
              <a:t>  50 percent (or 50%) and a percentage of 50 are equivalent expressions</a:t>
            </a:r>
            <a:r>
              <a:rPr lang="en-US" altLang="en-US">
                <a:solidFill>
                  <a:srgbClr val="000000"/>
                </a:solidFill>
              </a:rPr>
              <a:t>. </a:t>
            </a:r>
          </a:p>
          <a:p>
            <a:pPr indent="-431800" eaLnBrk="1" hangingPunct="1"/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13484-2F80-49EC-8800-573D7B89F8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C5B6F1D-11A8-44D2-994C-E65868B9C6C3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E19A2-F5E1-4177-8E5D-8142F963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  <p:sp>
        <p:nvSpPr>
          <p:cNvPr id="71686" name="Slide Number Placeholder 4">
            <a:extLst>
              <a:ext uri="{FF2B5EF4-FFF2-40B4-BE49-F238E27FC236}">
                <a16:creationId xmlns:a16="http://schemas.microsoft.com/office/drawing/2014/main" id="{5B4B2E4B-E3E8-4F49-9849-0C746896E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A30FE5C-76CF-4891-88AA-D21DE4F07F5D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EB53-D991-4B00-B091-545D714C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01123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Parts per Million (PPM) Parts per Billion (PPB)</a:t>
            </a:r>
          </a:p>
        </p:txBody>
      </p:sp>
      <p:sp>
        <p:nvSpPr>
          <p:cNvPr id="122883" name="Content Placeholder 2">
            <a:extLst>
              <a:ext uri="{FF2B5EF4-FFF2-40B4-BE49-F238E27FC236}">
                <a16:creationId xmlns:a16="http://schemas.microsoft.com/office/drawing/2014/main" id="{ADD3E8A1-3A3A-4717-B77E-356A66272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11525250" cy="4900613"/>
          </a:xfrm>
        </p:spPr>
        <p:txBody>
          <a:bodyPr/>
          <a:lstStyle/>
          <a:p>
            <a:pPr indent="-431800" eaLnBrk="1" hangingPunct="1"/>
            <a:r>
              <a:rPr lang="en-US" altLang="en-US" sz="3000"/>
              <a:t>The strengths of very dilute solutions are commonly expressed in terms of </a:t>
            </a:r>
            <a:r>
              <a:rPr lang="en-US" altLang="en-US" sz="3000" b="1" i="1"/>
              <a:t>parts per million (ppm) </a:t>
            </a:r>
            <a:r>
              <a:rPr lang="en-US" altLang="en-US" sz="3000" b="1"/>
              <a:t>or </a:t>
            </a:r>
            <a:r>
              <a:rPr lang="en-US" altLang="en-US" sz="3000" b="1" i="1"/>
              <a:t>parts per billion (ppb), </a:t>
            </a:r>
          </a:p>
          <a:p>
            <a:pPr indent="-431800" eaLnBrk="1" hangingPunct="1">
              <a:buFont typeface="Wingdings" panose="05000000000000000000" pitchFamily="2" charset="2"/>
              <a:buChar char="Ø"/>
            </a:pPr>
            <a:r>
              <a:rPr lang="en-US" altLang="en-US" sz="3000" i="1"/>
              <a:t> The number of parts of the agent per 1 million or 1 billion parts </a:t>
            </a:r>
            <a:r>
              <a:rPr lang="en-US" altLang="en-US" sz="3000"/>
              <a:t>of the whole.</a:t>
            </a:r>
          </a:p>
          <a:p>
            <a:pPr indent="-431800" eaLnBrk="1" hangingPunct="1">
              <a:buFont typeface="Arial" panose="020B0604020202020204" pitchFamily="34" charset="0"/>
              <a:buNone/>
            </a:pPr>
            <a:r>
              <a:rPr lang="en-US" altLang="en-US"/>
              <a:t> </a:t>
            </a:r>
            <a:r>
              <a:rPr lang="en-US" altLang="en-US" b="1"/>
              <a:t> Example</a:t>
            </a:r>
            <a:r>
              <a:rPr lang="en-US" altLang="en-US"/>
              <a:t>,</a:t>
            </a:r>
          </a:p>
          <a:p>
            <a:pPr indent="-431800"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Fluoridated drinking water in which fluoride has been added at levels of between 1 to 4 parts per million (1:1,000,000 to 4:1,000,000) for the purpose of reducing dental caries.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CF5D0-70E2-4D45-B3D8-D87E2BF704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604CE78-54CF-486D-9B9E-9E2AF62C9325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1C4E3-C6BC-46CF-A1D5-208EADAF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  <p:sp>
        <p:nvSpPr>
          <p:cNvPr id="122886" name="Slide Number Placeholder 4">
            <a:extLst>
              <a:ext uri="{FF2B5EF4-FFF2-40B4-BE49-F238E27FC236}">
                <a16:creationId xmlns:a16="http://schemas.microsoft.com/office/drawing/2014/main" id="{7B593137-FC42-4004-B8E4-BDE4E46F73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DAD4756-9047-4EAD-B188-475AF3E4ABE2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843D-FCD6-402C-A285-3176E2F57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26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Conti…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B46B5-930D-4B8C-8689-548E8141F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72050"/>
          </a:xfrm>
        </p:spPr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b="1" dirty="0"/>
              <a:t>Example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dirty="0"/>
              <a:t>Express 5 ppm of iron in water in percentage strength and ratio strength.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dirty="0"/>
              <a:t>   5 ppm =  5 parts in 1,000,000 parts 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dirty="0"/>
              <a:t>                = 1:200,000, ratio strength, </a:t>
            </a:r>
            <a:r>
              <a:rPr lang="en-US" i="1" dirty="0"/>
              <a:t>and   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dirty="0"/>
              <a:t>              = 0.0005%, percentage strength, </a:t>
            </a:r>
            <a:r>
              <a:rPr lang="en-US" sz="2000" i="1" dirty="0"/>
              <a:t>answer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82F9F-600D-4949-AF2C-E5EB21657A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25B608-794A-4E52-842F-ED3785C52A12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72E4F-39C4-47A6-BD95-88BCCB3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  <p:sp>
        <p:nvSpPr>
          <p:cNvPr id="123910" name="Slide Number Placeholder 5">
            <a:extLst>
              <a:ext uri="{FF2B5EF4-FFF2-40B4-BE49-F238E27FC236}">
                <a16:creationId xmlns:a16="http://schemas.microsoft.com/office/drawing/2014/main" id="{BBF3FA2C-20F3-49E3-A36D-6D7D98A8B5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0CACA1-9296-47B4-8E54-491341BB6B42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D83B-3BF8-47E7-BA8B-77D9D931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397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Conti…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A2636-F922-4060-8FAC-5F83810A4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857250"/>
            <a:ext cx="11525250" cy="526891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60000"/>
              </a:lnSpc>
              <a:defRPr/>
            </a:pPr>
            <a:r>
              <a:rPr lang="en-US" i="1" dirty="0"/>
              <a:t>The concentration of a drug additive in an animal feed is 12.5 ppm. How many milligrams of the drug should be used in preparing 5.2 kg of feed?</a:t>
            </a:r>
            <a:endParaRPr lang="en-US" dirty="0"/>
          </a:p>
          <a:p>
            <a:pPr eaLnBrk="1" hangingPunct="1"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en-US" dirty="0"/>
              <a:t>     12.5 ppm = 12.5 g (drug) in 1,000,000 g (feed)</a:t>
            </a:r>
          </a:p>
          <a:p>
            <a:pPr eaLnBrk="1" hangingPunct="1"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en-US" dirty="0"/>
              <a:t>      Thus,</a:t>
            </a:r>
          </a:p>
          <a:p>
            <a:pPr eaLnBrk="1" hangingPunct="1"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en-US" dirty="0"/>
              <a:t> </a:t>
            </a:r>
            <a:r>
              <a:rPr lang="en-US" u="sng" dirty="0"/>
              <a:t>1,000,000 </a:t>
            </a:r>
            <a:r>
              <a:rPr lang="en-US" dirty="0"/>
              <a:t>g    =  </a:t>
            </a:r>
            <a:r>
              <a:rPr lang="en-US" u="sng" dirty="0"/>
              <a:t>5,200 </a:t>
            </a:r>
            <a:r>
              <a:rPr lang="en-US" dirty="0"/>
              <a:t>g</a:t>
            </a:r>
          </a:p>
          <a:p>
            <a:pPr eaLnBrk="1" hangingPunct="1"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en-US" dirty="0"/>
              <a:t>       12.5 g              X g</a:t>
            </a:r>
          </a:p>
          <a:p>
            <a:pPr eaLnBrk="1" hangingPunct="1">
              <a:lnSpc>
                <a:spcPct val="160000"/>
              </a:lnSpc>
              <a:buFont typeface="Arial" panose="020B0604020202020204" pitchFamily="34" charset="0"/>
              <a:buNone/>
              <a:defRPr/>
            </a:pPr>
            <a:r>
              <a:rPr lang="en-US" dirty="0"/>
              <a:t>         x = 0.065 g = </a:t>
            </a:r>
            <a:r>
              <a:rPr lang="en-US" i="1" dirty="0"/>
              <a:t>65 mg</a:t>
            </a:r>
            <a:r>
              <a:rPr lang="en-US" dirty="0"/>
              <a:t>, </a:t>
            </a:r>
            <a:r>
              <a:rPr lang="en-US" i="1" dirty="0"/>
              <a:t>answer.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8E643-B233-40E8-A2C2-68277753B4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7B2D45-6F73-4FFA-B503-651A2D3ABE5A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52B9A-1970-4B26-B065-62F5E833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  <p:sp>
        <p:nvSpPr>
          <p:cNvPr id="124934" name="Slide Number Placeholder 5">
            <a:extLst>
              <a:ext uri="{FF2B5EF4-FFF2-40B4-BE49-F238E27FC236}">
                <a16:creationId xmlns:a16="http://schemas.microsoft.com/office/drawing/2014/main" id="{EA67BB5C-9851-43FA-B538-A7D6F04FBD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FF1A1C9-4B2E-4761-A441-D7EC9BCA0A08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177DA6-65F5-4BBE-87CC-AD417C5E8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313" y="3171825"/>
            <a:ext cx="9144000" cy="10207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 of Doses and Formulas</a:t>
            </a:r>
            <a:endParaRPr lang="en-US" dirty="0"/>
          </a:p>
        </p:txBody>
      </p:sp>
      <p:sp>
        <p:nvSpPr>
          <p:cNvPr id="125955" name="Slide Number Placeholder 3">
            <a:extLst>
              <a:ext uri="{FF2B5EF4-FFF2-40B4-BE49-F238E27FC236}">
                <a16:creationId xmlns:a16="http://schemas.microsoft.com/office/drawing/2014/main" id="{72AA5B3C-504B-497F-9EBB-098654ED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39F88B7-6ED2-47B5-A510-B31093A82FAA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17D8D-35C5-4AC9-9800-F3287671694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BBCA88-93BB-41C2-9A3A-B52BC463652B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22E10-361D-4530-9946-3899ECF0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025E-C782-4DE8-A2F4-16C34C7D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7F9F2-0A0B-4CB6-A5A8-ABEFFA37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3200" b="1" i="1" dirty="0"/>
              <a:t>At the end of this chapter, students will be able to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3200" dirty="0"/>
              <a:t> Define single dose, daily dose and </a:t>
            </a:r>
            <a:r>
              <a:rPr lang="en-US" sz="3200"/>
              <a:t>dosage regimen.</a:t>
            </a:r>
            <a:endParaRPr lang="en-US" sz="32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3200" dirty="0"/>
              <a:t> To perform calculation with regard to patient age, patient weight and Body surface area.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3200" dirty="0"/>
              <a:t> Explain calibration of droppers and measurement of doses.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3200" dirty="0"/>
              <a:t>  Perform  calculation in Reducing  and enlarging formulas.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en-US" sz="3200" dirty="0"/>
          </a:p>
        </p:txBody>
      </p:sp>
      <p:sp>
        <p:nvSpPr>
          <p:cNvPr id="126980" name="Slide Number Placeholder 3">
            <a:extLst>
              <a:ext uri="{FF2B5EF4-FFF2-40B4-BE49-F238E27FC236}">
                <a16:creationId xmlns:a16="http://schemas.microsoft.com/office/drawing/2014/main" id="{E65B593B-8591-480B-83FA-1F36909A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0D692D2-C81B-4643-AADF-CA733A8B56D6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5FB7C-5F01-41B0-B162-D5FABC45E1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89E8B0-971F-4E23-8D7B-D8DB68C3F520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57CD8-F752-4438-8958-7A1483D6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F6D1-1321-481B-B2C6-ECEF17DA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Calculation of Doses and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64937-1B7E-4AC9-AE3A-62276790C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200"/>
            <a:ext cx="10515600" cy="5656263"/>
          </a:xfrm>
        </p:spPr>
        <p:txBody>
          <a:bodyPr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Dose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is the quantitative amount administered or taken by a patient for the intended medicinal effect  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The dose may be expressed as 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a </a:t>
            </a:r>
            <a:r>
              <a:rPr lang="en-US" b="1" dirty="0"/>
              <a:t>single dose</a:t>
            </a:r>
            <a:r>
              <a:rPr lang="en-US" dirty="0"/>
              <a:t>: the amount taken at one time; 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a </a:t>
            </a:r>
            <a:r>
              <a:rPr lang="en-US" b="1" dirty="0"/>
              <a:t>daily dose</a:t>
            </a:r>
            <a:r>
              <a:rPr lang="en-US" dirty="0"/>
              <a:t>; the amount taken in one day; 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a </a:t>
            </a:r>
            <a:r>
              <a:rPr lang="en-US" b="1" dirty="0"/>
              <a:t>total dose</a:t>
            </a:r>
            <a:r>
              <a:rPr lang="en-US" dirty="0"/>
              <a:t>, the amount taken during the course of therapy. 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28004" name="Slide Number Placeholder 3">
            <a:extLst>
              <a:ext uri="{FF2B5EF4-FFF2-40B4-BE49-F238E27FC236}">
                <a16:creationId xmlns:a16="http://schemas.microsoft.com/office/drawing/2014/main" id="{C1DA5AAE-8C72-4618-B7D3-8CFD9B38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39286AC-0840-4C04-A302-22FC225721FE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8572F-FBB3-411B-BCAB-0421472773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A0682F-2FDA-43DB-8D09-7262E742B1C6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43A7F-B47B-40FE-9CE2-6A8D53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AB34-B9E5-448A-A770-62E53EF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prstClr val="black"/>
                </a:solidFill>
              </a:rPr>
              <a:t>Calculation of Doses and Formulas…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9D8DD-9069-4F0A-9D1D-C8CA7E396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A daily dose may be subdivided and taken in divided doses, two or more times per day depending on the characteristics of the drug and the illness. 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 of dosing </a:t>
            </a:r>
            <a:r>
              <a:rPr lang="en-US" dirty="0"/>
              <a:t>(like, four times per day for 10 days) is referred to as the </a:t>
            </a:r>
            <a:r>
              <a:rPr lang="en-US" b="1" dirty="0"/>
              <a:t>dosage regimen</a:t>
            </a:r>
            <a:r>
              <a:rPr lang="en-US" dirty="0"/>
              <a:t>. 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The terms "average dose,“ "usual dose," and "adult dose" are based on the amount of medication needed to treat the average size adult (150-154 lbs.) with optimum effect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29028" name="Slide Number Placeholder 3">
            <a:extLst>
              <a:ext uri="{FF2B5EF4-FFF2-40B4-BE49-F238E27FC236}">
                <a16:creationId xmlns:a16="http://schemas.microsoft.com/office/drawing/2014/main" id="{39F0587E-2DF8-4EF6-8A09-F97E483B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6F57AA8-E4EB-4561-87CD-97FE8CE1C3BA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6937E-6340-42A4-8E79-04BD1ADA36D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EE29BA2-9144-41F5-AB4B-BCB215487163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053F4-0200-4C77-956C-46018930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0E1D7-87C9-4A4B-9D02-BD1A7FC3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688"/>
            <a:ext cx="12192000" cy="92551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 of Doses and Formulas…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791A-BC0F-46CA-B741-B4FF06EAB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800" y="1144588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3200" b="1" dirty="0"/>
              <a:t>Dose Measurement</a:t>
            </a:r>
          </a:p>
          <a:p>
            <a:pPr eaLnBrk="1" hangingPunct="1">
              <a:defRPr/>
            </a:pPr>
            <a:r>
              <a:rPr lang="en-US" dirty="0"/>
              <a:t>In the institutional setting, doses are measured and administered by professional and paraprofessional personnel. 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A variety of measuring devices may be used, including </a:t>
            </a:r>
          </a:p>
          <a:p>
            <a:pPr lvl="1" eaLnBrk="1" hangingPunct="1">
              <a:defRPr/>
            </a:pPr>
            <a:r>
              <a:rPr lang="en-US" dirty="0"/>
              <a:t>calibrated cups </a:t>
            </a:r>
          </a:p>
          <a:p>
            <a:pPr lvl="1" eaLnBrk="1" hangingPunct="1">
              <a:defRPr/>
            </a:pPr>
            <a:r>
              <a:rPr lang="en-US" dirty="0"/>
              <a:t>syringes </a:t>
            </a:r>
          </a:p>
          <a:p>
            <a:pPr lvl="1" eaLnBrk="1" hangingPunct="1">
              <a:defRPr/>
            </a:pPr>
            <a:r>
              <a:rPr lang="en-US" dirty="0"/>
              <a:t>Teaspoon (~5ml) and </a:t>
            </a:r>
          </a:p>
          <a:p>
            <a:pPr lvl="1" eaLnBrk="1" hangingPunct="1">
              <a:defRPr/>
            </a:pPr>
            <a:r>
              <a:rPr lang="en-US" dirty="0"/>
              <a:t>Tablespoon (~15ml)</a:t>
            </a:r>
          </a:p>
        </p:txBody>
      </p:sp>
      <p:pic>
        <p:nvPicPr>
          <p:cNvPr id="130052" name="Picture 6">
            <a:extLst>
              <a:ext uri="{FF2B5EF4-FFF2-40B4-BE49-F238E27FC236}">
                <a16:creationId xmlns:a16="http://schemas.microsoft.com/office/drawing/2014/main" id="{CA760E6A-BD2E-48E9-BF45-4A63DB42C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3" y="1306513"/>
            <a:ext cx="2820987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3" name="Picture 7">
            <a:extLst>
              <a:ext uri="{FF2B5EF4-FFF2-40B4-BE49-F238E27FC236}">
                <a16:creationId xmlns:a16="http://schemas.microsoft.com/office/drawing/2014/main" id="{89B06F1B-346C-4EEA-B0C0-0106A776B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825" y="1257300"/>
            <a:ext cx="2751138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4" name="Picture 8">
            <a:extLst>
              <a:ext uri="{FF2B5EF4-FFF2-40B4-BE49-F238E27FC236}">
                <a16:creationId xmlns:a16="http://schemas.microsoft.com/office/drawing/2014/main" id="{8A1293EF-7360-4DED-BD44-B1F0DECA5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75" y="3870325"/>
            <a:ext cx="4822825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5" name="Slide Number Placeholder 1">
            <a:extLst>
              <a:ext uri="{FF2B5EF4-FFF2-40B4-BE49-F238E27FC236}">
                <a16:creationId xmlns:a16="http://schemas.microsoft.com/office/drawing/2014/main" id="{204684EE-2ECC-41FC-9E81-F7D59A28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E8555D2-893F-4168-914E-137FAD5B6962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8AD27-8C15-47B1-959A-345C7FAD1D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3EA95DC-A10D-49E9-BF72-67188AC37AAB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894C1-D744-46D5-9443-48C7AEB6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A845B6-078C-463C-8A9B-45F83BC4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688"/>
            <a:ext cx="12192000" cy="92551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Calculation of Doses and Formulas…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770AB-3646-4EBD-84D5-501862EAD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6900" y="1257300"/>
            <a:ext cx="5816600" cy="5453063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3000" b="1" dirty="0"/>
              <a:t>The Drop as a Unit of Measure</a:t>
            </a:r>
          </a:p>
          <a:p>
            <a:pPr eaLnBrk="1" hangingPunct="1">
              <a:defRPr/>
            </a:pPr>
            <a:r>
              <a:rPr lang="en-US" dirty="0"/>
              <a:t>Occasionally, the drop (abbreviated </a:t>
            </a:r>
            <a:r>
              <a:rPr lang="en-US" dirty="0" err="1"/>
              <a:t>gtt</a:t>
            </a:r>
            <a:r>
              <a:rPr lang="en-US" dirty="0"/>
              <a:t>) is used as a measure for small volumes of liquid medications.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A drop does not represent a definite quantity </a:t>
            </a:r>
          </a:p>
          <a:p>
            <a:pPr lvl="1" eaLnBrk="1" hangingPunct="1">
              <a:defRPr/>
            </a:pPr>
            <a:r>
              <a:rPr lang="en-US" dirty="0"/>
              <a:t>because drops of different liquids vary greatly.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A dropper may be calibrated by counting the drops of a liquid as they fall into a graduate until a measurable volume is obtained. </a:t>
            </a:r>
          </a:p>
          <a:p>
            <a:pPr lvl="1" eaLnBrk="1" hangingPunct="1">
              <a:defRPr/>
            </a:pPr>
            <a:r>
              <a:rPr lang="en-US" dirty="0"/>
              <a:t>The number of drops per unit volume is then established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Example:</a:t>
            </a:r>
          </a:p>
          <a:p>
            <a:pPr lvl="1" eaLnBrk="1" hangingPunct="1">
              <a:defRPr/>
            </a:pPr>
            <a:r>
              <a:rPr lang="en-US" dirty="0"/>
              <a:t>If a pharmacist counted 40 drops of a medication in filling a graduate cylinder to the 2.5-mL mark, how many drops per milliliter did the dropper deliver?</a:t>
            </a:r>
          </a:p>
        </p:txBody>
      </p:sp>
      <p:pic>
        <p:nvPicPr>
          <p:cNvPr id="131076" name="Picture 5">
            <a:extLst>
              <a:ext uri="{FF2B5EF4-FFF2-40B4-BE49-F238E27FC236}">
                <a16:creationId xmlns:a16="http://schemas.microsoft.com/office/drawing/2014/main" id="{DC73D644-F92E-421E-9544-0A718EA14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138" y="1630363"/>
            <a:ext cx="54991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7" name="Rectangle 6">
            <a:extLst>
              <a:ext uri="{FF2B5EF4-FFF2-40B4-BE49-F238E27FC236}">
                <a16:creationId xmlns:a16="http://schemas.microsoft.com/office/drawing/2014/main" id="{CDB78249-9EC4-49D6-BCD6-552F18030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5484813"/>
            <a:ext cx="5249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231F20"/>
                </a:solidFill>
                <a:latin typeface="Papyrus" panose="03070502060502030205" pitchFamily="66" charset="0"/>
                <a:cs typeface="Times New Roman" panose="02020603050405020304" pitchFamily="18" charset="0"/>
              </a:rPr>
              <a:t>Examples of calibrated droppers used in the administration of pediatric medications.</a:t>
            </a:r>
            <a:endParaRPr lang="en-US" altLang="en-US" sz="2000" b="1">
              <a:latin typeface="Papyrus" panose="03070502060502030205" pitchFamily="66" charset="0"/>
              <a:cs typeface="Times New Roman" panose="02020603050405020304" pitchFamily="18" charset="0"/>
            </a:endParaRPr>
          </a:p>
        </p:txBody>
      </p:sp>
      <p:sp>
        <p:nvSpPr>
          <p:cNvPr id="131078" name="Slide Number Placeholder 1">
            <a:extLst>
              <a:ext uri="{FF2B5EF4-FFF2-40B4-BE49-F238E27FC236}">
                <a16:creationId xmlns:a16="http://schemas.microsoft.com/office/drawing/2014/main" id="{B40A818E-70BB-45BC-B842-E099EAF4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763E4C8-0FC8-423F-904B-9B5B9EED9150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CE9BE-8815-4A9C-AC77-C941B60DCC2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00854" y="6261658"/>
            <a:ext cx="2975020" cy="544188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CB775-0034-45FE-AB6D-20BB5F87AF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4ABB89-FCE4-4B50-B120-4DF3B7A360D2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21B06-9025-4545-8B51-19F7D4A9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8D0C-13C4-40FD-90F0-8BEBEBC8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prstClr val="black"/>
                </a:solidFill>
              </a:rPr>
              <a:t>Calculation of Doses and Formulas…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116B3-6AC3-47A8-A17C-9C5D2942DD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1507" t="-3472" r="-1217"/>
            </a:stretch>
          </a:blip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32100" name="Slide Number Placeholder 3">
            <a:extLst>
              <a:ext uri="{FF2B5EF4-FFF2-40B4-BE49-F238E27FC236}">
                <a16:creationId xmlns:a16="http://schemas.microsoft.com/office/drawing/2014/main" id="{A76BE763-8B66-4301-A16E-B52DAED5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35E4C33-911E-4871-AF98-0F499BBD5DD0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2ADFE-A4EF-41EF-88FF-A9BBD3CD82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E21E1DF-E849-4914-9E41-05EF0929E9AC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6C935-3805-4766-B722-3CF71264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D0194671-40ED-4BB6-AFF4-876E6F65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Conti…</a:t>
            </a:r>
            <a:endParaRPr sz="4400">
              <a:solidFill>
                <a:srgbClr val="000000"/>
              </a:solidFill>
            </a:endParaRPr>
          </a:p>
        </p:txBody>
      </p:sp>
      <p:sp>
        <p:nvSpPr>
          <p:cNvPr id="72707" name="Shape 2">
            <a:extLst>
              <a:ext uri="{FF2B5EF4-FFF2-40B4-BE49-F238E27FC236}">
                <a16:creationId xmlns:a16="http://schemas.microsoft.com/office/drawing/2014/main" id="{C921FB31-C0F7-4E73-B776-C5B925359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4438"/>
            <a:ext cx="11620500" cy="5214937"/>
          </a:xfrm>
        </p:spPr>
        <p:txBody>
          <a:bodyPr/>
          <a:lstStyle/>
          <a:p>
            <a:pPr indent="-431800" eaLnBrk="1" hangingPunct="1">
              <a:lnSpc>
                <a:spcPct val="150000"/>
              </a:lnSpc>
            </a:pPr>
            <a:r>
              <a:rPr lang="en-US" altLang="en-US" sz="3200" dirty="0">
                <a:solidFill>
                  <a:srgbClr val="000000"/>
                </a:solidFill>
              </a:rPr>
              <a:t>Percent may also be expressed as a </a:t>
            </a:r>
            <a:r>
              <a:rPr lang="en-US" altLang="en-US" sz="3200" b="1" i="1" dirty="0" err="1">
                <a:solidFill>
                  <a:srgbClr val="000000"/>
                </a:solidFill>
              </a:rPr>
              <a:t>ratio</a:t>
            </a:r>
            <a:r>
              <a:rPr lang="en-US" altLang="en-US" sz="3200" i="1" dirty="0" err="1">
                <a:solidFill>
                  <a:srgbClr val="000000"/>
                </a:solidFill>
              </a:rPr>
              <a:t>,</a:t>
            </a:r>
            <a:r>
              <a:rPr lang="en-US" altLang="en-US" sz="3200" dirty="0" err="1">
                <a:solidFill>
                  <a:srgbClr val="000000"/>
                </a:solidFill>
              </a:rPr>
              <a:t>or</a:t>
            </a:r>
            <a:r>
              <a:rPr lang="en-US" altLang="en-US" sz="3200" dirty="0">
                <a:solidFill>
                  <a:srgbClr val="000000"/>
                </a:solidFill>
              </a:rPr>
              <a:t> </a:t>
            </a:r>
            <a:r>
              <a:rPr lang="en-US" altLang="en-US" sz="3200" b="1" dirty="0">
                <a:solidFill>
                  <a:srgbClr val="000000"/>
                </a:solidFill>
              </a:rPr>
              <a:t>decimal</a:t>
            </a:r>
            <a:r>
              <a:rPr lang="en-US" altLang="en-US" sz="3200" dirty="0">
                <a:solidFill>
                  <a:srgbClr val="000000"/>
                </a:solidFill>
              </a:rPr>
              <a:t> fraction.         </a:t>
            </a:r>
          </a:p>
          <a:p>
            <a:pPr indent="-43180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000000"/>
                </a:solidFill>
              </a:rPr>
              <a:t>    e</a:t>
            </a:r>
            <a:r>
              <a:rPr lang="en-US" altLang="en-US" sz="3200" dirty="0">
                <a:solidFill>
                  <a:srgbClr val="000000"/>
                </a:solidFill>
              </a:rPr>
              <a:t>g,50% means 50 parts in 100 of the same kind </a:t>
            </a:r>
            <a:r>
              <a:rPr lang="en-US" altLang="en-US" dirty="0">
                <a:solidFill>
                  <a:srgbClr val="000000"/>
                </a:solidFill>
              </a:rPr>
              <a:t>or </a:t>
            </a:r>
            <a:r>
              <a:rPr lang="en-US" altLang="en-US" sz="3200" dirty="0">
                <a:solidFill>
                  <a:srgbClr val="000000"/>
                </a:solidFill>
              </a:rPr>
              <a:t>50⁄100 or 0.50. </a:t>
            </a:r>
          </a:p>
          <a:p>
            <a:pPr indent="-431800" eaLnBrk="1" hangingPunct="1">
              <a:lnSpc>
                <a:spcPct val="150000"/>
              </a:lnSpc>
            </a:pPr>
            <a:r>
              <a:rPr lang="en-US" altLang="en-US" sz="3200" dirty="0">
                <a:solidFill>
                  <a:srgbClr val="000000"/>
                </a:solidFill>
              </a:rPr>
              <a:t>Percent, therefore, is simply another fraction  that its </a:t>
            </a:r>
            <a:r>
              <a:rPr lang="en-US" altLang="en-US" sz="3200" i="1" dirty="0">
                <a:solidFill>
                  <a:srgbClr val="000000"/>
                </a:solidFill>
              </a:rPr>
              <a:t>numerator is expressed </a:t>
            </a:r>
            <a:r>
              <a:rPr lang="en-US" altLang="en-US" sz="3200" dirty="0">
                <a:solidFill>
                  <a:srgbClr val="000000"/>
                </a:solidFill>
              </a:rPr>
              <a:t>but </a:t>
            </a:r>
            <a:r>
              <a:rPr lang="en-US" altLang="en-US" sz="3200" i="1" dirty="0">
                <a:solidFill>
                  <a:srgbClr val="000000"/>
                </a:solidFill>
              </a:rPr>
              <a:t>its denominator is left understood.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912B0-3B2E-48C5-B625-3F846842497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6FB0B95-6FD8-42E2-BBCA-8DE89A737C4C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D1E93-F113-4D8D-A5DE-FB8F5C34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  <p:sp>
        <p:nvSpPr>
          <p:cNvPr id="72710" name="Slide Number Placeholder 4">
            <a:extLst>
              <a:ext uri="{FF2B5EF4-FFF2-40B4-BE49-F238E27FC236}">
                <a16:creationId xmlns:a16="http://schemas.microsoft.com/office/drawing/2014/main" id="{A20B347A-6879-401E-BEC3-FC5BC8CD10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C49430-DF02-4F5B-BF03-D5A2FDCEC0FC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AD62-9C5A-4CA0-A7FE-316ADD9D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539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prstClr val="black"/>
                </a:solidFill>
              </a:rPr>
              <a:t>Calculation of Doses and Formulas…</a:t>
            </a:r>
            <a:endParaRPr lang="en-US" b="1" dirty="0"/>
          </a:p>
        </p:txBody>
      </p:sp>
      <p:sp>
        <p:nvSpPr>
          <p:cNvPr id="133123" name="Content Placeholder 2">
            <a:extLst>
              <a:ext uri="{FF2B5EF4-FFF2-40B4-BE49-F238E27FC236}">
                <a16:creationId xmlns:a16="http://schemas.microsoft.com/office/drawing/2014/main" id="{2FE64187-A787-4AC5-A4FD-3BDC7A75E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200"/>
            <a:ext cx="9413875" cy="5629275"/>
          </a:xfrm>
        </p:spPr>
        <p:txBody>
          <a:bodyPr/>
          <a:lstStyle/>
          <a:p>
            <a:pPr indent="-431800" eaLnBrk="1" hangingPunct="1"/>
            <a:r>
              <a:rPr lang="en-US" altLang="en-US"/>
              <a:t>Examples </a:t>
            </a:r>
          </a:p>
          <a:p>
            <a:pPr lvl="1" indent="-431800" eaLnBrk="1" hangingPunct="1"/>
            <a:r>
              <a:rPr lang="en-US" altLang="en-US"/>
              <a:t>If the dose of a drug is 200 mg, how many doses are contained in 10 g?</a:t>
            </a:r>
          </a:p>
          <a:p>
            <a:pPr lvl="1" indent="-431800" eaLnBrk="1" hangingPunct="1"/>
            <a:endParaRPr lang="en-US" altLang="en-US"/>
          </a:p>
          <a:p>
            <a:pPr lvl="1" indent="-431800" eaLnBrk="1" hangingPunct="1"/>
            <a:r>
              <a:rPr lang="en-US" altLang="en-US"/>
              <a:t>How many teaspoonfuls would be prescribed in each dose of an elixir if 180 mL contained 18 doses?</a:t>
            </a:r>
          </a:p>
          <a:p>
            <a:pPr lvl="1" indent="-431800" eaLnBrk="1" hangingPunct="1"/>
            <a:endParaRPr lang="en-US" altLang="en-US"/>
          </a:p>
          <a:p>
            <a:pPr lvl="1" indent="-431800" eaLnBrk="1" hangingPunct="1"/>
            <a:r>
              <a:rPr lang="en-US" altLang="en-US"/>
              <a:t>How many milliliters of a liquid medicine would provide a patient with 2 tablespoonfuls twice a day for 8 days?</a:t>
            </a:r>
          </a:p>
          <a:p>
            <a:pPr lvl="1" indent="-431800" eaLnBrk="1" hangingPunct="1"/>
            <a:endParaRPr lang="en-US" altLang="en-US"/>
          </a:p>
          <a:p>
            <a:pPr lvl="1" indent="-431800" eaLnBrk="1" hangingPunct="1"/>
            <a:r>
              <a:rPr lang="en-US" altLang="en-US"/>
              <a:t>If 0.050 g of a substance is used in preparing 125 tablets, how many micrograms are represented in each tablet? </a:t>
            </a:r>
          </a:p>
        </p:txBody>
      </p:sp>
      <p:sp>
        <p:nvSpPr>
          <p:cNvPr id="133124" name="Slide Number Placeholder 4">
            <a:extLst>
              <a:ext uri="{FF2B5EF4-FFF2-40B4-BE49-F238E27FC236}">
                <a16:creationId xmlns:a16="http://schemas.microsoft.com/office/drawing/2014/main" id="{2E1296C1-B3B8-4548-89C5-8F7DC6A8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6A6CA51-3606-4CE9-9906-90F3CA4B87CC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6558A-DB0E-4BD7-A039-591413FEBC1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251583" y="1803046"/>
            <a:ext cx="1352282" cy="3785652"/>
          </a:xfrm>
          <a:prstGeom prst="rect">
            <a:avLst/>
          </a:prstGeom>
          <a:blipFill rotWithShape="0">
            <a:blip r:embed="rId2"/>
            <a:stretch>
              <a:fillRect l="-7207" b="-2738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0A28F-E1BB-4021-BBBA-BA894D81DE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767FDB-18E3-43BC-85A5-F6ECB8B8C48F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CE7C1-516C-435E-ADEB-11054374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80A8-FF9B-4F8A-9101-4535B3980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prstClr val="black"/>
                </a:solidFill>
              </a:rPr>
              <a:t>Calculation of Doses and Formulas…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7EE99-E0BD-488F-845B-0DA447540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200"/>
            <a:ext cx="10515600" cy="548957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For certain drugs and for certain patients, drug dosage is determined on the basis of specific patient parameters, like:</a:t>
            </a:r>
          </a:p>
          <a:p>
            <a:pPr lvl="1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Age, </a:t>
            </a:r>
          </a:p>
          <a:p>
            <a:pPr lvl="1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Weight, </a:t>
            </a:r>
          </a:p>
          <a:p>
            <a:pPr lvl="1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 surface area</a:t>
            </a:r>
            <a:r>
              <a:rPr lang="en-US" dirty="0"/>
              <a:t>, </a:t>
            </a:r>
            <a:r>
              <a:rPr lang="en-US" b="1" dirty="0"/>
              <a:t>and</a:t>
            </a:r>
          </a:p>
          <a:p>
            <a:pPr lvl="1" eaLnBrk="1" hangingPunct="1">
              <a:defRPr/>
            </a:pPr>
            <a:r>
              <a:rPr lang="en-US" b="1" dirty="0"/>
              <a:t>Nutritional and functional status. 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Among patients requiring individualized dosage are: </a:t>
            </a:r>
          </a:p>
          <a:p>
            <a:pPr lvl="1" eaLnBrk="1" hangingPunct="1">
              <a:defRPr/>
            </a:pPr>
            <a:r>
              <a:rPr lang="en-US" dirty="0"/>
              <a:t>neonates and other pediatric patients, </a:t>
            </a:r>
          </a:p>
          <a:p>
            <a:pPr lvl="1" eaLnBrk="1" hangingPunct="1">
              <a:defRPr/>
            </a:pPr>
            <a:r>
              <a:rPr lang="en-US" dirty="0"/>
              <a:t>elderly patients with diminished biologic functions, </a:t>
            </a:r>
          </a:p>
          <a:p>
            <a:pPr lvl="1" eaLnBrk="1" hangingPunct="1">
              <a:defRPr/>
            </a:pPr>
            <a:r>
              <a:rPr lang="en-US" dirty="0"/>
              <a:t>individuals of all age groups with compromised liver and/or kidney function (and thus reduced ability to metabolize and eliminate drug substances), </a:t>
            </a:r>
          </a:p>
          <a:p>
            <a:pPr lvl="1" eaLnBrk="1" hangingPunct="1">
              <a:defRPr/>
            </a:pPr>
            <a:r>
              <a:rPr lang="en-US" dirty="0"/>
              <a:t>critically ill patients, and </a:t>
            </a:r>
          </a:p>
          <a:p>
            <a:pPr lvl="1" eaLnBrk="1" hangingPunct="1">
              <a:defRPr/>
            </a:pPr>
            <a:r>
              <a:rPr lang="en-US" dirty="0"/>
              <a:t>patients being treated with highly toxic chemotherapeutic agents. </a:t>
            </a:r>
          </a:p>
        </p:txBody>
      </p:sp>
      <p:sp>
        <p:nvSpPr>
          <p:cNvPr id="134148" name="Slide Number Placeholder 3">
            <a:extLst>
              <a:ext uri="{FF2B5EF4-FFF2-40B4-BE49-F238E27FC236}">
                <a16:creationId xmlns:a16="http://schemas.microsoft.com/office/drawing/2014/main" id="{D5036682-12F6-4620-ABA3-AECAADF2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E0958B8-37F7-4550-AA4A-04E804077347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4D13B-7429-425C-BEB6-D819077093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301DFE6-6EFD-4C46-9CA5-C820DF1193CE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64661-A5F2-4D50-8B4A-3D1FE324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93FB-D1B8-4B7B-89C5-FD76A279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125"/>
            <a:ext cx="12192000" cy="5969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solidFill>
                  <a:prstClr val="black"/>
                </a:solidFill>
              </a:rPr>
              <a:t>Calculation of Doses and Formulas…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68CC5-796D-44F7-B497-57FA473C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6300"/>
            <a:ext cx="10515600" cy="5981700"/>
          </a:xfrm>
        </p:spPr>
        <p:txBody>
          <a:bodyPr>
            <a:normAutofit fontScale="70000" lnSpcReduction="20000"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4000" b="1" dirty="0"/>
              <a:t>Pediatric Patients</a:t>
            </a:r>
          </a:p>
          <a:p>
            <a:pPr eaLnBrk="1" hangingPunct="1">
              <a:defRPr/>
            </a:pPr>
            <a:r>
              <a:rPr lang="en-US" dirty="0"/>
              <a:t>Pediatrics is the branch of medicine that deals with disease in children from birth through adolescence. 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sz="3100" b="1" dirty="0"/>
              <a:t>Neonate</a:t>
            </a:r>
            <a:r>
              <a:rPr lang="en-US" sz="3100" dirty="0"/>
              <a:t> (newborn), </a:t>
            </a:r>
          </a:p>
          <a:p>
            <a:pPr lvl="2" eaLnBrk="1" hangingPunct="1">
              <a:defRPr/>
            </a:pPr>
            <a:r>
              <a:rPr lang="en-US" sz="2600" dirty="0"/>
              <a:t>from birth to 1 month</a:t>
            </a:r>
          </a:p>
          <a:p>
            <a:pPr lvl="1" eaLnBrk="1" hangingPunct="1">
              <a:defRPr/>
            </a:pPr>
            <a:endParaRPr lang="en-US" sz="3100" dirty="0"/>
          </a:p>
          <a:p>
            <a:pPr lvl="1" eaLnBrk="1" hangingPunct="1">
              <a:defRPr/>
            </a:pPr>
            <a:r>
              <a:rPr lang="en-US" sz="3100" b="1" dirty="0"/>
              <a:t>Infant,</a:t>
            </a:r>
            <a:r>
              <a:rPr lang="en-US" sz="3100" dirty="0"/>
              <a:t> </a:t>
            </a:r>
          </a:p>
          <a:p>
            <a:pPr lvl="2" eaLnBrk="1" hangingPunct="1">
              <a:defRPr/>
            </a:pPr>
            <a:r>
              <a:rPr lang="en-US" sz="2600" dirty="0"/>
              <a:t>1 month to 1 year; </a:t>
            </a:r>
          </a:p>
          <a:p>
            <a:pPr lvl="1" eaLnBrk="1" hangingPunct="1">
              <a:defRPr/>
            </a:pPr>
            <a:endParaRPr lang="en-US" sz="3100" dirty="0"/>
          </a:p>
          <a:p>
            <a:pPr lvl="1" eaLnBrk="1" hangingPunct="1">
              <a:defRPr/>
            </a:pPr>
            <a:r>
              <a:rPr lang="en-US" sz="3100" b="1" dirty="0"/>
              <a:t>Early childhood</a:t>
            </a:r>
            <a:r>
              <a:rPr lang="en-US" sz="3100" dirty="0"/>
              <a:t>, </a:t>
            </a:r>
          </a:p>
          <a:p>
            <a:pPr lvl="2" eaLnBrk="1" hangingPunct="1">
              <a:defRPr/>
            </a:pPr>
            <a:r>
              <a:rPr lang="en-US" sz="2600" dirty="0"/>
              <a:t>From 1 year through 5 years; </a:t>
            </a:r>
          </a:p>
          <a:p>
            <a:pPr lvl="1" eaLnBrk="1" hangingPunct="1">
              <a:defRPr/>
            </a:pPr>
            <a:endParaRPr lang="en-US" sz="3100" dirty="0"/>
          </a:p>
          <a:p>
            <a:pPr lvl="1" eaLnBrk="1" hangingPunct="1">
              <a:defRPr/>
            </a:pPr>
            <a:r>
              <a:rPr lang="en-US" sz="3100" b="1" dirty="0"/>
              <a:t>Late childhood</a:t>
            </a:r>
            <a:r>
              <a:rPr lang="en-US" sz="3100" dirty="0"/>
              <a:t>, </a:t>
            </a:r>
          </a:p>
          <a:p>
            <a:pPr lvl="2" eaLnBrk="1" hangingPunct="1">
              <a:defRPr/>
            </a:pPr>
            <a:r>
              <a:rPr lang="en-US" sz="2600" dirty="0"/>
              <a:t>From 6 years through 12 years; and </a:t>
            </a:r>
          </a:p>
          <a:p>
            <a:pPr lvl="1" eaLnBrk="1" hangingPunct="1">
              <a:defRPr/>
            </a:pPr>
            <a:endParaRPr lang="en-US" sz="3100" dirty="0"/>
          </a:p>
          <a:p>
            <a:pPr lvl="1" eaLnBrk="1" hangingPunct="1">
              <a:defRPr/>
            </a:pPr>
            <a:r>
              <a:rPr lang="en-US" sz="3100" b="1" dirty="0"/>
              <a:t>Adolescence</a:t>
            </a:r>
            <a:r>
              <a:rPr lang="en-US" sz="3100" dirty="0"/>
              <a:t>, </a:t>
            </a:r>
          </a:p>
          <a:p>
            <a:pPr lvl="2" eaLnBrk="1" hangingPunct="1">
              <a:defRPr/>
            </a:pPr>
            <a:r>
              <a:rPr lang="en-US" sz="2600" dirty="0"/>
              <a:t>13 years through 17 years of age.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A neonate is considered premature if born at less than 37 weeks’ gestation</a:t>
            </a:r>
          </a:p>
        </p:txBody>
      </p:sp>
      <p:sp>
        <p:nvSpPr>
          <p:cNvPr id="135172" name="Slide Number Placeholder 3">
            <a:extLst>
              <a:ext uri="{FF2B5EF4-FFF2-40B4-BE49-F238E27FC236}">
                <a16:creationId xmlns:a16="http://schemas.microsoft.com/office/drawing/2014/main" id="{0ECF8ECD-53C2-4D28-B0A9-838D412B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B2A520-02A5-448E-B6BC-C05205DEA861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D944D-A67D-4E1A-ABC8-CFE681FE266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B04FAC7-063B-42CA-A6E4-FA6098656C01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2B479-F94E-493B-AA6A-3546FFAE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14C3-EF56-426D-9A1F-A6BAFCBF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prstClr val="black"/>
                </a:solidFill>
              </a:rPr>
              <a:t>Calculation of Doses and Formulas…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0F6DB-5D1A-40D1-AB3B-20FB56ADA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u="sng" dirty="0"/>
              <a:t>Drug Dosage </a:t>
            </a:r>
            <a:r>
              <a:rPr lang="en-US" b="1" u="sng" dirty="0"/>
              <a:t>Based on Age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Neonates have immature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hepatic</a:t>
            </a:r>
            <a:r>
              <a:rPr lang="en-US" dirty="0"/>
              <a:t> and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renal functions</a:t>
            </a:r>
            <a:r>
              <a:rPr lang="en-US" dirty="0"/>
              <a:t> that affect drug response. 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The elderly, in addition to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diminished organ function</a:t>
            </a:r>
            <a:r>
              <a:rPr lang="en-US" dirty="0"/>
              <a:t>, frequently have issues of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concomitant pathologies </a:t>
            </a:r>
            <a:r>
              <a:rPr lang="en-US" dirty="0"/>
              <a:t>and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increased sensitivities </a:t>
            </a:r>
            <a:r>
              <a:rPr lang="en-US" dirty="0"/>
              <a:t>to drugs</a:t>
            </a:r>
          </a:p>
          <a:p>
            <a:pPr marL="457200" lvl="1" indent="0" eaLnBrk="1" hangingPunct="1">
              <a:buFont typeface="Times New Roman" panose="02020603050405020304" pitchFamily="18" charset="0"/>
              <a:buNone/>
              <a:defRPr/>
            </a:pPr>
            <a:endParaRPr lang="en-US" dirty="0"/>
          </a:p>
          <a:p>
            <a:pPr lvl="1" eaLnBrk="1" hangingPunct="1">
              <a:buFont typeface="Symbol" panose="05050102010706020507" pitchFamily="18" charset="2"/>
              <a:buChar char=""/>
              <a:defRPr/>
            </a:pPr>
            <a:r>
              <a:rPr lang="en-US" dirty="0"/>
              <a:t>Age of a patient is one of the most important considerations for drug dosage modifications</a:t>
            </a:r>
          </a:p>
        </p:txBody>
      </p:sp>
      <p:sp>
        <p:nvSpPr>
          <p:cNvPr id="136196" name="Slide Number Placeholder 3">
            <a:extLst>
              <a:ext uri="{FF2B5EF4-FFF2-40B4-BE49-F238E27FC236}">
                <a16:creationId xmlns:a16="http://schemas.microsoft.com/office/drawing/2014/main" id="{2DEB79B7-476F-4D03-8EEC-C29B41A4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947EDAE-D009-43A9-B81F-29F2D211FC70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50053-E9B8-4281-95E0-23B7184CE0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A5148F8-D576-4237-9E0C-3D1A44C5B491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56FB4-BE77-4D92-A62E-5C5113C2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9CF8-13D4-4F14-9898-4BF7FA84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125"/>
            <a:ext cx="12192000" cy="5159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solidFill>
                  <a:prstClr val="black"/>
                </a:solidFill>
              </a:rPr>
              <a:t>Calculation of Doses and Formulas…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5FC9A-6DCF-4A44-AB6F-1DDC493FEB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736979"/>
            <a:ext cx="10018690" cy="6121021"/>
          </a:xfrm>
          <a:blipFill rotWithShape="0">
            <a:blip r:embed="rId2"/>
            <a:stretch>
              <a:fillRect l="-426" t="-1494"/>
            </a:stretch>
          </a:blip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37220" name="Slide Number Placeholder 3">
            <a:extLst>
              <a:ext uri="{FF2B5EF4-FFF2-40B4-BE49-F238E27FC236}">
                <a16:creationId xmlns:a16="http://schemas.microsoft.com/office/drawing/2014/main" id="{03DE3BD9-9799-4F43-A3F1-A2CFFA91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DBFA571-D89A-4FEB-AB5F-C5CE421A9CCE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7CCA6-A79B-4C50-883D-BD93D655996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AEC585-3C32-4369-9273-7D4C6D940267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EB85E-554B-4212-9C29-9EEE7E1F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26E6-E666-415E-AF72-62680991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363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prstClr val="black"/>
                </a:solidFill>
              </a:rPr>
              <a:t>Calculation of Doses and Formulas…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C26ED-3714-4531-A840-FC19B74B1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488"/>
            <a:ext cx="10515600" cy="526415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3200" u="sng" dirty="0"/>
              <a:t>Drug Dosage Based on </a:t>
            </a:r>
            <a:r>
              <a:rPr lang="en-US" sz="3200" b="1" u="sng" dirty="0"/>
              <a:t>Body Weight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The patient’s weight is an important factor in dosing since the size of the body influences the drug’s concentration in the body fluids and at its site of action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A useful equation for the calculation of dose based on body weight is: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>
              <a:solidFill>
                <a:srgbClr val="002060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FB0EC-E960-448C-B056-DBFB292DA10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49758" y="4765184"/>
            <a:ext cx="9401577" cy="868443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38245" name="Slide Number Placeholder 4">
            <a:extLst>
              <a:ext uri="{FF2B5EF4-FFF2-40B4-BE49-F238E27FC236}">
                <a16:creationId xmlns:a16="http://schemas.microsoft.com/office/drawing/2014/main" id="{F0A4B8B2-E7D3-4C90-9AA5-917D1693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AF55911-F6E0-4DCB-8ECB-A7C613199CAA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793D0-9C03-40DF-814C-FA907159B1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0AE8269-A40C-4456-A4F5-754170112483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C73C9-36E9-4FA5-ACEA-DA97E667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1F20-53BF-47FC-A406-BE7EE058D1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092199"/>
            <a:ext cx="10515600" cy="5629275"/>
          </a:xfrm>
          <a:blipFill rotWithShape="0">
            <a:blip r:embed="rId2"/>
            <a:stretch>
              <a:fillRect l="-1043" t="-2381" b="-1190"/>
            </a:stretch>
          </a:blip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39268" name="Slide Number Placeholder 3">
            <a:extLst>
              <a:ext uri="{FF2B5EF4-FFF2-40B4-BE49-F238E27FC236}">
                <a16:creationId xmlns:a16="http://schemas.microsoft.com/office/drawing/2014/main" id="{829BFECC-CEB9-49C6-8632-B30D8A90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361C769-2F78-47AF-A8BC-9C127EE648D5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1B09A-2C60-4883-AAFF-592049A4D44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2EE6A0-F07C-473A-AAA1-9FCE0AB72D3B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848D-C387-47D4-BEBC-89239CCF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302B-AD2A-4A81-B946-E74CF6A4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977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prstClr val="black"/>
                </a:solidFill>
              </a:rPr>
              <a:t>Calculation of Doses and Formulas…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E89CD-7909-42E2-B981-6BE37BC4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13" y="1092200"/>
            <a:ext cx="10555287" cy="4741863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3200" u="sng" dirty="0"/>
              <a:t>Drug Dosage Based on </a:t>
            </a:r>
            <a:r>
              <a:rPr lang="en-US" sz="3200" b="1" u="sng" dirty="0"/>
              <a:t>Body Surface Area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The body surface area (BSA) method of calculating drug doses is widely used for two types of patient groups: </a:t>
            </a:r>
          </a:p>
          <a:p>
            <a:pPr lvl="1" eaLnBrk="1" hangingPunct="1"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Cancer patients receiving chemotherapy</a:t>
            </a:r>
            <a:r>
              <a:rPr lang="en-US" dirty="0"/>
              <a:t> and </a:t>
            </a:r>
          </a:p>
          <a:p>
            <a:pPr lvl="1" eaLnBrk="1" hangingPunct="1"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Pediatric patients</a:t>
            </a:r>
            <a:endParaRPr lang="en-US" dirty="0"/>
          </a:p>
          <a:p>
            <a:pPr lvl="2" eaLnBrk="1" hangingPunct="1">
              <a:defRPr/>
            </a:pPr>
            <a:endParaRPr lang="en-US" dirty="0"/>
          </a:p>
          <a:p>
            <a:pPr lvl="2" eaLnBrk="1" hangingPunct="1">
              <a:defRPr/>
            </a:pPr>
            <a:r>
              <a:rPr lang="en-US" dirty="0"/>
              <a:t>with the general exception of neonates, who are usually dosed on a weight basis with consideration of age and a variety of biochemical, physiologic, functional, pathologic, and immunologic factors.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2600" dirty="0"/>
              <a:t>A useful equation for the calculation of dose based on BSA is: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sz="800" dirty="0"/>
          </a:p>
        </p:txBody>
      </p:sp>
      <p:sp>
        <p:nvSpPr>
          <p:cNvPr id="140292" name="Slide Number Placeholder 3">
            <a:extLst>
              <a:ext uri="{FF2B5EF4-FFF2-40B4-BE49-F238E27FC236}">
                <a16:creationId xmlns:a16="http://schemas.microsoft.com/office/drawing/2014/main" id="{F2E3532B-57E7-4895-8C14-E91861CF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A9134B8-0D56-4615-A54C-E80A11125F8F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C0B0D6-9B7B-477A-9CE9-565CD05B11BB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47234" y="5749035"/>
            <a:ext cx="7486918" cy="588623"/>
          </a:xfrm>
          <a:prstGeom prst="rect">
            <a:avLst/>
          </a:prstGeom>
          <a:blipFill rotWithShape="0">
            <a:blip r:embed="rId2"/>
            <a:stretch>
              <a:fillRect b="-9901"/>
            </a:stretch>
          </a:blipFill>
          <a:ln>
            <a:noFill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05989-4315-45C1-9908-CD28D6E8BB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EAB4D7-6BE3-4F19-B218-714BC0C8ECB6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02A08-3E46-4EBF-A578-B5BA9C78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70745-B682-4C0E-8DD9-5D3E9F5B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prstClr val="black"/>
                </a:solidFill>
              </a:rPr>
              <a:t>Calculation of Doses and Formulas…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FDEFF-B6FA-4AE2-9C31-25CA96294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Body Surface Area (BSA) can be determined by the following methods</a:t>
            </a:r>
          </a:p>
          <a:p>
            <a:pPr lvl="1" eaLnBrk="1" hangingPunct="1">
              <a:defRPr/>
            </a:pPr>
            <a:r>
              <a:rPr lang="en-US" dirty="0" err="1"/>
              <a:t>Nomograms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BSA equation</a:t>
            </a:r>
          </a:p>
          <a:p>
            <a:pPr eaLnBrk="1" hangingPunct="1">
              <a:defRPr/>
            </a:pPr>
            <a:endParaRPr lang="en-US" sz="3200" b="1" dirty="0"/>
          </a:p>
          <a:p>
            <a:pPr eaLnBrk="1" hangingPunct="1">
              <a:defRPr/>
            </a:pPr>
            <a:r>
              <a:rPr lang="en-US" sz="3200" b="1" dirty="0" err="1"/>
              <a:t>Nomograms</a:t>
            </a:r>
            <a:endParaRPr lang="en-US" sz="3200" b="1" dirty="0"/>
          </a:p>
          <a:p>
            <a:pPr lvl="1" eaLnBrk="1" hangingPunct="1">
              <a:defRPr/>
            </a:pPr>
            <a:r>
              <a:rPr lang="en-US" dirty="0"/>
              <a:t>Most BSA calculations use a standard </a:t>
            </a:r>
            <a:r>
              <a:rPr lang="en-US" dirty="0" err="1"/>
              <a:t>nomogram</a:t>
            </a:r>
            <a:r>
              <a:rPr lang="en-US" dirty="0"/>
              <a:t>, which includes both weight and height. </a:t>
            </a:r>
          </a:p>
          <a:p>
            <a:pPr lvl="1" eaLnBrk="1" hangingPunct="1">
              <a:defRPr/>
            </a:pPr>
            <a:r>
              <a:rPr lang="en-US" dirty="0"/>
              <a:t>The BSA of an individual is determined by drawing a straight line connecting the person’s height and weight. </a:t>
            </a:r>
          </a:p>
          <a:p>
            <a:pPr lvl="1" eaLnBrk="1" hangingPunct="1">
              <a:defRPr/>
            </a:pPr>
            <a:r>
              <a:rPr lang="en-US" dirty="0"/>
              <a:t>The point at which the line intersects the center column indicates the person’s BSA in square meters. </a:t>
            </a:r>
          </a:p>
          <a:p>
            <a:pPr marL="457200" lvl="1" indent="0" eaLnBrk="1" hangingPunct="1">
              <a:buFont typeface="Times New Roman" panose="02020603050405020304" pitchFamily="18" charset="0"/>
              <a:buNone/>
              <a:defRPr/>
            </a:pPr>
            <a:endParaRPr lang="en-US" dirty="0"/>
          </a:p>
        </p:txBody>
      </p:sp>
      <p:sp>
        <p:nvSpPr>
          <p:cNvPr id="141316" name="Slide Number Placeholder 3">
            <a:extLst>
              <a:ext uri="{FF2B5EF4-FFF2-40B4-BE49-F238E27FC236}">
                <a16:creationId xmlns:a16="http://schemas.microsoft.com/office/drawing/2014/main" id="{C6C6901F-9C8C-4E27-BFAD-04C5544C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F61AC72-3F31-40C1-BECD-DB0B62565E29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61AD2-340F-4B63-96F1-24509B204D9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6D4F91-F547-48F3-AD21-85F6174C0066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C5F8F-0BF5-4239-8263-678F5292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DDCF50-EE09-4F5E-B0F0-0FB46930A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63" y="425450"/>
            <a:ext cx="8866187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A0529E-1C12-4A34-A10F-2F6DD1C36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25" y="185738"/>
            <a:ext cx="7761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Nomogram for Determination of Body Surface Area from Height and Weight</a:t>
            </a:r>
            <a:endParaRPr lang="en-US" altLang="en-US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62EA60-6EBF-486F-AE60-2C4F13A701A4}"/>
              </a:ext>
            </a:extLst>
          </p:cNvPr>
          <p:cNvSpPr/>
          <p:nvPr/>
        </p:nvSpPr>
        <p:spPr>
          <a:xfrm>
            <a:off x="98425" y="1917700"/>
            <a:ext cx="3278188" cy="30765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child weighing 15 kg and measuring 100 cm in height has a BSA of 0.64 m</a:t>
            </a:r>
            <a:r>
              <a:rPr lang="en-US" sz="2400" baseline="30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Shown in Figure</a:t>
            </a:r>
          </a:p>
          <a:p>
            <a:pPr eaLnBrk="1" hangingPunct="1">
              <a:defRPr/>
            </a:pPr>
            <a:r>
              <a:rPr lang="en-US" sz="800" dirty="0">
                <a:solidFill>
                  <a:srgbClr val="231F20"/>
                </a:solidFill>
              </a:rPr>
              <a:t>2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231F20"/>
                </a:solidFill>
              </a:rPr>
              <a:t>.</a:t>
            </a:r>
          </a:p>
        </p:txBody>
      </p:sp>
      <p:sp>
        <p:nvSpPr>
          <p:cNvPr id="142341" name="Slide Number Placeholder 7">
            <a:extLst>
              <a:ext uri="{FF2B5EF4-FFF2-40B4-BE49-F238E27FC236}">
                <a16:creationId xmlns:a16="http://schemas.microsoft.com/office/drawing/2014/main" id="{D6B771E1-2E43-4DC8-B317-FDED35D1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64AB0EF-C0EB-43C1-9401-A62DE4FFFE84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8DEF5-E33F-47FA-992E-A626742202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BC09FDD-630F-46BE-A80F-2E9DCC132A31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B8547-C17F-44BD-B03F-B98EA316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CEC97E9F-EC8C-4E69-BB71-A87458C1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2875"/>
            <a:ext cx="10972800" cy="857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Conti…</a:t>
            </a:r>
            <a:endParaRPr sz="4400">
              <a:solidFill>
                <a:srgbClr val="000000"/>
              </a:solidFill>
            </a:endParaRPr>
          </a:p>
        </p:txBody>
      </p:sp>
      <p:sp>
        <p:nvSpPr>
          <p:cNvPr id="2" name="Shape 2">
            <a:extLst>
              <a:ext uri="{FF2B5EF4-FFF2-40B4-BE49-F238E27FC236}">
                <a16:creationId xmlns:a16="http://schemas.microsoft.com/office/drawing/2014/main" id="{0F8D7CD5-40AA-47FA-8E3B-2D4F805E7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0125"/>
            <a:ext cx="10972800" cy="55006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sz="3200" dirty="0">
                <a:solidFill>
                  <a:srgbClr val="000000"/>
                </a:solidFill>
              </a:rPr>
              <a:t>For the purposes of computation, </a:t>
            </a:r>
            <a:r>
              <a:rPr sz="3200" dirty="0" err="1">
                <a:solidFill>
                  <a:srgbClr val="000000"/>
                </a:solidFill>
              </a:rPr>
              <a:t>percents</a:t>
            </a:r>
            <a:r>
              <a:rPr sz="3200" dirty="0">
                <a:solidFill>
                  <a:srgbClr val="000000"/>
                </a:solidFill>
              </a:rPr>
              <a:t> are usually changed to equivalent </a:t>
            </a:r>
            <a:r>
              <a:rPr sz="3200" i="1" dirty="0">
                <a:solidFill>
                  <a:srgbClr val="000000"/>
                </a:solidFill>
              </a:rPr>
              <a:t>decimal fractions</a:t>
            </a:r>
            <a:r>
              <a:rPr sz="3200" dirty="0">
                <a:solidFill>
                  <a:srgbClr val="000000"/>
                </a:solidFill>
              </a:rPr>
              <a:t>.</a:t>
            </a: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sz="3200" i="1" dirty="0">
                <a:solidFill>
                  <a:srgbClr val="000000"/>
                </a:solidFill>
              </a:rPr>
              <a:t>by dropping the percent sign (%) and dividing the expressed numerator by 100. 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sz="3200" dirty="0">
                <a:solidFill>
                  <a:srgbClr val="000000"/>
                </a:solidFill>
              </a:rPr>
              <a:t>  Thus, 12.5% =12.5/</a:t>
            </a:r>
            <a:r>
              <a:rPr sz="3200" u="sng" dirty="0">
                <a:solidFill>
                  <a:srgbClr val="000000"/>
                </a:solidFill>
              </a:rPr>
              <a:t>100</a:t>
            </a:r>
            <a:r>
              <a:rPr sz="3200" dirty="0">
                <a:solidFill>
                  <a:srgbClr val="000000"/>
                </a:solidFill>
              </a:rPr>
              <a:t>,or  0.125</a:t>
            </a: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sz="320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Reverse process  (changing a decimal to a percent),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i="1" dirty="0">
                <a:solidFill>
                  <a:srgbClr val="000000"/>
                </a:solidFill>
              </a:rPr>
              <a:t>the decimal is multiplied by 100 and the percent sign (%) is affixed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defRPr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8BC89-A3F0-479F-AE7E-E8EF0542A6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74FCC93-92AD-460B-B0EE-67AE35417CEB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2E53B-56D7-4F2B-BE8E-A2A2736F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  <p:sp>
        <p:nvSpPr>
          <p:cNvPr id="74758" name="Slide Number Placeholder 5">
            <a:extLst>
              <a:ext uri="{FF2B5EF4-FFF2-40B4-BE49-F238E27FC236}">
                <a16:creationId xmlns:a16="http://schemas.microsoft.com/office/drawing/2014/main" id="{F80C42F5-4B49-4C15-B760-2E8F1F8B9E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6A2C204-77B0-4882-86B2-6BEF9E2F7083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FB13-6448-4E72-AAA8-89CEBF5B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prstClr val="black"/>
                </a:solidFill>
              </a:rPr>
              <a:t>Calculation of Doses and Formulas…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BFF19-BD24-4F92-BBC7-8B2CF221C0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3"/>
            <a:stretch>
              <a:fillRect l="-1217" t="-3241"/>
            </a:stretch>
          </a:blip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43364" name="Slide Number Placeholder 3">
            <a:extLst>
              <a:ext uri="{FF2B5EF4-FFF2-40B4-BE49-F238E27FC236}">
                <a16:creationId xmlns:a16="http://schemas.microsoft.com/office/drawing/2014/main" id="{4FA25972-52CB-48C0-ADE5-2E9C0CC1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DDA9C53-30CB-4035-AF05-36EFDBDEDA18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59A11-C045-439D-9FE1-69B91746CEF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80337" y="4137209"/>
            <a:ext cx="4958368" cy="2003241"/>
          </a:xfrm>
          <a:prstGeom prst="rect">
            <a:avLst/>
          </a:prstGeom>
          <a:blipFill rotWithShape="0">
            <a:blip r:embed="rId4"/>
            <a:stretch>
              <a:fillRect l="-1229" t="-1829" b="-4268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7A298-AE62-4443-B289-56F3717AFBC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AFEFCB-BE79-46F6-A070-78BA7E02BBCA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F294A-DF52-4A26-8B8B-E71074E5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885AA-C1F0-4439-9022-43620E720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884"/>
            <a:ext cx="10515600" cy="511507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/>
              <a:t>Example </a:t>
            </a:r>
          </a:p>
          <a:p>
            <a:pPr lvl="1" eaLnBrk="1" hangingPunct="1">
              <a:defRPr/>
            </a:pPr>
            <a:r>
              <a:rPr lang="en-US" dirty="0"/>
              <a:t>If the adult dose of a drug is 75 mg, what would be the dose for a child weighing 18 kg and measuring 80 cm in height using the BSA equation?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b="1" i="1" dirty="0"/>
              <a:t>Given</a:t>
            </a:r>
          </a:p>
          <a:p>
            <a:pPr lvl="1" eaLnBrk="1" hangingPunct="1">
              <a:defRPr/>
            </a:pPr>
            <a:r>
              <a:rPr lang="en-US" dirty="0"/>
              <a:t>Adult dose = 75 mg</a:t>
            </a:r>
          </a:p>
          <a:p>
            <a:pPr lvl="1" eaLnBrk="1" hangingPunct="1">
              <a:defRPr/>
            </a:pPr>
            <a:r>
              <a:rPr lang="en-US" dirty="0"/>
              <a:t>Weight of child = 18 kg</a:t>
            </a:r>
          </a:p>
          <a:p>
            <a:pPr lvl="1" eaLnBrk="1" hangingPunct="1">
              <a:defRPr/>
            </a:pPr>
            <a:r>
              <a:rPr lang="en-US" dirty="0"/>
              <a:t>Height of child  = 80 cm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b="1" i="1" dirty="0"/>
              <a:t>Required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Child dose?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b="1" i="1" dirty="0"/>
              <a:t>Solution</a:t>
            </a:r>
          </a:p>
          <a:p>
            <a:pPr lvl="1" eaLnBrk="1" hangingPunct="1">
              <a:defRPr/>
            </a:pPr>
            <a:r>
              <a:rPr lang="en-US" dirty="0"/>
              <a:t>First find the BSA of the child</a:t>
            </a:r>
          </a:p>
        </p:txBody>
      </p:sp>
      <p:sp>
        <p:nvSpPr>
          <p:cNvPr id="145412" name="Slide Number Placeholder 3">
            <a:extLst>
              <a:ext uri="{FF2B5EF4-FFF2-40B4-BE49-F238E27FC236}">
                <a16:creationId xmlns:a16="http://schemas.microsoft.com/office/drawing/2014/main" id="{C7ABF916-B943-4E99-AA75-DE3A7594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779B9DD-DABB-4C6F-83C8-9BF1F20BE57F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96D381-42D7-4570-99EB-A8A2BB581B5F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45748" y="2126768"/>
            <a:ext cx="5593723" cy="4172232"/>
          </a:xfrm>
          <a:prstGeom prst="rect">
            <a:avLst/>
          </a:prstGeom>
          <a:blipFill rotWithShape="0">
            <a:blip r:embed="rId2"/>
            <a:stretch>
              <a:fillRect l="-1307" t="-877" b="-1754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06436-13B9-4221-8BE0-BE7D888CBBA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819814-6F35-4A09-95E6-9F5428FA20C6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02025-1142-4EC7-9176-53A8E9A8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8E7325-BC43-4D8F-B60D-C63543E35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9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/>
              <a:t>Enlarging and reducing formulas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2A2FFA-B299-45EF-98AB-DDEEF5804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500"/>
            <a:ext cx="10515600" cy="533558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/>
              <a:t>Pharmaceutical formulas are combinations of ingredients, each present in a specified amount.</a:t>
            </a:r>
          </a:p>
          <a:p>
            <a:pPr eaLnBrk="1" hangingPunct="1">
              <a:defRPr/>
            </a:pPr>
            <a:endParaRPr lang="en-US" dirty="0"/>
          </a:p>
          <a:p>
            <a:pPr algn="just" eaLnBrk="1" hangingPunct="1">
              <a:defRPr/>
            </a:pPr>
            <a:r>
              <a:rPr lang="en-US" dirty="0"/>
              <a:t>The quantitative relationship between ingredients is fixed; that is, irrespective of the total quantity of formula prepared, the relative amount of one ingredient to another remains the same</a:t>
            </a:r>
          </a:p>
          <a:p>
            <a:pPr eaLnBrk="1" hangingPunct="1">
              <a:defRPr/>
            </a:pPr>
            <a:endParaRPr lang="en-US" dirty="0"/>
          </a:p>
          <a:p>
            <a:pPr algn="just" eaLnBrk="1" hangingPunct="1">
              <a:defRPr/>
            </a:pPr>
            <a:r>
              <a:rPr lang="en-US" dirty="0"/>
              <a:t>Pharmacists may have to reduce or enlarge formulas for pharmaceutical preparations in the course of their professional practice or manufacturing activities. </a:t>
            </a:r>
          </a:p>
          <a:p>
            <a:pPr eaLnBrk="1" hangingPunct="1">
              <a:defRPr/>
            </a:pPr>
            <a:endParaRPr lang="en-US" dirty="0"/>
          </a:p>
          <a:p>
            <a:pPr algn="just" eaLnBrk="1" hangingPunct="1">
              <a:defRPr/>
            </a:pPr>
            <a:r>
              <a:rPr lang="en-US" dirty="0"/>
              <a:t>In each of these instances, a pharmacist may calculate the quantities of each ingredient required for a smaller or greater quantity by reducing or enlarging the specified formula, while maintaining the correct proportion of one ingredient to the other.</a:t>
            </a:r>
          </a:p>
        </p:txBody>
      </p:sp>
      <p:sp>
        <p:nvSpPr>
          <p:cNvPr id="146436" name="Slide Number Placeholder 2">
            <a:extLst>
              <a:ext uri="{FF2B5EF4-FFF2-40B4-BE49-F238E27FC236}">
                <a16:creationId xmlns:a16="http://schemas.microsoft.com/office/drawing/2014/main" id="{088E5F30-910D-4C13-AD2A-F9A6C331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4842A66-EA6D-454C-81E1-78D84EADF8EC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C4E03-3604-4AD3-9C4F-6EAD4172C0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BC1D996-CDFC-43D2-B8AF-0A707F2E4B92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2ED7C-245F-43BA-B358-E29C8BFC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</p:spTree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449A-AD90-43BD-B981-8685BAEF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507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prstClr val="black"/>
                </a:solidFill>
              </a:rPr>
              <a:t>Enlarging and reducing formulas…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5BF4D-1A41-42DF-9F87-9B512FCCF93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206499"/>
            <a:ext cx="10515600" cy="5514975"/>
          </a:xfrm>
          <a:blipFill rotWithShape="0">
            <a:blip r:embed="rId2"/>
            <a:stretch>
              <a:fillRect l="-928" t="-2983" r="-522"/>
            </a:stretch>
          </a:blip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47460" name="Slide Number Placeholder 3">
            <a:extLst>
              <a:ext uri="{FF2B5EF4-FFF2-40B4-BE49-F238E27FC236}">
                <a16:creationId xmlns:a16="http://schemas.microsoft.com/office/drawing/2014/main" id="{D235459C-60DC-4BED-A12A-36080086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CEBD2EB-6BED-486C-80EB-FBE9BB6AAC74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6A182-5E67-41AC-8A3C-EDC28703F7B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573187-BFC4-423A-AE0A-4A693B69BB5B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98437-DA42-4645-8A93-155E2A82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7D08-E126-4C3D-9EA1-60F3F91F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35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prstClr val="black"/>
                </a:solidFill>
              </a:rPr>
              <a:t>Enlarging and reducing formulas…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ACD99-7F2C-4706-89B0-C1D0C2D038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220147"/>
            <a:ext cx="10204938" cy="5514976"/>
          </a:xfrm>
          <a:blipFill rotWithShape="0">
            <a:blip r:embed="rId2"/>
            <a:stretch>
              <a:fillRect l="-836" t="-2652" b="-1547"/>
            </a:stretch>
          </a:blip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48484" name="Slide Number Placeholder 3">
            <a:extLst>
              <a:ext uri="{FF2B5EF4-FFF2-40B4-BE49-F238E27FC236}">
                <a16:creationId xmlns:a16="http://schemas.microsoft.com/office/drawing/2014/main" id="{60C20BD6-B93B-43A7-8C65-39E61D30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259F0FB-1EC4-4967-B35A-268DCC81C4CA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E8E92-7BBE-4142-8D76-ED5F815EF7A9}"/>
              </a:ext>
            </a:extLst>
          </p:cNvPr>
          <p:cNvSpPr txBox="1"/>
          <p:nvPr/>
        </p:nvSpPr>
        <p:spPr>
          <a:xfrm>
            <a:off x="1179397" y="2059115"/>
            <a:ext cx="8966579" cy="159530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lvl="1" eaLnBrk="1" hangingPunct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Calamine 							80 g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Zinc Oxide 							80 g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Glycerin 							20 g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Bentonite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Magma 						250 mL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Calcium Hydroxide Topical Solution, to make 		 	1000 mL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41832AFB-A82F-43B7-B756-840D849D17A7}"/>
              </a:ext>
            </a:extLst>
          </p:cNvPr>
          <p:cNvSpPr/>
          <p:nvPr/>
        </p:nvSpPr>
        <p:spPr>
          <a:xfrm rot="3069125">
            <a:off x="10099353" y="321342"/>
            <a:ext cx="1632042" cy="3189651"/>
          </a:xfrm>
          <a:prstGeom prst="down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1" hangingPunct="1">
              <a:defRPr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Master formula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578D6-2AB5-4C53-B289-D3940108FB6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91DDE4-9DB9-4A14-B4F6-0D2B25704667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B8B1D-4EB8-46A7-B1D0-582FB2ED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E383B0-BE98-4304-9899-26D269896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300" y="2819400"/>
            <a:ext cx="9144000" cy="10969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Dilution and Concentration</a:t>
            </a:r>
          </a:p>
        </p:txBody>
      </p:sp>
      <p:sp>
        <p:nvSpPr>
          <p:cNvPr id="149507" name="Slide Number Placeholder 3">
            <a:extLst>
              <a:ext uri="{FF2B5EF4-FFF2-40B4-BE49-F238E27FC236}">
                <a16:creationId xmlns:a16="http://schemas.microsoft.com/office/drawing/2014/main" id="{29A36378-9761-4318-A8F4-DEAD9406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E883390-EECE-4D41-9341-B7726CA7C3AA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395B6-056A-4834-AC41-BCAC229BD2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34D576E-46C1-40BB-ACC0-E4517FFD0EC6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38475-B68F-451F-B325-24C5D827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19BB-D5DC-4A4D-B670-890999C8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12739-5B39-4D41-95F3-DA789FA91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b="1" i="1" dirty="0"/>
              <a:t>At the end of this chapter,  students will be able to:-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/>
              <a:t> </a:t>
            </a:r>
            <a:r>
              <a:rPr lang="en-US" sz="3200" dirty="0"/>
              <a:t>Perform calculations in Dilution and concentration of Drugs.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3200" dirty="0"/>
              <a:t>Prepare stock solutions and perform calculation related to stock solutions</a:t>
            </a:r>
          </a:p>
        </p:txBody>
      </p:sp>
      <p:sp>
        <p:nvSpPr>
          <p:cNvPr id="150532" name="Slide Number Placeholder 3">
            <a:extLst>
              <a:ext uri="{FF2B5EF4-FFF2-40B4-BE49-F238E27FC236}">
                <a16:creationId xmlns:a16="http://schemas.microsoft.com/office/drawing/2014/main" id="{F6C6D414-EEF3-4C1E-B32B-F9FDB626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7F9A6A1-6757-4798-A527-ECD4E8B2DA9D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1B798-0AA7-443E-A5D4-BAB30B8A396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7E30354-AA84-4D08-806F-F23D6C8CE3CF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BFB07-45D4-45C9-B421-11CA02ED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D742-3E5F-435D-B20C-45D35EA0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Dilution and Concentration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83592-617E-4EEF-BA29-430F79EF4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/>
              <a:t>The concentration of a solution is the amount of the dissolved substance (solute) per unit volume of solvent.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A solution can be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diluted</a:t>
            </a:r>
            <a:r>
              <a:rPr lang="en-US" dirty="0"/>
              <a:t> or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concentrated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Relative terms, no cut point between them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Pharmaceutical preparation can be </a:t>
            </a:r>
            <a:r>
              <a:rPr lang="en-US" dirty="0">
                <a:solidFill>
                  <a:srgbClr val="000099"/>
                </a:solidFill>
              </a:rPr>
              <a:t>diluted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by addition of  solvent or </a:t>
            </a:r>
          </a:p>
          <a:p>
            <a:pPr lvl="1" eaLnBrk="1" hangingPunct="1">
              <a:defRPr/>
            </a:pPr>
            <a:r>
              <a:rPr lang="en-US" dirty="0"/>
              <a:t>by mixing with solution with lower concentration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The extent of dilution depend on the volume of solution with lower concentration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51556" name="Slide Number Placeholder 3">
            <a:extLst>
              <a:ext uri="{FF2B5EF4-FFF2-40B4-BE49-F238E27FC236}">
                <a16:creationId xmlns:a16="http://schemas.microsoft.com/office/drawing/2014/main" id="{8AFA0029-47C0-4692-95C5-46677B8D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BFB54C7-00CA-4CE1-AA02-C8002CC38BBA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065DD-6238-4878-8B3F-34314DBE78F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BBF2378-F110-4AC9-A90F-16F8B9B5D513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7489B-5D8D-4524-BFEB-357C571A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F5BC-F2F8-4693-BEAF-EEE06B96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152579" name="Content Placeholder 4">
            <a:extLst>
              <a:ext uri="{FF2B5EF4-FFF2-40B4-BE49-F238E27FC236}">
                <a16:creationId xmlns:a16="http://schemas.microsoft.com/office/drawing/2014/main" id="{8C981C7A-8617-42F6-8AE8-F710A9849B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7300" y="1209675"/>
            <a:ext cx="6589713" cy="4586288"/>
          </a:xfrm>
        </p:spPr>
      </p:pic>
      <p:sp>
        <p:nvSpPr>
          <p:cNvPr id="152580" name="Slide Number Placeholder 3">
            <a:extLst>
              <a:ext uri="{FF2B5EF4-FFF2-40B4-BE49-F238E27FC236}">
                <a16:creationId xmlns:a16="http://schemas.microsoft.com/office/drawing/2014/main" id="{BCC0489D-D2B1-49FA-9AE0-3809BC6A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1792B8B-A771-4815-84E8-885E4CA56E39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538F6-5AC4-4D6F-AFA7-DE673E2083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ED69FF3-2EAC-43BA-BAFC-AB8E0CBA0541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758A4-9888-4E49-B299-281DFD9D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8B8B-33C6-4E99-9618-F9F5C483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Dilution and Concentration…</a:t>
            </a:r>
          </a:p>
        </p:txBody>
      </p:sp>
      <p:sp>
        <p:nvSpPr>
          <p:cNvPr id="153603" name="Content Placeholder 2">
            <a:extLst>
              <a:ext uri="{FF2B5EF4-FFF2-40B4-BE49-F238E27FC236}">
                <a16:creationId xmlns:a16="http://schemas.microsoft.com/office/drawing/2014/main" id="{BD02E1CC-3231-44A1-A821-2CED7E3A0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31800" eaLnBrk="1" hangingPunct="1"/>
            <a:r>
              <a:rPr lang="en-US" altLang="en-US"/>
              <a:t>Pharmaceutical preparation can be concentrated by</a:t>
            </a:r>
          </a:p>
          <a:p>
            <a:pPr lvl="1" indent="-431800" eaLnBrk="1" hangingPunct="1"/>
            <a:endParaRPr lang="en-US" altLang="en-US"/>
          </a:p>
          <a:p>
            <a:pPr lvl="1" indent="-431800" eaLnBrk="1" hangingPunct="1"/>
            <a:r>
              <a:rPr lang="en-US" altLang="en-US"/>
              <a:t>Addition of active ingredient</a:t>
            </a:r>
          </a:p>
          <a:p>
            <a:pPr lvl="1" indent="-431800" eaLnBrk="1" hangingPunct="1"/>
            <a:endParaRPr lang="en-US" altLang="en-US"/>
          </a:p>
          <a:p>
            <a:pPr lvl="1" indent="-431800" eaLnBrk="1" hangingPunct="1"/>
            <a:r>
              <a:rPr lang="en-US" altLang="en-US"/>
              <a:t>Admixture of  solution with higher strength </a:t>
            </a:r>
          </a:p>
          <a:p>
            <a:pPr lvl="1" indent="-431800" eaLnBrk="1" hangingPunct="1"/>
            <a:endParaRPr lang="en-US" altLang="en-US"/>
          </a:p>
          <a:p>
            <a:pPr lvl="1" indent="-431800" eaLnBrk="1" hangingPunct="1"/>
            <a:r>
              <a:rPr lang="en-US" altLang="en-US"/>
              <a:t>Evaporation of continuous phase </a:t>
            </a:r>
          </a:p>
          <a:p>
            <a:pPr indent="-431800" eaLnBrk="1" hangingPunct="1"/>
            <a:endParaRPr lang="en-US" altLang="en-US"/>
          </a:p>
        </p:txBody>
      </p:sp>
      <p:sp>
        <p:nvSpPr>
          <p:cNvPr id="153604" name="Slide Number Placeholder 3">
            <a:extLst>
              <a:ext uri="{FF2B5EF4-FFF2-40B4-BE49-F238E27FC236}">
                <a16:creationId xmlns:a16="http://schemas.microsoft.com/office/drawing/2014/main" id="{5B239C42-47B0-43F2-B104-93CED84B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712BB50-42A9-4569-A44C-3F4D132491AD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612FA-7980-4C55-A292-6E21E50823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E33C1E-2CA4-4925-ADD7-EB218027EF9B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13CE9-3146-40D7-BCC6-BD9001F6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8C26C282-D991-404F-8932-5C268C6E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z="4400">
                <a:solidFill>
                  <a:srgbClr val="000000"/>
                </a:solidFill>
              </a:rPr>
              <a:t>Percentage  Preparation</a:t>
            </a:r>
          </a:p>
        </p:txBody>
      </p:sp>
      <p:sp>
        <p:nvSpPr>
          <p:cNvPr id="76803" name="Shape 2">
            <a:extLst>
              <a:ext uri="{FF2B5EF4-FFF2-40B4-BE49-F238E27FC236}">
                <a16:creationId xmlns:a16="http://schemas.microsoft.com/office/drawing/2014/main" id="{189CF44A-FD08-4E79-989C-F9B9E7562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31800" eaLnBrk="1" hangingPunct="1">
              <a:lnSpc>
                <a:spcPct val="150000"/>
              </a:lnSpc>
            </a:pPr>
            <a:r>
              <a:rPr lang="en-US" altLang="en-US" sz="3200">
                <a:solidFill>
                  <a:srgbClr val="000000"/>
                </a:solidFill>
              </a:rPr>
              <a:t>The </a:t>
            </a:r>
            <a:r>
              <a:rPr lang="en-US" altLang="en-US" sz="3200" i="1">
                <a:solidFill>
                  <a:srgbClr val="000000"/>
                </a:solidFill>
              </a:rPr>
              <a:t>percentage concentrations </a:t>
            </a:r>
            <a:r>
              <a:rPr lang="en-US" altLang="en-US" sz="3200">
                <a:solidFill>
                  <a:srgbClr val="000000"/>
                </a:solidFill>
              </a:rPr>
              <a:t>of active and inactive constituents in various types of pharmaceutical preparations are defined as follows by the </a:t>
            </a:r>
            <a:r>
              <a:rPr lang="en-US" altLang="en-US" sz="3200" i="1">
                <a:solidFill>
                  <a:srgbClr val="000000"/>
                </a:solidFill>
              </a:rPr>
              <a:t>United States Pharmacopeia</a:t>
            </a:r>
            <a:r>
              <a:rPr lang="en-US" altLang="en-US"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6680D2-A97A-4E79-82BA-27495896B9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12E530A-BB29-470F-BFC5-43379C6AB055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BB3B6-5CF6-472A-8596-C22CEBCE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  <p:sp>
        <p:nvSpPr>
          <p:cNvPr id="76806" name="Slide Number Placeholder 4">
            <a:extLst>
              <a:ext uri="{FF2B5EF4-FFF2-40B4-BE49-F238E27FC236}">
                <a16:creationId xmlns:a16="http://schemas.microsoft.com/office/drawing/2014/main" id="{8832AB32-C70C-4249-B094-2C2836BDA3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4C29E0F-FEC8-49ED-A252-CF99831DD2C9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le 4">
            <a:extLst>
              <a:ext uri="{FF2B5EF4-FFF2-40B4-BE49-F238E27FC236}">
                <a16:creationId xmlns:a16="http://schemas.microsoft.com/office/drawing/2014/main" id="{118C03FD-DEDF-4D97-A83E-76AD593A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688"/>
            <a:ext cx="12192000" cy="925512"/>
          </a:xfrm>
        </p:spPr>
        <p:txBody>
          <a:bodyPr/>
          <a:lstStyle/>
          <a:p>
            <a:pPr eaLnBrk="1" hangingPunct="1"/>
            <a:r>
              <a:rPr lang="en-US" altLang="en-US"/>
              <a:t>Dilution and Concentration…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79EE-EEC6-4FD9-B849-5B57984E3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800" y="1144588"/>
            <a:ext cx="6565900" cy="4778375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3000" b="1" dirty="0"/>
              <a:t>Stock Solutions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are concentrated solutions of active (e.g., drug) or inactive (e.g., colorant) substances and are used by pharmacists as a convenience to prepare solutions of lesser concentration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Example </a:t>
            </a:r>
          </a:p>
          <a:p>
            <a:pPr lvl="1" eaLnBrk="1" hangingPunct="1">
              <a:defRPr/>
            </a:pPr>
            <a:r>
              <a:rPr lang="en-US" dirty="0"/>
              <a:t>How many milliliters of a 1% stock solution of a certified red dye should be used in preparing 4000 mL of a mouthwash that is to contain 1:20,000 w/v of the certified red dye as a coloring agent?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B6979-8C85-427D-908A-AF978123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37438" y="1144588"/>
            <a:ext cx="4298950" cy="5032375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b="1" i="1" dirty="0"/>
              <a:t>Given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C1 = 1%</a:t>
            </a:r>
          </a:p>
          <a:p>
            <a:pPr lvl="1" eaLnBrk="1" hangingPunct="1">
              <a:defRPr/>
            </a:pPr>
            <a:r>
              <a:rPr lang="en-US" dirty="0"/>
              <a:t>C2 = 1:20,000 w/v = 0.005%</a:t>
            </a:r>
          </a:p>
          <a:p>
            <a:pPr lvl="1" eaLnBrk="1" hangingPunct="1">
              <a:defRPr/>
            </a:pPr>
            <a:r>
              <a:rPr lang="en-US" dirty="0"/>
              <a:t>V2 = 4000 ml</a:t>
            </a:r>
          </a:p>
          <a:p>
            <a:pPr eaLnBrk="1" hangingPunct="1">
              <a:defRPr/>
            </a:pPr>
            <a:endParaRPr lang="en-US" b="1" i="1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b="1" i="1" dirty="0"/>
              <a:t>Required</a:t>
            </a:r>
          </a:p>
          <a:p>
            <a:pPr lvl="1" eaLnBrk="1" hangingPunct="1">
              <a:defRPr/>
            </a:pPr>
            <a:r>
              <a:rPr lang="en-US" dirty="0"/>
              <a:t>V1 = ?</a:t>
            </a:r>
          </a:p>
          <a:p>
            <a:pPr eaLnBrk="1" hangingPunct="1">
              <a:defRPr/>
            </a:pPr>
            <a:endParaRPr lang="en-US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b="1" i="1" u="sng" dirty="0"/>
              <a:t>Solution</a:t>
            </a:r>
            <a:r>
              <a:rPr lang="en-US" i="1" u="sng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C1xV1 = C2V2</a:t>
            </a:r>
          </a:p>
          <a:p>
            <a:pPr lvl="1" eaLnBrk="1" hangingPunct="1">
              <a:defRPr/>
            </a:pPr>
            <a:r>
              <a:rPr lang="en-US" dirty="0"/>
              <a:t>V1 = C2xV2/C1</a:t>
            </a:r>
          </a:p>
          <a:p>
            <a:pPr marL="457200" lvl="1" indent="0" eaLnBrk="1" hangingPunct="1">
              <a:buFont typeface="Times New Roman" panose="02020603050405020304" pitchFamily="18" charset="0"/>
              <a:buNone/>
              <a:defRPr/>
            </a:pPr>
            <a:r>
              <a:rPr lang="en-US" dirty="0"/>
              <a:t>          = 0.005% x4000 ml/1%</a:t>
            </a:r>
          </a:p>
          <a:p>
            <a:pPr marL="457200" lvl="1" indent="0" eaLnBrk="1" hangingPunct="1">
              <a:buFont typeface="Times New Roman" panose="02020603050405020304" pitchFamily="18" charset="0"/>
              <a:buNone/>
              <a:defRPr/>
            </a:pPr>
            <a:r>
              <a:rPr lang="en-US" dirty="0"/>
              <a:t>          = </a:t>
            </a:r>
            <a:r>
              <a:rPr lang="en-US" u="sng" dirty="0"/>
              <a:t>20 ml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54629" name="Slide Number Placeholder 3">
            <a:extLst>
              <a:ext uri="{FF2B5EF4-FFF2-40B4-BE49-F238E27FC236}">
                <a16:creationId xmlns:a16="http://schemas.microsoft.com/office/drawing/2014/main" id="{BAE1BC69-1E67-4092-BBB7-9C27396C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30921F8-E643-4340-A2F1-FE6563565CB7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FD00E-B997-420E-8704-53328C8A1C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957A1B1-DD32-4A7C-B916-30B8B03CEB40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01D33-48FE-456C-A396-55A842D5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">
            <a:extLst>
              <a:ext uri="{FF2B5EF4-FFF2-40B4-BE49-F238E27FC236}">
                <a16:creationId xmlns:a16="http://schemas.microsoft.com/office/drawing/2014/main" id="{232DDD70-FF39-429C-99FB-8BFAE08A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688"/>
            <a:ext cx="12192000" cy="925512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55651" name="Content Placeholder 2">
            <a:extLst>
              <a:ext uri="{FF2B5EF4-FFF2-40B4-BE49-F238E27FC236}">
                <a16:creationId xmlns:a16="http://schemas.microsoft.com/office/drawing/2014/main" id="{407637D7-F547-48CB-8D0C-F05D1756E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800" y="1144588"/>
            <a:ext cx="5181600" cy="503237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b="1"/>
              <a:t>Example: </a:t>
            </a:r>
            <a:r>
              <a:rPr lang="en-US" altLang="en-US"/>
              <a:t>If 500 mL of a 15% v/v solution of methyl salicylate in alcohol is diluted to 1500 mL,what is the percentage strength v/v?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u="sng"/>
              <a:t>Given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000"/>
              <a:t>Q1= 500mL, C1= 15%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000"/>
              <a:t>Q2= 1500mL,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000"/>
              <a:t>Req=C2?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000"/>
              <a:t>	Q1 * C1= Q2 * C2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000"/>
              <a:t>	500mL * 15% = 1500mL * C2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000"/>
              <a:t>	C2= 5%, answer</a:t>
            </a:r>
          </a:p>
        </p:txBody>
      </p:sp>
      <p:pic>
        <p:nvPicPr>
          <p:cNvPr id="155652" name="Content Placeholder 5">
            <a:extLst>
              <a:ext uri="{FF2B5EF4-FFF2-40B4-BE49-F238E27FC236}">
                <a16:creationId xmlns:a16="http://schemas.microsoft.com/office/drawing/2014/main" id="{F8F2BC5F-4104-4FE1-A696-1C4D266AD1D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83288" y="1533525"/>
            <a:ext cx="6208712" cy="4221163"/>
          </a:xfrm>
        </p:spPr>
      </p:pic>
      <p:sp>
        <p:nvSpPr>
          <p:cNvPr id="155653" name="Slide Number Placeholder 4">
            <a:extLst>
              <a:ext uri="{FF2B5EF4-FFF2-40B4-BE49-F238E27FC236}">
                <a16:creationId xmlns:a16="http://schemas.microsoft.com/office/drawing/2014/main" id="{C5D2042E-0115-401B-AEA6-26542D85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E2F71DE-AC95-4CFA-B19D-DBE135FBC739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D354A-2A76-43DC-95A5-AD0C9EDD6FB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A93C294-F33B-4FF1-B5CE-4811E92BA9AA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84B14-C5FC-4C96-8FD0-D00779DB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4C1E-7C05-49AE-BBED-6706BE38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25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Dilution and Concentration…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4979-6725-429B-A59A-DB42765B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9055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000099"/>
                </a:solidFill>
              </a:rPr>
              <a:t>Strength and total quantity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b="1" dirty="0"/>
              <a:t>Strength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is the concentration of the active ingredient.</a:t>
            </a:r>
          </a:p>
          <a:p>
            <a:pPr eaLnBrk="1" hangingPunct="1">
              <a:defRPr/>
            </a:pPr>
            <a:endParaRPr lang="en-US" b="1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b="1" dirty="0"/>
              <a:t>Total quantity</a:t>
            </a:r>
          </a:p>
          <a:p>
            <a:pPr lvl="1" eaLnBrk="1" hangingPunct="1">
              <a:defRPr/>
            </a:pPr>
            <a:r>
              <a:rPr lang="en-US" dirty="0"/>
              <a:t>Is the total mass or volume of the dosage form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For example, </a:t>
            </a:r>
          </a:p>
          <a:p>
            <a:pPr lvl="1" eaLnBrk="1" hangingPunct="1">
              <a:defRPr/>
            </a:pPr>
            <a:r>
              <a:rPr lang="en-US" dirty="0"/>
              <a:t>150 ml of 20% w/v solution </a:t>
            </a:r>
          </a:p>
          <a:p>
            <a:pPr lvl="2" eaLnBrk="1" hangingPunct="1">
              <a:defRPr/>
            </a:pPr>
            <a:r>
              <a:rPr lang="en-US" dirty="0"/>
              <a:t>Strength 20% w/v</a:t>
            </a:r>
          </a:p>
          <a:p>
            <a:pPr lvl="2" eaLnBrk="1" hangingPunct="1">
              <a:defRPr/>
            </a:pPr>
            <a:r>
              <a:rPr lang="en-US" dirty="0"/>
              <a:t>Total quantity = 150 ml</a:t>
            </a:r>
          </a:p>
          <a:p>
            <a:pPr lvl="2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If the amount of active ingredient remains constant </a:t>
            </a:r>
          </a:p>
          <a:p>
            <a:pPr lvl="1" eaLnBrk="1" hangingPunct="1">
              <a:defRPr/>
            </a:pPr>
            <a:r>
              <a:rPr lang="en-US" dirty="0"/>
              <a:t>Any change in the total quantity is inversely proportional to % strength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56676" name="Slide Number Placeholder 3">
            <a:extLst>
              <a:ext uri="{FF2B5EF4-FFF2-40B4-BE49-F238E27FC236}">
                <a16:creationId xmlns:a16="http://schemas.microsoft.com/office/drawing/2014/main" id="{D6987BBD-90A1-42D8-AADA-106CCA6E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22EAF7F-E4B2-4FA6-B372-2FA7F57A83FC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A88FF-07A4-484C-81C6-9F5D4B702D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8CD053B-B0CA-45F8-A9F8-51A9F6F212B9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E3484-3B22-4571-AE40-D00EFB86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D1ED-5D61-4564-A298-5B7FBB0E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24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Dilution and concentration of Solids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F5D7C-D316-43E7-A83A-3E4817D3F8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206500"/>
            <a:ext cx="10515600" cy="5348846"/>
          </a:xfrm>
          <a:blipFill rotWithShape="0">
            <a:blip r:embed="rId2"/>
            <a:stretch>
              <a:fillRect l="-928" t="-3079"/>
            </a:stretch>
          </a:blipFill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57700" name="Slide Number Placeholder 3">
            <a:extLst>
              <a:ext uri="{FF2B5EF4-FFF2-40B4-BE49-F238E27FC236}">
                <a16:creationId xmlns:a16="http://schemas.microsoft.com/office/drawing/2014/main" id="{84C7AAB3-EA81-4C65-8733-C03E5C1E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3D7673A-BBA4-4202-B3FA-5E1A8EEF20F6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4DCFC-67AE-4135-9545-317098ECCA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0950F13-B491-4815-A4DB-D1AE3754DC3B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EF803-5A26-47ED-801C-6141974F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664C-1F16-4D33-B863-E48E7AFD4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i="1" dirty="0">
                <a:solidFill>
                  <a:srgbClr val="00B0F0"/>
                </a:solidFill>
              </a:rPr>
              <a:t>      </a:t>
            </a:r>
          </a:p>
          <a:p>
            <a:endParaRPr lang="en-US" sz="6000" b="1" i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6000" b="1" i="1" dirty="0">
                <a:solidFill>
                  <a:srgbClr val="00B0F0"/>
                </a:solidFill>
              </a:rPr>
              <a:t>                Thank you!!!!!!</a:t>
            </a:r>
          </a:p>
        </p:txBody>
      </p:sp>
    </p:spTree>
    <p:extLst>
      <p:ext uri="{BB962C8B-B14F-4D97-AF65-F5344CB8AC3E}">
        <p14:creationId xmlns:p14="http://schemas.microsoft.com/office/powerpoint/2010/main" val="396245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E19D8624-8353-4FD0-A32D-D0054F25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60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z="44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8851" name="Shape 2">
            <a:extLst>
              <a:ext uri="{FF2B5EF4-FFF2-40B4-BE49-F238E27FC236}">
                <a16:creationId xmlns:a16="http://schemas.microsoft.com/office/drawing/2014/main" id="{48E249E7-8283-48AD-948A-86CA30149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85750"/>
            <a:ext cx="10972800" cy="6215063"/>
          </a:xfrm>
        </p:spPr>
        <p:txBody>
          <a:bodyPr/>
          <a:lstStyle/>
          <a:p>
            <a:pPr indent="-431800" eaLnBrk="1" hangingPunct="1"/>
            <a:r>
              <a:rPr lang="en-US" altLang="en-US" sz="3200" i="1">
                <a:solidFill>
                  <a:srgbClr val="000000"/>
                </a:solidFill>
              </a:rPr>
              <a:t>Weight –in Volume:</a:t>
            </a:r>
            <a:r>
              <a:rPr lang="en-US" altLang="en-US" sz="3200">
                <a:solidFill>
                  <a:srgbClr val="000000"/>
                </a:solidFill>
              </a:rPr>
              <a:t> Expresses the number of grams of a constituent in 100 mL of solution or liquid preparation    </a:t>
            </a:r>
          </a:p>
          <a:p>
            <a:pPr indent="-431800" eaLnBrk="1" hangingPunct="1">
              <a:buFont typeface="Arial" panose="020B0604020202020204" pitchFamily="34" charset="0"/>
              <a:buNone/>
            </a:pPr>
            <a:r>
              <a:rPr lang="en-US" altLang="en-US" sz="3200">
                <a:solidFill>
                  <a:srgbClr val="000000"/>
                </a:solidFill>
              </a:rPr>
              <a:t>         - Expressed as: </a:t>
            </a:r>
            <a:r>
              <a:rPr lang="en-US" altLang="en-US" sz="3200" i="1">
                <a:solidFill>
                  <a:srgbClr val="000000"/>
                </a:solidFill>
              </a:rPr>
              <a:t>% w/v.</a:t>
            </a:r>
          </a:p>
          <a:p>
            <a:pPr indent="-431800" eaLnBrk="1" hangingPunct="1"/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 i="1">
                <a:solidFill>
                  <a:srgbClr val="000000"/>
                </a:solidFill>
              </a:rPr>
              <a:t> Volume-in-Volume :E</a:t>
            </a:r>
            <a:r>
              <a:rPr lang="en-US" altLang="en-US">
                <a:solidFill>
                  <a:srgbClr val="000000"/>
                </a:solidFill>
              </a:rPr>
              <a:t>xpresses the number of milliliters of a constituent in 100 mL of solution or liquid preparation. </a:t>
            </a:r>
          </a:p>
          <a:p>
            <a:pPr indent="-431800"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0000"/>
                </a:solidFill>
              </a:rPr>
              <a:t>        -  Expressed as: </a:t>
            </a:r>
            <a:r>
              <a:rPr lang="en-US" altLang="en-US" i="1">
                <a:solidFill>
                  <a:srgbClr val="000000"/>
                </a:solidFill>
              </a:rPr>
              <a:t>% v/v.</a:t>
            </a:r>
            <a:r>
              <a:rPr lang="en-US" altLang="en-US">
                <a:solidFill>
                  <a:srgbClr val="000000"/>
                </a:solidFill>
              </a:rPr>
              <a:t> </a:t>
            </a:r>
          </a:p>
          <a:p>
            <a:pPr indent="-431800" eaLnBrk="1" hangingPunct="1"/>
            <a:r>
              <a:rPr lang="en-US" altLang="en-US" i="1">
                <a:solidFill>
                  <a:srgbClr val="000000"/>
                </a:solidFill>
              </a:rPr>
              <a:t>Weight-in-Weight</a:t>
            </a:r>
            <a:r>
              <a:rPr lang="en-US" altLang="en-US">
                <a:solidFill>
                  <a:srgbClr val="000000"/>
                </a:solidFill>
              </a:rPr>
              <a:t> : expresses the number of grams of a constituent in 100 g of solution or preparation. </a:t>
            </a:r>
          </a:p>
          <a:p>
            <a:pPr indent="-431800"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0000"/>
                </a:solidFill>
              </a:rPr>
              <a:t>         - Expressed as: </a:t>
            </a:r>
            <a:r>
              <a:rPr lang="en-US" altLang="en-US" i="1">
                <a:solidFill>
                  <a:srgbClr val="000000"/>
                </a:solidFill>
              </a:rPr>
              <a:t>% w/w.</a:t>
            </a:r>
          </a:p>
          <a:p>
            <a:pPr indent="-431800" eaLnBrk="1" hangingPunct="1"/>
            <a:endParaRPr lang="en-US" altLang="en-US" i="1">
              <a:solidFill>
                <a:srgbClr val="000000"/>
              </a:solidFill>
            </a:endParaRPr>
          </a:p>
          <a:p>
            <a:pPr indent="-431800" eaLnBrk="1" hangingPunct="1"/>
            <a:endParaRPr lang="en-US" altLang="en-US" sz="3200" i="1">
              <a:solidFill>
                <a:srgbClr val="000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A38EC-3F02-4305-B48B-50171E0913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5DC0E4C-CC77-4B2F-87AA-1534AFA68C0F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DDC59-F548-4692-8406-BD2745B2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  <p:sp>
        <p:nvSpPr>
          <p:cNvPr id="78854" name="Slide Number Placeholder 4">
            <a:extLst>
              <a:ext uri="{FF2B5EF4-FFF2-40B4-BE49-F238E27FC236}">
                <a16:creationId xmlns:a16="http://schemas.microsoft.com/office/drawing/2014/main" id="{AB89381D-7B67-47E6-85F1-E4A760B012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B8D7B81-CBF0-419F-A554-7B4668827084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5E91015F-B2FF-4D93-A687-38DFE790E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0"/>
            <a:ext cx="10972800" cy="78581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Conti…</a:t>
            </a:r>
            <a:endParaRPr/>
          </a:p>
        </p:txBody>
      </p:sp>
      <p:sp>
        <p:nvSpPr>
          <p:cNvPr id="80899" name="Shape 2">
            <a:extLst>
              <a:ext uri="{FF2B5EF4-FFF2-40B4-BE49-F238E27FC236}">
                <a16:creationId xmlns:a16="http://schemas.microsoft.com/office/drawing/2014/main" id="{2BE57CC6-1364-4CEC-87EC-F14C971A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85813"/>
            <a:ext cx="10972800" cy="5857875"/>
          </a:xfrm>
        </p:spPr>
        <p:txBody>
          <a:bodyPr/>
          <a:lstStyle/>
          <a:p>
            <a:pPr indent="-431800" eaLnBrk="1" hangingPunct="1">
              <a:lnSpc>
                <a:spcPct val="150000"/>
              </a:lnSpc>
            </a:pPr>
            <a:r>
              <a:rPr lang="en-US" altLang="en-US" sz="3200">
                <a:solidFill>
                  <a:srgbClr val="000000"/>
                </a:solidFill>
              </a:rPr>
              <a:t> For solutions or suspensions of solids in liquids, </a:t>
            </a:r>
            <a:r>
              <a:rPr lang="en-US" altLang="en-US" sz="3200" i="1">
                <a:solidFill>
                  <a:srgbClr val="000000"/>
                </a:solidFill>
              </a:rPr>
              <a:t>percent weight-in-volume</a:t>
            </a:r>
            <a:r>
              <a:rPr lang="en-US" altLang="en-US" sz="3200" b="1">
                <a:solidFill>
                  <a:srgbClr val="000000"/>
                </a:solidFill>
              </a:rPr>
              <a:t>;</a:t>
            </a:r>
          </a:p>
          <a:p>
            <a:pPr indent="-43180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3200">
                <a:solidFill>
                  <a:srgbClr val="000000"/>
                </a:solidFill>
              </a:rPr>
              <a:t>• </a:t>
            </a:r>
            <a:r>
              <a:rPr lang="en-US" altLang="en-US">
                <a:solidFill>
                  <a:srgbClr val="000000"/>
                </a:solidFill>
              </a:rPr>
              <a:t>F</a:t>
            </a:r>
            <a:r>
              <a:rPr lang="en-US" altLang="en-US" sz="3200">
                <a:solidFill>
                  <a:srgbClr val="000000"/>
                </a:solidFill>
              </a:rPr>
              <a:t>or solutions of liquids in liquids, </a:t>
            </a:r>
            <a:r>
              <a:rPr lang="en-US" altLang="en-US" sz="3200" i="1">
                <a:solidFill>
                  <a:srgbClr val="000000"/>
                </a:solidFill>
              </a:rPr>
              <a:t>percent volume-in-volume;</a:t>
            </a:r>
          </a:p>
          <a:p>
            <a:pPr indent="-43180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3200">
                <a:solidFill>
                  <a:srgbClr val="000000"/>
                </a:solidFill>
              </a:rPr>
              <a:t>• For mixtures of solids or semisolids, </a:t>
            </a:r>
            <a:r>
              <a:rPr lang="en-US" altLang="en-US" sz="3200" i="1">
                <a:solidFill>
                  <a:srgbClr val="000000"/>
                </a:solidFill>
              </a:rPr>
              <a:t>percent weight-in-weight; </a:t>
            </a:r>
          </a:p>
          <a:p>
            <a:pPr indent="-43180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3200">
                <a:solidFill>
                  <a:srgbClr val="000000"/>
                </a:solidFill>
              </a:rPr>
              <a:t>• For solutions of gases in liquids</a:t>
            </a:r>
            <a:r>
              <a:rPr lang="en-US" altLang="en-US" sz="3200" i="1">
                <a:solidFill>
                  <a:srgbClr val="000000"/>
                </a:solidFill>
              </a:rPr>
              <a:t>, percent weight-in-volume.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69F50-41E9-4C55-97B0-9B2465C147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FC05F3F-5763-4701-84F3-D6C80DBB6F4F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5AC2D-D3D6-4722-A1C5-D18DC943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  <p:sp>
        <p:nvSpPr>
          <p:cNvPr id="80902" name="Slide Number Placeholder 4">
            <a:extLst>
              <a:ext uri="{FF2B5EF4-FFF2-40B4-BE49-F238E27FC236}">
                <a16:creationId xmlns:a16="http://schemas.microsoft.com/office/drawing/2014/main" id="{133CFAC8-4CE4-4772-BE66-31057ED7A8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EB90F85-62AB-4E95-ABFA-5AE54CC52D6D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6B72-4B86-4911-B491-E13AD7BA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397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Conti…</a:t>
            </a:r>
          </a:p>
        </p:txBody>
      </p:sp>
      <p:pic>
        <p:nvPicPr>
          <p:cNvPr id="82947" name="Picture 2">
            <a:extLst>
              <a:ext uri="{FF2B5EF4-FFF2-40B4-BE49-F238E27FC236}">
                <a16:creationId xmlns:a16="http://schemas.microsoft.com/office/drawing/2014/main" id="{2A3251CB-57B7-4306-A66A-866C56ACCE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6250" y="1143000"/>
            <a:ext cx="11430000" cy="5572125"/>
          </a:xfrm>
        </p:spPr>
      </p:pic>
      <p:pic>
        <p:nvPicPr>
          <p:cNvPr id="82948" name="Picture 3">
            <a:extLst>
              <a:ext uri="{FF2B5EF4-FFF2-40B4-BE49-F238E27FC236}">
                <a16:creationId xmlns:a16="http://schemas.microsoft.com/office/drawing/2014/main" id="{C8D5F5DF-FBAC-48A9-9B09-59256C633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857250"/>
            <a:ext cx="11436350" cy="578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DE6EA1-A1EE-47CF-89EF-FB7C4C00441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1E324F-D765-48BE-A44F-90AFA8F2B471}" type="datetime1">
              <a:rPr lang="en-US"/>
              <a:pPr>
                <a:defRPr/>
              </a:pPr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1F906-1537-49E0-BD79-C4485AFF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By Tamene B.</a:t>
            </a:r>
          </a:p>
        </p:txBody>
      </p:sp>
      <p:sp>
        <p:nvSpPr>
          <p:cNvPr id="82951" name="Slide Number Placeholder 4">
            <a:extLst>
              <a:ext uri="{FF2B5EF4-FFF2-40B4-BE49-F238E27FC236}">
                <a16:creationId xmlns:a16="http://schemas.microsoft.com/office/drawing/2014/main" id="{D736EB58-64F5-45A2-909F-0F0C429FB2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E16F50D-5A62-49FF-8341-194E716DEE63}" type="slidenum">
              <a:rPr lang="en-US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4032</Words>
  <Application>Microsoft Office PowerPoint</Application>
  <PresentationFormat>Widescreen</PresentationFormat>
  <Paragraphs>643</Paragraphs>
  <Slides>64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Calibri Light</vt:lpstr>
      <vt:lpstr>Papyrus</vt:lpstr>
      <vt:lpstr>Symbol</vt:lpstr>
      <vt:lpstr>Times New Roman</vt:lpstr>
      <vt:lpstr>Wingdings</vt:lpstr>
      <vt:lpstr>Office Theme</vt:lpstr>
      <vt:lpstr>                CHAPTER TWO</vt:lpstr>
      <vt:lpstr>Objective</vt:lpstr>
      <vt:lpstr>PERCENTAGE </vt:lpstr>
      <vt:lpstr>Conti…</vt:lpstr>
      <vt:lpstr>Conti…</vt:lpstr>
      <vt:lpstr>Percentage  Preparation</vt:lpstr>
      <vt:lpstr> </vt:lpstr>
      <vt:lpstr>Conti…</vt:lpstr>
      <vt:lpstr>Conti…</vt:lpstr>
      <vt:lpstr>Conti…</vt:lpstr>
      <vt:lpstr>Conti…</vt:lpstr>
      <vt:lpstr>Percentage Weight-in-Volume (% w/v)</vt:lpstr>
      <vt:lpstr>Conti…</vt:lpstr>
      <vt:lpstr>Conti..</vt:lpstr>
      <vt:lpstr>Examples</vt:lpstr>
      <vt:lpstr>Conti…</vt:lpstr>
      <vt:lpstr>Example</vt:lpstr>
      <vt:lpstr>Percentage Volume-in-Volume</vt:lpstr>
      <vt:lpstr>Examples</vt:lpstr>
      <vt:lpstr>Conti…</vt:lpstr>
      <vt:lpstr>Conti…</vt:lpstr>
      <vt:lpstr>Example</vt:lpstr>
      <vt:lpstr>Example</vt:lpstr>
      <vt:lpstr>Percentage Weight-in-Weight</vt:lpstr>
      <vt:lpstr>Example</vt:lpstr>
      <vt:lpstr>Example</vt:lpstr>
      <vt:lpstr>Conti…</vt:lpstr>
      <vt:lpstr>Simple Conversions of Concentration to ‘‘mg/mL’’</vt:lpstr>
      <vt:lpstr>Conti…</vt:lpstr>
      <vt:lpstr>Parts per Million (PPM) Parts per Billion (PPB)</vt:lpstr>
      <vt:lpstr>Conti…</vt:lpstr>
      <vt:lpstr>Conti…</vt:lpstr>
      <vt:lpstr>Calculation of Doses and Formulas</vt:lpstr>
      <vt:lpstr>Objective</vt:lpstr>
      <vt:lpstr>Calculation of Doses and Formulas</vt:lpstr>
      <vt:lpstr>Calculation of Doses and Formulas…</vt:lpstr>
      <vt:lpstr>Calculation of Doses and Formulas…</vt:lpstr>
      <vt:lpstr>Calculation of Doses and Formulas…</vt:lpstr>
      <vt:lpstr>Calculation of Doses and Formulas…</vt:lpstr>
      <vt:lpstr>Calculation of Doses and Formulas…</vt:lpstr>
      <vt:lpstr>Calculation of Doses and Formulas…</vt:lpstr>
      <vt:lpstr>Calculation of Doses and Formulas…</vt:lpstr>
      <vt:lpstr>Calculation of Doses and Formulas…</vt:lpstr>
      <vt:lpstr>Calculation of Doses and Formulas…</vt:lpstr>
      <vt:lpstr>Calculation of Doses and Formulas…</vt:lpstr>
      <vt:lpstr>PowerPoint Presentation</vt:lpstr>
      <vt:lpstr>Calculation of Doses and Formulas…</vt:lpstr>
      <vt:lpstr>Calculation of Doses and Formulas…</vt:lpstr>
      <vt:lpstr>PowerPoint Presentation</vt:lpstr>
      <vt:lpstr>Calculation of Doses and Formulas…</vt:lpstr>
      <vt:lpstr>PowerPoint Presentation</vt:lpstr>
      <vt:lpstr>Enlarging and reducing formulas </vt:lpstr>
      <vt:lpstr>Enlarging and reducing formulas… </vt:lpstr>
      <vt:lpstr>Enlarging and reducing formulas… </vt:lpstr>
      <vt:lpstr> Dilution and Concentration</vt:lpstr>
      <vt:lpstr>Objective</vt:lpstr>
      <vt:lpstr>Dilution and Concentration</vt:lpstr>
      <vt:lpstr>PowerPoint Presentation</vt:lpstr>
      <vt:lpstr>Dilution and Concentration…</vt:lpstr>
      <vt:lpstr>Dilution and Concentration…</vt:lpstr>
      <vt:lpstr>PowerPoint Presentation</vt:lpstr>
      <vt:lpstr>Dilution and Concentration…</vt:lpstr>
      <vt:lpstr>Dilution and concentration of Solids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TWO</dc:title>
  <dc:creator>Abyssiniaaa</dc:creator>
  <cp:lastModifiedBy>Abyssiniaaa</cp:lastModifiedBy>
  <cp:revision>21</cp:revision>
  <dcterms:created xsi:type="dcterms:W3CDTF">2022-05-02T09:58:18Z</dcterms:created>
  <dcterms:modified xsi:type="dcterms:W3CDTF">2022-05-03T10:01:07Z</dcterms:modified>
</cp:coreProperties>
</file>