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59" r:id="rId1"/>
  </p:sldMasterIdLst>
  <p:notesMasterIdLst>
    <p:notesMasterId r:id="rId45"/>
  </p:notesMasterIdLst>
  <p:sldIdLst>
    <p:sldId id="256" r:id="rId2"/>
    <p:sldId id="319" r:id="rId3"/>
    <p:sldId id="259" r:id="rId4"/>
    <p:sldId id="318" r:id="rId5"/>
    <p:sldId id="260" r:id="rId6"/>
    <p:sldId id="300" r:id="rId7"/>
    <p:sldId id="261" r:id="rId8"/>
    <p:sldId id="301" r:id="rId9"/>
    <p:sldId id="292" r:id="rId10"/>
    <p:sldId id="299" r:id="rId11"/>
    <p:sldId id="303" r:id="rId12"/>
    <p:sldId id="297" r:id="rId13"/>
    <p:sldId id="304" r:id="rId14"/>
    <p:sldId id="293" r:id="rId15"/>
    <p:sldId id="305" r:id="rId16"/>
    <p:sldId id="294" r:id="rId17"/>
    <p:sldId id="306" r:id="rId18"/>
    <p:sldId id="295" r:id="rId19"/>
    <p:sldId id="281" r:id="rId20"/>
    <p:sldId id="307" r:id="rId21"/>
    <p:sldId id="264" r:id="rId22"/>
    <p:sldId id="308" r:id="rId23"/>
    <p:sldId id="265" r:id="rId24"/>
    <p:sldId id="309" r:id="rId25"/>
    <p:sldId id="283" r:id="rId26"/>
    <p:sldId id="298" r:id="rId27"/>
    <p:sldId id="311" r:id="rId28"/>
    <p:sldId id="266" r:id="rId29"/>
    <p:sldId id="284" r:id="rId30"/>
    <p:sldId id="314" r:id="rId31"/>
    <p:sldId id="285" r:id="rId32"/>
    <p:sldId id="286" r:id="rId33"/>
    <p:sldId id="312" r:id="rId34"/>
    <p:sldId id="267" r:id="rId35"/>
    <p:sldId id="287" r:id="rId36"/>
    <p:sldId id="315" r:id="rId37"/>
    <p:sldId id="288" r:id="rId38"/>
    <p:sldId id="289" r:id="rId39"/>
    <p:sldId id="317" r:id="rId40"/>
    <p:sldId id="290" r:id="rId41"/>
    <p:sldId id="291" r:id="rId42"/>
    <p:sldId id="316" r:id="rId43"/>
    <p:sldId id="26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51A5676-8FD0-4E4A-A12C-EE9D4B7EE2E1}">
          <p14:sldIdLst>
            <p14:sldId id="256"/>
            <p14:sldId id="319"/>
            <p14:sldId id="259"/>
            <p14:sldId id="318"/>
            <p14:sldId id="260"/>
            <p14:sldId id="300"/>
            <p14:sldId id="261"/>
            <p14:sldId id="301"/>
            <p14:sldId id="292"/>
            <p14:sldId id="299"/>
            <p14:sldId id="303"/>
            <p14:sldId id="297"/>
            <p14:sldId id="304"/>
            <p14:sldId id="293"/>
            <p14:sldId id="305"/>
            <p14:sldId id="294"/>
            <p14:sldId id="306"/>
            <p14:sldId id="295"/>
            <p14:sldId id="281"/>
            <p14:sldId id="307"/>
            <p14:sldId id="264"/>
            <p14:sldId id="308"/>
            <p14:sldId id="265"/>
            <p14:sldId id="309"/>
            <p14:sldId id="283"/>
            <p14:sldId id="298"/>
            <p14:sldId id="311"/>
            <p14:sldId id="266"/>
            <p14:sldId id="284"/>
            <p14:sldId id="314"/>
            <p14:sldId id="285"/>
            <p14:sldId id="286"/>
            <p14:sldId id="312"/>
            <p14:sldId id="267"/>
            <p14:sldId id="287"/>
            <p14:sldId id="315"/>
            <p14:sldId id="288"/>
            <p14:sldId id="289"/>
            <p14:sldId id="317"/>
            <p14:sldId id="290"/>
            <p14:sldId id="291"/>
            <p14:sldId id="316"/>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2" d="100"/>
          <a:sy n="72" d="100"/>
        </p:scale>
        <p:origin x="64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646A3E-55AF-45A8-91C7-C99FB01CF757}" type="datetimeFigureOut">
              <a:rPr lang="tr-TR" smtClean="0"/>
              <a:t>20.05.2025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B8B29-CF90-4563-82DA-A452C5CE77A1}" type="slidenum">
              <a:rPr lang="tr-TR" smtClean="0"/>
              <a:t>‹#›</a:t>
            </a:fld>
            <a:endParaRPr lang="tr-TR"/>
          </a:p>
        </p:txBody>
      </p:sp>
    </p:spTree>
    <p:extLst>
      <p:ext uri="{BB962C8B-B14F-4D97-AF65-F5344CB8AC3E}">
        <p14:creationId xmlns:p14="http://schemas.microsoft.com/office/powerpoint/2010/main" val="13658900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tr-TR"/>
              <a:t>Asıl başlık stilini düzenlemek için tıklayın</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487C7D-0893-4347-AFA6-CD6BC2051302}" type="datetime1">
              <a:rPr lang="tr-TR" smtClean="0"/>
              <a:t>20.05.2025</a:t>
            </a:fld>
            <a:endParaRPr lang="tr-TR"/>
          </a:p>
        </p:txBody>
      </p:sp>
      <p:sp>
        <p:nvSpPr>
          <p:cNvPr id="5" name="Footer Placeholder 4"/>
          <p:cNvSpPr>
            <a:spLocks noGrp="1"/>
          </p:cNvSpPr>
          <p:nvPr>
            <p:ph type="ftr" sz="quarter" idx="11"/>
          </p:nvPr>
        </p:nvSpPr>
        <p:spPr>
          <a:xfrm>
            <a:off x="1371600" y="4323845"/>
            <a:ext cx="6400800" cy="365125"/>
          </a:xfrm>
        </p:spPr>
        <p:txBody>
          <a:bodyPr/>
          <a:lstStyle/>
          <a:p>
            <a:r>
              <a:rPr lang="tr-TR"/>
              <a:t>Gizem Aygün Y230240086</a:t>
            </a:r>
          </a:p>
        </p:txBody>
      </p:sp>
      <p:sp>
        <p:nvSpPr>
          <p:cNvPr id="6" name="Slide Number Placeholder 5"/>
          <p:cNvSpPr>
            <a:spLocks noGrp="1"/>
          </p:cNvSpPr>
          <p:nvPr>
            <p:ph type="sldNum" sz="quarter" idx="12"/>
          </p:nvPr>
        </p:nvSpPr>
        <p:spPr>
          <a:xfrm>
            <a:off x="8077200" y="1430866"/>
            <a:ext cx="2743200" cy="365125"/>
          </a:xfrm>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655916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EE06509-38B4-4744-B176-849D926C061A}" type="datetime1">
              <a:rPr lang="tr-TR" smtClean="0"/>
              <a:t>20.05.2025</a:t>
            </a:fld>
            <a:endParaRPr lang="tr-TR"/>
          </a:p>
        </p:txBody>
      </p:sp>
      <p:sp>
        <p:nvSpPr>
          <p:cNvPr id="6" name="Footer Placeholder 5"/>
          <p:cNvSpPr>
            <a:spLocks noGrp="1"/>
          </p:cNvSpPr>
          <p:nvPr>
            <p:ph type="ftr" sz="quarter" idx="11"/>
          </p:nvPr>
        </p:nvSpPr>
        <p:spPr/>
        <p:txBody>
          <a:bodyPr/>
          <a:lstStyle/>
          <a:p>
            <a:r>
              <a:rPr lang="tr-TR"/>
              <a:t>Gizem Aygün Y230240086</a:t>
            </a:r>
          </a:p>
        </p:txBody>
      </p:sp>
      <p:sp>
        <p:nvSpPr>
          <p:cNvPr id="7" name="Slide Number Placeholder 6"/>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41662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6594514-7CAC-4847-82FD-CC940643E9A0}" type="datetime1">
              <a:rPr lang="tr-TR" smtClean="0"/>
              <a:t>20.05.2025</a:t>
            </a:fld>
            <a:endParaRPr lang="tr-TR"/>
          </a:p>
        </p:txBody>
      </p:sp>
      <p:sp>
        <p:nvSpPr>
          <p:cNvPr id="6" name="Footer Placeholder 5"/>
          <p:cNvSpPr>
            <a:spLocks noGrp="1"/>
          </p:cNvSpPr>
          <p:nvPr>
            <p:ph type="ftr" sz="quarter" idx="11"/>
          </p:nvPr>
        </p:nvSpPr>
        <p:spPr>
          <a:xfrm>
            <a:off x="685800" y="379941"/>
            <a:ext cx="6991492" cy="365125"/>
          </a:xfrm>
        </p:spPr>
        <p:txBody>
          <a:bodyPr/>
          <a:lstStyle/>
          <a:p>
            <a:r>
              <a:rPr lang="tr-TR"/>
              <a:t>Gizem Aygün Y230240086</a:t>
            </a:r>
          </a:p>
        </p:txBody>
      </p:sp>
      <p:sp>
        <p:nvSpPr>
          <p:cNvPr id="7" name="Slide Number Placeholder 6"/>
          <p:cNvSpPr>
            <a:spLocks noGrp="1"/>
          </p:cNvSpPr>
          <p:nvPr>
            <p:ph type="sldNum" sz="quarter" idx="12"/>
          </p:nvPr>
        </p:nvSpPr>
        <p:spPr>
          <a:xfrm>
            <a:off x="10862452" y="381000"/>
            <a:ext cx="643748" cy="365125"/>
          </a:xfrm>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1509422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956C5153-3C9C-4DED-99C8-89346F5A6EED}" type="datetime1">
              <a:rPr lang="tr-TR" smtClean="0"/>
              <a:t>20.05.2025</a:t>
            </a:fld>
            <a:endParaRPr lang="tr-TR"/>
          </a:p>
        </p:txBody>
      </p:sp>
      <p:sp>
        <p:nvSpPr>
          <p:cNvPr id="6" name="Footer Placeholder 5"/>
          <p:cNvSpPr>
            <a:spLocks noGrp="1"/>
          </p:cNvSpPr>
          <p:nvPr>
            <p:ph type="ftr" sz="quarter" idx="11"/>
          </p:nvPr>
        </p:nvSpPr>
        <p:spPr>
          <a:xfrm>
            <a:off x="685800" y="379941"/>
            <a:ext cx="6991492" cy="365125"/>
          </a:xfrm>
        </p:spPr>
        <p:txBody>
          <a:bodyPr/>
          <a:lstStyle/>
          <a:p>
            <a:r>
              <a:rPr lang="tr-TR"/>
              <a:t>Gizem Aygün Y230240086</a:t>
            </a:r>
          </a:p>
        </p:txBody>
      </p:sp>
      <p:sp>
        <p:nvSpPr>
          <p:cNvPr id="7" name="Slide Number Placeholder 6"/>
          <p:cNvSpPr>
            <a:spLocks noGrp="1"/>
          </p:cNvSpPr>
          <p:nvPr>
            <p:ph type="sldNum" sz="quarter" idx="12"/>
          </p:nvPr>
        </p:nvSpPr>
        <p:spPr>
          <a:xfrm>
            <a:off x="10862452" y="381000"/>
            <a:ext cx="643748" cy="365125"/>
          </a:xfrm>
        </p:spPr>
        <p:txBody>
          <a:bodyPr/>
          <a:lstStyle/>
          <a:p>
            <a:fld id="{DB627924-DBE7-45A9-8012-C301976E0941}" type="slidenum">
              <a:rPr lang="tr-TR" smtClean="0"/>
              <a:t>‹#›</a:t>
            </a:fld>
            <a:endParaRPr lang="tr-TR"/>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184465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CB3C2AB-3E4E-466B-B336-3007FC57E71A}" type="datetime1">
              <a:rPr lang="tr-TR" smtClean="0"/>
              <a:t>20.05.2025</a:t>
            </a:fld>
            <a:endParaRPr lang="tr-TR"/>
          </a:p>
        </p:txBody>
      </p:sp>
      <p:sp>
        <p:nvSpPr>
          <p:cNvPr id="6" name="Footer Placeholder 5"/>
          <p:cNvSpPr>
            <a:spLocks noGrp="1"/>
          </p:cNvSpPr>
          <p:nvPr>
            <p:ph type="ftr" sz="quarter" idx="11"/>
          </p:nvPr>
        </p:nvSpPr>
        <p:spPr>
          <a:xfrm>
            <a:off x="685800" y="378883"/>
            <a:ext cx="6991492" cy="365125"/>
          </a:xfrm>
        </p:spPr>
        <p:txBody>
          <a:bodyPr/>
          <a:lstStyle/>
          <a:p>
            <a:r>
              <a:rPr lang="tr-TR"/>
              <a:t>Gizem Aygün Y230240086</a:t>
            </a:r>
          </a:p>
        </p:txBody>
      </p:sp>
      <p:sp>
        <p:nvSpPr>
          <p:cNvPr id="7" name="Slide Number Placeholder 6"/>
          <p:cNvSpPr>
            <a:spLocks noGrp="1"/>
          </p:cNvSpPr>
          <p:nvPr>
            <p:ph type="sldNum" sz="quarter" idx="12"/>
          </p:nvPr>
        </p:nvSpPr>
        <p:spPr>
          <a:xfrm>
            <a:off x="10862452" y="381000"/>
            <a:ext cx="643748" cy="365125"/>
          </a:xfrm>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898344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A721DF2F-3545-458E-A6EB-914D1F868291}" type="datetime1">
              <a:rPr lang="tr-TR" smtClean="0"/>
              <a:t>20.05.2025</a:t>
            </a:fld>
            <a:endParaRPr lang="tr-TR"/>
          </a:p>
        </p:txBody>
      </p:sp>
      <p:sp>
        <p:nvSpPr>
          <p:cNvPr id="4" name="Footer Placeholder 3"/>
          <p:cNvSpPr>
            <a:spLocks noGrp="1"/>
          </p:cNvSpPr>
          <p:nvPr>
            <p:ph type="ftr" sz="quarter" idx="11"/>
          </p:nvPr>
        </p:nvSpPr>
        <p:spPr/>
        <p:txBody>
          <a:bodyPr/>
          <a:lstStyle/>
          <a:p>
            <a:r>
              <a:rPr lang="tr-TR"/>
              <a:t>Gizem Aygün Y230240086</a:t>
            </a:r>
          </a:p>
        </p:txBody>
      </p:sp>
      <p:sp>
        <p:nvSpPr>
          <p:cNvPr id="5" name="Slide Number Placeholder 4"/>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0851202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CCD11777-A1C0-4367-A7CD-A98AE712A321}" type="datetime1">
              <a:rPr lang="tr-TR" smtClean="0"/>
              <a:t>20.05.2025</a:t>
            </a:fld>
            <a:endParaRPr lang="tr-TR"/>
          </a:p>
        </p:txBody>
      </p:sp>
      <p:sp>
        <p:nvSpPr>
          <p:cNvPr id="4" name="Footer Placeholder 3"/>
          <p:cNvSpPr>
            <a:spLocks noGrp="1"/>
          </p:cNvSpPr>
          <p:nvPr>
            <p:ph type="ftr" sz="quarter" idx="11"/>
          </p:nvPr>
        </p:nvSpPr>
        <p:spPr/>
        <p:txBody>
          <a:bodyPr/>
          <a:lstStyle/>
          <a:p>
            <a:r>
              <a:rPr lang="tr-TR"/>
              <a:t>Gizem Aygün Y230240086</a:t>
            </a:r>
          </a:p>
        </p:txBody>
      </p:sp>
      <p:sp>
        <p:nvSpPr>
          <p:cNvPr id="5" name="Slide Number Placeholder 4"/>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1381600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64F892F-4475-46B1-937C-D2B5A04179B9}" type="datetime1">
              <a:rPr lang="tr-TR" smtClean="0"/>
              <a:t>20.05.2025</a:t>
            </a:fld>
            <a:endParaRPr lang="tr-TR"/>
          </a:p>
        </p:txBody>
      </p:sp>
      <p:sp>
        <p:nvSpPr>
          <p:cNvPr id="5" name="Footer Placeholder 4"/>
          <p:cNvSpPr>
            <a:spLocks noGrp="1"/>
          </p:cNvSpPr>
          <p:nvPr>
            <p:ph type="ftr" sz="quarter" idx="11"/>
          </p:nvPr>
        </p:nvSpPr>
        <p:spPr/>
        <p:txBody>
          <a:bodyPr/>
          <a:lstStyle/>
          <a:p>
            <a:r>
              <a:rPr lang="tr-TR"/>
              <a:t>Gizem Aygün Y230240086</a:t>
            </a:r>
          </a:p>
        </p:txBody>
      </p:sp>
      <p:sp>
        <p:nvSpPr>
          <p:cNvPr id="6" name="Slide Number Placeholder 5"/>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744362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1AF00FA2-AE50-4651-8435-02C0E421B4DB}" type="datetime1">
              <a:rPr lang="tr-TR" smtClean="0"/>
              <a:t>20.05.2025</a:t>
            </a:fld>
            <a:endParaRPr lang="tr-TR"/>
          </a:p>
        </p:txBody>
      </p:sp>
      <p:sp>
        <p:nvSpPr>
          <p:cNvPr id="5" name="Footer Placeholder 4"/>
          <p:cNvSpPr>
            <a:spLocks noGrp="1"/>
          </p:cNvSpPr>
          <p:nvPr>
            <p:ph type="ftr" sz="quarter" idx="11"/>
          </p:nvPr>
        </p:nvSpPr>
        <p:spPr>
          <a:xfrm>
            <a:off x="685800" y="381000"/>
            <a:ext cx="6991492" cy="365125"/>
          </a:xfrm>
        </p:spPr>
        <p:txBody>
          <a:bodyPr/>
          <a:lstStyle/>
          <a:p>
            <a:r>
              <a:rPr lang="tr-TR"/>
              <a:t>Gizem Aygün Y230240086</a:t>
            </a:r>
          </a:p>
        </p:txBody>
      </p:sp>
      <p:sp>
        <p:nvSpPr>
          <p:cNvPr id="6" name="Slide Number Placeholder 5"/>
          <p:cNvSpPr>
            <a:spLocks noGrp="1"/>
          </p:cNvSpPr>
          <p:nvPr>
            <p:ph type="sldNum" sz="quarter" idx="12"/>
          </p:nvPr>
        </p:nvSpPr>
        <p:spPr>
          <a:xfrm>
            <a:off x="10862452" y="381000"/>
            <a:ext cx="643748" cy="365125"/>
          </a:xfrm>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3225795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DC16FF0-95DC-4A87-8C7A-22DE12090CBD}" type="datetime1">
              <a:rPr lang="tr-TR" smtClean="0"/>
              <a:t>20.05.2025</a:t>
            </a:fld>
            <a:endParaRPr lang="tr-TR"/>
          </a:p>
        </p:txBody>
      </p:sp>
      <p:sp>
        <p:nvSpPr>
          <p:cNvPr id="5" name="Footer Placeholder 4"/>
          <p:cNvSpPr>
            <a:spLocks noGrp="1"/>
          </p:cNvSpPr>
          <p:nvPr>
            <p:ph type="ftr" sz="quarter" idx="11"/>
          </p:nvPr>
        </p:nvSpPr>
        <p:spPr/>
        <p:txBody>
          <a:bodyPr/>
          <a:lstStyle/>
          <a:p>
            <a:r>
              <a:rPr lang="tr-TR"/>
              <a:t>Gizem Aygün Y230240086</a:t>
            </a:r>
          </a:p>
        </p:txBody>
      </p:sp>
      <p:sp>
        <p:nvSpPr>
          <p:cNvPr id="6" name="Slide Number Placeholder 5"/>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64625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79E9A48-8FDE-4D91-8708-5128F849C3A2}" type="datetime1">
              <a:rPr lang="tr-TR" smtClean="0"/>
              <a:t>20.05.2025</a:t>
            </a:fld>
            <a:endParaRPr lang="tr-TR"/>
          </a:p>
        </p:txBody>
      </p:sp>
      <p:sp>
        <p:nvSpPr>
          <p:cNvPr id="5" name="Footer Placeholder 4"/>
          <p:cNvSpPr>
            <a:spLocks noGrp="1"/>
          </p:cNvSpPr>
          <p:nvPr>
            <p:ph type="ftr" sz="quarter" idx="11"/>
          </p:nvPr>
        </p:nvSpPr>
        <p:spPr>
          <a:xfrm>
            <a:off x="685800" y="381001"/>
            <a:ext cx="6991492" cy="364065"/>
          </a:xfrm>
        </p:spPr>
        <p:txBody>
          <a:bodyPr/>
          <a:lstStyle/>
          <a:p>
            <a:r>
              <a:rPr lang="tr-TR"/>
              <a:t>Gizem Aygün Y230240086</a:t>
            </a:r>
          </a:p>
        </p:txBody>
      </p:sp>
      <p:sp>
        <p:nvSpPr>
          <p:cNvPr id="6" name="Slide Number Placeholder 5"/>
          <p:cNvSpPr>
            <a:spLocks noGrp="1"/>
          </p:cNvSpPr>
          <p:nvPr>
            <p:ph type="sldNum" sz="quarter" idx="12"/>
          </p:nvPr>
        </p:nvSpPr>
        <p:spPr>
          <a:xfrm>
            <a:off x="10862452" y="381000"/>
            <a:ext cx="643748" cy="365125"/>
          </a:xfrm>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1361817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E1C838C9-45C9-442D-AF2B-562586013D95}" type="datetime1">
              <a:rPr lang="tr-TR" smtClean="0"/>
              <a:t>20.05.2025</a:t>
            </a:fld>
            <a:endParaRPr lang="tr-TR"/>
          </a:p>
        </p:txBody>
      </p:sp>
      <p:sp>
        <p:nvSpPr>
          <p:cNvPr id="6" name="Footer Placeholder 5"/>
          <p:cNvSpPr>
            <a:spLocks noGrp="1"/>
          </p:cNvSpPr>
          <p:nvPr>
            <p:ph type="ftr" sz="quarter" idx="11"/>
          </p:nvPr>
        </p:nvSpPr>
        <p:spPr/>
        <p:txBody>
          <a:bodyPr/>
          <a:lstStyle/>
          <a:p>
            <a:r>
              <a:rPr lang="tr-TR"/>
              <a:t>Gizem Aygün Y230240086</a:t>
            </a:r>
          </a:p>
        </p:txBody>
      </p:sp>
      <p:sp>
        <p:nvSpPr>
          <p:cNvPr id="7" name="Slide Number Placeholder 6"/>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079630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0" y="3132666"/>
            <a:ext cx="5311775"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3132666"/>
            <a:ext cx="5334000" cy="3086019"/>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E017E0C-9BC3-47AF-A3C9-380E53D97238}" type="datetime1">
              <a:rPr lang="tr-TR" smtClean="0"/>
              <a:t>20.05.2025</a:t>
            </a:fld>
            <a:endParaRPr lang="tr-TR"/>
          </a:p>
        </p:txBody>
      </p:sp>
      <p:sp>
        <p:nvSpPr>
          <p:cNvPr id="8" name="Footer Placeholder 7"/>
          <p:cNvSpPr>
            <a:spLocks noGrp="1"/>
          </p:cNvSpPr>
          <p:nvPr>
            <p:ph type="ftr" sz="quarter" idx="11"/>
          </p:nvPr>
        </p:nvSpPr>
        <p:spPr/>
        <p:txBody>
          <a:bodyPr/>
          <a:lstStyle/>
          <a:p>
            <a:r>
              <a:rPr lang="tr-TR"/>
              <a:t>Gizem Aygün Y230240086</a:t>
            </a:r>
          </a:p>
        </p:txBody>
      </p:sp>
      <p:sp>
        <p:nvSpPr>
          <p:cNvPr id="9" name="Slide Number Placeholder 8"/>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2784571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EC0AEE32-B587-407E-9C15-81D34CADC521}" type="datetime1">
              <a:rPr lang="tr-TR" smtClean="0"/>
              <a:t>20.05.2025</a:t>
            </a:fld>
            <a:endParaRPr lang="tr-TR"/>
          </a:p>
        </p:txBody>
      </p:sp>
      <p:sp>
        <p:nvSpPr>
          <p:cNvPr id="4" name="Footer Placeholder 3"/>
          <p:cNvSpPr>
            <a:spLocks noGrp="1"/>
          </p:cNvSpPr>
          <p:nvPr>
            <p:ph type="ftr" sz="quarter" idx="11"/>
          </p:nvPr>
        </p:nvSpPr>
        <p:spPr/>
        <p:txBody>
          <a:bodyPr/>
          <a:lstStyle/>
          <a:p>
            <a:r>
              <a:rPr lang="tr-TR"/>
              <a:t>Gizem Aygün Y230240086</a:t>
            </a:r>
          </a:p>
        </p:txBody>
      </p:sp>
      <p:sp>
        <p:nvSpPr>
          <p:cNvPr id="5" name="Slide Number Placeholder 4"/>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371035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514F9-7230-4B01-8918-234197DEFE9A}" type="datetime1">
              <a:rPr lang="tr-TR" smtClean="0"/>
              <a:t>20.05.2025</a:t>
            </a:fld>
            <a:endParaRPr lang="tr-TR"/>
          </a:p>
        </p:txBody>
      </p:sp>
      <p:sp>
        <p:nvSpPr>
          <p:cNvPr id="3" name="Footer Placeholder 2"/>
          <p:cNvSpPr>
            <a:spLocks noGrp="1"/>
          </p:cNvSpPr>
          <p:nvPr>
            <p:ph type="ftr" sz="quarter" idx="11"/>
          </p:nvPr>
        </p:nvSpPr>
        <p:spPr/>
        <p:txBody>
          <a:bodyPr/>
          <a:lstStyle/>
          <a:p>
            <a:r>
              <a:rPr lang="tr-TR"/>
              <a:t>Gizem Aygün Y230240086</a:t>
            </a:r>
          </a:p>
        </p:txBody>
      </p:sp>
      <p:sp>
        <p:nvSpPr>
          <p:cNvPr id="4" name="Slide Number Placeholder 3"/>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334360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tr-TR"/>
              <a:t>Asıl başlık stilini düzenlemek için tıklayın</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085517B-B49F-47C6-B8E6-9A015654C303}" type="datetime1">
              <a:rPr lang="tr-TR" smtClean="0"/>
              <a:t>20.05.2025</a:t>
            </a:fld>
            <a:endParaRPr lang="tr-TR"/>
          </a:p>
        </p:txBody>
      </p:sp>
      <p:sp>
        <p:nvSpPr>
          <p:cNvPr id="6" name="Footer Placeholder 5"/>
          <p:cNvSpPr>
            <a:spLocks noGrp="1"/>
          </p:cNvSpPr>
          <p:nvPr>
            <p:ph type="ftr" sz="quarter" idx="11"/>
          </p:nvPr>
        </p:nvSpPr>
        <p:spPr/>
        <p:txBody>
          <a:bodyPr/>
          <a:lstStyle/>
          <a:p>
            <a:r>
              <a:rPr lang="tr-TR"/>
              <a:t>Gizem Aygün Y230240086</a:t>
            </a:r>
          </a:p>
        </p:txBody>
      </p:sp>
      <p:sp>
        <p:nvSpPr>
          <p:cNvPr id="7" name="Slide Number Placeholder 6"/>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3596277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C489497A-7592-444A-893D-BBF83FEF8B5D}" type="datetime1">
              <a:rPr lang="tr-TR" smtClean="0"/>
              <a:t>20.05.2025</a:t>
            </a:fld>
            <a:endParaRPr lang="tr-TR"/>
          </a:p>
        </p:txBody>
      </p:sp>
      <p:sp>
        <p:nvSpPr>
          <p:cNvPr id="6" name="Footer Placeholder 5"/>
          <p:cNvSpPr>
            <a:spLocks noGrp="1"/>
          </p:cNvSpPr>
          <p:nvPr>
            <p:ph type="ftr" sz="quarter" idx="11"/>
          </p:nvPr>
        </p:nvSpPr>
        <p:spPr/>
        <p:txBody>
          <a:bodyPr/>
          <a:lstStyle/>
          <a:p>
            <a:r>
              <a:rPr lang="en-US"/>
              <a:t>Gizem Aygün Y230240086</a:t>
            </a:r>
            <a:endParaRPr lang="en-US" dirty="0"/>
          </a:p>
        </p:txBody>
      </p:sp>
      <p:sp>
        <p:nvSpPr>
          <p:cNvPr id="7" name="Slide Number Placeholder 6"/>
          <p:cNvSpPr>
            <a:spLocks noGrp="1"/>
          </p:cNvSpPr>
          <p:nvPr>
            <p:ph type="sldNum" sz="quarter" idx="12"/>
          </p:nvPr>
        </p:nvSpPr>
        <p:spPr/>
        <p:txBody>
          <a:bodyPr/>
          <a:lstStyle/>
          <a:p>
            <a:fld id="{DB627924-DBE7-45A9-8012-C301976E0941}" type="slidenum">
              <a:rPr lang="tr-TR" smtClean="0"/>
              <a:t>‹#›</a:t>
            </a:fld>
            <a:endParaRPr lang="tr-TR"/>
          </a:p>
        </p:txBody>
      </p:sp>
    </p:spTree>
    <p:extLst>
      <p:ext uri="{BB962C8B-B14F-4D97-AF65-F5344CB8AC3E}">
        <p14:creationId xmlns:p14="http://schemas.microsoft.com/office/powerpoint/2010/main" val="45525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A2063A7-A4CE-44BC-B0D2-8DE0510AD37B}" type="datetime1">
              <a:rPr lang="tr-TR" smtClean="0"/>
              <a:t>20.05.2025</a:t>
            </a:fld>
            <a:endParaRPr lang="tr-TR"/>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tr-TR"/>
              <a:t>Gizem Aygün Y230240086</a:t>
            </a:r>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B627924-DBE7-45A9-8012-C301976E0941}" type="slidenum">
              <a:rPr lang="tr-TR" smtClean="0"/>
              <a:t>‹#›</a:t>
            </a:fld>
            <a:endParaRPr lang="tr-TR"/>
          </a:p>
        </p:txBody>
      </p:sp>
    </p:spTree>
    <p:extLst>
      <p:ext uri="{BB962C8B-B14F-4D97-AF65-F5344CB8AC3E}">
        <p14:creationId xmlns:p14="http://schemas.microsoft.com/office/powerpoint/2010/main" val="2383056431"/>
      </p:ext>
    </p:extLst>
  </p:cSld>
  <p:clrMap bg1="lt1" tx1="dk1" bg2="lt2" tx2="dk2" accent1="accent1" accent2="accent2" accent3="accent3" accent4="accent4" accent5="accent5" accent6="accent6" hlink="hlink" folHlink="folHlink"/>
  <p:sldLayoutIdLst>
    <p:sldLayoutId id="2147484160" r:id="rId1"/>
    <p:sldLayoutId id="2147484161" r:id="rId2"/>
    <p:sldLayoutId id="2147484162" r:id="rId3"/>
    <p:sldLayoutId id="2147484163" r:id="rId4"/>
    <p:sldLayoutId id="2147484164" r:id="rId5"/>
    <p:sldLayoutId id="2147484165" r:id="rId6"/>
    <p:sldLayoutId id="2147484166" r:id="rId7"/>
    <p:sldLayoutId id="2147484167" r:id="rId8"/>
    <p:sldLayoutId id="2147484168" r:id="rId9"/>
    <p:sldLayoutId id="2147484169" r:id="rId10"/>
    <p:sldLayoutId id="2147484170" r:id="rId11"/>
    <p:sldLayoutId id="2147484171" r:id="rId12"/>
    <p:sldLayoutId id="2147484172" r:id="rId13"/>
    <p:sldLayoutId id="2147484173" r:id="rId14"/>
    <p:sldLayoutId id="2147484174" r:id="rId15"/>
    <p:sldLayoutId id="2147484175" r:id="rId16"/>
    <p:sldLayoutId id="2147484176" r:id="rId17"/>
  </p:sldLayoutIdLst>
  <p:hf hd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C7282DD-5E47-09B3-92DB-41C47D2D04FB}"/>
              </a:ext>
            </a:extLst>
          </p:cNvPr>
          <p:cNvSpPr>
            <a:spLocks noGrp="1"/>
          </p:cNvSpPr>
          <p:nvPr>
            <p:ph type="ctrTitle"/>
          </p:nvPr>
        </p:nvSpPr>
        <p:spPr>
          <a:xfrm>
            <a:off x="2296558" y="1041400"/>
            <a:ext cx="8791575" cy="2387600"/>
          </a:xfrm>
        </p:spPr>
        <p:txBody>
          <a:bodyPr>
            <a:normAutofit/>
          </a:bodyPr>
          <a:lstStyle/>
          <a:p>
            <a:pPr algn="ctr"/>
            <a:br>
              <a:rPr lang="tr-TR" dirty="0">
                <a:latin typeface="Arial" panose="020B0604020202020204" pitchFamily="34" charset="0"/>
                <a:cs typeface="Arial" panose="020B0604020202020204" pitchFamily="34" charset="0"/>
              </a:rPr>
            </a:br>
            <a:endParaRPr lang="tr-TR" dirty="0">
              <a:latin typeface="Arial" panose="020B0604020202020204" pitchFamily="34" charset="0"/>
              <a:cs typeface="Arial" panose="020B0604020202020204" pitchFamily="34" charset="0"/>
            </a:endParaRPr>
          </a:p>
        </p:txBody>
      </p:sp>
      <p:sp>
        <p:nvSpPr>
          <p:cNvPr id="3" name="Alt Başlık 2">
            <a:extLst>
              <a:ext uri="{FF2B5EF4-FFF2-40B4-BE49-F238E27FC236}">
                <a16:creationId xmlns:a16="http://schemas.microsoft.com/office/drawing/2014/main" id="{FA3FBA49-41CB-C0D1-9410-353793A54B56}"/>
              </a:ext>
            </a:extLst>
          </p:cNvPr>
          <p:cNvSpPr>
            <a:spLocks noGrp="1"/>
          </p:cNvSpPr>
          <p:nvPr>
            <p:ph type="subTitle" idx="1"/>
          </p:nvPr>
        </p:nvSpPr>
        <p:spPr>
          <a:xfrm>
            <a:off x="1435167" y="2776331"/>
            <a:ext cx="8888277" cy="4081669"/>
          </a:xfrm>
        </p:spPr>
        <p:txBody>
          <a:bodyPr>
            <a:normAutofit/>
          </a:bodyPr>
          <a:lstStyle/>
          <a:p>
            <a:pPr algn="ctr"/>
            <a:r>
              <a:rPr lang="tr-TR" sz="4800" dirty="0">
                <a:latin typeface="Arial" panose="020B0604020202020204" pitchFamily="34" charset="0"/>
                <a:cs typeface="Arial" panose="020B0604020202020204" pitchFamily="34" charset="0"/>
              </a:rPr>
              <a:t>Adana Lezzet Festivali Analizi</a:t>
            </a:r>
          </a:p>
          <a:p>
            <a:endParaRPr lang="tr-TR" dirty="0"/>
          </a:p>
        </p:txBody>
      </p:sp>
    </p:spTree>
    <p:extLst>
      <p:ext uri="{BB962C8B-B14F-4D97-AF65-F5344CB8AC3E}">
        <p14:creationId xmlns:p14="http://schemas.microsoft.com/office/powerpoint/2010/main" val="141630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165BA-4C18-48B3-5CEF-ECF5AC487577}"/>
              </a:ext>
            </a:extLst>
          </p:cNvPr>
          <p:cNvSpPr>
            <a:spLocks noGrp="1"/>
          </p:cNvSpPr>
          <p:nvPr>
            <p:ph idx="4294967295"/>
          </p:nvPr>
        </p:nvSpPr>
        <p:spPr>
          <a:xfrm>
            <a:off x="1371600" y="1417638"/>
            <a:ext cx="10820400" cy="4022725"/>
          </a:xfrm>
        </p:spPr>
        <p:txBody>
          <a:bodyPr/>
          <a:lstStyle/>
          <a:p>
            <a:r>
              <a:rPr lang="tr-TR" b="1" dirty="0"/>
              <a:t>Karşılaştırma operatörleri ve ifadelerinin kullanımı:</a:t>
            </a:r>
          </a:p>
          <a:p>
            <a:pPr marL="0" indent="0">
              <a:buNone/>
            </a:pPr>
            <a:endParaRPr lang="tr-TR" b="1" dirty="0"/>
          </a:p>
        </p:txBody>
      </p:sp>
      <p:pic>
        <p:nvPicPr>
          <p:cNvPr id="4" name="Resim 3">
            <a:extLst>
              <a:ext uri="{FF2B5EF4-FFF2-40B4-BE49-F238E27FC236}">
                <a16:creationId xmlns:a16="http://schemas.microsoft.com/office/drawing/2014/main" id="{1477DF1C-045B-D437-65DA-BB33F844D9CE}"/>
              </a:ext>
            </a:extLst>
          </p:cNvPr>
          <p:cNvPicPr>
            <a:picLocks noChangeAspect="1"/>
          </p:cNvPicPr>
          <p:nvPr/>
        </p:nvPicPr>
        <p:blipFill>
          <a:blip r:embed="rId2"/>
          <a:stretch>
            <a:fillRect/>
          </a:stretch>
        </p:blipFill>
        <p:spPr>
          <a:xfrm>
            <a:off x="897834" y="1943307"/>
            <a:ext cx="10109037" cy="4285215"/>
          </a:xfrm>
          <a:prstGeom prst="rect">
            <a:avLst/>
          </a:prstGeom>
        </p:spPr>
      </p:pic>
      <p:sp>
        <p:nvSpPr>
          <p:cNvPr id="6" name="Alt Bilgi Yer Tutucusu 5">
            <a:extLst>
              <a:ext uri="{FF2B5EF4-FFF2-40B4-BE49-F238E27FC236}">
                <a16:creationId xmlns:a16="http://schemas.microsoft.com/office/drawing/2014/main" id="{1DD5083C-BA13-675F-B1FE-482A91FD284D}"/>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9F30EE4C-EEA6-2EB8-7FA4-B2BF06F565CD}"/>
              </a:ext>
            </a:extLst>
          </p:cNvPr>
          <p:cNvSpPr>
            <a:spLocks noGrp="1"/>
          </p:cNvSpPr>
          <p:nvPr>
            <p:ph type="sldNum" sz="quarter" idx="12"/>
          </p:nvPr>
        </p:nvSpPr>
        <p:spPr/>
        <p:txBody>
          <a:bodyPr/>
          <a:lstStyle/>
          <a:p>
            <a:fld id="{DB627924-DBE7-45A9-8012-C301976E0941}" type="slidenum">
              <a:rPr lang="tr-TR" smtClean="0"/>
              <a:t>10</a:t>
            </a:fld>
            <a:endParaRPr lang="tr-TR"/>
          </a:p>
        </p:txBody>
      </p:sp>
    </p:spTree>
    <p:extLst>
      <p:ext uri="{BB962C8B-B14F-4D97-AF65-F5344CB8AC3E}">
        <p14:creationId xmlns:p14="http://schemas.microsoft.com/office/powerpoint/2010/main" val="205079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EBE1C424-FDA0-E0DD-DC5C-2B2ED9B2AFC4}"/>
              </a:ext>
            </a:extLst>
          </p:cNvPr>
          <p:cNvSpPr txBox="1"/>
          <p:nvPr/>
        </p:nvSpPr>
        <p:spPr>
          <a:xfrm>
            <a:off x="0" y="0"/>
            <a:ext cx="11251096" cy="6550319"/>
          </a:xfrm>
          <a:prstGeom prst="rect">
            <a:avLst/>
          </a:prstGeom>
          <a:noFill/>
        </p:spPr>
        <p:txBody>
          <a:bodyPr wrap="square">
            <a:spAutoFit/>
          </a:bodyPr>
          <a:lstStyle/>
          <a:p>
            <a:pPr marL="285750" marR="0" lvl="0" indent="-285750" algn="l" defTabSz="457200" rtl="0" eaLnBrk="1" fontAlgn="auto" latinLnBrk="0" hangingPunct="1">
              <a:lnSpc>
                <a:spcPct val="200000"/>
              </a:lnSpc>
              <a:spcBef>
                <a:spcPts val="0"/>
              </a:spcBef>
              <a:spcAft>
                <a:spcPts val="0"/>
              </a:spcAft>
              <a:buClrTx/>
              <a:buSzTx/>
              <a:buFont typeface="Wingdings" panose="05000000000000000000" pitchFamily="2" charset="2"/>
              <a:buChar char="ü"/>
              <a:tabLst/>
              <a:defRPr/>
            </a:pPr>
            <a:r>
              <a:rPr kumimoji="0" lang="tr-TR" sz="16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 kod, her bir katılımcının tercih ettiği yemeği kontrol ederek tercihi ekrana yazdırması için kullanılmıştır.</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for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kat </a:t>
            </a:r>
            <a:r>
              <a:rPr kumimoji="0" lang="tr-TR" sz="1400" b="0" i="0" u="none" strike="noStrike" kern="1200" cap="none" spc="0" normalizeH="0" baseline="0" noProof="0" dirty="0">
                <a:ln>
                  <a:noFill/>
                </a:ln>
                <a:solidFill>
                  <a:prstClr val="black"/>
                </a:solidFill>
                <a:effectLst>
                  <a:outerShdw blurRad="50800" dir="5400000" algn="ctr" rotWithShape="0">
                    <a:srgbClr val="000000">
                      <a:alpha val="43137"/>
                    </a:srgbClr>
                  </a:outerShdw>
                </a:effectLst>
                <a:uLnTx/>
                <a:uFillTx/>
                <a:latin typeface="Arial" panose="020B0604020202020204" pitchFamily="34" charset="0"/>
                <a:ea typeface="+mn-ea"/>
                <a:cs typeface="Arial" panose="020B0604020202020204" pitchFamily="34" charset="0"/>
              </a:rPr>
              <a:t>in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[katilimci1, katilimci2, katilimci3, katilimci4, katilimci5, katilimci6, katilimci7, katilimci8, katilimci9, katilimci10]:: Bir döngü başlatılır ve her bir katılımcıyı tek tek almak için kullanılır.</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Her bir katılımcının tercih ettiği yemek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değişkenine atanır.</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if</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"Kebap":: Eğer tercih edilen yemek "Kebap" ise:</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isimli katılımcı kebap tercih ediyor."): Katılımcının ismi ile birlikte ekrana "kebap tercih ediyor" mesajı yazdırılır.</a:t>
            </a:r>
          </a:p>
          <a:p>
            <a:pPr lvl="2">
              <a:lnSpc>
                <a:spcPct val="200000"/>
              </a:lnSpc>
              <a:defRPr/>
            </a:pP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elif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Şırdan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Eğer tercih edilen yemek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Şırdan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ise:</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isimli katılımcı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şırdan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tercih ediyor."): Katılımcının ismi ile birlikte ekrana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şırdan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tercih ediyor" mesajı yazdırılır.</a:t>
            </a:r>
          </a:p>
          <a:p>
            <a:pPr lvl="2">
              <a:lnSpc>
                <a:spcPct val="200000"/>
              </a:lnSpc>
              <a:defRPr/>
            </a:pP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elif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"Kokoreç":: Eğer tercih edilen yemek "Kokoreç" ise:</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isimli katılımcı kokoreç tercih ediyor."): Katılımcının ismi ile birlikte ekrana "kokoreç tercih ediyor" yazdırılır.</a:t>
            </a:r>
          </a:p>
          <a:p>
            <a:pPr lvl="2">
              <a:lnSpc>
                <a:spcPct val="200000"/>
              </a:lnSpc>
              <a:defRPr/>
            </a:pP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elif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tercih_edilen_yemek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"Beyti":: Eğer tercih edilen yemek "Beyti" ise:</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isimli katılımcı beyti tercih ediyor."): Katılımcının ismi ile birlikte ekrana "beyti tercih ediyor" mesajı yazdırılır.</a:t>
            </a:r>
          </a:p>
          <a:p>
            <a:pPr lvl="2">
              <a:lnSpc>
                <a:spcPct val="200000"/>
              </a:lnSpc>
              <a:defRPr/>
            </a:pP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else:</a:t>
            </a:r>
          </a:p>
          <a:p>
            <a:pPr lvl="2">
              <a:lnSpc>
                <a:spcPct val="200000"/>
              </a:lnSpc>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isimli katılımcı diğer bir şey tercih ediyor."): Yukarıdaki koşulların hiçbiri sağlanmıyorsa, katılımcının ismi ile birlikte ekrana "diğer bir şey tercih ediyor" mesajı yazdırılır.</a:t>
            </a:r>
          </a:p>
        </p:txBody>
      </p:sp>
      <p:sp>
        <p:nvSpPr>
          <p:cNvPr id="4" name="Alt Bilgi Yer Tutucusu 3">
            <a:extLst>
              <a:ext uri="{FF2B5EF4-FFF2-40B4-BE49-F238E27FC236}">
                <a16:creationId xmlns:a16="http://schemas.microsoft.com/office/drawing/2014/main" id="{00D79D26-7A4B-0BAC-80A9-456318480C95}"/>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625D8F10-D017-E415-EA18-35E119E41879}"/>
              </a:ext>
            </a:extLst>
          </p:cNvPr>
          <p:cNvSpPr>
            <a:spLocks noGrp="1"/>
          </p:cNvSpPr>
          <p:nvPr>
            <p:ph type="sldNum" sz="quarter" idx="12"/>
          </p:nvPr>
        </p:nvSpPr>
        <p:spPr/>
        <p:txBody>
          <a:bodyPr/>
          <a:lstStyle/>
          <a:p>
            <a:fld id="{DB627924-DBE7-45A9-8012-C301976E0941}" type="slidenum">
              <a:rPr lang="tr-TR" smtClean="0"/>
              <a:t>11</a:t>
            </a:fld>
            <a:endParaRPr lang="tr-TR"/>
          </a:p>
        </p:txBody>
      </p:sp>
    </p:spTree>
    <p:extLst>
      <p:ext uri="{BB962C8B-B14F-4D97-AF65-F5344CB8AC3E}">
        <p14:creationId xmlns:p14="http://schemas.microsoft.com/office/powerpoint/2010/main" val="778098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165BA-4C18-48B3-5CEF-ECF5AC487577}"/>
              </a:ext>
            </a:extLst>
          </p:cNvPr>
          <p:cNvSpPr>
            <a:spLocks noGrp="1"/>
          </p:cNvSpPr>
          <p:nvPr>
            <p:ph idx="1"/>
          </p:nvPr>
        </p:nvSpPr>
        <p:spPr>
          <a:xfrm>
            <a:off x="1229139" y="1416937"/>
            <a:ext cx="10820400" cy="4024125"/>
          </a:xfrm>
        </p:spPr>
        <p:txBody>
          <a:bodyPr/>
          <a:lstStyle/>
          <a:p>
            <a:r>
              <a:rPr lang="tr-TR" b="1" dirty="0"/>
              <a:t>Döngüler ve Filtreleme İşlemleri:</a:t>
            </a:r>
          </a:p>
          <a:p>
            <a:pPr marL="0" indent="0">
              <a:buNone/>
            </a:pPr>
            <a:endParaRPr lang="tr-TR" b="1" dirty="0"/>
          </a:p>
        </p:txBody>
      </p:sp>
      <p:pic>
        <p:nvPicPr>
          <p:cNvPr id="5" name="Resim 4">
            <a:extLst>
              <a:ext uri="{FF2B5EF4-FFF2-40B4-BE49-F238E27FC236}">
                <a16:creationId xmlns:a16="http://schemas.microsoft.com/office/drawing/2014/main" id="{98A0E5FE-8511-E408-A131-DE93F82312A8}"/>
              </a:ext>
            </a:extLst>
          </p:cNvPr>
          <p:cNvPicPr>
            <a:picLocks noChangeAspect="1"/>
          </p:cNvPicPr>
          <p:nvPr/>
        </p:nvPicPr>
        <p:blipFill>
          <a:blip r:embed="rId2"/>
          <a:stretch>
            <a:fillRect/>
          </a:stretch>
        </p:blipFill>
        <p:spPr>
          <a:xfrm>
            <a:off x="1352549" y="1847849"/>
            <a:ext cx="9726267" cy="4024125"/>
          </a:xfrm>
          <a:prstGeom prst="rect">
            <a:avLst/>
          </a:prstGeom>
        </p:spPr>
      </p:pic>
      <p:sp>
        <p:nvSpPr>
          <p:cNvPr id="2" name="Alt Bilgi Yer Tutucusu 1">
            <a:extLst>
              <a:ext uri="{FF2B5EF4-FFF2-40B4-BE49-F238E27FC236}">
                <a16:creationId xmlns:a16="http://schemas.microsoft.com/office/drawing/2014/main" id="{6D564259-5B8D-95FB-93B5-7F785B5C4312}"/>
              </a:ext>
            </a:extLst>
          </p:cNvPr>
          <p:cNvSpPr>
            <a:spLocks noGrp="1"/>
          </p:cNvSpPr>
          <p:nvPr>
            <p:ph type="ftr" sz="quarter" idx="11"/>
          </p:nvPr>
        </p:nvSpPr>
        <p:spPr/>
        <p:txBody>
          <a:bodyPr/>
          <a:lstStyle/>
          <a:p>
            <a:r>
              <a:rPr lang="tr-TR"/>
              <a:t>Gizem Aygün Y230240086</a:t>
            </a:r>
          </a:p>
        </p:txBody>
      </p:sp>
      <p:sp>
        <p:nvSpPr>
          <p:cNvPr id="4" name="Slayt Numarası Yer Tutucusu 3">
            <a:extLst>
              <a:ext uri="{FF2B5EF4-FFF2-40B4-BE49-F238E27FC236}">
                <a16:creationId xmlns:a16="http://schemas.microsoft.com/office/drawing/2014/main" id="{36E1FAC7-FFCB-4524-825E-ABF3DEE225D2}"/>
              </a:ext>
            </a:extLst>
          </p:cNvPr>
          <p:cNvSpPr>
            <a:spLocks noGrp="1"/>
          </p:cNvSpPr>
          <p:nvPr>
            <p:ph type="sldNum" sz="quarter" idx="12"/>
          </p:nvPr>
        </p:nvSpPr>
        <p:spPr/>
        <p:txBody>
          <a:bodyPr/>
          <a:lstStyle/>
          <a:p>
            <a:fld id="{DB627924-DBE7-45A9-8012-C301976E0941}" type="slidenum">
              <a:rPr lang="tr-TR" smtClean="0"/>
              <a:t>12</a:t>
            </a:fld>
            <a:endParaRPr lang="tr-TR"/>
          </a:p>
        </p:txBody>
      </p:sp>
    </p:spTree>
    <p:extLst>
      <p:ext uri="{BB962C8B-B14F-4D97-AF65-F5344CB8AC3E}">
        <p14:creationId xmlns:p14="http://schemas.microsoft.com/office/powerpoint/2010/main" val="126987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0D1F43D8-E9E7-497D-0FD5-49DB726CFE12}"/>
              </a:ext>
            </a:extLst>
          </p:cNvPr>
          <p:cNvSpPr>
            <a:spLocks noGrp="1" noChangeArrowheads="1"/>
          </p:cNvSpPr>
          <p:nvPr>
            <p:ph idx="1"/>
          </p:nvPr>
        </p:nvSpPr>
        <p:spPr bwMode="auto">
          <a:xfrm>
            <a:off x="350803" y="560190"/>
            <a:ext cx="10966554" cy="4480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indent="0">
              <a:lnSpc>
                <a:spcPct val="100000"/>
              </a:lnSpc>
              <a:buNone/>
            </a:pPr>
            <a:endParaRPr kumimoji="0" lang="tr-TR" altLang="tr-TR" sz="1400" b="0" i="0" u="none" strike="noStrike" cap="none" normalizeH="0" baseline="0" dirty="0">
              <a:ln>
                <a:noFill/>
              </a:ln>
              <a:effectLst/>
              <a:cs typeface="Arial" panose="020B0604020202020204" pitchFamily="34" charset="0"/>
            </a:endParaRPr>
          </a:p>
          <a:p>
            <a:pPr marR="0" lvl="0" algn="l" defTabSz="914400" rtl="0" eaLnBrk="1" fontAlgn="auto" latinLnBrk="0" hangingPunct="1">
              <a:lnSpc>
                <a:spcPct val="200000"/>
              </a:lnSpc>
              <a:spcBef>
                <a:spcPts val="1000"/>
              </a:spcBef>
              <a:spcAft>
                <a:spcPts val="0"/>
              </a:spcAft>
              <a:buClrTx/>
              <a:buSzTx/>
              <a:buFont typeface="Wingdings" panose="05000000000000000000" pitchFamily="2" charset="2"/>
              <a:buChar char="ü"/>
              <a:tabLst/>
              <a:defRPr/>
            </a:pPr>
            <a:r>
              <a:rPr kumimoji="0" lang="tr-TR"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 kodu, belirli bir yaş sınırından küçük olan katılımcıları seçmek için kullandık. </a:t>
            </a:r>
          </a:p>
          <a:p>
            <a:pPr marL="457200" marR="0" lvl="1" indent="0" algn="just" defTabSz="914400" rtl="0" eaLnBrk="1" fontAlgn="auto" latinLnBrk="0" hangingPunct="1">
              <a:lnSpc>
                <a:spcPct val="200000"/>
              </a:lnSpc>
              <a:spcBef>
                <a:spcPts val="500"/>
              </a:spcBef>
              <a:spcAft>
                <a:spcPts val="0"/>
              </a:spcAft>
              <a:buClrTx/>
              <a:buSzTx/>
              <a:buFont typeface="Arial" panose="020B0604020202020204" pitchFamily="34" charset="0"/>
              <a:buNone/>
              <a:tabLst/>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yas_siniri</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35: Bir yaş sınırı belirlenir. Bu sınır, 35 yaşından küçük olan katılımcıları seçmek için kullanılmıştır.</a:t>
            </a:r>
          </a:p>
          <a:p>
            <a:pPr marL="457200" marR="0" lvl="1" indent="0" algn="just" defTabSz="914400" rtl="0" eaLnBrk="1" fontAlgn="auto" latinLnBrk="0" hangingPunct="1">
              <a:lnSpc>
                <a:spcPct val="200000"/>
              </a:lnSpc>
              <a:spcBef>
                <a:spcPts val="500"/>
              </a:spcBef>
              <a:spcAft>
                <a:spcPts val="0"/>
              </a:spcAft>
              <a:buClrTx/>
              <a:buSzTx/>
              <a:buFont typeface="Arial" panose="020B0604020202020204" pitchFamily="34" charset="0"/>
              <a:buNone/>
              <a:tabLst/>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gencler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 [kat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for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kat in [katilimci1, katilimci2, katilimci3, katilimci4, katilimci5, katilimci6, katilimci7, katilimci8, katilimci9, katilimci10]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if</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kat.yas</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yas_siniri</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List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comprehension</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kullanarak, yaş sınırından küçük olan katılımcıları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gencler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listesine ekleriz.</a:t>
            </a:r>
          </a:p>
          <a:p>
            <a:pPr marL="457200" marR="0" lvl="1" indent="0" algn="just" defTabSz="914400" rtl="0" eaLnBrk="1" fontAlgn="auto" latinLnBrk="0" hangingPunct="1">
              <a:lnSpc>
                <a:spcPct val="200000"/>
              </a:lnSpc>
              <a:spcBef>
                <a:spcPts val="500"/>
              </a:spcBef>
              <a:spcAft>
                <a:spcPts val="0"/>
              </a:spcAft>
              <a:buClrTx/>
              <a:buSzTx/>
              <a:buFont typeface="Arial" panose="020B0604020202020204" pitchFamily="34" charset="0"/>
              <a:buNone/>
              <a:tabLst/>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yas_siniri</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yaşından küçük katılımcılar:"): Belirtilen yaş sınırından küçük olan katılımcıları listeleyen bir başlık yazdırırız.</a:t>
            </a:r>
          </a:p>
          <a:p>
            <a:pPr marL="457200" marR="0" lvl="1" indent="0" algn="just" defTabSz="914400" rtl="0" eaLnBrk="1" fontAlgn="auto" latinLnBrk="0" hangingPunct="1">
              <a:lnSpc>
                <a:spcPct val="200000"/>
              </a:lnSpc>
              <a:spcBef>
                <a:spcPts val="500"/>
              </a:spcBef>
              <a:spcAft>
                <a:spcPts val="0"/>
              </a:spcAft>
              <a:buClrTx/>
              <a:buSzTx/>
              <a:buFont typeface="Arial" panose="020B0604020202020204" pitchFamily="34" charset="0"/>
              <a:buNone/>
              <a:tabLst/>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for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genclik</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in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gencler</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Seçilen genç katılımcıları döngü ile tek tek alırız.</a:t>
            </a:r>
          </a:p>
          <a:p>
            <a:pPr marL="457200" marR="0" lvl="1" indent="0" algn="just" defTabSz="914400" rtl="0" eaLnBrk="1" fontAlgn="auto" latinLnBrk="0" hangingPunct="1">
              <a:lnSpc>
                <a:spcPct val="200000"/>
              </a:lnSpc>
              <a:spcBef>
                <a:spcPts val="500"/>
              </a:spcBef>
              <a:spcAft>
                <a:spcPts val="0"/>
              </a:spcAft>
              <a:buClrTx/>
              <a:buSzTx/>
              <a:buFont typeface="Arial" panose="020B0604020202020204" pitchFamily="34" charset="0"/>
              <a:buNone/>
              <a:tabLst/>
              <a:defRPr/>
            </a:pP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print</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genclik.isim</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genclik.yas</a:t>
            </a:r>
            <a:r>
              <a:rPr kumimoji="0" lang="tr-TR"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yaşında."): Her bir genç katılımcının ismi ve yaşını ekrana yazdırırız. </a:t>
            </a:r>
          </a:p>
          <a:p>
            <a:pPr marL="0" marR="0" lvl="0" indent="0" algn="l" defTabSz="914400" rtl="0" eaLnBrk="0" fontAlgn="base" latinLnBrk="0" hangingPunct="0">
              <a:lnSpc>
                <a:spcPct val="200000"/>
              </a:lnSpc>
              <a:spcBef>
                <a:spcPct val="0"/>
              </a:spcBef>
              <a:spcAft>
                <a:spcPct val="0"/>
              </a:spcAft>
              <a:buClrTx/>
              <a:buSzTx/>
              <a:buFontTx/>
              <a:buNone/>
              <a:tabLst/>
            </a:pPr>
            <a:endParaRPr lang="tr-TR" altLang="tr-TR" sz="1400" dirty="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0" i="0" u="none" strike="noStrike" cap="none" normalizeH="0" baseline="0" dirty="0">
              <a:ln>
                <a:noFill/>
              </a:ln>
              <a:effectLst/>
              <a:cs typeface="Arial" panose="020B0604020202020204" pitchFamily="34" charset="0"/>
            </a:endParaRPr>
          </a:p>
        </p:txBody>
      </p:sp>
      <p:sp>
        <p:nvSpPr>
          <p:cNvPr id="6" name="Alt Bilgi Yer Tutucusu 5">
            <a:extLst>
              <a:ext uri="{FF2B5EF4-FFF2-40B4-BE49-F238E27FC236}">
                <a16:creationId xmlns:a16="http://schemas.microsoft.com/office/drawing/2014/main" id="{FCF581F4-2F4B-D490-5E02-AE5AD0ED8B2F}"/>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6D94283C-062C-7794-7037-75E2A23DFFD6}"/>
              </a:ext>
            </a:extLst>
          </p:cNvPr>
          <p:cNvSpPr>
            <a:spLocks noGrp="1"/>
          </p:cNvSpPr>
          <p:nvPr>
            <p:ph type="sldNum" sz="quarter" idx="12"/>
          </p:nvPr>
        </p:nvSpPr>
        <p:spPr>
          <a:xfrm>
            <a:off x="145774" y="381000"/>
            <a:ext cx="11373678" cy="365125"/>
          </a:xfrm>
        </p:spPr>
        <p:txBody>
          <a:bodyPr/>
          <a:lstStyle/>
          <a:p>
            <a:fld id="{DB627924-DBE7-45A9-8012-C301976E0941}" type="slidenum">
              <a:rPr lang="tr-TR" smtClean="0"/>
              <a:t>13</a:t>
            </a:fld>
            <a:endParaRPr lang="tr-TR" dirty="0"/>
          </a:p>
        </p:txBody>
      </p:sp>
    </p:spTree>
    <p:extLst>
      <p:ext uri="{BB962C8B-B14F-4D97-AF65-F5344CB8AC3E}">
        <p14:creationId xmlns:p14="http://schemas.microsoft.com/office/powerpoint/2010/main" val="2339857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165BA-4C18-48B3-5CEF-ECF5AC487577}"/>
              </a:ext>
            </a:extLst>
          </p:cNvPr>
          <p:cNvSpPr>
            <a:spLocks noGrp="1"/>
          </p:cNvSpPr>
          <p:nvPr>
            <p:ph idx="1"/>
          </p:nvPr>
        </p:nvSpPr>
        <p:spPr>
          <a:xfrm>
            <a:off x="1229139" y="1416937"/>
            <a:ext cx="10820400" cy="4024125"/>
          </a:xfrm>
        </p:spPr>
        <p:txBody>
          <a:bodyPr/>
          <a:lstStyle/>
          <a:p>
            <a:r>
              <a:rPr lang="tr-TR" b="1" dirty="0"/>
              <a:t>Döngüler ve Filtreleme İşlemleri:</a:t>
            </a:r>
          </a:p>
          <a:p>
            <a:pPr marL="0" indent="0">
              <a:buNone/>
            </a:pPr>
            <a:endParaRPr lang="tr-TR" b="1" dirty="0"/>
          </a:p>
        </p:txBody>
      </p:sp>
      <p:pic>
        <p:nvPicPr>
          <p:cNvPr id="4" name="Resim 3">
            <a:extLst>
              <a:ext uri="{FF2B5EF4-FFF2-40B4-BE49-F238E27FC236}">
                <a16:creationId xmlns:a16="http://schemas.microsoft.com/office/drawing/2014/main" id="{E143A8D7-686D-AB26-3043-F70CB1E6D5A2}"/>
              </a:ext>
            </a:extLst>
          </p:cNvPr>
          <p:cNvPicPr>
            <a:picLocks noChangeAspect="1"/>
          </p:cNvPicPr>
          <p:nvPr/>
        </p:nvPicPr>
        <p:blipFill>
          <a:blip r:embed="rId2"/>
          <a:stretch>
            <a:fillRect/>
          </a:stretch>
        </p:blipFill>
        <p:spPr>
          <a:xfrm>
            <a:off x="372132" y="2097165"/>
            <a:ext cx="10820400" cy="3343897"/>
          </a:xfrm>
          <a:prstGeom prst="rect">
            <a:avLst/>
          </a:prstGeom>
        </p:spPr>
      </p:pic>
      <p:sp>
        <p:nvSpPr>
          <p:cNvPr id="6" name="Alt Bilgi Yer Tutucusu 5">
            <a:extLst>
              <a:ext uri="{FF2B5EF4-FFF2-40B4-BE49-F238E27FC236}">
                <a16:creationId xmlns:a16="http://schemas.microsoft.com/office/drawing/2014/main" id="{560C8134-FF9B-A375-B282-1874E584F092}"/>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F299B2DF-54B6-21D5-E2B0-D4D1D396E1BF}"/>
              </a:ext>
            </a:extLst>
          </p:cNvPr>
          <p:cNvSpPr>
            <a:spLocks noGrp="1"/>
          </p:cNvSpPr>
          <p:nvPr>
            <p:ph type="sldNum" sz="quarter" idx="12"/>
          </p:nvPr>
        </p:nvSpPr>
        <p:spPr/>
        <p:txBody>
          <a:bodyPr/>
          <a:lstStyle/>
          <a:p>
            <a:fld id="{DB627924-DBE7-45A9-8012-C301976E0941}" type="slidenum">
              <a:rPr lang="tr-TR" smtClean="0"/>
              <a:t>14</a:t>
            </a:fld>
            <a:endParaRPr lang="tr-TR"/>
          </a:p>
        </p:txBody>
      </p:sp>
    </p:spTree>
    <p:extLst>
      <p:ext uri="{BB962C8B-B14F-4D97-AF65-F5344CB8AC3E}">
        <p14:creationId xmlns:p14="http://schemas.microsoft.com/office/powerpoint/2010/main" val="2297634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BC76992-97E8-862F-69EF-1F3CFDFF1780}"/>
              </a:ext>
            </a:extLst>
          </p:cNvPr>
          <p:cNvSpPr>
            <a:spLocks noGrp="1"/>
          </p:cNvSpPr>
          <p:nvPr>
            <p:ph idx="1"/>
          </p:nvPr>
        </p:nvSpPr>
        <p:spPr>
          <a:xfrm>
            <a:off x="540026" y="1021079"/>
            <a:ext cx="10820400" cy="4815841"/>
          </a:xfrm>
        </p:spPr>
        <p:txBody>
          <a:bodyPr>
            <a:normAutofit fontScale="92500"/>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Bu kod bloğunu, belirli bir yemek türünü tercih eden katılımcıları filtreleyip, ekrana yazdırmak için kullandık.</a:t>
            </a:r>
          </a:p>
          <a:p>
            <a:pPr marL="0" indent="0">
              <a:buNone/>
            </a:pPr>
            <a:endParaRPr lang="tr-TR" sz="1400" dirty="0"/>
          </a:p>
          <a:p>
            <a:pPr marL="457200" lvl="1" indent="0">
              <a:lnSpc>
                <a:spcPct val="150000"/>
              </a:lnSpc>
              <a:buNone/>
            </a:pPr>
            <a:r>
              <a:rPr lang="tr-TR" sz="1400" dirty="0" err="1">
                <a:latin typeface="Arial" panose="020B0604020202020204" pitchFamily="34" charset="0"/>
                <a:cs typeface="Arial" panose="020B0604020202020204" pitchFamily="34" charset="0"/>
              </a:rPr>
              <a:t>tercih_edilen_yemek</a:t>
            </a:r>
            <a:r>
              <a:rPr lang="tr-TR" sz="1400" dirty="0">
                <a:latin typeface="Arial" panose="020B0604020202020204" pitchFamily="34" charset="0"/>
                <a:cs typeface="Arial" panose="020B0604020202020204" pitchFamily="34" charset="0"/>
              </a:rPr>
              <a:t> = "Kebap": Filtrelemek istediğimiz yemek türünü belirten bir değişken oluşturulur.</a:t>
            </a:r>
          </a:p>
          <a:p>
            <a:pPr lvl="1">
              <a:lnSpc>
                <a:spcPct val="150000"/>
              </a:lnSpc>
            </a:pPr>
            <a:endParaRPr lang="tr-TR" sz="1400" dirty="0">
              <a:latin typeface="Arial" panose="020B0604020202020204" pitchFamily="34" charset="0"/>
              <a:cs typeface="Arial" panose="020B0604020202020204" pitchFamily="34" charset="0"/>
            </a:endParaRPr>
          </a:p>
          <a:p>
            <a:pPr marL="457200" lvl="1" indent="0">
              <a:lnSpc>
                <a:spcPct val="150000"/>
              </a:lnSpc>
              <a:buNone/>
            </a:pPr>
            <a:r>
              <a:rPr lang="tr-TR" sz="1400" dirty="0" err="1">
                <a:latin typeface="Arial" panose="020B0604020202020204" pitchFamily="34" charset="0"/>
                <a:cs typeface="Arial" panose="020B0604020202020204" pitchFamily="34" charset="0"/>
              </a:rPr>
              <a:t>kebap_sevenler</a:t>
            </a:r>
            <a:r>
              <a:rPr lang="tr-TR" sz="1400" dirty="0">
                <a:latin typeface="Arial" panose="020B0604020202020204" pitchFamily="34" charset="0"/>
                <a:cs typeface="Arial" panose="020B0604020202020204" pitchFamily="34" charset="0"/>
              </a:rPr>
              <a:t> = [kat </a:t>
            </a: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[katilimci1, katilimci2, katilimci3, katilimci4, katilimci5, katilimci6, katilimci7, katilimci8, katilimci9, katilimci10] </a:t>
            </a: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kat.tercih_edilen_yemek</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tercih_edilen_yemek</a:t>
            </a:r>
            <a:r>
              <a:rPr lang="tr-TR" sz="1400" dirty="0">
                <a:latin typeface="Arial" panose="020B0604020202020204" pitchFamily="34" charset="0"/>
                <a:cs typeface="Arial" panose="020B0604020202020204" pitchFamily="34" charset="0"/>
              </a:rPr>
              <a:t>]: Belirtilen yemek türünü tercih eden katılımcıları içeren bir liste oluşturulur. Liste, bir liste üreteci kullanılarak, verilen koşula uyan katılımcıları içerir.</a:t>
            </a:r>
          </a:p>
          <a:p>
            <a:pPr lvl="1">
              <a:lnSpc>
                <a:spcPct val="150000"/>
              </a:lnSpc>
            </a:pPr>
            <a:endParaRPr lang="tr-TR" sz="1400" dirty="0">
              <a:latin typeface="Arial" panose="020B0604020202020204" pitchFamily="34" charset="0"/>
              <a:cs typeface="Arial" panose="020B0604020202020204" pitchFamily="34" charset="0"/>
            </a:endParaRPr>
          </a:p>
          <a:p>
            <a:pPr marL="457200" lvl="1" indent="0">
              <a:lnSpc>
                <a:spcPct val="15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a:t>
            </a:r>
            <a:r>
              <a:rPr lang="tr-TR" sz="1400" dirty="0" err="1">
                <a:latin typeface="Arial" panose="020B0604020202020204" pitchFamily="34" charset="0"/>
                <a:cs typeface="Arial" panose="020B0604020202020204" pitchFamily="34" charset="0"/>
              </a:rPr>
              <a:t>tercih_edilen_yemek</a:t>
            </a:r>
            <a:r>
              <a:rPr lang="tr-TR" sz="1400" dirty="0">
                <a:latin typeface="Arial" panose="020B0604020202020204" pitchFamily="34" charset="0"/>
                <a:cs typeface="Arial" panose="020B0604020202020204" pitchFamily="34" charset="0"/>
              </a:rPr>
              <a:t>} tercih eden katılımcılar:"): Ekrana, hangi yemek türünü tercih eden katılımcıları listelediğimizi belirten bir başlık yazdırılır.</a:t>
            </a:r>
          </a:p>
          <a:p>
            <a:pPr lvl="1">
              <a:lnSpc>
                <a:spcPct val="150000"/>
              </a:lnSpc>
            </a:pPr>
            <a:endParaRPr lang="tr-TR" sz="1400" dirty="0">
              <a:latin typeface="Arial" panose="020B0604020202020204" pitchFamily="34" charset="0"/>
              <a:cs typeface="Arial" panose="020B0604020202020204" pitchFamily="34" charset="0"/>
            </a:endParaRPr>
          </a:p>
          <a:p>
            <a:pPr marL="457200" lvl="1" indent="0">
              <a:lnSpc>
                <a:spcPct val="150000"/>
              </a:lnSpc>
              <a:buNone/>
            </a:pP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kebapci</a:t>
            </a:r>
            <a:r>
              <a:rPr lang="tr-TR" sz="1400" dirty="0">
                <a:latin typeface="Arial" panose="020B0604020202020204" pitchFamily="34" charset="0"/>
                <a:cs typeface="Arial" panose="020B0604020202020204" pitchFamily="34" charset="0"/>
              </a:rPr>
              <a:t> in </a:t>
            </a:r>
            <a:r>
              <a:rPr lang="tr-TR" sz="1400" dirty="0" err="1">
                <a:latin typeface="Arial" panose="020B0604020202020204" pitchFamily="34" charset="0"/>
                <a:cs typeface="Arial" panose="020B0604020202020204" pitchFamily="34" charset="0"/>
              </a:rPr>
              <a:t>kebap_sevenler</a:t>
            </a:r>
            <a:r>
              <a:rPr lang="tr-TR" sz="1400" dirty="0">
                <a:latin typeface="Arial" panose="020B0604020202020204" pitchFamily="34" charset="0"/>
                <a:cs typeface="Arial" panose="020B0604020202020204" pitchFamily="34" charset="0"/>
              </a:rPr>
              <a:t>:: Filtrelenmiş katılımcıları içeren liste üzerinde bir döngü başlatılır.</a:t>
            </a:r>
          </a:p>
          <a:p>
            <a:pPr lvl="1">
              <a:lnSpc>
                <a:spcPct val="150000"/>
              </a:lnSpc>
            </a:pPr>
            <a:endParaRPr lang="tr-TR" sz="1400" dirty="0">
              <a:latin typeface="Arial" panose="020B0604020202020204" pitchFamily="34" charset="0"/>
              <a:cs typeface="Arial" panose="020B0604020202020204" pitchFamily="34" charset="0"/>
            </a:endParaRPr>
          </a:p>
          <a:p>
            <a:pPr marL="457200" lvl="1" indent="0">
              <a:lnSpc>
                <a:spcPct val="15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a:t>
            </a:r>
            <a:r>
              <a:rPr lang="tr-TR" sz="1400" dirty="0" err="1">
                <a:latin typeface="Arial" panose="020B0604020202020204" pitchFamily="34" charset="0"/>
                <a:cs typeface="Arial" panose="020B0604020202020204" pitchFamily="34" charset="0"/>
              </a:rPr>
              <a:t>kebapci.isim</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kebapci.tercih_edilen_yemek</a:t>
            </a:r>
            <a:r>
              <a:rPr lang="tr-TR" sz="1400" dirty="0">
                <a:latin typeface="Arial" panose="020B0604020202020204" pitchFamily="34" charset="0"/>
                <a:cs typeface="Arial" panose="020B0604020202020204" pitchFamily="34" charset="0"/>
              </a:rPr>
              <a:t>} tercih ediyor."): Her bir katılımcının ismi ve tercih ettiği yemek türü ekrana yazdırılır.</a:t>
            </a:r>
          </a:p>
        </p:txBody>
      </p:sp>
      <p:sp>
        <p:nvSpPr>
          <p:cNvPr id="4" name="Alt Bilgi Yer Tutucusu 3">
            <a:extLst>
              <a:ext uri="{FF2B5EF4-FFF2-40B4-BE49-F238E27FC236}">
                <a16:creationId xmlns:a16="http://schemas.microsoft.com/office/drawing/2014/main" id="{6CD98F42-6AA5-1FBF-E1AE-D4D58DEADAF0}"/>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3B5F6FAC-5356-8FE7-DD6A-D579C00EBCC9}"/>
              </a:ext>
            </a:extLst>
          </p:cNvPr>
          <p:cNvSpPr>
            <a:spLocks noGrp="1"/>
          </p:cNvSpPr>
          <p:nvPr>
            <p:ph type="sldNum" sz="quarter" idx="12"/>
          </p:nvPr>
        </p:nvSpPr>
        <p:spPr/>
        <p:txBody>
          <a:bodyPr/>
          <a:lstStyle/>
          <a:p>
            <a:fld id="{DB627924-DBE7-45A9-8012-C301976E0941}" type="slidenum">
              <a:rPr lang="tr-TR" smtClean="0"/>
              <a:t>15</a:t>
            </a:fld>
            <a:endParaRPr lang="tr-TR"/>
          </a:p>
        </p:txBody>
      </p:sp>
    </p:spTree>
    <p:extLst>
      <p:ext uri="{BB962C8B-B14F-4D97-AF65-F5344CB8AC3E}">
        <p14:creationId xmlns:p14="http://schemas.microsoft.com/office/powerpoint/2010/main" val="2271292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165BA-4C18-48B3-5CEF-ECF5AC487577}"/>
              </a:ext>
            </a:extLst>
          </p:cNvPr>
          <p:cNvSpPr>
            <a:spLocks noGrp="1"/>
          </p:cNvSpPr>
          <p:nvPr>
            <p:ph idx="1"/>
          </p:nvPr>
        </p:nvSpPr>
        <p:spPr>
          <a:xfrm>
            <a:off x="1229139" y="1416937"/>
            <a:ext cx="10820400" cy="4024125"/>
          </a:xfrm>
        </p:spPr>
        <p:txBody>
          <a:bodyPr/>
          <a:lstStyle/>
          <a:p>
            <a:r>
              <a:rPr lang="tr-TR" b="1" dirty="0"/>
              <a:t>Döngüler ve Filtreleme İşlemleri:</a:t>
            </a:r>
          </a:p>
          <a:p>
            <a:pPr marL="0" indent="0">
              <a:buNone/>
            </a:pPr>
            <a:endParaRPr lang="tr-TR" b="1" dirty="0"/>
          </a:p>
        </p:txBody>
      </p:sp>
      <p:pic>
        <p:nvPicPr>
          <p:cNvPr id="4" name="Resim 3">
            <a:extLst>
              <a:ext uri="{FF2B5EF4-FFF2-40B4-BE49-F238E27FC236}">
                <a16:creationId xmlns:a16="http://schemas.microsoft.com/office/drawing/2014/main" id="{566A3936-38C9-0239-141A-25AB7A388191}"/>
              </a:ext>
            </a:extLst>
          </p:cNvPr>
          <p:cNvPicPr>
            <a:picLocks noChangeAspect="1"/>
          </p:cNvPicPr>
          <p:nvPr/>
        </p:nvPicPr>
        <p:blipFill>
          <a:blip r:embed="rId2"/>
          <a:stretch>
            <a:fillRect/>
          </a:stretch>
        </p:blipFill>
        <p:spPr>
          <a:xfrm>
            <a:off x="893485" y="1877252"/>
            <a:ext cx="9535976" cy="4749598"/>
          </a:xfrm>
          <a:prstGeom prst="rect">
            <a:avLst/>
          </a:prstGeom>
        </p:spPr>
      </p:pic>
      <p:sp>
        <p:nvSpPr>
          <p:cNvPr id="6" name="Alt Bilgi Yer Tutucusu 5">
            <a:extLst>
              <a:ext uri="{FF2B5EF4-FFF2-40B4-BE49-F238E27FC236}">
                <a16:creationId xmlns:a16="http://schemas.microsoft.com/office/drawing/2014/main" id="{4133250A-6E1D-B008-B819-4B986136B3B3}"/>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61E94D20-47D6-803F-67DB-8725CA340028}"/>
              </a:ext>
            </a:extLst>
          </p:cNvPr>
          <p:cNvSpPr>
            <a:spLocks noGrp="1"/>
          </p:cNvSpPr>
          <p:nvPr>
            <p:ph type="sldNum" sz="quarter" idx="12"/>
          </p:nvPr>
        </p:nvSpPr>
        <p:spPr/>
        <p:txBody>
          <a:bodyPr/>
          <a:lstStyle/>
          <a:p>
            <a:fld id="{DB627924-DBE7-45A9-8012-C301976E0941}" type="slidenum">
              <a:rPr lang="tr-TR" smtClean="0"/>
              <a:t>16</a:t>
            </a:fld>
            <a:endParaRPr lang="tr-TR"/>
          </a:p>
        </p:txBody>
      </p:sp>
    </p:spTree>
    <p:extLst>
      <p:ext uri="{BB962C8B-B14F-4D97-AF65-F5344CB8AC3E}">
        <p14:creationId xmlns:p14="http://schemas.microsoft.com/office/powerpoint/2010/main" val="195609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1D35A07-4EA6-963E-FE17-D3F468D70CA9}"/>
              </a:ext>
            </a:extLst>
          </p:cNvPr>
          <p:cNvSpPr>
            <a:spLocks noGrp="1"/>
          </p:cNvSpPr>
          <p:nvPr>
            <p:ph idx="1"/>
          </p:nvPr>
        </p:nvSpPr>
        <p:spPr>
          <a:xfrm>
            <a:off x="269769" y="132652"/>
            <a:ext cx="10148394" cy="5279666"/>
          </a:xfrm>
        </p:spPr>
        <p:txBody>
          <a:bodyPr>
            <a:noAutofit/>
          </a:bodyPr>
          <a:lstStyle/>
          <a:p>
            <a:pPr>
              <a:lnSpc>
                <a:spcPct val="170000"/>
              </a:lnSpc>
              <a:buFont typeface="Wingdings" panose="05000000000000000000" pitchFamily="2" charset="2"/>
              <a:buChar char="ü"/>
            </a:pPr>
            <a:r>
              <a:rPr lang="tr-TR" sz="1600" dirty="0">
                <a:latin typeface="Arial" panose="020B0604020202020204" pitchFamily="34" charset="0"/>
                <a:cs typeface="Arial" panose="020B0604020202020204" pitchFamily="34" charset="0"/>
              </a:rPr>
              <a:t>Bu kod ile farklı yemek türlerini tercih eden katılımcıları filtreleyip, her bir yemek türü için ayrı ayrı listeler oluşturarak ekrana yazdırdık.</a:t>
            </a:r>
          </a:p>
          <a:p>
            <a:pPr marL="457200" lvl="1" indent="0">
              <a:lnSpc>
                <a:spcPct val="200000"/>
              </a:lnSpc>
              <a:buNone/>
            </a:pPr>
            <a:r>
              <a:rPr lang="tr-TR" sz="1400" dirty="0" err="1">
                <a:latin typeface="Arial" panose="020B0604020202020204" pitchFamily="34" charset="0"/>
                <a:cs typeface="Arial" panose="020B0604020202020204" pitchFamily="34" charset="0"/>
              </a:rPr>
              <a:t>tum_katilimcilar</a:t>
            </a:r>
            <a:r>
              <a:rPr lang="tr-TR" sz="1400" dirty="0">
                <a:latin typeface="Arial" panose="020B0604020202020204" pitchFamily="34" charset="0"/>
                <a:cs typeface="Arial" panose="020B0604020202020204" pitchFamily="34" charset="0"/>
              </a:rPr>
              <a:t>: Katılımcıları içeren bir liste oluşturulur. Bu liste, katilimci1 ila katilimci10 gibi örnek katılımcı nesnelerini içerir.</a:t>
            </a:r>
          </a:p>
          <a:p>
            <a:pPr marL="457200" lvl="1" indent="0">
              <a:lnSpc>
                <a:spcPct val="200000"/>
              </a:lnSpc>
              <a:buNone/>
            </a:pPr>
            <a:r>
              <a:rPr lang="tr-TR" sz="1400" dirty="0" err="1">
                <a:latin typeface="Arial" panose="020B0604020202020204" pitchFamily="34" charset="0"/>
                <a:cs typeface="Arial" panose="020B0604020202020204" pitchFamily="34" charset="0"/>
              </a:rPr>
              <a:t>tercih_edilen_kebap</a:t>
            </a:r>
            <a:r>
              <a:rPr lang="tr-TR" sz="1400" dirty="0">
                <a:latin typeface="Arial" panose="020B0604020202020204" pitchFamily="34" charset="0"/>
                <a:cs typeface="Arial" panose="020B0604020202020204" pitchFamily="34" charset="0"/>
              </a:rPr>
              <a:t> = "Kebap": İlk olarak "Kebap" tercih eden katılımcıları bulmak için bir filtreleme kriteri belirlenir.</a:t>
            </a:r>
          </a:p>
          <a:p>
            <a:pPr marL="457200" lvl="1" indent="0">
              <a:lnSpc>
                <a:spcPct val="200000"/>
              </a:lnSpc>
              <a:buNone/>
            </a:pPr>
            <a:r>
              <a:rPr lang="tr-TR" sz="1400" dirty="0" err="1">
                <a:latin typeface="Arial" panose="020B0604020202020204" pitchFamily="34" charset="0"/>
                <a:cs typeface="Arial" panose="020B0604020202020204" pitchFamily="34" charset="0"/>
              </a:rPr>
              <a:t>kebap_sevenler</a:t>
            </a:r>
            <a:r>
              <a:rPr lang="tr-TR" sz="1400" dirty="0">
                <a:latin typeface="Arial" panose="020B0604020202020204" pitchFamily="34" charset="0"/>
                <a:cs typeface="Arial" panose="020B0604020202020204" pitchFamily="34" charset="0"/>
              </a:rPr>
              <a:t> = [kat </a:t>
            </a: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a:t>
            </a:r>
            <a:r>
              <a:rPr lang="tr-TR" sz="1400" dirty="0" err="1">
                <a:latin typeface="Arial" panose="020B0604020202020204" pitchFamily="34" charset="0"/>
                <a:cs typeface="Arial" panose="020B0604020202020204" pitchFamily="34" charset="0"/>
              </a:rPr>
              <a:t>tum_katilimcilar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kat.tercih_edilen_yemek</a:t>
            </a:r>
            <a:r>
              <a:rPr lang="tr-TR" sz="1400" dirty="0">
                <a:latin typeface="Arial" panose="020B0604020202020204" pitchFamily="34" charset="0"/>
                <a:cs typeface="Arial" panose="020B0604020202020204" pitchFamily="34" charset="0"/>
              </a:rPr>
              <a:t> == </a:t>
            </a:r>
            <a:r>
              <a:rPr lang="tr-TR" sz="1400" dirty="0" err="1">
                <a:latin typeface="Arial" panose="020B0604020202020204" pitchFamily="34" charset="0"/>
                <a:cs typeface="Arial" panose="020B0604020202020204" pitchFamily="34" charset="0"/>
              </a:rPr>
              <a:t>tercih_edilen_kebap</a:t>
            </a:r>
            <a:r>
              <a:rPr lang="tr-TR" sz="1400" dirty="0">
                <a:latin typeface="Arial" panose="020B0604020202020204" pitchFamily="34" charset="0"/>
                <a:cs typeface="Arial" panose="020B0604020202020204" pitchFamily="34" charset="0"/>
              </a:rPr>
              <a:t>]: Bir liste üreteci (</a:t>
            </a:r>
            <a:r>
              <a:rPr lang="tr-TR" sz="1400" dirty="0" err="1">
                <a:latin typeface="Arial" panose="020B0604020202020204" pitchFamily="34" charset="0"/>
                <a:cs typeface="Arial" panose="020B0604020202020204" pitchFamily="34" charset="0"/>
              </a:rPr>
              <a:t>list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comprehension</a:t>
            </a:r>
            <a:r>
              <a:rPr lang="tr-TR" sz="1400" dirty="0">
                <a:latin typeface="Arial" panose="020B0604020202020204" pitchFamily="34" charset="0"/>
                <a:cs typeface="Arial" panose="020B0604020202020204" pitchFamily="34" charset="0"/>
              </a:rPr>
              <a:t>) kullanarak, sadece "Kebap" tercih eden katılımcıları içeren bir liste oluşturulur.</a:t>
            </a:r>
          </a:p>
          <a:p>
            <a:pPr marL="457200" lvl="1"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a:t>
            </a:r>
            <a:r>
              <a:rPr lang="tr-TR" sz="1400" dirty="0" err="1">
                <a:latin typeface="Arial" panose="020B0604020202020204" pitchFamily="34" charset="0"/>
                <a:cs typeface="Arial" panose="020B0604020202020204" pitchFamily="34" charset="0"/>
              </a:rPr>
              <a:t>tercih_edilen_kebap</a:t>
            </a:r>
            <a:r>
              <a:rPr lang="tr-TR" sz="1400" dirty="0">
                <a:latin typeface="Arial" panose="020B0604020202020204" pitchFamily="34" charset="0"/>
                <a:cs typeface="Arial" panose="020B0604020202020204" pitchFamily="34" charset="0"/>
              </a:rPr>
              <a:t>} tercih eden katılımcılar:"): Ekrana "Kebap" tercih eden katılımcıların listeleneceği bir başlık yazdırılır.</a:t>
            </a:r>
          </a:p>
          <a:p>
            <a:pPr marL="457200" lvl="1" indent="0">
              <a:lnSpc>
                <a:spcPct val="200000"/>
              </a:lnSpc>
              <a:buNone/>
            </a:pP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kebapci</a:t>
            </a:r>
            <a:r>
              <a:rPr lang="tr-TR" sz="1400" dirty="0">
                <a:latin typeface="Arial" panose="020B0604020202020204" pitchFamily="34" charset="0"/>
                <a:cs typeface="Arial" panose="020B0604020202020204" pitchFamily="34" charset="0"/>
              </a:rPr>
              <a:t> in </a:t>
            </a:r>
            <a:r>
              <a:rPr lang="tr-TR" sz="1400" dirty="0" err="1">
                <a:latin typeface="Arial" panose="020B0604020202020204" pitchFamily="34" charset="0"/>
                <a:cs typeface="Arial" panose="020B0604020202020204" pitchFamily="34" charset="0"/>
              </a:rPr>
              <a:t>kebap_sevenler</a:t>
            </a:r>
            <a:r>
              <a:rPr lang="tr-TR" sz="1400" dirty="0">
                <a:latin typeface="Arial" panose="020B0604020202020204" pitchFamily="34" charset="0"/>
                <a:cs typeface="Arial" panose="020B0604020202020204" pitchFamily="34" charset="0"/>
              </a:rPr>
              <a:t>:: "Kebap" tercih eden katılımcılar üzerinde bir döngü başlatılır.</a:t>
            </a:r>
          </a:p>
          <a:p>
            <a:pPr marL="457200" lvl="1"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a:t>
            </a:r>
            <a:r>
              <a:rPr lang="tr-TR" sz="1400" dirty="0" err="1">
                <a:latin typeface="Arial" panose="020B0604020202020204" pitchFamily="34" charset="0"/>
                <a:cs typeface="Arial" panose="020B0604020202020204" pitchFamily="34" charset="0"/>
              </a:rPr>
              <a:t>kebapci.isim</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kebapci.tercih_edilen_yemek</a:t>
            </a:r>
            <a:r>
              <a:rPr lang="tr-TR" sz="1400" dirty="0">
                <a:latin typeface="Arial" panose="020B0604020202020204" pitchFamily="34" charset="0"/>
                <a:cs typeface="Arial" panose="020B0604020202020204" pitchFamily="34" charset="0"/>
              </a:rPr>
              <a:t>} tercih ediyor."): Her bir "Kebap" tercih eden katılımcının ismi ve tercih ettiği yemek bilgisiyle birlikte bir mesaj yazdırılır.</a:t>
            </a:r>
          </a:p>
          <a:p>
            <a:pPr marL="457200" lvl="1" indent="0">
              <a:lnSpc>
                <a:spcPct val="200000"/>
              </a:lnSpc>
              <a:buNone/>
            </a:pPr>
            <a:r>
              <a:rPr lang="tr-TR" sz="1400" dirty="0">
                <a:latin typeface="Arial" panose="020B0604020202020204" pitchFamily="34" charset="0"/>
                <a:cs typeface="Arial" panose="020B0604020202020204" pitchFamily="34" charset="0"/>
              </a:rPr>
              <a:t>Aynı adımları diğer yemek türleri ("</a:t>
            </a:r>
            <a:r>
              <a:rPr lang="tr-TR" sz="1400" dirty="0" err="1">
                <a:latin typeface="Arial" panose="020B0604020202020204" pitchFamily="34" charset="0"/>
                <a:cs typeface="Arial" panose="020B0604020202020204" pitchFamily="34" charset="0"/>
              </a:rPr>
              <a:t>Şırdan</a:t>
            </a:r>
            <a:r>
              <a:rPr lang="tr-TR" sz="1400" dirty="0">
                <a:latin typeface="Arial" panose="020B0604020202020204" pitchFamily="34" charset="0"/>
                <a:cs typeface="Arial" panose="020B0604020202020204" pitchFamily="34" charset="0"/>
              </a:rPr>
              <a:t>", "Kokoreç", "Beyti") için de aynı şekilde tekrarladık. </a:t>
            </a:r>
          </a:p>
        </p:txBody>
      </p:sp>
      <p:sp>
        <p:nvSpPr>
          <p:cNvPr id="4" name="Alt Bilgi Yer Tutucusu 3">
            <a:extLst>
              <a:ext uri="{FF2B5EF4-FFF2-40B4-BE49-F238E27FC236}">
                <a16:creationId xmlns:a16="http://schemas.microsoft.com/office/drawing/2014/main" id="{1CD87C22-816B-9185-B779-ADF52FE0B2DC}"/>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CFD78882-D3B5-A221-E86C-09A5FB5EA161}"/>
              </a:ext>
            </a:extLst>
          </p:cNvPr>
          <p:cNvSpPr>
            <a:spLocks noGrp="1"/>
          </p:cNvSpPr>
          <p:nvPr>
            <p:ph type="sldNum" sz="quarter" idx="12"/>
          </p:nvPr>
        </p:nvSpPr>
        <p:spPr/>
        <p:txBody>
          <a:bodyPr/>
          <a:lstStyle/>
          <a:p>
            <a:fld id="{DB627924-DBE7-45A9-8012-C301976E0941}" type="slidenum">
              <a:rPr lang="tr-TR" smtClean="0"/>
              <a:t>17</a:t>
            </a:fld>
            <a:endParaRPr lang="tr-TR"/>
          </a:p>
        </p:txBody>
      </p:sp>
    </p:spTree>
    <p:extLst>
      <p:ext uri="{BB962C8B-B14F-4D97-AF65-F5344CB8AC3E}">
        <p14:creationId xmlns:p14="http://schemas.microsoft.com/office/powerpoint/2010/main" val="2740112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A4165BA-4C18-48B3-5CEF-ECF5AC487577}"/>
              </a:ext>
            </a:extLst>
          </p:cNvPr>
          <p:cNvSpPr>
            <a:spLocks noGrp="1"/>
          </p:cNvSpPr>
          <p:nvPr>
            <p:ph idx="1"/>
          </p:nvPr>
        </p:nvSpPr>
        <p:spPr>
          <a:xfrm>
            <a:off x="1229139" y="1416937"/>
            <a:ext cx="10820400" cy="4024125"/>
          </a:xfrm>
        </p:spPr>
        <p:txBody>
          <a:bodyPr/>
          <a:lstStyle/>
          <a:p>
            <a:r>
              <a:rPr lang="tr-TR" b="1" dirty="0"/>
              <a:t>Döngüler ve Filtreleme İşlemleri:</a:t>
            </a:r>
          </a:p>
          <a:p>
            <a:pPr marL="0" indent="0">
              <a:buNone/>
            </a:pPr>
            <a:endParaRPr lang="tr-TR" b="1" dirty="0"/>
          </a:p>
        </p:txBody>
      </p:sp>
      <p:pic>
        <p:nvPicPr>
          <p:cNvPr id="4" name="Resim 3">
            <a:extLst>
              <a:ext uri="{FF2B5EF4-FFF2-40B4-BE49-F238E27FC236}">
                <a16:creationId xmlns:a16="http://schemas.microsoft.com/office/drawing/2014/main" id="{9448BD86-FABC-E712-F5C1-349717CDD02E}"/>
              </a:ext>
            </a:extLst>
          </p:cNvPr>
          <p:cNvPicPr>
            <a:picLocks noChangeAspect="1"/>
          </p:cNvPicPr>
          <p:nvPr/>
        </p:nvPicPr>
        <p:blipFill>
          <a:blip r:embed="rId2"/>
          <a:stretch>
            <a:fillRect/>
          </a:stretch>
        </p:blipFill>
        <p:spPr>
          <a:xfrm>
            <a:off x="1229139" y="2117448"/>
            <a:ext cx="4124739" cy="4436386"/>
          </a:xfrm>
          <a:prstGeom prst="rect">
            <a:avLst/>
          </a:prstGeom>
        </p:spPr>
      </p:pic>
      <p:sp>
        <p:nvSpPr>
          <p:cNvPr id="6" name="Alt Bilgi Yer Tutucusu 5">
            <a:extLst>
              <a:ext uri="{FF2B5EF4-FFF2-40B4-BE49-F238E27FC236}">
                <a16:creationId xmlns:a16="http://schemas.microsoft.com/office/drawing/2014/main" id="{58CFB78E-F0B4-1B5A-966A-7ED2C087041C}"/>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D22610D6-B189-BCBB-9056-EFDA3B7681DB}"/>
              </a:ext>
            </a:extLst>
          </p:cNvPr>
          <p:cNvSpPr>
            <a:spLocks noGrp="1"/>
          </p:cNvSpPr>
          <p:nvPr>
            <p:ph type="sldNum" sz="quarter" idx="12"/>
          </p:nvPr>
        </p:nvSpPr>
        <p:spPr/>
        <p:txBody>
          <a:bodyPr/>
          <a:lstStyle/>
          <a:p>
            <a:fld id="{DB627924-DBE7-45A9-8012-C301976E0941}" type="slidenum">
              <a:rPr lang="tr-TR" smtClean="0"/>
              <a:t>18</a:t>
            </a:fld>
            <a:endParaRPr lang="tr-TR"/>
          </a:p>
        </p:txBody>
      </p:sp>
    </p:spTree>
    <p:extLst>
      <p:ext uri="{BB962C8B-B14F-4D97-AF65-F5344CB8AC3E}">
        <p14:creationId xmlns:p14="http://schemas.microsoft.com/office/powerpoint/2010/main" val="507234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52E510AE-61CA-E8F3-1BB5-A09AB917A6D5}"/>
              </a:ext>
            </a:extLst>
          </p:cNvPr>
          <p:cNvPicPr>
            <a:picLocks noGrp="1" noChangeAspect="1"/>
          </p:cNvPicPr>
          <p:nvPr>
            <p:ph idx="1"/>
          </p:nvPr>
        </p:nvPicPr>
        <p:blipFill>
          <a:blip r:embed="rId2"/>
          <a:stretch>
            <a:fillRect/>
          </a:stretch>
        </p:blipFill>
        <p:spPr>
          <a:xfrm>
            <a:off x="685799" y="1835476"/>
            <a:ext cx="11164480" cy="4280452"/>
          </a:xfrm>
        </p:spPr>
      </p:pic>
      <p:sp>
        <p:nvSpPr>
          <p:cNvPr id="7" name="Metin kutusu 6">
            <a:extLst>
              <a:ext uri="{FF2B5EF4-FFF2-40B4-BE49-F238E27FC236}">
                <a16:creationId xmlns:a16="http://schemas.microsoft.com/office/drawing/2014/main" id="{F1DB6977-468D-F93F-79BC-7EC0D058E264}"/>
              </a:ext>
            </a:extLst>
          </p:cNvPr>
          <p:cNvSpPr txBox="1"/>
          <p:nvPr/>
        </p:nvSpPr>
        <p:spPr>
          <a:xfrm>
            <a:off x="1268894" y="1438444"/>
            <a:ext cx="7477539" cy="3970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200" b="1" i="0" u="none" strike="noStrike" kern="1200" cap="none" spc="0" normalizeH="0" baseline="0" noProof="0" dirty="0">
                <a:ln>
                  <a:noFill/>
                </a:ln>
                <a:solidFill>
                  <a:prstClr val="black"/>
                </a:solidFill>
                <a:effectLst/>
                <a:uLnTx/>
                <a:uFillTx/>
                <a:latin typeface="Century Gothic" panose="020B0502020202020204"/>
                <a:ea typeface="+mn-ea"/>
                <a:cs typeface="+mn-cs"/>
              </a:rPr>
              <a:t>Döngüler ve Filtreleme İşlemleri:</a:t>
            </a:r>
          </a:p>
        </p:txBody>
      </p:sp>
      <p:sp>
        <p:nvSpPr>
          <p:cNvPr id="8" name="Alt Bilgi Yer Tutucusu 7">
            <a:extLst>
              <a:ext uri="{FF2B5EF4-FFF2-40B4-BE49-F238E27FC236}">
                <a16:creationId xmlns:a16="http://schemas.microsoft.com/office/drawing/2014/main" id="{D788334A-1BD6-0034-CE78-37E409EB3371}"/>
              </a:ext>
            </a:extLst>
          </p:cNvPr>
          <p:cNvSpPr>
            <a:spLocks noGrp="1"/>
          </p:cNvSpPr>
          <p:nvPr>
            <p:ph type="ftr" sz="quarter" idx="11"/>
          </p:nvPr>
        </p:nvSpPr>
        <p:spPr/>
        <p:txBody>
          <a:bodyPr/>
          <a:lstStyle/>
          <a:p>
            <a:r>
              <a:rPr lang="tr-TR"/>
              <a:t>Gizem Aygün Y230240086</a:t>
            </a:r>
          </a:p>
        </p:txBody>
      </p:sp>
      <p:sp>
        <p:nvSpPr>
          <p:cNvPr id="9" name="Slayt Numarası Yer Tutucusu 8">
            <a:extLst>
              <a:ext uri="{FF2B5EF4-FFF2-40B4-BE49-F238E27FC236}">
                <a16:creationId xmlns:a16="http://schemas.microsoft.com/office/drawing/2014/main" id="{1FBE6055-1006-F0FA-F4DE-CC11F30D745E}"/>
              </a:ext>
            </a:extLst>
          </p:cNvPr>
          <p:cNvSpPr>
            <a:spLocks noGrp="1"/>
          </p:cNvSpPr>
          <p:nvPr>
            <p:ph type="sldNum" sz="quarter" idx="12"/>
          </p:nvPr>
        </p:nvSpPr>
        <p:spPr/>
        <p:txBody>
          <a:bodyPr/>
          <a:lstStyle/>
          <a:p>
            <a:fld id="{DB627924-DBE7-45A9-8012-C301976E0941}" type="slidenum">
              <a:rPr lang="tr-TR" smtClean="0"/>
              <a:t>19</a:t>
            </a:fld>
            <a:endParaRPr lang="tr-TR"/>
          </a:p>
        </p:txBody>
      </p:sp>
    </p:spTree>
    <p:extLst>
      <p:ext uri="{BB962C8B-B14F-4D97-AF65-F5344CB8AC3E}">
        <p14:creationId xmlns:p14="http://schemas.microsoft.com/office/powerpoint/2010/main" val="30026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tile tx="0" ty="0" sx="100000" sy="100000" flip="none" algn="tl"/>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D7247BB-FF98-F081-4800-934611F5BD5F}"/>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AA30E5A8-1D3D-4C20-96E0-97797A4B5B9E}"/>
              </a:ext>
            </a:extLst>
          </p:cNvPr>
          <p:cNvSpPr>
            <a:spLocks noGrp="1"/>
          </p:cNvSpPr>
          <p:nvPr>
            <p:ph idx="1"/>
          </p:nvPr>
        </p:nvSpPr>
        <p:spPr/>
        <p:txBody>
          <a:bodyPr/>
          <a:lstStyle/>
          <a:p>
            <a:endParaRPr lang="tr-TR"/>
          </a:p>
        </p:txBody>
      </p:sp>
      <p:pic>
        <p:nvPicPr>
          <p:cNvPr id="4" name="Resim 3">
            <a:extLst>
              <a:ext uri="{FF2B5EF4-FFF2-40B4-BE49-F238E27FC236}">
                <a16:creationId xmlns:a16="http://schemas.microsoft.com/office/drawing/2014/main" id="{A974FAA6-F342-571E-7A29-E3F92A584478}"/>
              </a:ext>
            </a:extLst>
          </p:cNvPr>
          <p:cNvPicPr>
            <a:picLocks noChangeAspect="1"/>
          </p:cNvPicPr>
          <p:nvPr/>
        </p:nvPicPr>
        <p:blipFill>
          <a:blip r:embed="rId3"/>
          <a:stretch>
            <a:fillRect/>
          </a:stretch>
        </p:blipFill>
        <p:spPr>
          <a:xfrm>
            <a:off x="1" y="9842"/>
            <a:ext cx="12209546" cy="6848158"/>
          </a:xfrm>
          <a:prstGeom prst="rect">
            <a:avLst/>
          </a:prstGeom>
        </p:spPr>
      </p:pic>
      <p:sp>
        <p:nvSpPr>
          <p:cNvPr id="5" name="Alt Bilgi Yer Tutucusu 4">
            <a:extLst>
              <a:ext uri="{FF2B5EF4-FFF2-40B4-BE49-F238E27FC236}">
                <a16:creationId xmlns:a16="http://schemas.microsoft.com/office/drawing/2014/main" id="{C18C3021-EC50-834C-049C-C1331127C585}"/>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9100CCE9-AE25-1A02-0286-6064E4B71CD2}"/>
              </a:ext>
            </a:extLst>
          </p:cNvPr>
          <p:cNvSpPr>
            <a:spLocks noGrp="1"/>
          </p:cNvSpPr>
          <p:nvPr>
            <p:ph type="sldNum" sz="quarter" idx="12"/>
          </p:nvPr>
        </p:nvSpPr>
        <p:spPr/>
        <p:txBody>
          <a:bodyPr/>
          <a:lstStyle/>
          <a:p>
            <a:fld id="{DB627924-DBE7-45A9-8012-C301976E0941}" type="slidenum">
              <a:rPr lang="tr-TR" smtClean="0"/>
              <a:t>2</a:t>
            </a:fld>
            <a:endParaRPr lang="tr-TR"/>
          </a:p>
        </p:txBody>
      </p:sp>
    </p:spTree>
    <p:extLst>
      <p:ext uri="{BB962C8B-B14F-4D97-AF65-F5344CB8AC3E}">
        <p14:creationId xmlns:p14="http://schemas.microsoft.com/office/powerpoint/2010/main" val="4149125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4AB282D-1E41-A33E-4AE5-AFCC0D8FD364}"/>
              </a:ext>
            </a:extLst>
          </p:cNvPr>
          <p:cNvSpPr>
            <a:spLocks noGrp="1"/>
          </p:cNvSpPr>
          <p:nvPr>
            <p:ph idx="1"/>
          </p:nvPr>
        </p:nvSpPr>
        <p:spPr>
          <a:xfrm>
            <a:off x="447261" y="381000"/>
            <a:ext cx="10820400" cy="5116385"/>
          </a:xfrm>
        </p:spPr>
        <p:txBody>
          <a:bodyPr>
            <a:noAutofit/>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Bu fonksiyonla, belirli bir aralıkta harcanan süreye sahip olan katılımcıları listeleyen bir işlevi gerçekleştirdik. </a:t>
            </a:r>
          </a:p>
          <a:p>
            <a:pPr marL="0" indent="0">
              <a:buNone/>
            </a:pPr>
            <a:endParaRPr lang="tr-TR" sz="1600" dirty="0">
              <a:latin typeface="Arial" panose="020B0604020202020204" pitchFamily="34" charset="0"/>
              <a:cs typeface="Arial" panose="020B0604020202020204" pitchFamily="34" charset="0"/>
            </a:endParaRPr>
          </a:p>
          <a:p>
            <a:pPr marL="914400" lvl="2" indent="0">
              <a:lnSpc>
                <a:spcPct val="200000"/>
              </a:lnSpc>
              <a:buNone/>
            </a:pPr>
            <a:r>
              <a:rPr lang="tr-TR" sz="1400" dirty="0">
                <a:latin typeface="Arial" panose="020B0604020202020204" pitchFamily="34" charset="0"/>
                <a:cs typeface="Arial" panose="020B0604020202020204" pitchFamily="34" charset="0"/>
              </a:rPr>
              <a:t>def </a:t>
            </a:r>
            <a:r>
              <a:rPr lang="tr-TR" sz="1400" dirty="0" err="1">
                <a:latin typeface="Arial" panose="020B0604020202020204" pitchFamily="34" charset="0"/>
                <a:cs typeface="Arial" panose="020B0604020202020204" pitchFamily="34" charset="0"/>
              </a:rPr>
              <a:t>harcanan_sureyi_listele_filtreli</a:t>
            </a:r>
            <a:r>
              <a:rPr lang="tr-TR" sz="1400" dirty="0">
                <a:latin typeface="Arial" panose="020B0604020202020204" pitchFamily="34" charset="0"/>
                <a:cs typeface="Arial" panose="020B0604020202020204" pitchFamily="34" charset="0"/>
              </a:rPr>
              <a:t>(</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alt_sinir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ust_sinir</a:t>
            </a:r>
            <a:r>
              <a:rPr lang="tr-TR" sz="1400" dirty="0">
                <a:latin typeface="Arial" panose="020B0604020202020204" pitchFamily="34" charset="0"/>
                <a:cs typeface="Arial" panose="020B0604020202020204" pitchFamily="34" charset="0"/>
              </a:rPr>
              <a:t>):: Fonksiyon başlatılır ve üç parametre alır: </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(katılımcı listesi), </a:t>
            </a:r>
            <a:r>
              <a:rPr lang="tr-TR" sz="1400" dirty="0" err="1">
                <a:latin typeface="Arial" panose="020B0604020202020204" pitchFamily="34" charset="0"/>
                <a:cs typeface="Arial" panose="020B0604020202020204" pitchFamily="34" charset="0"/>
              </a:rPr>
              <a:t>alt_sinir</a:t>
            </a:r>
            <a:r>
              <a:rPr lang="tr-TR" sz="1400" dirty="0">
                <a:latin typeface="Arial" panose="020B0604020202020204" pitchFamily="34" charset="0"/>
                <a:cs typeface="Arial" panose="020B0604020202020204" pitchFamily="34" charset="0"/>
              </a:rPr>
              <a:t> (alt harcanan süre sınırı), ve </a:t>
            </a:r>
            <a:r>
              <a:rPr lang="tr-TR" sz="1400" dirty="0" err="1">
                <a:latin typeface="Arial" panose="020B0604020202020204" pitchFamily="34" charset="0"/>
                <a:cs typeface="Arial" panose="020B0604020202020204" pitchFamily="34" charset="0"/>
              </a:rPr>
              <a:t>ust_sinir</a:t>
            </a:r>
            <a:r>
              <a:rPr lang="tr-TR" sz="1400" dirty="0">
                <a:latin typeface="Arial" panose="020B0604020202020204" pitchFamily="34" charset="0"/>
                <a:cs typeface="Arial" panose="020B0604020202020204" pitchFamily="34" charset="0"/>
              </a:rPr>
              <a:t> (üst harcanan süre sınırı).</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a:t>
            </a:r>
            <a:r>
              <a:rPr lang="tr-TR" sz="1400" dirty="0" err="1">
                <a:latin typeface="Arial" panose="020B0604020202020204" pitchFamily="34" charset="0"/>
                <a:cs typeface="Arial" panose="020B0604020202020204" pitchFamily="34" charset="0"/>
              </a:rPr>
              <a:t>f"Harcanan</a:t>
            </a:r>
            <a:r>
              <a:rPr lang="tr-TR" sz="1400" dirty="0">
                <a:latin typeface="Arial" panose="020B0604020202020204" pitchFamily="34" charset="0"/>
                <a:cs typeface="Arial" panose="020B0604020202020204" pitchFamily="34" charset="0"/>
              </a:rPr>
              <a:t> süreye göre {</a:t>
            </a:r>
            <a:r>
              <a:rPr lang="tr-TR" sz="1400" dirty="0" err="1">
                <a:latin typeface="Arial" panose="020B0604020202020204" pitchFamily="34" charset="0"/>
                <a:cs typeface="Arial" panose="020B0604020202020204" pitchFamily="34" charset="0"/>
              </a:rPr>
              <a:t>alt_sinir</a:t>
            </a:r>
            <a:r>
              <a:rPr lang="tr-TR" sz="1400" dirty="0">
                <a:latin typeface="Arial" panose="020B0604020202020204" pitchFamily="34" charset="0"/>
                <a:cs typeface="Arial" panose="020B0604020202020204" pitchFamily="34" charset="0"/>
              </a:rPr>
              <a:t>}-{</a:t>
            </a:r>
            <a:r>
              <a:rPr lang="tr-TR" sz="1400" dirty="0" err="1">
                <a:latin typeface="Arial" panose="020B0604020202020204" pitchFamily="34" charset="0"/>
                <a:cs typeface="Arial" panose="020B0604020202020204" pitchFamily="34" charset="0"/>
              </a:rPr>
              <a:t>ust_sinir</a:t>
            </a:r>
            <a:r>
              <a:rPr lang="tr-TR" sz="1400" dirty="0">
                <a:latin typeface="Arial" panose="020B0604020202020204" pitchFamily="34" charset="0"/>
                <a:cs typeface="Arial" panose="020B0604020202020204" pitchFamily="34" charset="0"/>
              </a:rPr>
              <a:t>} saat arasında sıralanmış katılımcılar:"): Fonksiyonun ne yaptığını belirten bir başlık ekrana yazdırılır.</a:t>
            </a:r>
          </a:p>
          <a:p>
            <a:pPr marL="914400" lvl="2" indent="0">
              <a:lnSpc>
                <a:spcPct val="200000"/>
              </a:lnSpc>
              <a:buNone/>
            </a:pP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Katılımcıları içeren listede döngü başlatılır.</a:t>
            </a:r>
          </a:p>
          <a:p>
            <a:pPr marL="914400" lvl="2" indent="0">
              <a:lnSpc>
                <a:spcPct val="200000"/>
              </a:lnSpc>
              <a:buNone/>
            </a:pP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alt_sinir</a:t>
            </a:r>
            <a:r>
              <a:rPr lang="tr-TR" sz="1400" dirty="0">
                <a:latin typeface="Arial" panose="020B0604020202020204" pitchFamily="34" charset="0"/>
                <a:cs typeface="Arial" panose="020B0604020202020204" pitchFamily="34" charset="0"/>
              </a:rPr>
              <a:t> &lt;= </a:t>
            </a:r>
            <a:r>
              <a:rPr lang="tr-TR" sz="1400" dirty="0" err="1">
                <a:latin typeface="Arial" panose="020B0604020202020204" pitchFamily="34" charset="0"/>
                <a:cs typeface="Arial" panose="020B0604020202020204" pitchFamily="34" charset="0"/>
              </a:rPr>
              <a:t>kat.harcanan_sure</a:t>
            </a:r>
            <a:r>
              <a:rPr lang="tr-TR" sz="1400" dirty="0">
                <a:latin typeface="Arial" panose="020B0604020202020204" pitchFamily="34" charset="0"/>
                <a:cs typeface="Arial" panose="020B0604020202020204" pitchFamily="34" charset="0"/>
              </a:rPr>
              <a:t> &lt;= </a:t>
            </a:r>
            <a:r>
              <a:rPr lang="tr-TR" sz="1400" dirty="0" err="1">
                <a:latin typeface="Arial" panose="020B0604020202020204" pitchFamily="34" charset="0"/>
                <a:cs typeface="Arial" panose="020B0604020202020204" pitchFamily="34" charset="0"/>
              </a:rPr>
              <a:t>ust_sinir</a:t>
            </a:r>
            <a:r>
              <a:rPr lang="tr-TR" sz="1400" dirty="0">
                <a:latin typeface="Arial" panose="020B0604020202020204" pitchFamily="34" charset="0"/>
                <a:cs typeface="Arial" panose="020B0604020202020204" pitchFamily="34" charset="0"/>
              </a:rPr>
              <a:t>:: Her bir katılımcının harcanan süresi, belirtilen alt ve üst sınırlar arasında mı kontrol edilir.</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a:t>
            </a:r>
            <a:r>
              <a:rPr lang="tr-TR" sz="1400" dirty="0" err="1">
                <a:latin typeface="Arial" panose="020B0604020202020204" pitchFamily="34" charset="0"/>
                <a:cs typeface="Arial" panose="020B0604020202020204" pitchFamily="34" charset="0"/>
              </a:rPr>
              <a:t>kat.isim</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kat.harcanan_sure</a:t>
            </a:r>
            <a:r>
              <a:rPr lang="tr-TR" sz="1400" dirty="0">
                <a:latin typeface="Arial" panose="020B0604020202020204" pitchFamily="34" charset="0"/>
                <a:cs typeface="Arial" panose="020B0604020202020204" pitchFamily="34" charset="0"/>
              </a:rPr>
              <a:t>} saat harcadı."): Eğer katılımcının harcanan süresi belirtilen aralıkta ise, katılımcının ismi ve harcadığı süre ekrana yazdırılır.</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 Tüm işlemler tamamlandığında bir satır boşluk eklenir.</a:t>
            </a:r>
          </a:p>
        </p:txBody>
      </p:sp>
      <p:sp>
        <p:nvSpPr>
          <p:cNvPr id="4" name="Alt Bilgi Yer Tutucusu 3">
            <a:extLst>
              <a:ext uri="{FF2B5EF4-FFF2-40B4-BE49-F238E27FC236}">
                <a16:creationId xmlns:a16="http://schemas.microsoft.com/office/drawing/2014/main" id="{EE3B306B-9C71-5014-97D7-969AA7BCC428}"/>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286CD102-FB2D-5A8D-660E-9EB1C7E6C53B}"/>
              </a:ext>
            </a:extLst>
          </p:cNvPr>
          <p:cNvSpPr>
            <a:spLocks noGrp="1"/>
          </p:cNvSpPr>
          <p:nvPr>
            <p:ph type="sldNum" sz="quarter" idx="12"/>
          </p:nvPr>
        </p:nvSpPr>
        <p:spPr/>
        <p:txBody>
          <a:bodyPr/>
          <a:lstStyle/>
          <a:p>
            <a:fld id="{DB627924-DBE7-45A9-8012-C301976E0941}" type="slidenum">
              <a:rPr lang="tr-TR" smtClean="0"/>
              <a:t>20</a:t>
            </a:fld>
            <a:endParaRPr lang="tr-TR"/>
          </a:p>
        </p:txBody>
      </p:sp>
    </p:spTree>
    <p:extLst>
      <p:ext uri="{BB962C8B-B14F-4D97-AF65-F5344CB8AC3E}">
        <p14:creationId xmlns:p14="http://schemas.microsoft.com/office/powerpoint/2010/main" val="709473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4BDEEBB-0E9B-77DD-EDCC-9FE2911F2882}"/>
              </a:ext>
            </a:extLst>
          </p:cNvPr>
          <p:cNvSpPr>
            <a:spLocks noGrp="1"/>
          </p:cNvSpPr>
          <p:nvPr>
            <p:ph idx="1"/>
          </p:nvPr>
        </p:nvSpPr>
        <p:spPr>
          <a:xfrm>
            <a:off x="685800" y="1416937"/>
            <a:ext cx="10820400" cy="4024125"/>
          </a:xfrm>
        </p:spPr>
        <p:txBody>
          <a:bodyPr/>
          <a:lstStyle/>
          <a:p>
            <a:r>
              <a:rPr lang="tr-TR" b="1" dirty="0"/>
              <a:t>Döngüler ve Filtreleme İşlemleri:</a:t>
            </a:r>
          </a:p>
          <a:p>
            <a:pPr marL="0" indent="0">
              <a:buNone/>
            </a:pPr>
            <a:endParaRPr lang="tr-TR" b="1" dirty="0"/>
          </a:p>
        </p:txBody>
      </p:sp>
      <p:pic>
        <p:nvPicPr>
          <p:cNvPr id="5" name="Resim 4">
            <a:extLst>
              <a:ext uri="{FF2B5EF4-FFF2-40B4-BE49-F238E27FC236}">
                <a16:creationId xmlns:a16="http://schemas.microsoft.com/office/drawing/2014/main" id="{2FD45489-CE9D-2832-ACBD-D0DF8A7ED448}"/>
              </a:ext>
            </a:extLst>
          </p:cNvPr>
          <p:cNvPicPr>
            <a:picLocks noChangeAspect="1"/>
          </p:cNvPicPr>
          <p:nvPr/>
        </p:nvPicPr>
        <p:blipFill>
          <a:blip r:embed="rId2"/>
          <a:stretch>
            <a:fillRect/>
          </a:stretch>
        </p:blipFill>
        <p:spPr>
          <a:xfrm>
            <a:off x="641291" y="1828800"/>
            <a:ext cx="10666438" cy="4835737"/>
          </a:xfrm>
          <a:prstGeom prst="rect">
            <a:avLst/>
          </a:prstGeom>
        </p:spPr>
      </p:pic>
      <p:sp>
        <p:nvSpPr>
          <p:cNvPr id="6" name="Alt Bilgi Yer Tutucusu 5">
            <a:extLst>
              <a:ext uri="{FF2B5EF4-FFF2-40B4-BE49-F238E27FC236}">
                <a16:creationId xmlns:a16="http://schemas.microsoft.com/office/drawing/2014/main" id="{404F039E-4CC4-FC3D-09DC-48453E1A11EE}"/>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02E909B5-AF07-BB17-CE74-B1C96D7B3F77}"/>
              </a:ext>
            </a:extLst>
          </p:cNvPr>
          <p:cNvSpPr>
            <a:spLocks noGrp="1"/>
          </p:cNvSpPr>
          <p:nvPr>
            <p:ph type="sldNum" sz="quarter" idx="12"/>
          </p:nvPr>
        </p:nvSpPr>
        <p:spPr/>
        <p:txBody>
          <a:bodyPr/>
          <a:lstStyle/>
          <a:p>
            <a:fld id="{DB627924-DBE7-45A9-8012-C301976E0941}" type="slidenum">
              <a:rPr lang="tr-TR" smtClean="0"/>
              <a:t>21</a:t>
            </a:fld>
            <a:endParaRPr lang="tr-TR"/>
          </a:p>
        </p:txBody>
      </p:sp>
    </p:spTree>
    <p:extLst>
      <p:ext uri="{BB962C8B-B14F-4D97-AF65-F5344CB8AC3E}">
        <p14:creationId xmlns:p14="http://schemas.microsoft.com/office/powerpoint/2010/main" val="1952887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58F8C87-5A2B-193B-43E3-63E935CA664D}"/>
              </a:ext>
            </a:extLst>
          </p:cNvPr>
          <p:cNvSpPr>
            <a:spLocks noGrp="1"/>
          </p:cNvSpPr>
          <p:nvPr>
            <p:ph idx="1"/>
          </p:nvPr>
        </p:nvSpPr>
        <p:spPr>
          <a:xfrm>
            <a:off x="208722" y="312751"/>
            <a:ext cx="10843592" cy="5451945"/>
          </a:xfrm>
        </p:spPr>
        <p:txBody>
          <a:bodyPr>
            <a:noAutofit/>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Bu kod, cinsiyet bilgisi kullanılarak belirli bir cinsiyete sahip katılımcıları listeleyen bir fonksiyon içermektedir.</a:t>
            </a:r>
          </a:p>
          <a:p>
            <a:pPr marL="914400" lvl="2" indent="0">
              <a:lnSpc>
                <a:spcPct val="200000"/>
              </a:lnSpc>
              <a:buNone/>
            </a:pPr>
            <a:r>
              <a:rPr lang="tr-TR" sz="1400" dirty="0">
                <a:latin typeface="Arial" panose="020B0604020202020204" pitchFamily="34" charset="0"/>
                <a:cs typeface="Arial" panose="020B0604020202020204" pitchFamily="34" charset="0"/>
              </a:rPr>
              <a:t>erkekler = [kat </a:t>
            </a: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a:t>
            </a:r>
            <a:r>
              <a:rPr lang="tr-TR" sz="1400" dirty="0" err="1">
                <a:latin typeface="Arial" panose="020B0604020202020204" pitchFamily="34" charset="0"/>
                <a:cs typeface="Arial" panose="020B0604020202020204" pitchFamily="34" charset="0"/>
              </a:rPr>
              <a:t>tum_katilimcilar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kat.cinsiyet</a:t>
            </a:r>
            <a:r>
              <a:rPr lang="tr-TR" sz="1400" dirty="0">
                <a:latin typeface="Arial" panose="020B0604020202020204" pitchFamily="34" charset="0"/>
                <a:cs typeface="Arial" panose="020B0604020202020204" pitchFamily="34" charset="0"/>
              </a:rPr>
              <a:t> == "Erkek"]: Tüm katılımcıları içeren listeyi dolaşarak cinsiyeti "Erkek" olanları seçen bir liste   oluşturulur.</a:t>
            </a:r>
          </a:p>
          <a:p>
            <a:pPr marL="914400" lvl="2" indent="0">
              <a:lnSpc>
                <a:spcPct val="200000"/>
              </a:lnSpc>
              <a:buNone/>
            </a:pPr>
            <a:r>
              <a:rPr lang="tr-TR" sz="1400" dirty="0" err="1">
                <a:latin typeface="Arial" panose="020B0604020202020204" pitchFamily="34" charset="0"/>
                <a:cs typeface="Arial" panose="020B0604020202020204" pitchFamily="34" charset="0"/>
              </a:rPr>
              <a:t>kadinlar</a:t>
            </a:r>
            <a:r>
              <a:rPr lang="tr-TR" sz="1400" dirty="0">
                <a:latin typeface="Arial" panose="020B0604020202020204" pitchFamily="34" charset="0"/>
                <a:cs typeface="Arial" panose="020B0604020202020204" pitchFamily="34" charset="0"/>
              </a:rPr>
              <a:t> = [kat </a:t>
            </a: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a:t>
            </a:r>
            <a:r>
              <a:rPr lang="tr-TR" sz="1400" dirty="0" err="1">
                <a:latin typeface="Arial" panose="020B0604020202020204" pitchFamily="34" charset="0"/>
                <a:cs typeface="Arial" panose="020B0604020202020204" pitchFamily="34" charset="0"/>
              </a:rPr>
              <a:t>tum_katilimcilar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if</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kat.cinsiyet</a:t>
            </a:r>
            <a:r>
              <a:rPr lang="tr-TR" sz="1400" dirty="0">
                <a:latin typeface="Arial" panose="020B0604020202020204" pitchFamily="34" charset="0"/>
                <a:cs typeface="Arial" panose="020B0604020202020204" pitchFamily="34" charset="0"/>
              </a:rPr>
              <a:t> == "Kadın"]: Tüm katılımcıları içeren listeyi dolaşarak cinsiyeti "Kadın" olanları seçen bir liste oluşturulur.</a:t>
            </a:r>
          </a:p>
          <a:p>
            <a:pPr marL="914400" lvl="2" indent="0">
              <a:lnSpc>
                <a:spcPct val="200000"/>
              </a:lnSpc>
              <a:buNone/>
            </a:pPr>
            <a:r>
              <a:rPr lang="tr-TR" sz="1400" dirty="0">
                <a:latin typeface="Arial" panose="020B0604020202020204" pitchFamily="34" charset="0"/>
                <a:cs typeface="Arial" panose="020B0604020202020204" pitchFamily="34" charset="0"/>
              </a:rPr>
              <a:t>def </a:t>
            </a:r>
            <a:r>
              <a:rPr lang="tr-TR" sz="1400" dirty="0" err="1">
                <a:latin typeface="Arial" panose="020B0604020202020204" pitchFamily="34" charset="0"/>
                <a:cs typeface="Arial" panose="020B0604020202020204" pitchFamily="34" charset="0"/>
              </a:rPr>
              <a:t>listeleyen_fonksiyon</a:t>
            </a:r>
            <a:r>
              <a:rPr lang="tr-TR" sz="1400" dirty="0">
                <a:latin typeface="Arial" panose="020B0604020202020204" pitchFamily="34" charset="0"/>
                <a:cs typeface="Arial" panose="020B0604020202020204" pitchFamily="34" charset="0"/>
              </a:rPr>
              <a:t>(cinsiyet, </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Bir fonksiyon tanımlanır, bu fonksiyon iki parametre alır: cinsiyet (listelenen katılımcıların cinsiyeti) ve </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(listelenen katılımcıları içeren liste).</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(f"{cinsiyet} katılımcılar:"): Fonksiyon başlığını ekrana yazdırır; hangi cinsiyetin listelendiğini belirtir.</a:t>
            </a:r>
          </a:p>
          <a:p>
            <a:pPr marL="914400" lvl="2" indent="0">
              <a:lnSpc>
                <a:spcPct val="200000"/>
              </a:lnSpc>
              <a:buNone/>
            </a:pPr>
            <a:r>
              <a:rPr lang="tr-TR" sz="1400" dirty="0" err="1">
                <a:latin typeface="Arial" panose="020B0604020202020204" pitchFamily="34" charset="0"/>
                <a:cs typeface="Arial" panose="020B0604020202020204" pitchFamily="34" charset="0"/>
              </a:rPr>
              <a:t>for</a:t>
            </a:r>
            <a:r>
              <a:rPr lang="tr-TR" sz="1400" dirty="0">
                <a:latin typeface="Arial" panose="020B0604020202020204" pitchFamily="34" charset="0"/>
                <a:cs typeface="Arial" panose="020B0604020202020204" pitchFamily="34" charset="0"/>
              </a:rPr>
              <a:t> kat in </a:t>
            </a:r>
            <a:r>
              <a:rPr lang="tr-TR" sz="1400" dirty="0" err="1">
                <a:latin typeface="Arial" panose="020B0604020202020204" pitchFamily="34" charset="0"/>
                <a:cs typeface="Arial" panose="020B0604020202020204" pitchFamily="34" charset="0"/>
              </a:rPr>
              <a:t>katilimcilar</a:t>
            </a:r>
            <a:r>
              <a:rPr lang="tr-TR" sz="1400" dirty="0">
                <a:latin typeface="Arial" panose="020B0604020202020204" pitchFamily="34" charset="0"/>
                <a:cs typeface="Arial" panose="020B0604020202020204" pitchFamily="34" charset="0"/>
              </a:rPr>
              <a:t>:: Katılımcıları içeren listeyi döngüye alır.</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a:t>
            </a:r>
            <a:r>
              <a:rPr lang="tr-TR" sz="1400" dirty="0" err="1">
                <a:latin typeface="Arial" panose="020B0604020202020204" pitchFamily="34" charset="0"/>
                <a:cs typeface="Arial" panose="020B0604020202020204" pitchFamily="34" charset="0"/>
              </a:rPr>
              <a:t>f"kat.isim</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kat.cinsiyet</a:t>
            </a:r>
            <a:r>
              <a:rPr lang="tr-TR" sz="1400" dirty="0">
                <a:latin typeface="Arial" panose="020B0604020202020204" pitchFamily="34" charset="0"/>
                <a:cs typeface="Arial" panose="020B0604020202020204" pitchFamily="34" charset="0"/>
              </a:rPr>
              <a:t>}"): Her bir katılımcının ismi ve cinsiyeti ekrana yazdırılır.</a:t>
            </a:r>
          </a:p>
          <a:p>
            <a:pPr marL="914400" lvl="2" indent="0">
              <a:lnSpc>
                <a:spcPct val="200000"/>
              </a:lnSpc>
              <a:buNone/>
            </a:pPr>
            <a:r>
              <a:rPr lang="tr-TR" sz="1400" dirty="0" err="1">
                <a:latin typeface="Arial" panose="020B0604020202020204" pitchFamily="34" charset="0"/>
                <a:cs typeface="Arial" panose="020B0604020202020204" pitchFamily="34" charset="0"/>
              </a:rPr>
              <a:t>print</a:t>
            </a:r>
            <a:r>
              <a:rPr lang="tr-TR" sz="1400" dirty="0">
                <a:latin typeface="Arial" panose="020B0604020202020204" pitchFamily="34" charset="0"/>
                <a:cs typeface="Arial" panose="020B0604020202020204" pitchFamily="34" charset="0"/>
              </a:rPr>
              <a:t>(): Tüm katılımcılar listelendikten sonra bir satır boşluk eklenir.</a:t>
            </a:r>
          </a:p>
          <a:p>
            <a:pPr marL="914400" lvl="2" indent="0">
              <a:lnSpc>
                <a:spcPct val="200000"/>
              </a:lnSpc>
              <a:buNone/>
            </a:pPr>
            <a:r>
              <a:rPr lang="tr-TR" sz="1400" dirty="0" err="1">
                <a:latin typeface="Arial" panose="020B0604020202020204" pitchFamily="34" charset="0"/>
                <a:cs typeface="Arial" panose="020B0604020202020204" pitchFamily="34" charset="0"/>
              </a:rPr>
              <a:t>listeleyen_fonksiyon</a:t>
            </a:r>
            <a:r>
              <a:rPr lang="tr-TR" sz="1400" dirty="0">
                <a:latin typeface="Arial" panose="020B0604020202020204" pitchFamily="34" charset="0"/>
                <a:cs typeface="Arial" panose="020B0604020202020204" pitchFamily="34" charset="0"/>
              </a:rPr>
              <a:t>("Erkek", erkekler): Fonksiyon, "Erkek" cinsiyetindeki katılımcıları listeler.</a:t>
            </a:r>
          </a:p>
          <a:p>
            <a:pPr marL="914400" lvl="2" indent="0">
              <a:lnSpc>
                <a:spcPct val="200000"/>
              </a:lnSpc>
              <a:buNone/>
            </a:pPr>
            <a:r>
              <a:rPr lang="tr-TR" sz="1400" dirty="0" err="1">
                <a:latin typeface="Arial" panose="020B0604020202020204" pitchFamily="34" charset="0"/>
                <a:cs typeface="Arial" panose="020B0604020202020204" pitchFamily="34" charset="0"/>
              </a:rPr>
              <a:t>listeleyen_fonksiyon</a:t>
            </a:r>
            <a:r>
              <a:rPr lang="tr-TR" sz="1400" dirty="0">
                <a:latin typeface="Arial" panose="020B0604020202020204" pitchFamily="34" charset="0"/>
                <a:cs typeface="Arial" panose="020B0604020202020204" pitchFamily="34" charset="0"/>
              </a:rPr>
              <a:t>("Kadın", </a:t>
            </a:r>
            <a:r>
              <a:rPr lang="tr-TR" sz="1400" dirty="0" err="1">
                <a:latin typeface="Arial" panose="020B0604020202020204" pitchFamily="34" charset="0"/>
                <a:cs typeface="Arial" panose="020B0604020202020204" pitchFamily="34" charset="0"/>
              </a:rPr>
              <a:t>kadinlar</a:t>
            </a:r>
            <a:r>
              <a:rPr lang="tr-TR" sz="1400" dirty="0">
                <a:latin typeface="Arial" panose="020B0604020202020204" pitchFamily="34" charset="0"/>
                <a:cs typeface="Arial" panose="020B0604020202020204" pitchFamily="34" charset="0"/>
              </a:rPr>
              <a:t>): Fonksiyon, "Kadın" cinsiyetindeki katılımcıları listeler.</a:t>
            </a:r>
          </a:p>
        </p:txBody>
      </p:sp>
      <p:sp>
        <p:nvSpPr>
          <p:cNvPr id="4" name="Alt Bilgi Yer Tutucusu 3">
            <a:extLst>
              <a:ext uri="{FF2B5EF4-FFF2-40B4-BE49-F238E27FC236}">
                <a16:creationId xmlns:a16="http://schemas.microsoft.com/office/drawing/2014/main" id="{F9AAE67A-B7A3-8A47-2875-96A21E7D5D94}"/>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5342D4D0-3B24-4D48-8A5D-4867EBCD7E95}"/>
              </a:ext>
            </a:extLst>
          </p:cNvPr>
          <p:cNvSpPr>
            <a:spLocks noGrp="1"/>
          </p:cNvSpPr>
          <p:nvPr>
            <p:ph type="sldNum" sz="quarter" idx="12"/>
          </p:nvPr>
        </p:nvSpPr>
        <p:spPr/>
        <p:txBody>
          <a:bodyPr/>
          <a:lstStyle/>
          <a:p>
            <a:fld id="{DB627924-DBE7-45A9-8012-C301976E0941}" type="slidenum">
              <a:rPr lang="tr-TR" smtClean="0"/>
              <a:t>22</a:t>
            </a:fld>
            <a:endParaRPr lang="tr-TR"/>
          </a:p>
        </p:txBody>
      </p:sp>
    </p:spTree>
    <p:extLst>
      <p:ext uri="{BB962C8B-B14F-4D97-AF65-F5344CB8AC3E}">
        <p14:creationId xmlns:p14="http://schemas.microsoft.com/office/powerpoint/2010/main" val="1786183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C908532-5431-C132-DD70-10975F1FA896}"/>
              </a:ext>
            </a:extLst>
          </p:cNvPr>
          <p:cNvSpPr txBox="1"/>
          <p:nvPr/>
        </p:nvSpPr>
        <p:spPr>
          <a:xfrm>
            <a:off x="1371601" y="1473180"/>
            <a:ext cx="10820399" cy="3970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200" b="1" i="0" u="none" strike="noStrike" kern="1200" cap="none" spc="0" normalizeH="0" baseline="0" noProof="0">
                <a:ln>
                  <a:noFill/>
                </a:ln>
                <a:solidFill>
                  <a:prstClr val="black"/>
                </a:solidFill>
                <a:effectLst/>
                <a:uLnTx/>
                <a:uFillTx/>
                <a:latin typeface="Century Gothic" panose="020B0502020202020204"/>
                <a:ea typeface="+mn-ea"/>
                <a:cs typeface="+mn-cs"/>
              </a:rPr>
              <a:t>Döngüler ve Filtreleme İşlemleri:</a:t>
            </a:r>
            <a:endParaRPr kumimoji="0" lang="tr-TR" sz="22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7" name="Resim 6">
            <a:extLst>
              <a:ext uri="{FF2B5EF4-FFF2-40B4-BE49-F238E27FC236}">
                <a16:creationId xmlns:a16="http://schemas.microsoft.com/office/drawing/2014/main" id="{06171A68-E271-BD98-EF3C-17E0958A79C2}"/>
              </a:ext>
            </a:extLst>
          </p:cNvPr>
          <p:cNvPicPr>
            <a:picLocks noChangeAspect="1"/>
          </p:cNvPicPr>
          <p:nvPr/>
        </p:nvPicPr>
        <p:blipFill>
          <a:blip r:embed="rId2"/>
          <a:stretch>
            <a:fillRect/>
          </a:stretch>
        </p:blipFill>
        <p:spPr>
          <a:xfrm>
            <a:off x="971964" y="1870212"/>
            <a:ext cx="9974332" cy="4717319"/>
          </a:xfrm>
          <a:prstGeom prst="rect">
            <a:avLst/>
          </a:prstGeom>
        </p:spPr>
      </p:pic>
      <p:sp>
        <p:nvSpPr>
          <p:cNvPr id="8" name="Alt Bilgi Yer Tutucusu 7">
            <a:extLst>
              <a:ext uri="{FF2B5EF4-FFF2-40B4-BE49-F238E27FC236}">
                <a16:creationId xmlns:a16="http://schemas.microsoft.com/office/drawing/2014/main" id="{47A238F8-0CF4-5228-BE4E-F4ACE265ED9B}"/>
              </a:ext>
            </a:extLst>
          </p:cNvPr>
          <p:cNvSpPr>
            <a:spLocks noGrp="1"/>
          </p:cNvSpPr>
          <p:nvPr>
            <p:ph type="ftr" sz="quarter" idx="11"/>
          </p:nvPr>
        </p:nvSpPr>
        <p:spPr/>
        <p:txBody>
          <a:bodyPr/>
          <a:lstStyle/>
          <a:p>
            <a:r>
              <a:rPr lang="tr-TR"/>
              <a:t>Gizem Aygün Y230240086</a:t>
            </a:r>
          </a:p>
        </p:txBody>
      </p:sp>
      <p:sp>
        <p:nvSpPr>
          <p:cNvPr id="9" name="Slayt Numarası Yer Tutucusu 8">
            <a:extLst>
              <a:ext uri="{FF2B5EF4-FFF2-40B4-BE49-F238E27FC236}">
                <a16:creationId xmlns:a16="http://schemas.microsoft.com/office/drawing/2014/main" id="{6BFD1225-BB87-D0D2-F262-D5280C5662E8}"/>
              </a:ext>
            </a:extLst>
          </p:cNvPr>
          <p:cNvSpPr>
            <a:spLocks noGrp="1"/>
          </p:cNvSpPr>
          <p:nvPr>
            <p:ph type="sldNum" sz="quarter" idx="12"/>
          </p:nvPr>
        </p:nvSpPr>
        <p:spPr/>
        <p:txBody>
          <a:bodyPr/>
          <a:lstStyle/>
          <a:p>
            <a:fld id="{DB627924-DBE7-45A9-8012-C301976E0941}" type="slidenum">
              <a:rPr lang="tr-TR" smtClean="0"/>
              <a:t>23</a:t>
            </a:fld>
            <a:endParaRPr lang="tr-TR"/>
          </a:p>
        </p:txBody>
      </p:sp>
    </p:spTree>
    <p:extLst>
      <p:ext uri="{BB962C8B-B14F-4D97-AF65-F5344CB8AC3E}">
        <p14:creationId xmlns:p14="http://schemas.microsoft.com/office/powerpoint/2010/main" val="443356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C9975ED-5613-8CE9-921F-60D81C97ED46}"/>
              </a:ext>
            </a:extLst>
          </p:cNvPr>
          <p:cNvSpPr>
            <a:spLocks noGrp="1"/>
          </p:cNvSpPr>
          <p:nvPr>
            <p:ph idx="1"/>
          </p:nvPr>
        </p:nvSpPr>
        <p:spPr>
          <a:xfrm>
            <a:off x="407505" y="1416937"/>
            <a:ext cx="10820400" cy="4024125"/>
          </a:xfrm>
        </p:spPr>
        <p:txBody>
          <a:bodyPr>
            <a:normAutofit/>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Bu kod parçası, belirli yaş ve harcanan süre aralıklarına göre katılımcıları filtreleyen ve bu filtrelenmiş katılımcıları ekrana yazdıran bir Python kodunu içerir.</a:t>
            </a:r>
          </a:p>
          <a:p>
            <a:endParaRPr lang="tr-TR" sz="1400" dirty="0">
              <a:latin typeface="Arial" panose="020B0604020202020204" pitchFamily="34" charset="0"/>
              <a:cs typeface="Arial" panose="020B0604020202020204" pitchFamily="34" charset="0"/>
            </a:endParaRPr>
          </a:p>
          <a:p>
            <a:pPr marL="914400" lvl="2" indent="0">
              <a:lnSpc>
                <a:spcPct val="250000"/>
              </a:lnSpc>
              <a:buNone/>
            </a:pPr>
            <a:r>
              <a:rPr lang="tr-TR" sz="1400" dirty="0" err="1">
                <a:latin typeface="Arial" panose="020B0604020202020204" pitchFamily="34" charset="0"/>
                <a:cs typeface="Arial" panose="020B0604020202020204" pitchFamily="34" charset="0"/>
              </a:rPr>
              <a:t>filtrele_ve_sec</a:t>
            </a:r>
            <a:r>
              <a:rPr lang="tr-TR" sz="1400" dirty="0">
                <a:latin typeface="Arial" panose="020B0604020202020204" pitchFamily="34" charset="0"/>
                <a:cs typeface="Arial" panose="020B0604020202020204" pitchFamily="34" charset="0"/>
              </a:rPr>
              <a:t> fonksiyonu, belirli yaş ve harcanan süre aralıklarına göre katılımcıları filtreleyip seçen bir fonksiyondur. Bu fonksiyon, </a:t>
            </a:r>
            <a:r>
              <a:rPr lang="tr-TR" sz="1400" dirty="0" err="1">
                <a:latin typeface="Arial" panose="020B0604020202020204" pitchFamily="34" charset="0"/>
                <a:cs typeface="Arial" panose="020B0604020202020204" pitchFamily="34" charset="0"/>
              </a:rPr>
              <a:t>yas_alt_sinir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yas_ust_sinir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harcanan_sure_alt_sinir</a:t>
            </a:r>
            <a:r>
              <a:rPr lang="tr-TR" sz="1400" dirty="0">
                <a:latin typeface="Arial" panose="020B0604020202020204" pitchFamily="34" charset="0"/>
                <a:cs typeface="Arial" panose="020B0604020202020204" pitchFamily="34" charset="0"/>
              </a:rPr>
              <a:t> ve </a:t>
            </a:r>
            <a:r>
              <a:rPr lang="tr-TR" sz="1400" dirty="0" err="1">
                <a:latin typeface="Arial" panose="020B0604020202020204" pitchFamily="34" charset="0"/>
                <a:cs typeface="Arial" panose="020B0604020202020204" pitchFamily="34" charset="0"/>
              </a:rPr>
              <a:t>harcanan_sure_ust_sinir</a:t>
            </a:r>
            <a:r>
              <a:rPr lang="tr-TR" sz="1400" dirty="0">
                <a:latin typeface="Arial" panose="020B0604020202020204" pitchFamily="34" charset="0"/>
                <a:cs typeface="Arial" panose="020B0604020202020204" pitchFamily="34" charset="0"/>
              </a:rPr>
              <a:t> parametrelerini alır. </a:t>
            </a:r>
            <a:r>
              <a:rPr lang="tr-TR" sz="1400" dirty="0" err="1">
                <a:latin typeface="Arial" panose="020B0604020202020204" pitchFamily="34" charset="0"/>
                <a:cs typeface="Arial" panose="020B0604020202020204" pitchFamily="34" charset="0"/>
              </a:rPr>
              <a:t>tum_katilimcilar</a:t>
            </a:r>
            <a:r>
              <a:rPr lang="tr-TR" sz="1400" dirty="0">
                <a:latin typeface="Arial" panose="020B0604020202020204" pitchFamily="34" charset="0"/>
                <a:cs typeface="Arial" panose="020B0604020202020204" pitchFamily="34" charset="0"/>
              </a:rPr>
              <a:t> listesindeki katılımcıları bu parametreler kullanılarak filtreler ve seçilenleri </a:t>
            </a:r>
            <a:r>
              <a:rPr lang="tr-TR" sz="1400" dirty="0" err="1">
                <a:latin typeface="Arial" panose="020B0604020202020204" pitchFamily="34" charset="0"/>
                <a:cs typeface="Arial" panose="020B0604020202020204" pitchFamily="34" charset="0"/>
              </a:rPr>
              <a:t>secilenler</a:t>
            </a:r>
            <a:r>
              <a:rPr lang="tr-TR" sz="1400" dirty="0">
                <a:latin typeface="Arial" panose="020B0604020202020204" pitchFamily="34" charset="0"/>
                <a:cs typeface="Arial" panose="020B0604020202020204" pitchFamily="34" charset="0"/>
              </a:rPr>
              <a:t> listesine ekler.</a:t>
            </a:r>
          </a:p>
          <a:p>
            <a:pPr marL="914400" lvl="2" indent="0">
              <a:lnSpc>
                <a:spcPct val="250000"/>
              </a:lnSpc>
              <a:buNone/>
            </a:pPr>
            <a:r>
              <a:rPr lang="tr-TR" sz="1400" dirty="0" err="1">
                <a:latin typeface="Arial" panose="020B0604020202020204" pitchFamily="34" charset="0"/>
                <a:cs typeface="Arial" panose="020B0604020202020204" pitchFamily="34" charset="0"/>
              </a:rPr>
              <a:t>listeleyen_fonksiyon</a:t>
            </a:r>
            <a:r>
              <a:rPr lang="tr-TR" sz="1400" dirty="0">
                <a:latin typeface="Arial" panose="020B0604020202020204" pitchFamily="34" charset="0"/>
                <a:cs typeface="Arial" panose="020B0604020202020204" pitchFamily="34" charset="0"/>
              </a:rPr>
              <a:t> fonksiyonu, belirli kriterlere göre seçilmiş katılımcıları ekrana yazdıran bir fonksiyondur. Bu fonksiyon, </a:t>
            </a:r>
            <a:r>
              <a:rPr lang="tr-TR" sz="1400" dirty="0" err="1">
                <a:latin typeface="Arial" panose="020B0604020202020204" pitchFamily="34" charset="0"/>
                <a:cs typeface="Arial" panose="020B0604020202020204" pitchFamily="34" charset="0"/>
              </a:rPr>
              <a:t>secilen_katilimcilar</a:t>
            </a:r>
            <a:r>
              <a:rPr lang="tr-TR" sz="1400" dirty="0">
                <a:latin typeface="Arial" panose="020B0604020202020204" pitchFamily="34" charset="0"/>
                <a:cs typeface="Arial" panose="020B0604020202020204" pitchFamily="34" charset="0"/>
              </a:rPr>
              <a:t> parametresini alır ve belirli yaş ve harcanan süre aralıklarına uyan katılımcıları ekrana yazdırır.</a:t>
            </a:r>
          </a:p>
        </p:txBody>
      </p:sp>
      <p:sp>
        <p:nvSpPr>
          <p:cNvPr id="4" name="Alt Bilgi Yer Tutucusu 3">
            <a:extLst>
              <a:ext uri="{FF2B5EF4-FFF2-40B4-BE49-F238E27FC236}">
                <a16:creationId xmlns:a16="http://schemas.microsoft.com/office/drawing/2014/main" id="{AAEFAC8B-AB9E-0E0B-6264-1C99ED05FEF0}"/>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E5CA2E95-FA8F-09AB-E30B-8A990E4935A4}"/>
              </a:ext>
            </a:extLst>
          </p:cNvPr>
          <p:cNvSpPr>
            <a:spLocks noGrp="1"/>
          </p:cNvSpPr>
          <p:nvPr>
            <p:ph type="sldNum" sz="quarter" idx="12"/>
          </p:nvPr>
        </p:nvSpPr>
        <p:spPr/>
        <p:txBody>
          <a:bodyPr/>
          <a:lstStyle/>
          <a:p>
            <a:fld id="{DB627924-DBE7-45A9-8012-C301976E0941}" type="slidenum">
              <a:rPr lang="tr-TR" smtClean="0"/>
              <a:t>24</a:t>
            </a:fld>
            <a:endParaRPr lang="tr-TR"/>
          </a:p>
        </p:txBody>
      </p:sp>
    </p:spTree>
    <p:extLst>
      <p:ext uri="{BB962C8B-B14F-4D97-AF65-F5344CB8AC3E}">
        <p14:creationId xmlns:p14="http://schemas.microsoft.com/office/powerpoint/2010/main" val="17764546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C908532-5431-C132-DD70-10975F1FA896}"/>
              </a:ext>
            </a:extLst>
          </p:cNvPr>
          <p:cNvSpPr txBox="1"/>
          <p:nvPr/>
        </p:nvSpPr>
        <p:spPr>
          <a:xfrm>
            <a:off x="685799" y="1452438"/>
            <a:ext cx="10820399" cy="3970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200" b="1" i="0" u="none" strike="noStrike" kern="1200" cap="none" spc="0" normalizeH="0" baseline="0" noProof="0">
                <a:ln>
                  <a:noFill/>
                </a:ln>
                <a:solidFill>
                  <a:prstClr val="black"/>
                </a:solidFill>
                <a:effectLst/>
                <a:uLnTx/>
                <a:uFillTx/>
                <a:latin typeface="Century Gothic" panose="020B0502020202020204"/>
                <a:ea typeface="+mn-ea"/>
                <a:cs typeface="+mn-cs"/>
              </a:rPr>
              <a:t>Döngüler ve Filtreleme İşlemleri:</a:t>
            </a:r>
            <a:endParaRPr kumimoji="0" lang="tr-TR" sz="22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7" name="Resim 6">
            <a:extLst>
              <a:ext uri="{FF2B5EF4-FFF2-40B4-BE49-F238E27FC236}">
                <a16:creationId xmlns:a16="http://schemas.microsoft.com/office/drawing/2014/main" id="{0153395D-B376-360D-9CFB-7CED5330A5B0}"/>
              </a:ext>
            </a:extLst>
          </p:cNvPr>
          <p:cNvPicPr>
            <a:picLocks noChangeAspect="1"/>
          </p:cNvPicPr>
          <p:nvPr/>
        </p:nvPicPr>
        <p:blipFill>
          <a:blip r:embed="rId2"/>
          <a:stretch>
            <a:fillRect/>
          </a:stretch>
        </p:blipFill>
        <p:spPr>
          <a:xfrm>
            <a:off x="349253" y="2193855"/>
            <a:ext cx="11493494" cy="3610597"/>
          </a:xfrm>
          <a:prstGeom prst="rect">
            <a:avLst/>
          </a:prstGeom>
        </p:spPr>
      </p:pic>
      <p:sp>
        <p:nvSpPr>
          <p:cNvPr id="8" name="Alt Bilgi Yer Tutucusu 7">
            <a:extLst>
              <a:ext uri="{FF2B5EF4-FFF2-40B4-BE49-F238E27FC236}">
                <a16:creationId xmlns:a16="http://schemas.microsoft.com/office/drawing/2014/main" id="{E10D3990-A404-0031-56D9-B490E737C24E}"/>
              </a:ext>
            </a:extLst>
          </p:cNvPr>
          <p:cNvSpPr>
            <a:spLocks noGrp="1"/>
          </p:cNvSpPr>
          <p:nvPr>
            <p:ph type="ftr" sz="quarter" idx="11"/>
          </p:nvPr>
        </p:nvSpPr>
        <p:spPr/>
        <p:txBody>
          <a:bodyPr/>
          <a:lstStyle/>
          <a:p>
            <a:r>
              <a:rPr lang="tr-TR"/>
              <a:t>Gizem Aygün Y230240086</a:t>
            </a:r>
          </a:p>
        </p:txBody>
      </p:sp>
      <p:sp>
        <p:nvSpPr>
          <p:cNvPr id="9" name="Slayt Numarası Yer Tutucusu 8">
            <a:extLst>
              <a:ext uri="{FF2B5EF4-FFF2-40B4-BE49-F238E27FC236}">
                <a16:creationId xmlns:a16="http://schemas.microsoft.com/office/drawing/2014/main" id="{B438DF7C-2AB6-83D6-2772-43530F341EB0}"/>
              </a:ext>
            </a:extLst>
          </p:cNvPr>
          <p:cNvSpPr>
            <a:spLocks noGrp="1"/>
          </p:cNvSpPr>
          <p:nvPr>
            <p:ph type="sldNum" sz="quarter" idx="12"/>
          </p:nvPr>
        </p:nvSpPr>
        <p:spPr/>
        <p:txBody>
          <a:bodyPr/>
          <a:lstStyle/>
          <a:p>
            <a:fld id="{DB627924-DBE7-45A9-8012-C301976E0941}" type="slidenum">
              <a:rPr lang="tr-TR" smtClean="0"/>
              <a:t>25</a:t>
            </a:fld>
            <a:endParaRPr lang="tr-TR"/>
          </a:p>
        </p:txBody>
      </p:sp>
    </p:spTree>
    <p:extLst>
      <p:ext uri="{BB962C8B-B14F-4D97-AF65-F5344CB8AC3E}">
        <p14:creationId xmlns:p14="http://schemas.microsoft.com/office/powerpoint/2010/main" val="1513126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DC908532-5431-C132-DD70-10975F1FA896}"/>
              </a:ext>
            </a:extLst>
          </p:cNvPr>
          <p:cNvSpPr txBox="1"/>
          <p:nvPr/>
        </p:nvSpPr>
        <p:spPr>
          <a:xfrm>
            <a:off x="685799" y="1452438"/>
            <a:ext cx="10820399" cy="3970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tr-TR" sz="2200" b="1" i="0" u="none" strike="noStrike" kern="1200" cap="none" spc="0" normalizeH="0" baseline="0" noProof="0">
                <a:ln>
                  <a:noFill/>
                </a:ln>
                <a:solidFill>
                  <a:prstClr val="black"/>
                </a:solidFill>
                <a:effectLst/>
                <a:uLnTx/>
                <a:uFillTx/>
                <a:latin typeface="Century Gothic" panose="020B0502020202020204"/>
                <a:ea typeface="+mn-ea"/>
                <a:cs typeface="+mn-cs"/>
              </a:rPr>
              <a:t>Döngüler ve Filtreleme İşlemleri:</a:t>
            </a:r>
            <a:endParaRPr kumimoji="0" lang="tr-TR" sz="2200" b="1"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3" name="Resim 2">
            <a:extLst>
              <a:ext uri="{FF2B5EF4-FFF2-40B4-BE49-F238E27FC236}">
                <a16:creationId xmlns:a16="http://schemas.microsoft.com/office/drawing/2014/main" id="{23E37622-0966-1CAA-0FEA-B731B36FE28E}"/>
              </a:ext>
            </a:extLst>
          </p:cNvPr>
          <p:cNvPicPr>
            <a:picLocks noChangeAspect="1"/>
          </p:cNvPicPr>
          <p:nvPr/>
        </p:nvPicPr>
        <p:blipFill>
          <a:blip r:embed="rId2"/>
          <a:stretch>
            <a:fillRect/>
          </a:stretch>
        </p:blipFill>
        <p:spPr>
          <a:xfrm>
            <a:off x="522000" y="2032138"/>
            <a:ext cx="10984198" cy="3759062"/>
          </a:xfrm>
          <a:prstGeom prst="rect">
            <a:avLst/>
          </a:prstGeom>
        </p:spPr>
      </p:pic>
      <p:sp>
        <p:nvSpPr>
          <p:cNvPr id="6" name="Alt Bilgi Yer Tutucusu 5">
            <a:extLst>
              <a:ext uri="{FF2B5EF4-FFF2-40B4-BE49-F238E27FC236}">
                <a16:creationId xmlns:a16="http://schemas.microsoft.com/office/drawing/2014/main" id="{2E327E5A-F5B1-BCF9-C780-833F3B4827FD}"/>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2BF59C88-74E5-A6F7-9FB8-F50CEE90338A}"/>
              </a:ext>
            </a:extLst>
          </p:cNvPr>
          <p:cNvSpPr>
            <a:spLocks noGrp="1"/>
          </p:cNvSpPr>
          <p:nvPr>
            <p:ph type="sldNum" sz="quarter" idx="12"/>
          </p:nvPr>
        </p:nvSpPr>
        <p:spPr/>
        <p:txBody>
          <a:bodyPr/>
          <a:lstStyle/>
          <a:p>
            <a:fld id="{DB627924-DBE7-45A9-8012-C301976E0941}" type="slidenum">
              <a:rPr lang="tr-TR" smtClean="0"/>
              <a:t>26</a:t>
            </a:fld>
            <a:endParaRPr lang="tr-TR"/>
          </a:p>
        </p:txBody>
      </p:sp>
    </p:spTree>
    <p:extLst>
      <p:ext uri="{BB962C8B-B14F-4D97-AF65-F5344CB8AC3E}">
        <p14:creationId xmlns:p14="http://schemas.microsoft.com/office/powerpoint/2010/main" val="1940981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88B8889-D0D2-D9CB-570E-9B7204069112}"/>
              </a:ext>
            </a:extLst>
          </p:cNvPr>
          <p:cNvSpPr>
            <a:spLocks noGrp="1"/>
          </p:cNvSpPr>
          <p:nvPr>
            <p:ph idx="1"/>
          </p:nvPr>
        </p:nvSpPr>
        <p:spPr>
          <a:xfrm>
            <a:off x="394252" y="886851"/>
            <a:ext cx="10820400" cy="5421185"/>
          </a:xfrm>
        </p:spPr>
        <p:txBody>
          <a:bodyPr>
            <a:normAutofit/>
          </a:bodyPr>
          <a:lstStyle/>
          <a:p>
            <a:pPr lvl="2">
              <a:lnSpc>
                <a:spcPct val="150000"/>
              </a:lnSpc>
              <a:buFont typeface="Wingdings" panose="05000000000000000000" pitchFamily="2" charset="2"/>
              <a:buChar char="ü"/>
            </a:pPr>
            <a:r>
              <a:rPr lang="tr-TR" sz="1600" dirty="0">
                <a:latin typeface="Arial" panose="020B0604020202020204" pitchFamily="34" charset="0"/>
                <a:cs typeface="Arial" panose="020B0604020202020204" pitchFamily="34" charset="0"/>
              </a:rPr>
              <a:t>Bu kodu hem erkek hem de kadın cinsiyetindeki  katılımcıları ayrı ayrı filtreleyerek belirli yemek tercihleri ve cinsiyete göre kadın-erkek şeklinde ekrana yazdırdık.</a:t>
            </a:r>
          </a:p>
          <a:p>
            <a:pPr marL="914400" lvl="2" indent="0">
              <a:lnSpc>
                <a:spcPct val="150000"/>
              </a:lnSpc>
              <a:buNone/>
            </a:pPr>
            <a:endParaRPr lang="tr-TR" sz="1600" dirty="0">
              <a:latin typeface="Arial" panose="020B0604020202020204" pitchFamily="34" charset="0"/>
              <a:cs typeface="Arial" panose="020B0604020202020204" pitchFamily="34" charset="0"/>
            </a:endParaRPr>
          </a:p>
          <a:p>
            <a:pPr marL="1371600" lvl="3" indent="0">
              <a:lnSpc>
                <a:spcPct val="200000"/>
              </a:lnSpc>
              <a:buNone/>
            </a:pPr>
            <a:r>
              <a:rPr lang="tr-TR" sz="1400" dirty="0" err="1">
                <a:latin typeface="Arial" panose="020B0604020202020204" pitchFamily="34" charset="0"/>
                <a:cs typeface="Arial" panose="020B0604020202020204" pitchFamily="34" charset="0"/>
              </a:rPr>
              <a:t>secilen_yemek_tercihi</a:t>
            </a:r>
            <a:r>
              <a:rPr lang="tr-TR" sz="1400" dirty="0">
                <a:latin typeface="Arial" panose="020B0604020202020204" pitchFamily="34" charset="0"/>
                <a:cs typeface="Arial" panose="020B0604020202020204" pitchFamily="34" charset="0"/>
              </a:rPr>
              <a:t> listesi, belirli yemek tercihlerini içerir (örneğin, "Kebap", "</a:t>
            </a:r>
            <a:r>
              <a:rPr lang="tr-TR" sz="1400" dirty="0" err="1">
                <a:latin typeface="Arial" panose="020B0604020202020204" pitchFamily="34" charset="0"/>
                <a:cs typeface="Arial" panose="020B0604020202020204" pitchFamily="34" charset="0"/>
              </a:rPr>
              <a:t>Şırdan</a:t>
            </a:r>
            <a:r>
              <a:rPr lang="tr-TR" sz="1400" dirty="0">
                <a:latin typeface="Arial" panose="020B0604020202020204" pitchFamily="34" charset="0"/>
                <a:cs typeface="Arial" panose="020B0604020202020204" pitchFamily="34" charset="0"/>
              </a:rPr>
              <a:t>", "Kokoreç", "Beyti").</a:t>
            </a:r>
          </a:p>
          <a:p>
            <a:pPr marL="1371600" lvl="3" indent="0">
              <a:lnSpc>
                <a:spcPct val="200000"/>
              </a:lnSpc>
              <a:buNone/>
            </a:pPr>
            <a:r>
              <a:rPr lang="tr-TR" sz="1400" dirty="0" err="1">
                <a:latin typeface="Arial" panose="020B0604020202020204" pitchFamily="34" charset="0"/>
                <a:cs typeface="Arial" panose="020B0604020202020204" pitchFamily="34" charset="0"/>
              </a:rPr>
              <a:t>secilen_cinsiyet</a:t>
            </a:r>
            <a:r>
              <a:rPr lang="tr-TR" sz="1400" dirty="0">
                <a:latin typeface="Arial" panose="020B0604020202020204" pitchFamily="34" charset="0"/>
                <a:cs typeface="Arial" panose="020B0604020202020204" pitchFamily="34" charset="0"/>
              </a:rPr>
              <a:t> değişkeni, belirli bir cinsiyeti temsil eder (örneğin, "Kadın").</a:t>
            </a:r>
          </a:p>
          <a:p>
            <a:pPr marL="1371600" lvl="3" indent="0">
              <a:lnSpc>
                <a:spcPct val="200000"/>
              </a:lnSpc>
              <a:buNone/>
            </a:pPr>
            <a:r>
              <a:rPr lang="tr-TR" sz="1400" dirty="0">
                <a:latin typeface="Arial" panose="020B0604020202020204" pitchFamily="34" charset="0"/>
                <a:cs typeface="Arial" panose="020B0604020202020204" pitchFamily="34" charset="0"/>
              </a:rPr>
              <a:t>Kodun ana kısmı şu adımları takip eder:</a:t>
            </a:r>
          </a:p>
          <a:p>
            <a:pPr marL="1371600" lvl="3" indent="0">
              <a:lnSpc>
                <a:spcPct val="200000"/>
              </a:lnSpc>
              <a:buNone/>
            </a:pPr>
            <a:r>
              <a:rPr lang="tr-TR" sz="1400" dirty="0" err="1">
                <a:latin typeface="Arial" panose="020B0604020202020204" pitchFamily="34" charset="0"/>
                <a:cs typeface="Arial" panose="020B0604020202020204" pitchFamily="34" charset="0"/>
              </a:rPr>
              <a:t>secilen_katilimcilar_yemek_cinsiyet</a:t>
            </a:r>
            <a:r>
              <a:rPr lang="tr-TR" sz="1400" dirty="0">
                <a:latin typeface="Arial" panose="020B0604020202020204" pitchFamily="34" charset="0"/>
                <a:cs typeface="Arial" panose="020B0604020202020204" pitchFamily="34" charset="0"/>
              </a:rPr>
              <a:t> adlı bir liste oluşturulur. Bu liste, tüm katılımcılar içinden belirli yemek tercihlerine ve kadın cinsiyetine uygun olanları içerir. </a:t>
            </a:r>
            <a:r>
              <a:rPr lang="tr-TR" sz="1400" dirty="0" err="1">
                <a:latin typeface="Arial" panose="020B0604020202020204" pitchFamily="34" charset="0"/>
                <a:cs typeface="Arial" panose="020B0604020202020204" pitchFamily="34" charset="0"/>
              </a:rPr>
              <a:t>List</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comprehension</a:t>
            </a:r>
            <a:r>
              <a:rPr lang="tr-TR" sz="1400" dirty="0">
                <a:latin typeface="Arial" panose="020B0604020202020204" pitchFamily="34" charset="0"/>
                <a:cs typeface="Arial" panose="020B0604020202020204" pitchFamily="34" charset="0"/>
              </a:rPr>
              <a:t> kullanılarak bu filtreleme işlemi gerçekleştirilir.</a:t>
            </a:r>
          </a:p>
          <a:p>
            <a:pPr marL="1371600" lvl="3" indent="0">
              <a:lnSpc>
                <a:spcPct val="200000"/>
              </a:lnSpc>
              <a:buNone/>
            </a:pPr>
            <a:r>
              <a:rPr lang="tr-TR" sz="1400" dirty="0">
                <a:latin typeface="Arial" panose="020B0604020202020204" pitchFamily="34" charset="0"/>
                <a:cs typeface="Arial" panose="020B0604020202020204" pitchFamily="34" charset="0"/>
              </a:rPr>
              <a:t>Ardından, filtrelenen kadın katılımcılar ekrana yazdırılır. Bir döngü kullanılarak her bir katılımcının ismi, cinsiyeti ve tercih ettiği yemek, formatlı bir şekilde ekrana yazdırılır.</a:t>
            </a:r>
          </a:p>
        </p:txBody>
      </p:sp>
      <p:sp>
        <p:nvSpPr>
          <p:cNvPr id="4" name="Alt Bilgi Yer Tutucusu 3">
            <a:extLst>
              <a:ext uri="{FF2B5EF4-FFF2-40B4-BE49-F238E27FC236}">
                <a16:creationId xmlns:a16="http://schemas.microsoft.com/office/drawing/2014/main" id="{E16BC51B-F7ED-9D45-A3F4-E86323C27B25}"/>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C247457E-0AA5-E7A8-B78B-5CB26093FE07}"/>
              </a:ext>
            </a:extLst>
          </p:cNvPr>
          <p:cNvSpPr>
            <a:spLocks noGrp="1"/>
          </p:cNvSpPr>
          <p:nvPr>
            <p:ph type="sldNum" sz="quarter" idx="12"/>
          </p:nvPr>
        </p:nvSpPr>
        <p:spPr/>
        <p:txBody>
          <a:bodyPr/>
          <a:lstStyle/>
          <a:p>
            <a:fld id="{DB627924-DBE7-45A9-8012-C301976E0941}" type="slidenum">
              <a:rPr lang="tr-TR" smtClean="0"/>
              <a:t>27</a:t>
            </a:fld>
            <a:endParaRPr lang="tr-TR"/>
          </a:p>
        </p:txBody>
      </p:sp>
    </p:spTree>
    <p:extLst>
      <p:ext uri="{BB962C8B-B14F-4D97-AF65-F5344CB8AC3E}">
        <p14:creationId xmlns:p14="http://schemas.microsoft.com/office/powerpoint/2010/main" val="23890610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F5F15A-6A45-7048-7752-E90E761EFB13}"/>
              </a:ext>
            </a:extLst>
          </p:cNvPr>
          <p:cNvSpPr>
            <a:spLocks noGrp="1"/>
          </p:cNvSpPr>
          <p:nvPr>
            <p:ph idx="1"/>
          </p:nvPr>
        </p:nvSpPr>
        <p:spPr>
          <a:xfrm>
            <a:off x="685800" y="1416937"/>
            <a:ext cx="10820400" cy="4024125"/>
          </a:xfrm>
        </p:spPr>
        <p:txBody>
          <a:bodyPr/>
          <a:lstStyle/>
          <a:p>
            <a:r>
              <a:rPr lang="tr-TR" b="1" dirty="0"/>
              <a:t> NumPy ve Pandas Kullanımı:</a:t>
            </a:r>
          </a:p>
          <a:p>
            <a:pPr marL="0" indent="0">
              <a:buNone/>
            </a:pPr>
            <a:endParaRPr lang="tr-TR" b="1" dirty="0"/>
          </a:p>
        </p:txBody>
      </p:sp>
      <p:pic>
        <p:nvPicPr>
          <p:cNvPr id="5" name="Resim 4">
            <a:extLst>
              <a:ext uri="{FF2B5EF4-FFF2-40B4-BE49-F238E27FC236}">
                <a16:creationId xmlns:a16="http://schemas.microsoft.com/office/drawing/2014/main" id="{9022E703-4300-A232-F335-F2F73CC04A60}"/>
              </a:ext>
            </a:extLst>
          </p:cNvPr>
          <p:cNvPicPr>
            <a:picLocks noChangeAspect="1"/>
          </p:cNvPicPr>
          <p:nvPr/>
        </p:nvPicPr>
        <p:blipFill>
          <a:blip r:embed="rId2"/>
          <a:stretch>
            <a:fillRect/>
          </a:stretch>
        </p:blipFill>
        <p:spPr>
          <a:xfrm>
            <a:off x="947531" y="2157619"/>
            <a:ext cx="10290312" cy="4356785"/>
          </a:xfrm>
          <a:prstGeom prst="rect">
            <a:avLst/>
          </a:prstGeom>
        </p:spPr>
      </p:pic>
      <p:sp>
        <p:nvSpPr>
          <p:cNvPr id="6" name="Alt Bilgi Yer Tutucusu 5">
            <a:extLst>
              <a:ext uri="{FF2B5EF4-FFF2-40B4-BE49-F238E27FC236}">
                <a16:creationId xmlns:a16="http://schemas.microsoft.com/office/drawing/2014/main" id="{1EE04553-CB27-D86E-4769-78730696C1D7}"/>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B289CF31-BAD1-EA41-00B0-07AACCAC3DDF}"/>
              </a:ext>
            </a:extLst>
          </p:cNvPr>
          <p:cNvSpPr>
            <a:spLocks noGrp="1"/>
          </p:cNvSpPr>
          <p:nvPr>
            <p:ph type="sldNum" sz="quarter" idx="12"/>
          </p:nvPr>
        </p:nvSpPr>
        <p:spPr/>
        <p:txBody>
          <a:bodyPr/>
          <a:lstStyle/>
          <a:p>
            <a:fld id="{DB627924-DBE7-45A9-8012-C301976E0941}" type="slidenum">
              <a:rPr lang="tr-TR" smtClean="0"/>
              <a:t>28</a:t>
            </a:fld>
            <a:endParaRPr lang="tr-TR"/>
          </a:p>
        </p:txBody>
      </p:sp>
    </p:spTree>
    <p:extLst>
      <p:ext uri="{BB962C8B-B14F-4D97-AF65-F5344CB8AC3E}">
        <p14:creationId xmlns:p14="http://schemas.microsoft.com/office/powerpoint/2010/main" val="4236168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F5F15A-6A45-7048-7752-E90E761EFB13}"/>
              </a:ext>
            </a:extLst>
          </p:cNvPr>
          <p:cNvSpPr>
            <a:spLocks noGrp="1"/>
          </p:cNvSpPr>
          <p:nvPr>
            <p:ph idx="1"/>
          </p:nvPr>
        </p:nvSpPr>
        <p:spPr>
          <a:xfrm>
            <a:off x="685800" y="1416937"/>
            <a:ext cx="10820400" cy="4024125"/>
          </a:xfrm>
        </p:spPr>
        <p:txBody>
          <a:bodyPr/>
          <a:lstStyle/>
          <a:p>
            <a:r>
              <a:rPr lang="tr-TR" b="1" dirty="0"/>
              <a:t> NumPy ve Pandas Kullanımı:</a:t>
            </a:r>
          </a:p>
          <a:p>
            <a:pPr marL="0" indent="0">
              <a:buNone/>
            </a:pPr>
            <a:endParaRPr lang="tr-TR" b="1" dirty="0"/>
          </a:p>
        </p:txBody>
      </p:sp>
      <p:pic>
        <p:nvPicPr>
          <p:cNvPr id="4" name="Resim 3">
            <a:extLst>
              <a:ext uri="{FF2B5EF4-FFF2-40B4-BE49-F238E27FC236}">
                <a16:creationId xmlns:a16="http://schemas.microsoft.com/office/drawing/2014/main" id="{2C2892DF-6FEC-F9D0-62AB-0B1296DDAC34}"/>
              </a:ext>
            </a:extLst>
          </p:cNvPr>
          <p:cNvPicPr>
            <a:picLocks noChangeAspect="1"/>
          </p:cNvPicPr>
          <p:nvPr/>
        </p:nvPicPr>
        <p:blipFill>
          <a:blip r:embed="rId2"/>
          <a:stretch>
            <a:fillRect/>
          </a:stretch>
        </p:blipFill>
        <p:spPr>
          <a:xfrm>
            <a:off x="1426266" y="2061933"/>
            <a:ext cx="7081630" cy="4469553"/>
          </a:xfrm>
          <a:prstGeom prst="rect">
            <a:avLst/>
          </a:prstGeom>
        </p:spPr>
      </p:pic>
      <p:sp>
        <p:nvSpPr>
          <p:cNvPr id="6" name="Alt Bilgi Yer Tutucusu 5">
            <a:extLst>
              <a:ext uri="{FF2B5EF4-FFF2-40B4-BE49-F238E27FC236}">
                <a16:creationId xmlns:a16="http://schemas.microsoft.com/office/drawing/2014/main" id="{805BEE87-529F-A790-CB30-94D9449B6E18}"/>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D690B411-C6B0-8A7A-F1E0-CDB0BFE3D9AE}"/>
              </a:ext>
            </a:extLst>
          </p:cNvPr>
          <p:cNvSpPr>
            <a:spLocks noGrp="1"/>
          </p:cNvSpPr>
          <p:nvPr>
            <p:ph type="sldNum" sz="quarter" idx="12"/>
          </p:nvPr>
        </p:nvSpPr>
        <p:spPr/>
        <p:txBody>
          <a:bodyPr/>
          <a:lstStyle/>
          <a:p>
            <a:fld id="{DB627924-DBE7-45A9-8012-C301976E0941}" type="slidenum">
              <a:rPr lang="tr-TR" smtClean="0"/>
              <a:t>29</a:t>
            </a:fld>
            <a:endParaRPr lang="tr-TR"/>
          </a:p>
        </p:txBody>
      </p:sp>
    </p:spTree>
    <p:extLst>
      <p:ext uri="{BB962C8B-B14F-4D97-AF65-F5344CB8AC3E}">
        <p14:creationId xmlns:p14="http://schemas.microsoft.com/office/powerpoint/2010/main" val="2559759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4ADF18-3D66-C78D-EA0A-1EEF65B249E6}"/>
              </a:ext>
            </a:extLst>
          </p:cNvPr>
          <p:cNvSpPr>
            <a:spLocks noGrp="1"/>
          </p:cNvSpPr>
          <p:nvPr>
            <p:ph idx="1"/>
          </p:nvPr>
        </p:nvSpPr>
        <p:spPr>
          <a:xfrm>
            <a:off x="559634" y="1296758"/>
            <a:ext cx="11274557" cy="4841822"/>
          </a:xfrm>
        </p:spPr>
        <p:txBody>
          <a:bodyPr>
            <a:normAutofit fontScale="92500" lnSpcReduction="10000"/>
          </a:bodyPr>
          <a:lstStyle/>
          <a:p>
            <a:pPr marL="0" indent="0">
              <a:lnSpc>
                <a:spcPct val="150000"/>
              </a:lnSpc>
              <a:buNone/>
            </a:pPr>
            <a:r>
              <a:rPr lang="tr-TR" sz="1800" b="1" dirty="0">
                <a:latin typeface="Arial" panose="020B0604020202020204" pitchFamily="34" charset="0"/>
                <a:cs typeface="Arial" panose="020B0604020202020204" pitchFamily="34" charset="0"/>
              </a:rPr>
              <a:t>Proje Adı: </a:t>
            </a:r>
            <a:r>
              <a:rPr lang="tr-TR" sz="1800" dirty="0">
                <a:latin typeface="Arial" panose="020B0604020202020204" pitchFamily="34" charset="0"/>
                <a:cs typeface="Arial" panose="020B0604020202020204" pitchFamily="34" charset="0"/>
              </a:rPr>
              <a:t>Adana Lezzet Festivali Analizi</a:t>
            </a:r>
          </a:p>
          <a:p>
            <a:pPr marL="0" indent="0">
              <a:lnSpc>
                <a:spcPct val="150000"/>
              </a:lnSpc>
              <a:buNone/>
            </a:pPr>
            <a:r>
              <a:rPr lang="tr-TR" sz="1800" b="1" dirty="0">
                <a:latin typeface="Arial" panose="020B0604020202020204" pitchFamily="34" charset="0"/>
                <a:cs typeface="Arial" panose="020B0604020202020204" pitchFamily="34" charset="0"/>
              </a:rPr>
              <a:t>Sektör:</a:t>
            </a:r>
            <a:r>
              <a:rPr lang="tr-TR" sz="1800" dirty="0">
                <a:latin typeface="Arial" panose="020B0604020202020204" pitchFamily="34" charset="0"/>
                <a:cs typeface="Arial" panose="020B0604020202020204" pitchFamily="34" charset="0"/>
              </a:rPr>
              <a:t> Gıda ve Etkinlik</a:t>
            </a:r>
          </a:p>
          <a:p>
            <a:pPr marL="0" indent="0">
              <a:lnSpc>
                <a:spcPct val="150000"/>
              </a:lnSpc>
              <a:buNone/>
            </a:pPr>
            <a:r>
              <a:rPr lang="tr-TR" sz="1800" b="1" dirty="0">
                <a:latin typeface="Arial" panose="020B0604020202020204" pitchFamily="34" charset="0"/>
                <a:cs typeface="Arial" panose="020B0604020202020204" pitchFamily="34" charset="0"/>
              </a:rPr>
              <a:t>Müşteri İsteği: </a:t>
            </a:r>
            <a:r>
              <a:rPr lang="tr-TR" sz="1800" dirty="0">
                <a:latin typeface="Arial" panose="020B0604020202020204" pitchFamily="34" charset="0"/>
                <a:cs typeface="Arial" panose="020B0604020202020204" pitchFamily="34" charset="0"/>
              </a:rPr>
              <a:t>Festival katılımcılarının tercihleri üzerinden detaylı veri analizi</a:t>
            </a:r>
          </a:p>
          <a:p>
            <a:pPr marL="0" indent="0">
              <a:lnSpc>
                <a:spcPct val="150000"/>
              </a:lnSpc>
              <a:buNone/>
            </a:pPr>
            <a:r>
              <a:rPr lang="tr-TR" sz="1800" b="1" dirty="0">
                <a:latin typeface="Arial" panose="020B0604020202020204" pitchFamily="34" charset="0"/>
                <a:cs typeface="Arial" panose="020B0604020202020204" pitchFamily="34" charset="0"/>
              </a:rPr>
              <a:t>Proje Amaçları:</a:t>
            </a:r>
          </a:p>
          <a:p>
            <a:pPr>
              <a:lnSpc>
                <a:spcPct val="100000"/>
              </a:lnSpc>
            </a:pPr>
            <a:r>
              <a:rPr lang="tr-TR" sz="1800" dirty="0">
                <a:latin typeface="Arial" panose="020B0604020202020204" pitchFamily="34" charset="0"/>
                <a:cs typeface="Arial" panose="020B0604020202020204" pitchFamily="34" charset="0"/>
              </a:rPr>
              <a:t>Katılımcı verilerini Python ile analiz etmek.</a:t>
            </a:r>
          </a:p>
          <a:p>
            <a:pPr>
              <a:lnSpc>
                <a:spcPct val="100000"/>
              </a:lnSpc>
            </a:pPr>
            <a:r>
              <a:rPr lang="tr-TR" sz="1800" dirty="0">
                <a:latin typeface="Arial" panose="020B0604020202020204" pitchFamily="34" charset="0"/>
                <a:cs typeface="Arial" panose="020B0604020202020204" pitchFamily="34" charset="0"/>
              </a:rPr>
              <a:t>En çok tercih edilen yemek türlerini belirlemek.</a:t>
            </a:r>
          </a:p>
          <a:p>
            <a:pPr>
              <a:lnSpc>
                <a:spcPct val="100000"/>
              </a:lnSpc>
            </a:pPr>
            <a:r>
              <a:rPr lang="tr-TR" sz="1800" dirty="0">
                <a:latin typeface="Arial" panose="020B0604020202020204" pitchFamily="34" charset="0"/>
                <a:cs typeface="Arial" panose="020B0604020202020204" pitchFamily="34" charset="0"/>
              </a:rPr>
              <a:t>Popüler etkinlikleri ve ortalama harcanan süreleri hesaplamak.</a:t>
            </a:r>
          </a:p>
          <a:p>
            <a:pPr>
              <a:lnSpc>
                <a:spcPct val="100000"/>
              </a:lnSpc>
            </a:pPr>
            <a:r>
              <a:rPr lang="tr-TR" sz="1800" dirty="0">
                <a:latin typeface="Arial" panose="020B0604020202020204" pitchFamily="34" charset="0"/>
                <a:cs typeface="Arial" panose="020B0604020202020204" pitchFamily="34" charset="0"/>
              </a:rPr>
              <a:t>Matplotlib ve Seaborn ile analiz sonuçlarını görselleştirmek.</a:t>
            </a:r>
          </a:p>
          <a:p>
            <a:pPr>
              <a:lnSpc>
                <a:spcPct val="100000"/>
              </a:lnSpc>
            </a:pPr>
            <a:r>
              <a:rPr lang="tr-TR" sz="1800" dirty="0">
                <a:latin typeface="Arial" panose="020B0604020202020204" pitchFamily="34" charset="0"/>
                <a:cs typeface="Arial" panose="020B0604020202020204" pitchFamily="34" charset="0"/>
              </a:rPr>
              <a:t>Festival deneyimini iyileştirmek ve gelecekteki etkinlikleri planlamak için değerli bilgiler sunmak.</a:t>
            </a:r>
          </a:p>
          <a:p>
            <a:pPr marL="0" indent="0">
              <a:lnSpc>
                <a:spcPct val="100000"/>
              </a:lnSpc>
              <a:buNone/>
            </a:pPr>
            <a:endParaRPr lang="tr-TR" sz="1800" dirty="0">
              <a:latin typeface="Arial" panose="020B0604020202020204" pitchFamily="34" charset="0"/>
              <a:cs typeface="Arial" panose="020B0604020202020204" pitchFamily="34" charset="0"/>
            </a:endParaRPr>
          </a:p>
          <a:p>
            <a:pPr marL="0" indent="0">
              <a:lnSpc>
                <a:spcPct val="100000"/>
              </a:lnSpc>
              <a:buNone/>
            </a:pPr>
            <a:r>
              <a:rPr lang="tr-TR" sz="1800" dirty="0">
                <a:latin typeface="Arial" panose="020B0604020202020204" pitchFamily="34" charset="0"/>
                <a:cs typeface="Arial" panose="020B0604020202020204" pitchFamily="34" charset="0"/>
              </a:rPr>
              <a:t>Böylece; En çok tercih edilen yemekler üzerinden çıkarım sağlayarak bir sonraki festival için yemek çeşitliliğinin artmasını sağlamaktır.</a:t>
            </a:r>
          </a:p>
          <a:p>
            <a:pPr marL="0" indent="0">
              <a:lnSpc>
                <a:spcPct val="150000"/>
              </a:lnSpc>
              <a:buNone/>
            </a:pPr>
            <a:endParaRPr lang="tr-TR" sz="1800" dirty="0">
              <a:latin typeface="Arial" panose="020B0604020202020204" pitchFamily="34" charset="0"/>
              <a:cs typeface="Arial" panose="020B0604020202020204" pitchFamily="34" charset="0"/>
            </a:endParaRPr>
          </a:p>
        </p:txBody>
      </p:sp>
      <p:sp>
        <p:nvSpPr>
          <p:cNvPr id="9" name="Alt Bilgi Yer Tutucusu 8">
            <a:extLst>
              <a:ext uri="{FF2B5EF4-FFF2-40B4-BE49-F238E27FC236}">
                <a16:creationId xmlns:a16="http://schemas.microsoft.com/office/drawing/2014/main" id="{64D572A7-A754-F061-A169-B00B478B5390}"/>
              </a:ext>
            </a:extLst>
          </p:cNvPr>
          <p:cNvSpPr>
            <a:spLocks noGrp="1"/>
          </p:cNvSpPr>
          <p:nvPr>
            <p:ph type="ftr" sz="quarter" idx="11"/>
          </p:nvPr>
        </p:nvSpPr>
        <p:spPr/>
        <p:txBody>
          <a:bodyPr/>
          <a:lstStyle/>
          <a:p>
            <a:r>
              <a:rPr lang="tr-TR" dirty="0"/>
              <a:t>Gizem Aygün Y230240086</a:t>
            </a:r>
          </a:p>
        </p:txBody>
      </p:sp>
      <p:sp>
        <p:nvSpPr>
          <p:cNvPr id="10" name="Slayt Numarası Yer Tutucusu 9">
            <a:extLst>
              <a:ext uri="{FF2B5EF4-FFF2-40B4-BE49-F238E27FC236}">
                <a16:creationId xmlns:a16="http://schemas.microsoft.com/office/drawing/2014/main" id="{E96B639D-4473-C6BE-8B13-B68CC0DDA89C}"/>
              </a:ext>
            </a:extLst>
          </p:cNvPr>
          <p:cNvSpPr>
            <a:spLocks noGrp="1"/>
          </p:cNvSpPr>
          <p:nvPr>
            <p:ph type="sldNum" sz="quarter" idx="12"/>
          </p:nvPr>
        </p:nvSpPr>
        <p:spPr/>
        <p:txBody>
          <a:bodyPr/>
          <a:lstStyle/>
          <a:p>
            <a:fld id="{DB627924-DBE7-45A9-8012-C301976E0941}" type="slidenum">
              <a:rPr lang="tr-TR" smtClean="0"/>
              <a:t>3</a:t>
            </a:fld>
            <a:endParaRPr lang="tr-TR"/>
          </a:p>
        </p:txBody>
      </p:sp>
    </p:spTree>
    <p:extLst>
      <p:ext uri="{BB962C8B-B14F-4D97-AF65-F5344CB8AC3E}">
        <p14:creationId xmlns:p14="http://schemas.microsoft.com/office/powerpoint/2010/main" val="22586222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13E1996-E272-B636-2D9E-F2AB109ABC5E}"/>
              </a:ext>
            </a:extLst>
          </p:cNvPr>
          <p:cNvSpPr>
            <a:spLocks noGrp="1"/>
          </p:cNvSpPr>
          <p:nvPr>
            <p:ph idx="1"/>
          </p:nvPr>
        </p:nvSpPr>
        <p:spPr>
          <a:xfrm>
            <a:off x="367748" y="1134387"/>
            <a:ext cx="10820400" cy="5226657"/>
          </a:xfrm>
        </p:spPr>
        <p:txBody>
          <a:bodyPr>
            <a:normAutofit/>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Bu kodla, bir katılımcı veri setini oluşturup bu veri setindeki sayısal veriler üzerinde temel istatistiksel hesaplamalar gerçekleştirdik.</a:t>
            </a:r>
          </a:p>
          <a:p>
            <a:pPr marL="0" indent="0">
              <a:buNone/>
            </a:pPr>
            <a:endParaRPr lang="tr-TR" sz="1600" dirty="0">
              <a:latin typeface="Arial" panose="020B0604020202020204" pitchFamily="34" charset="0"/>
              <a:cs typeface="Arial" panose="020B0604020202020204" pitchFamily="34" charset="0"/>
            </a:endParaRPr>
          </a:p>
          <a:p>
            <a:pPr marL="914400" lvl="2" indent="0">
              <a:lnSpc>
                <a:spcPct val="200000"/>
              </a:lnSpc>
              <a:buNone/>
            </a:pPr>
            <a:r>
              <a:rPr lang="tr-TR" sz="1400" dirty="0" err="1">
                <a:latin typeface="Arial" panose="020B0604020202020204" pitchFamily="34" charset="0"/>
                <a:cs typeface="Arial" panose="020B0604020202020204" pitchFamily="34" charset="0"/>
              </a:rPr>
              <a:t>pd.DataFrame</a:t>
            </a:r>
            <a:r>
              <a:rPr lang="tr-TR" sz="1400" dirty="0">
                <a:latin typeface="Arial" panose="020B0604020202020204" pitchFamily="34" charset="0"/>
                <a:cs typeface="Arial" panose="020B0604020202020204" pitchFamily="34" charset="0"/>
              </a:rPr>
              <a:t>(): Pandas kütüphanesinin DataFrame nesnesi oluşturuluyor. Veri seti, </a:t>
            </a:r>
            <a:r>
              <a:rPr lang="tr-TR" sz="1400" dirty="0" err="1">
                <a:latin typeface="Arial" panose="020B0604020202020204" pitchFamily="34" charset="0"/>
                <a:cs typeface="Arial" panose="020B0604020202020204" pitchFamily="34" charset="0"/>
              </a:rPr>
              <a:t>katilimci_verileri</a:t>
            </a:r>
            <a:r>
              <a:rPr lang="tr-TR" sz="1400" dirty="0">
                <a:latin typeface="Arial" panose="020B0604020202020204" pitchFamily="34" charset="0"/>
                <a:cs typeface="Arial" panose="020B0604020202020204" pitchFamily="34" charset="0"/>
              </a:rPr>
              <a:t> sözlüğünden elde ediliyor.</a:t>
            </a:r>
          </a:p>
          <a:p>
            <a:pPr marL="914400" lvl="2" indent="0">
              <a:lnSpc>
                <a:spcPct val="200000"/>
              </a:lnSpc>
              <a:buNone/>
            </a:pPr>
            <a:r>
              <a:rPr lang="tr-TR" sz="1400" dirty="0" err="1">
                <a:latin typeface="Arial" panose="020B0604020202020204" pitchFamily="34" charset="0"/>
                <a:cs typeface="Arial" panose="020B0604020202020204" pitchFamily="34" charset="0"/>
              </a:rPr>
              <a:t>np.mean</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Numpy</a:t>
            </a:r>
            <a:r>
              <a:rPr lang="tr-TR" sz="1400" dirty="0">
                <a:latin typeface="Arial" panose="020B0604020202020204" pitchFamily="34" charset="0"/>
                <a:cs typeface="Arial" panose="020B0604020202020204" pitchFamily="34" charset="0"/>
              </a:rPr>
              <a:t> kütüphanesinin </a:t>
            </a:r>
            <a:r>
              <a:rPr lang="tr-TR" sz="1400" dirty="0" err="1">
                <a:latin typeface="Arial" panose="020B0604020202020204" pitchFamily="34" charset="0"/>
                <a:cs typeface="Arial" panose="020B0604020202020204" pitchFamily="34" charset="0"/>
              </a:rPr>
              <a:t>mean</a:t>
            </a:r>
            <a:r>
              <a:rPr lang="tr-TR" sz="1400" dirty="0">
                <a:latin typeface="Arial" panose="020B0604020202020204" pitchFamily="34" charset="0"/>
                <a:cs typeface="Arial" panose="020B0604020202020204" pitchFamily="34" charset="0"/>
              </a:rPr>
              <a:t>() fonksiyonu, harcanan sürenin ortalamasını hesaplar.</a:t>
            </a:r>
          </a:p>
          <a:p>
            <a:pPr marL="914400" lvl="2" indent="0">
              <a:lnSpc>
                <a:spcPct val="200000"/>
              </a:lnSpc>
              <a:buNone/>
            </a:pPr>
            <a:r>
              <a:rPr lang="tr-TR" sz="1400" dirty="0" err="1">
                <a:latin typeface="Arial" panose="020B0604020202020204" pitchFamily="34" charset="0"/>
                <a:cs typeface="Arial" panose="020B0604020202020204" pitchFamily="34" charset="0"/>
              </a:rPr>
              <a:t>np.median</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Numpy</a:t>
            </a:r>
            <a:r>
              <a:rPr lang="tr-TR" sz="1400" dirty="0">
                <a:latin typeface="Arial" panose="020B0604020202020204" pitchFamily="34" charset="0"/>
                <a:cs typeface="Arial" panose="020B0604020202020204" pitchFamily="34" charset="0"/>
              </a:rPr>
              <a:t> kütüphanesinin </a:t>
            </a:r>
            <a:r>
              <a:rPr lang="tr-TR" sz="1400" dirty="0" err="1">
                <a:latin typeface="Arial" panose="020B0604020202020204" pitchFamily="34" charset="0"/>
                <a:cs typeface="Arial" panose="020B0604020202020204" pitchFamily="34" charset="0"/>
              </a:rPr>
              <a:t>median</a:t>
            </a:r>
            <a:r>
              <a:rPr lang="tr-TR" sz="1400" dirty="0">
                <a:latin typeface="Arial" panose="020B0604020202020204" pitchFamily="34" charset="0"/>
                <a:cs typeface="Arial" panose="020B0604020202020204" pitchFamily="34" charset="0"/>
              </a:rPr>
              <a:t>() fonksiyonu, yaş verilerinin </a:t>
            </a:r>
            <a:r>
              <a:rPr lang="tr-TR" sz="1400" dirty="0" err="1">
                <a:latin typeface="Arial" panose="020B0604020202020204" pitchFamily="34" charset="0"/>
                <a:cs typeface="Arial" panose="020B0604020202020204" pitchFamily="34" charset="0"/>
              </a:rPr>
              <a:t>medyanını</a:t>
            </a:r>
            <a:r>
              <a:rPr lang="tr-TR" sz="1400" dirty="0">
                <a:latin typeface="Arial" panose="020B0604020202020204" pitchFamily="34" charset="0"/>
                <a:cs typeface="Arial" panose="020B0604020202020204" pitchFamily="34" charset="0"/>
              </a:rPr>
              <a:t> hesaplar.</a:t>
            </a:r>
          </a:p>
          <a:p>
            <a:pPr marL="914400" lvl="2" indent="0">
              <a:lnSpc>
                <a:spcPct val="200000"/>
              </a:lnSpc>
              <a:buNone/>
            </a:pPr>
            <a:r>
              <a:rPr lang="tr-TR" sz="1400" dirty="0" err="1">
                <a:latin typeface="Arial" panose="020B0604020202020204" pitchFamily="34" charset="0"/>
                <a:cs typeface="Arial" panose="020B0604020202020204" pitchFamily="34" charset="0"/>
              </a:rPr>
              <a:t>np.sum</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Numpy</a:t>
            </a:r>
            <a:r>
              <a:rPr lang="tr-TR" sz="1400" dirty="0">
                <a:latin typeface="Arial" panose="020B0604020202020204" pitchFamily="34" charset="0"/>
                <a:cs typeface="Arial" panose="020B0604020202020204" pitchFamily="34" charset="0"/>
              </a:rPr>
              <a:t> kütüphanesinin </a:t>
            </a:r>
            <a:r>
              <a:rPr lang="tr-TR" sz="1400" dirty="0" err="1">
                <a:latin typeface="Arial" panose="020B0604020202020204" pitchFamily="34" charset="0"/>
                <a:cs typeface="Arial" panose="020B0604020202020204" pitchFamily="34" charset="0"/>
              </a:rPr>
              <a:t>sum</a:t>
            </a:r>
            <a:r>
              <a:rPr lang="tr-TR" sz="1400" dirty="0">
                <a:latin typeface="Arial" panose="020B0604020202020204" pitchFamily="34" charset="0"/>
                <a:cs typeface="Arial" panose="020B0604020202020204" pitchFamily="34" charset="0"/>
              </a:rPr>
              <a:t>() fonksiyonu, harcanan sürelerin toplamını hesaplar.</a:t>
            </a:r>
          </a:p>
          <a:p>
            <a:pPr marL="914400" lvl="2" indent="0">
              <a:lnSpc>
                <a:spcPct val="200000"/>
              </a:lnSpc>
              <a:buNone/>
            </a:pPr>
            <a:r>
              <a:rPr lang="tr-TR" sz="1400" dirty="0">
                <a:latin typeface="Arial" panose="020B0604020202020204" pitchFamily="34" charset="0"/>
                <a:cs typeface="Arial" panose="020B0604020202020204" pitchFamily="34" charset="0"/>
              </a:rPr>
              <a:t>Son olarak, hesaplanan istatistikleri ekrana yazdırıp F-</a:t>
            </a:r>
            <a:r>
              <a:rPr lang="tr-TR" sz="1400" dirty="0" err="1">
                <a:latin typeface="Arial" panose="020B0604020202020204" pitchFamily="34" charset="0"/>
                <a:cs typeface="Arial" panose="020B0604020202020204" pitchFamily="34" charset="0"/>
              </a:rPr>
              <a:t>string</a:t>
            </a:r>
            <a:r>
              <a:rPr lang="tr-TR" sz="1400" dirty="0">
                <a:latin typeface="Arial" panose="020B0604020202020204" pitchFamily="34" charset="0"/>
                <a:cs typeface="Arial" panose="020B0604020202020204" pitchFamily="34" charset="0"/>
              </a:rPr>
              <a:t> (format </a:t>
            </a:r>
            <a:r>
              <a:rPr lang="tr-TR" sz="1400" dirty="0" err="1">
                <a:latin typeface="Arial" panose="020B0604020202020204" pitchFamily="34" charset="0"/>
                <a:cs typeface="Arial" panose="020B0604020202020204" pitchFamily="34" charset="0"/>
              </a:rPr>
              <a:t>string</a:t>
            </a:r>
            <a:r>
              <a:rPr lang="tr-TR" sz="1400" dirty="0">
                <a:latin typeface="Arial" panose="020B0604020202020204" pitchFamily="34" charset="0"/>
                <a:cs typeface="Arial" panose="020B0604020202020204" pitchFamily="34" charset="0"/>
              </a:rPr>
              <a:t>) kullanılarak değişken değerleri metin içine entegre ettik.</a:t>
            </a:r>
          </a:p>
          <a:p>
            <a:pPr marL="914400" lvl="2" indent="0">
              <a:lnSpc>
                <a:spcPct val="200000"/>
              </a:lnSpc>
              <a:buNone/>
            </a:pPr>
            <a:endParaRPr lang="tr-TR" sz="1400" dirty="0"/>
          </a:p>
          <a:p>
            <a:pPr marL="0" indent="0">
              <a:buNone/>
            </a:pPr>
            <a:endParaRPr lang="tr-TR" dirty="0"/>
          </a:p>
          <a:p>
            <a:pPr marL="0" indent="0">
              <a:buNone/>
            </a:pPr>
            <a:endParaRPr lang="tr-TR" dirty="0"/>
          </a:p>
          <a:p>
            <a:pPr marL="0" indent="0">
              <a:buNone/>
            </a:pPr>
            <a:endParaRPr lang="tr-TR" dirty="0"/>
          </a:p>
          <a:p>
            <a:pPr marL="0" indent="0">
              <a:buNone/>
            </a:pPr>
            <a:endParaRPr lang="tr-TR" dirty="0"/>
          </a:p>
          <a:p>
            <a:pPr marL="0" indent="0">
              <a:buNone/>
            </a:pPr>
            <a:endParaRPr lang="tr-TR" dirty="0"/>
          </a:p>
        </p:txBody>
      </p:sp>
      <p:sp>
        <p:nvSpPr>
          <p:cNvPr id="4" name="Alt Bilgi Yer Tutucusu 3">
            <a:extLst>
              <a:ext uri="{FF2B5EF4-FFF2-40B4-BE49-F238E27FC236}">
                <a16:creationId xmlns:a16="http://schemas.microsoft.com/office/drawing/2014/main" id="{90FE115E-5AA5-9573-9BCF-352E2C8EEAD2}"/>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AB5C22C9-4F49-D3A5-6BFE-16482792973E}"/>
              </a:ext>
            </a:extLst>
          </p:cNvPr>
          <p:cNvSpPr>
            <a:spLocks noGrp="1"/>
          </p:cNvSpPr>
          <p:nvPr>
            <p:ph type="sldNum" sz="quarter" idx="12"/>
          </p:nvPr>
        </p:nvSpPr>
        <p:spPr/>
        <p:txBody>
          <a:bodyPr/>
          <a:lstStyle/>
          <a:p>
            <a:fld id="{DB627924-DBE7-45A9-8012-C301976E0941}" type="slidenum">
              <a:rPr lang="tr-TR" smtClean="0"/>
              <a:t>30</a:t>
            </a:fld>
            <a:endParaRPr lang="tr-TR"/>
          </a:p>
        </p:txBody>
      </p:sp>
    </p:spTree>
    <p:extLst>
      <p:ext uri="{BB962C8B-B14F-4D97-AF65-F5344CB8AC3E}">
        <p14:creationId xmlns:p14="http://schemas.microsoft.com/office/powerpoint/2010/main" val="19183228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F5F15A-6A45-7048-7752-E90E761EFB13}"/>
              </a:ext>
            </a:extLst>
          </p:cNvPr>
          <p:cNvSpPr>
            <a:spLocks noGrp="1"/>
          </p:cNvSpPr>
          <p:nvPr>
            <p:ph idx="1"/>
          </p:nvPr>
        </p:nvSpPr>
        <p:spPr>
          <a:xfrm>
            <a:off x="894522" y="1257911"/>
            <a:ext cx="10820400" cy="4024125"/>
          </a:xfrm>
        </p:spPr>
        <p:txBody>
          <a:bodyPr/>
          <a:lstStyle/>
          <a:p>
            <a:r>
              <a:rPr lang="tr-TR" b="1" dirty="0"/>
              <a:t> NumPy ve Pandas Kullanımı:</a:t>
            </a:r>
          </a:p>
          <a:p>
            <a:pPr marL="0" indent="0">
              <a:buNone/>
            </a:pPr>
            <a:endParaRPr lang="tr-TR" b="1" dirty="0"/>
          </a:p>
        </p:txBody>
      </p:sp>
      <p:pic>
        <p:nvPicPr>
          <p:cNvPr id="5" name="Resim 4">
            <a:extLst>
              <a:ext uri="{FF2B5EF4-FFF2-40B4-BE49-F238E27FC236}">
                <a16:creationId xmlns:a16="http://schemas.microsoft.com/office/drawing/2014/main" id="{20E387E7-A1BF-EA11-A6D2-56ACFFD56295}"/>
              </a:ext>
            </a:extLst>
          </p:cNvPr>
          <p:cNvPicPr>
            <a:picLocks noChangeAspect="1"/>
          </p:cNvPicPr>
          <p:nvPr/>
        </p:nvPicPr>
        <p:blipFill>
          <a:blip r:embed="rId2"/>
          <a:stretch>
            <a:fillRect/>
          </a:stretch>
        </p:blipFill>
        <p:spPr>
          <a:xfrm>
            <a:off x="581439" y="1716363"/>
            <a:ext cx="11305761" cy="4909724"/>
          </a:xfrm>
          <a:prstGeom prst="rect">
            <a:avLst/>
          </a:prstGeom>
        </p:spPr>
      </p:pic>
      <p:sp>
        <p:nvSpPr>
          <p:cNvPr id="6" name="Alt Bilgi Yer Tutucusu 5">
            <a:extLst>
              <a:ext uri="{FF2B5EF4-FFF2-40B4-BE49-F238E27FC236}">
                <a16:creationId xmlns:a16="http://schemas.microsoft.com/office/drawing/2014/main" id="{F21CB772-C368-9C3F-2F6F-775ECDEA7900}"/>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271E7691-574C-2AF2-D89D-00A1CFFE28BB}"/>
              </a:ext>
            </a:extLst>
          </p:cNvPr>
          <p:cNvSpPr>
            <a:spLocks noGrp="1"/>
          </p:cNvSpPr>
          <p:nvPr>
            <p:ph type="sldNum" sz="quarter" idx="12"/>
          </p:nvPr>
        </p:nvSpPr>
        <p:spPr/>
        <p:txBody>
          <a:bodyPr/>
          <a:lstStyle/>
          <a:p>
            <a:fld id="{DB627924-DBE7-45A9-8012-C301976E0941}" type="slidenum">
              <a:rPr lang="tr-TR" smtClean="0"/>
              <a:t>31</a:t>
            </a:fld>
            <a:endParaRPr lang="tr-TR"/>
          </a:p>
        </p:txBody>
      </p:sp>
    </p:spTree>
    <p:extLst>
      <p:ext uri="{BB962C8B-B14F-4D97-AF65-F5344CB8AC3E}">
        <p14:creationId xmlns:p14="http://schemas.microsoft.com/office/powerpoint/2010/main" val="11895011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F1F5F15A-6A45-7048-7752-E90E761EFB13}"/>
              </a:ext>
            </a:extLst>
          </p:cNvPr>
          <p:cNvSpPr>
            <a:spLocks noGrp="1"/>
          </p:cNvSpPr>
          <p:nvPr>
            <p:ph idx="1"/>
          </p:nvPr>
        </p:nvSpPr>
        <p:spPr>
          <a:xfrm>
            <a:off x="894522" y="1257911"/>
            <a:ext cx="10820400" cy="4024125"/>
          </a:xfrm>
        </p:spPr>
        <p:txBody>
          <a:bodyPr/>
          <a:lstStyle/>
          <a:p>
            <a:r>
              <a:rPr lang="tr-TR" b="1" dirty="0"/>
              <a:t> NumPy ve Pandas Kullanımı:</a:t>
            </a:r>
          </a:p>
          <a:p>
            <a:pPr marL="0" indent="0">
              <a:buNone/>
            </a:pPr>
            <a:endParaRPr lang="tr-TR" b="1" dirty="0"/>
          </a:p>
        </p:txBody>
      </p:sp>
      <p:pic>
        <p:nvPicPr>
          <p:cNvPr id="4" name="Resim 3">
            <a:extLst>
              <a:ext uri="{FF2B5EF4-FFF2-40B4-BE49-F238E27FC236}">
                <a16:creationId xmlns:a16="http://schemas.microsoft.com/office/drawing/2014/main" id="{F41F8D03-C0E4-00FA-3FAD-886CD7E2B087}"/>
              </a:ext>
            </a:extLst>
          </p:cNvPr>
          <p:cNvPicPr>
            <a:picLocks noChangeAspect="1"/>
          </p:cNvPicPr>
          <p:nvPr/>
        </p:nvPicPr>
        <p:blipFill>
          <a:blip r:embed="rId2"/>
          <a:stretch>
            <a:fillRect/>
          </a:stretch>
        </p:blipFill>
        <p:spPr>
          <a:xfrm>
            <a:off x="1141757" y="1757155"/>
            <a:ext cx="8214277" cy="4643317"/>
          </a:xfrm>
          <a:prstGeom prst="rect">
            <a:avLst/>
          </a:prstGeom>
        </p:spPr>
      </p:pic>
      <p:sp>
        <p:nvSpPr>
          <p:cNvPr id="6" name="Alt Bilgi Yer Tutucusu 5">
            <a:extLst>
              <a:ext uri="{FF2B5EF4-FFF2-40B4-BE49-F238E27FC236}">
                <a16:creationId xmlns:a16="http://schemas.microsoft.com/office/drawing/2014/main" id="{EA299C56-7B89-3F72-EFB7-7101E69B50C8}"/>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E1EA27F8-E8B8-7C34-5872-667F6390B831}"/>
              </a:ext>
            </a:extLst>
          </p:cNvPr>
          <p:cNvSpPr>
            <a:spLocks noGrp="1"/>
          </p:cNvSpPr>
          <p:nvPr>
            <p:ph type="sldNum" sz="quarter" idx="12"/>
          </p:nvPr>
        </p:nvSpPr>
        <p:spPr/>
        <p:txBody>
          <a:bodyPr/>
          <a:lstStyle/>
          <a:p>
            <a:fld id="{DB627924-DBE7-45A9-8012-C301976E0941}" type="slidenum">
              <a:rPr lang="tr-TR" smtClean="0"/>
              <a:t>32</a:t>
            </a:fld>
            <a:endParaRPr lang="tr-TR"/>
          </a:p>
        </p:txBody>
      </p:sp>
    </p:spTree>
    <p:extLst>
      <p:ext uri="{BB962C8B-B14F-4D97-AF65-F5344CB8AC3E}">
        <p14:creationId xmlns:p14="http://schemas.microsoft.com/office/powerpoint/2010/main" val="1080757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966C46CB-FEAF-655A-9874-D07506A4FACD}"/>
              </a:ext>
            </a:extLst>
          </p:cNvPr>
          <p:cNvSpPr>
            <a:spLocks noGrp="1"/>
          </p:cNvSpPr>
          <p:nvPr>
            <p:ph idx="1"/>
          </p:nvPr>
        </p:nvSpPr>
        <p:spPr>
          <a:xfrm>
            <a:off x="540026" y="1001865"/>
            <a:ext cx="11197272" cy="4829309"/>
          </a:xfrm>
        </p:spPr>
        <p:txBody>
          <a:bodyPr>
            <a:normAutofit/>
          </a:bodyPr>
          <a:lstStyle/>
          <a:p>
            <a:pPr>
              <a:buFont typeface="Wingdings" panose="05000000000000000000" pitchFamily="2" charset="2"/>
              <a:buChar char="ü"/>
            </a:pPr>
            <a:r>
              <a:rPr lang="tr-TR" sz="1600" dirty="0">
                <a:latin typeface="Arial" panose="020B0604020202020204" pitchFamily="34" charset="0"/>
                <a:cs typeface="Arial" panose="020B0604020202020204" pitchFamily="34" charset="0"/>
              </a:rPr>
              <a:t>Tabloya veri ekleyerek ve ardından bazı istatistiksel analizler yaparak bir DataFrame (veri çerçevesi) oluşturduk. Sırayla açıklayacak olursak;</a:t>
            </a:r>
          </a:p>
          <a:p>
            <a:pPr marL="914400" lvl="2" indent="0">
              <a:lnSpc>
                <a:spcPct val="200000"/>
              </a:lnSpc>
              <a:buNone/>
            </a:pPr>
            <a:r>
              <a:rPr lang="tr-TR" sz="1400" dirty="0">
                <a:latin typeface="Arial" panose="020B0604020202020204" pitchFamily="34" charset="0"/>
                <a:cs typeface="Arial" panose="020B0604020202020204" pitchFamily="34" charset="0"/>
              </a:rPr>
              <a:t>Her katılımcının isim, yaş, cinsiyet, tercih edilen yemek ve harcanan süre bilgilerini içeren bir sözlük tanımladık.</a:t>
            </a:r>
          </a:p>
          <a:p>
            <a:pPr marL="914400" lvl="2" indent="0">
              <a:lnSpc>
                <a:spcPct val="200000"/>
              </a:lnSpc>
              <a:buNone/>
            </a:pPr>
            <a:r>
              <a:rPr lang="tr-TR" sz="1400" dirty="0">
                <a:latin typeface="Arial" panose="020B0604020202020204" pitchFamily="34" charset="0"/>
                <a:cs typeface="Arial" panose="020B0604020202020204" pitchFamily="34" charset="0"/>
              </a:rPr>
              <a:t>Popüler etkinlikleri içeren bir liste oluşturup bu liste, katılımcı sayısını aşana kadar kendini tekrar etmeye devam eder.</a:t>
            </a:r>
          </a:p>
          <a:p>
            <a:pPr marL="914400" lvl="2" indent="0">
              <a:lnSpc>
                <a:spcPct val="200000"/>
              </a:lnSpc>
              <a:buNone/>
            </a:pPr>
            <a:r>
              <a:rPr lang="tr-TR" sz="1400" dirty="0">
                <a:latin typeface="Arial" panose="020B0604020202020204" pitchFamily="34" charset="0"/>
                <a:cs typeface="Arial" panose="020B0604020202020204" pitchFamily="34" charset="0"/>
              </a:rPr>
              <a:t>İlk olarak, katılımcı verilerini içeren </a:t>
            </a:r>
            <a:r>
              <a:rPr lang="tr-TR" sz="1400" dirty="0" err="1">
                <a:latin typeface="Arial" panose="020B0604020202020204" pitchFamily="34" charset="0"/>
                <a:cs typeface="Arial" panose="020B0604020202020204" pitchFamily="34" charset="0"/>
              </a:rPr>
              <a:t>DataFrame'i</a:t>
            </a:r>
            <a:r>
              <a:rPr lang="tr-TR" sz="1400" dirty="0">
                <a:latin typeface="Arial" panose="020B0604020202020204" pitchFamily="34" charset="0"/>
                <a:cs typeface="Arial" panose="020B0604020202020204" pitchFamily="34" charset="0"/>
              </a:rPr>
              <a:t> oluşturup ardından, her katılımcıya karşılık gelen popüler etkinliği içeren yeni bir sütun ekledik.</a:t>
            </a:r>
          </a:p>
          <a:p>
            <a:pPr marL="914400" lvl="2" indent="0">
              <a:lnSpc>
                <a:spcPct val="200000"/>
              </a:lnSpc>
              <a:buNone/>
            </a:pPr>
            <a:r>
              <a:rPr lang="tr-TR" sz="1400" dirty="0">
                <a:latin typeface="Arial" panose="020B0604020202020204" pitchFamily="34" charset="0"/>
                <a:cs typeface="Arial" panose="020B0604020202020204" pitchFamily="34" charset="0"/>
              </a:rPr>
              <a:t>NumPy kullanarak ortalama harcanan süreyi, yaşın </a:t>
            </a:r>
            <a:r>
              <a:rPr lang="tr-TR" sz="1400" dirty="0" err="1">
                <a:latin typeface="Arial" panose="020B0604020202020204" pitchFamily="34" charset="0"/>
                <a:cs typeface="Arial" panose="020B0604020202020204" pitchFamily="34" charset="0"/>
              </a:rPr>
              <a:t>medyanını</a:t>
            </a:r>
            <a:r>
              <a:rPr lang="tr-TR" sz="1400" dirty="0">
                <a:latin typeface="Arial" panose="020B0604020202020204" pitchFamily="34" charset="0"/>
                <a:cs typeface="Arial" panose="020B0604020202020204" pitchFamily="34" charset="0"/>
              </a:rPr>
              <a:t> ve toplam harcanan süreyi hesaplamış olduk.</a:t>
            </a:r>
          </a:p>
          <a:p>
            <a:pPr marL="914400" lvl="2" indent="0">
              <a:lnSpc>
                <a:spcPct val="200000"/>
              </a:lnSpc>
              <a:buNone/>
            </a:pPr>
            <a:r>
              <a:rPr lang="tr-TR" sz="1400" dirty="0" err="1">
                <a:latin typeface="Arial" panose="020B0604020202020204" pitchFamily="34" charset="0"/>
                <a:cs typeface="Arial" panose="020B0604020202020204" pitchFamily="34" charset="0"/>
              </a:rPr>
              <a:t>Pandas'ın</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value_counts</a:t>
            </a:r>
            <a:r>
              <a:rPr lang="tr-TR" sz="1400" dirty="0">
                <a:latin typeface="Arial" panose="020B0604020202020204" pitchFamily="34" charset="0"/>
                <a:cs typeface="Arial" panose="020B0604020202020204" pitchFamily="34" charset="0"/>
              </a:rPr>
              <a:t>() fonksiyonunu kullanarak popüler etkinliklere göre katılımcı sayısını bulup bu veriyi yeni bir </a:t>
            </a:r>
            <a:r>
              <a:rPr lang="tr-TR" sz="1400" dirty="0" err="1">
                <a:latin typeface="Arial" panose="020B0604020202020204" pitchFamily="34" charset="0"/>
                <a:cs typeface="Arial" panose="020B0604020202020204" pitchFamily="34" charset="0"/>
              </a:rPr>
              <a:t>DataFrame'e</a:t>
            </a:r>
            <a:r>
              <a:rPr lang="tr-TR" sz="1400" dirty="0">
                <a:latin typeface="Arial" panose="020B0604020202020204" pitchFamily="34" charset="0"/>
                <a:cs typeface="Arial" panose="020B0604020202020204" pitchFamily="34" charset="0"/>
              </a:rPr>
              <a:t> atadık.</a:t>
            </a:r>
          </a:p>
          <a:p>
            <a:pPr marL="914400" lvl="2" indent="0">
              <a:lnSpc>
                <a:spcPct val="200000"/>
              </a:lnSpc>
              <a:buNone/>
            </a:pPr>
            <a:r>
              <a:rPr lang="tr-TR" sz="1400" dirty="0">
                <a:latin typeface="Arial" panose="020B0604020202020204" pitchFamily="34" charset="0"/>
                <a:cs typeface="Arial" panose="020B0604020202020204" pitchFamily="34" charset="0"/>
              </a:rPr>
              <a:t>Son olarak, oluşturulan </a:t>
            </a:r>
            <a:r>
              <a:rPr lang="tr-TR" sz="1400" dirty="0" err="1">
                <a:latin typeface="Arial" panose="020B0604020202020204" pitchFamily="34" charset="0"/>
                <a:cs typeface="Arial" panose="020B0604020202020204" pitchFamily="34" charset="0"/>
              </a:rPr>
              <a:t>DataFrame'i</a:t>
            </a:r>
            <a:r>
              <a:rPr lang="tr-TR" sz="1400" dirty="0">
                <a:latin typeface="Arial" panose="020B0604020202020204" pitchFamily="34" charset="0"/>
                <a:cs typeface="Arial" panose="020B0604020202020204" pitchFamily="34" charset="0"/>
              </a:rPr>
              <a:t> ve istatistiksel sonuçları ekrana yazdırdık.</a:t>
            </a:r>
          </a:p>
        </p:txBody>
      </p:sp>
      <p:sp>
        <p:nvSpPr>
          <p:cNvPr id="2" name="Alt Bilgi Yer Tutucusu 1">
            <a:extLst>
              <a:ext uri="{FF2B5EF4-FFF2-40B4-BE49-F238E27FC236}">
                <a16:creationId xmlns:a16="http://schemas.microsoft.com/office/drawing/2014/main" id="{BFD2D14A-2572-0662-F3ED-151198F41CD6}"/>
              </a:ext>
            </a:extLst>
          </p:cNvPr>
          <p:cNvSpPr>
            <a:spLocks noGrp="1"/>
          </p:cNvSpPr>
          <p:nvPr>
            <p:ph type="ftr" sz="quarter" idx="11"/>
          </p:nvPr>
        </p:nvSpPr>
        <p:spPr/>
        <p:txBody>
          <a:bodyPr/>
          <a:lstStyle/>
          <a:p>
            <a:r>
              <a:rPr lang="tr-TR" dirty="0"/>
              <a:t>Gizem Aygün Y230240086</a:t>
            </a:r>
          </a:p>
        </p:txBody>
      </p:sp>
      <p:sp>
        <p:nvSpPr>
          <p:cNvPr id="4" name="Slayt Numarası Yer Tutucusu 3">
            <a:extLst>
              <a:ext uri="{FF2B5EF4-FFF2-40B4-BE49-F238E27FC236}">
                <a16:creationId xmlns:a16="http://schemas.microsoft.com/office/drawing/2014/main" id="{AA03EACF-EF68-0C2F-C390-2F3754AEB930}"/>
              </a:ext>
            </a:extLst>
          </p:cNvPr>
          <p:cNvSpPr>
            <a:spLocks noGrp="1"/>
          </p:cNvSpPr>
          <p:nvPr>
            <p:ph type="sldNum" sz="quarter" idx="12"/>
          </p:nvPr>
        </p:nvSpPr>
        <p:spPr/>
        <p:txBody>
          <a:bodyPr/>
          <a:lstStyle/>
          <a:p>
            <a:fld id="{DB627924-DBE7-45A9-8012-C301976E0941}" type="slidenum">
              <a:rPr lang="tr-TR" smtClean="0"/>
              <a:t>33</a:t>
            </a:fld>
            <a:endParaRPr lang="tr-TR"/>
          </a:p>
        </p:txBody>
      </p:sp>
    </p:spTree>
    <p:extLst>
      <p:ext uri="{BB962C8B-B14F-4D97-AF65-F5344CB8AC3E}">
        <p14:creationId xmlns:p14="http://schemas.microsoft.com/office/powerpoint/2010/main" val="1270428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685800" y="1416937"/>
            <a:ext cx="10820400" cy="4024125"/>
          </a:xfrm>
        </p:spPr>
        <p:txBody>
          <a:bodyPr/>
          <a:lstStyle/>
          <a:p>
            <a:r>
              <a:rPr lang="tr-TR" b="1" dirty="0"/>
              <a:t>Matplotlib ve Seaborn ile görselleştirmeler:</a:t>
            </a:r>
          </a:p>
          <a:p>
            <a:pPr marL="0" indent="0">
              <a:buNone/>
            </a:pPr>
            <a:endParaRPr lang="tr-TR" b="1" dirty="0"/>
          </a:p>
        </p:txBody>
      </p:sp>
      <p:pic>
        <p:nvPicPr>
          <p:cNvPr id="9" name="Resim 8">
            <a:extLst>
              <a:ext uri="{FF2B5EF4-FFF2-40B4-BE49-F238E27FC236}">
                <a16:creationId xmlns:a16="http://schemas.microsoft.com/office/drawing/2014/main" id="{09DA8473-D83E-5B3E-AA73-A5D4C1112F3C}"/>
              </a:ext>
            </a:extLst>
          </p:cNvPr>
          <p:cNvPicPr>
            <a:picLocks noChangeAspect="1"/>
          </p:cNvPicPr>
          <p:nvPr/>
        </p:nvPicPr>
        <p:blipFill>
          <a:blip r:embed="rId2"/>
          <a:stretch>
            <a:fillRect/>
          </a:stretch>
        </p:blipFill>
        <p:spPr>
          <a:xfrm>
            <a:off x="685800" y="2001078"/>
            <a:ext cx="10820400" cy="4643237"/>
          </a:xfrm>
          <a:prstGeom prst="rect">
            <a:avLst/>
          </a:prstGeom>
        </p:spPr>
      </p:pic>
      <p:sp>
        <p:nvSpPr>
          <p:cNvPr id="10" name="Alt Bilgi Yer Tutucusu 9">
            <a:extLst>
              <a:ext uri="{FF2B5EF4-FFF2-40B4-BE49-F238E27FC236}">
                <a16:creationId xmlns:a16="http://schemas.microsoft.com/office/drawing/2014/main" id="{955C7369-264F-55AE-28AC-BE594130352E}"/>
              </a:ext>
            </a:extLst>
          </p:cNvPr>
          <p:cNvSpPr>
            <a:spLocks noGrp="1"/>
          </p:cNvSpPr>
          <p:nvPr>
            <p:ph type="ftr" sz="quarter" idx="11"/>
          </p:nvPr>
        </p:nvSpPr>
        <p:spPr/>
        <p:txBody>
          <a:bodyPr/>
          <a:lstStyle/>
          <a:p>
            <a:r>
              <a:rPr lang="tr-TR"/>
              <a:t>Gizem Aygün Y230240086</a:t>
            </a:r>
          </a:p>
        </p:txBody>
      </p:sp>
      <p:sp>
        <p:nvSpPr>
          <p:cNvPr id="11" name="Slayt Numarası Yer Tutucusu 10">
            <a:extLst>
              <a:ext uri="{FF2B5EF4-FFF2-40B4-BE49-F238E27FC236}">
                <a16:creationId xmlns:a16="http://schemas.microsoft.com/office/drawing/2014/main" id="{1C4D1013-9CD8-F52F-2D63-95C68FD82C01}"/>
              </a:ext>
            </a:extLst>
          </p:cNvPr>
          <p:cNvSpPr>
            <a:spLocks noGrp="1"/>
          </p:cNvSpPr>
          <p:nvPr>
            <p:ph type="sldNum" sz="quarter" idx="12"/>
          </p:nvPr>
        </p:nvSpPr>
        <p:spPr/>
        <p:txBody>
          <a:bodyPr/>
          <a:lstStyle/>
          <a:p>
            <a:fld id="{DB627924-DBE7-45A9-8012-C301976E0941}" type="slidenum">
              <a:rPr lang="tr-TR" smtClean="0"/>
              <a:t>34</a:t>
            </a:fld>
            <a:endParaRPr lang="tr-TR"/>
          </a:p>
        </p:txBody>
      </p:sp>
    </p:spTree>
    <p:extLst>
      <p:ext uri="{BB962C8B-B14F-4D97-AF65-F5344CB8AC3E}">
        <p14:creationId xmlns:p14="http://schemas.microsoft.com/office/powerpoint/2010/main" val="30860129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685800" y="1416937"/>
            <a:ext cx="10820400" cy="4024125"/>
          </a:xfrm>
        </p:spPr>
        <p:txBody>
          <a:bodyPr/>
          <a:lstStyle/>
          <a:p>
            <a:r>
              <a:rPr lang="tr-TR" b="1" dirty="0"/>
              <a:t>Matplotlib ve Seaborn ile görselleştirmeler:</a:t>
            </a:r>
          </a:p>
          <a:p>
            <a:pPr marL="0" indent="0">
              <a:buNone/>
            </a:pPr>
            <a:endParaRPr lang="tr-TR" b="1" dirty="0"/>
          </a:p>
        </p:txBody>
      </p:sp>
      <p:pic>
        <p:nvPicPr>
          <p:cNvPr id="4" name="Resim 3">
            <a:extLst>
              <a:ext uri="{FF2B5EF4-FFF2-40B4-BE49-F238E27FC236}">
                <a16:creationId xmlns:a16="http://schemas.microsoft.com/office/drawing/2014/main" id="{9A3EBB45-F8EF-CE1D-A4D4-C59B577474BC}"/>
              </a:ext>
            </a:extLst>
          </p:cNvPr>
          <p:cNvPicPr>
            <a:picLocks noChangeAspect="1"/>
          </p:cNvPicPr>
          <p:nvPr/>
        </p:nvPicPr>
        <p:blipFill>
          <a:blip r:embed="rId2"/>
          <a:stretch>
            <a:fillRect/>
          </a:stretch>
        </p:blipFill>
        <p:spPr>
          <a:xfrm>
            <a:off x="303971" y="2009873"/>
            <a:ext cx="5076411" cy="3988609"/>
          </a:xfrm>
          <a:prstGeom prst="rect">
            <a:avLst/>
          </a:prstGeom>
        </p:spPr>
      </p:pic>
      <p:pic>
        <p:nvPicPr>
          <p:cNvPr id="6" name="Resim 5">
            <a:extLst>
              <a:ext uri="{FF2B5EF4-FFF2-40B4-BE49-F238E27FC236}">
                <a16:creationId xmlns:a16="http://schemas.microsoft.com/office/drawing/2014/main" id="{9A908BFD-73B1-9874-70ED-47789E9A9117}"/>
              </a:ext>
            </a:extLst>
          </p:cNvPr>
          <p:cNvPicPr>
            <a:picLocks noChangeAspect="1"/>
          </p:cNvPicPr>
          <p:nvPr/>
        </p:nvPicPr>
        <p:blipFill>
          <a:blip r:embed="rId3"/>
          <a:stretch>
            <a:fillRect/>
          </a:stretch>
        </p:blipFill>
        <p:spPr>
          <a:xfrm>
            <a:off x="6176341" y="1906740"/>
            <a:ext cx="4533900" cy="4080510"/>
          </a:xfrm>
          <a:prstGeom prst="rect">
            <a:avLst/>
          </a:prstGeom>
        </p:spPr>
      </p:pic>
      <p:sp>
        <p:nvSpPr>
          <p:cNvPr id="7" name="Alt Bilgi Yer Tutucusu 6">
            <a:extLst>
              <a:ext uri="{FF2B5EF4-FFF2-40B4-BE49-F238E27FC236}">
                <a16:creationId xmlns:a16="http://schemas.microsoft.com/office/drawing/2014/main" id="{91EC33F0-4CB6-81E6-B470-AB568AC04716}"/>
              </a:ext>
            </a:extLst>
          </p:cNvPr>
          <p:cNvSpPr>
            <a:spLocks noGrp="1"/>
          </p:cNvSpPr>
          <p:nvPr>
            <p:ph type="ftr" sz="quarter" idx="11"/>
          </p:nvPr>
        </p:nvSpPr>
        <p:spPr/>
        <p:txBody>
          <a:bodyPr/>
          <a:lstStyle/>
          <a:p>
            <a:r>
              <a:rPr lang="tr-TR"/>
              <a:t>Gizem Aygün Y230240086</a:t>
            </a:r>
          </a:p>
        </p:txBody>
      </p:sp>
      <p:sp>
        <p:nvSpPr>
          <p:cNvPr id="8" name="Slayt Numarası Yer Tutucusu 7">
            <a:extLst>
              <a:ext uri="{FF2B5EF4-FFF2-40B4-BE49-F238E27FC236}">
                <a16:creationId xmlns:a16="http://schemas.microsoft.com/office/drawing/2014/main" id="{5E38C52D-5209-D8F8-DDA4-EAD4FC6968A3}"/>
              </a:ext>
            </a:extLst>
          </p:cNvPr>
          <p:cNvSpPr>
            <a:spLocks noGrp="1"/>
          </p:cNvSpPr>
          <p:nvPr>
            <p:ph type="sldNum" sz="quarter" idx="12"/>
          </p:nvPr>
        </p:nvSpPr>
        <p:spPr/>
        <p:txBody>
          <a:bodyPr/>
          <a:lstStyle/>
          <a:p>
            <a:fld id="{DB627924-DBE7-45A9-8012-C301976E0941}" type="slidenum">
              <a:rPr lang="tr-TR" smtClean="0"/>
              <a:t>35</a:t>
            </a:fld>
            <a:endParaRPr lang="tr-TR"/>
          </a:p>
        </p:txBody>
      </p:sp>
    </p:spTree>
    <p:extLst>
      <p:ext uri="{BB962C8B-B14F-4D97-AF65-F5344CB8AC3E}">
        <p14:creationId xmlns:p14="http://schemas.microsoft.com/office/powerpoint/2010/main" val="374236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4D989A5-E78C-B199-F763-D6C327C5EF49}"/>
              </a:ext>
            </a:extLst>
          </p:cNvPr>
          <p:cNvSpPr>
            <a:spLocks noGrp="1"/>
          </p:cNvSpPr>
          <p:nvPr>
            <p:ph idx="1"/>
          </p:nvPr>
        </p:nvSpPr>
        <p:spPr>
          <a:xfrm>
            <a:off x="288235" y="365760"/>
            <a:ext cx="11344132" cy="5929023"/>
          </a:xfrm>
        </p:spPr>
        <p:txBody>
          <a:bodyPr>
            <a:normAutofit fontScale="92500" lnSpcReduction="10000"/>
          </a:bodyPr>
          <a:lstStyle/>
          <a:p>
            <a:pPr lvl="2">
              <a:lnSpc>
                <a:spcPct val="150000"/>
              </a:lnSpc>
              <a:buFont typeface="Wingdings" panose="05000000000000000000" pitchFamily="2" charset="2"/>
              <a:buChar char="ü"/>
            </a:pPr>
            <a:r>
              <a:rPr lang="tr-TR" sz="1600" b="1" dirty="0">
                <a:latin typeface="Arial" panose="020B0604020202020204" pitchFamily="34" charset="0"/>
                <a:cs typeface="Arial" panose="020B0604020202020204" pitchFamily="34" charset="0"/>
              </a:rPr>
              <a:t>Çubuk Grafiği (</a:t>
            </a:r>
            <a:r>
              <a:rPr lang="tr-TR" sz="1600" b="1" dirty="0" err="1">
                <a:latin typeface="Arial" panose="020B0604020202020204" pitchFamily="34" charset="0"/>
                <a:cs typeface="Arial" panose="020B0604020202020204" pitchFamily="34" charset="0"/>
              </a:rPr>
              <a:t>countplot</a:t>
            </a:r>
            <a:r>
              <a:rPr lang="tr-TR" sz="1600" b="1" dirty="0">
                <a:latin typeface="Arial" panose="020B0604020202020204" pitchFamily="34" charset="0"/>
                <a:cs typeface="Arial" panose="020B0604020202020204" pitchFamily="34" charset="0"/>
              </a:rPr>
              <a:t>):</a:t>
            </a:r>
          </a:p>
          <a:p>
            <a:pPr marL="914400" lvl="2" indent="0">
              <a:lnSpc>
                <a:spcPct val="150000"/>
              </a:lnSpc>
              <a:buNone/>
            </a:pPr>
            <a:r>
              <a:rPr lang="tr-TR" sz="1500" dirty="0" err="1">
                <a:latin typeface="Arial" panose="020B0604020202020204" pitchFamily="34" charset="0"/>
                <a:cs typeface="Arial" panose="020B0604020202020204" pitchFamily="34" charset="0"/>
              </a:rPr>
              <a:t>sns.countplot</a:t>
            </a:r>
            <a:r>
              <a:rPr lang="tr-TR" sz="1500" dirty="0">
                <a:latin typeface="Arial" panose="020B0604020202020204" pitchFamily="34" charset="0"/>
                <a:cs typeface="Arial" panose="020B0604020202020204" pitchFamily="34" charset="0"/>
              </a:rPr>
              <a:t>(x='</a:t>
            </a:r>
            <a:r>
              <a:rPr lang="tr-TR" sz="1500" dirty="0" err="1">
                <a:latin typeface="Arial" panose="020B0604020202020204" pitchFamily="34" charset="0"/>
                <a:cs typeface="Arial" panose="020B0604020202020204" pitchFamily="34" charset="0"/>
              </a:rPr>
              <a:t>Tercih_Edilen_Yemek</a:t>
            </a:r>
            <a:r>
              <a:rPr lang="tr-TR" sz="1500" dirty="0">
                <a:latin typeface="Arial" panose="020B0604020202020204" pitchFamily="34" charset="0"/>
                <a:cs typeface="Arial" panose="020B0604020202020204" pitchFamily="34" charset="0"/>
              </a:rPr>
              <a:t>', data=</a:t>
            </a:r>
            <a:r>
              <a:rPr lang="tr-TR" sz="1500" dirty="0" err="1">
                <a:latin typeface="Arial" panose="020B0604020202020204" pitchFamily="34" charset="0"/>
                <a:cs typeface="Arial" panose="020B0604020202020204" pitchFamily="34" charset="0"/>
              </a:rPr>
              <a:t>katilimci_df</a:t>
            </a:r>
            <a:r>
              <a:rPr lang="tr-TR" sz="1500" dirty="0">
                <a:latin typeface="Arial" panose="020B0604020202020204" pitchFamily="34" charset="0"/>
                <a:cs typeface="Arial" panose="020B0604020202020204" pitchFamily="34" charset="0"/>
              </a:rPr>
              <a:t>): Seaborn kütüphanesinin </a:t>
            </a:r>
            <a:r>
              <a:rPr lang="tr-TR" sz="1500" dirty="0" err="1">
                <a:latin typeface="Arial" panose="020B0604020202020204" pitchFamily="34" charset="0"/>
                <a:cs typeface="Arial" panose="020B0604020202020204" pitchFamily="34" charset="0"/>
              </a:rPr>
              <a:t>countplot</a:t>
            </a:r>
            <a:r>
              <a:rPr lang="tr-TR" sz="1500" dirty="0">
                <a:latin typeface="Arial" panose="020B0604020202020204" pitchFamily="34" charset="0"/>
                <a:cs typeface="Arial" panose="020B0604020202020204" pitchFamily="34" charset="0"/>
              </a:rPr>
              <a:t> fonksiyonu kullanılarak tercih edilen yemek türlerinin sayısını içeren bir çubuk grafiği çiziliyor. x eksenine yemek türleri, y eksenine katılımcı sayıları yerleştiriliyor.</a:t>
            </a:r>
          </a:p>
          <a:p>
            <a:pPr marL="914400" lvl="2" indent="0">
              <a:lnSpc>
                <a:spcPct val="150000"/>
              </a:lnSpc>
              <a:buNone/>
            </a:pPr>
            <a:r>
              <a:rPr lang="tr-TR" sz="1500" dirty="0" err="1">
                <a:latin typeface="Arial" panose="020B0604020202020204" pitchFamily="34" charset="0"/>
                <a:cs typeface="Arial" panose="020B0604020202020204" pitchFamily="34" charset="0"/>
              </a:rPr>
              <a:t>plt.title</a:t>
            </a:r>
            <a:r>
              <a:rPr lang="tr-TR" sz="1500" dirty="0">
                <a:latin typeface="Arial" panose="020B0604020202020204" pitchFamily="34" charset="0"/>
                <a:cs typeface="Arial" panose="020B0604020202020204" pitchFamily="34" charset="0"/>
              </a:rPr>
              <a:t>('Katılımcıların Tercih Ettiği Yemek Türleri'): Grafik başlığı belirleniyor.</a:t>
            </a:r>
          </a:p>
          <a:p>
            <a:pPr marL="914400" lvl="2" indent="0">
              <a:lnSpc>
                <a:spcPct val="150000"/>
              </a:lnSpc>
              <a:buNone/>
            </a:pPr>
            <a:r>
              <a:rPr lang="tr-TR" sz="1500" dirty="0" err="1">
                <a:latin typeface="Arial" panose="020B0604020202020204" pitchFamily="34" charset="0"/>
                <a:cs typeface="Arial" panose="020B0604020202020204" pitchFamily="34" charset="0"/>
              </a:rPr>
              <a:t>plt.xlabel</a:t>
            </a:r>
            <a:r>
              <a:rPr lang="tr-TR" sz="1500" dirty="0">
                <a:latin typeface="Arial" panose="020B0604020202020204" pitchFamily="34" charset="0"/>
                <a:cs typeface="Arial" panose="020B0604020202020204" pitchFamily="34" charset="0"/>
              </a:rPr>
              <a:t>('Yemek Türü'): x ekseninin etiketi belirleniyor.</a:t>
            </a:r>
          </a:p>
          <a:p>
            <a:pPr marL="914400" lvl="2" indent="0">
              <a:lnSpc>
                <a:spcPct val="150000"/>
              </a:lnSpc>
              <a:buNone/>
            </a:pPr>
            <a:r>
              <a:rPr lang="tr-TR" sz="1500" dirty="0" err="1">
                <a:latin typeface="Arial" panose="020B0604020202020204" pitchFamily="34" charset="0"/>
                <a:cs typeface="Arial" panose="020B0604020202020204" pitchFamily="34" charset="0"/>
              </a:rPr>
              <a:t>plt.ylabel</a:t>
            </a:r>
            <a:r>
              <a:rPr lang="tr-TR" sz="1500" dirty="0">
                <a:latin typeface="Arial" panose="020B0604020202020204" pitchFamily="34" charset="0"/>
                <a:cs typeface="Arial" panose="020B0604020202020204" pitchFamily="34" charset="0"/>
              </a:rPr>
              <a:t>('Katılımcı Sayısı'): y ekseninin etiketi belirleniyor.</a:t>
            </a:r>
          </a:p>
          <a:p>
            <a:pPr marL="914400" lvl="2" indent="0">
              <a:lnSpc>
                <a:spcPct val="150000"/>
              </a:lnSpc>
              <a:buNone/>
            </a:pPr>
            <a:r>
              <a:rPr lang="tr-TR" sz="1500" dirty="0" err="1">
                <a:latin typeface="Arial" panose="020B0604020202020204" pitchFamily="34" charset="0"/>
                <a:cs typeface="Arial" panose="020B0604020202020204" pitchFamily="34" charset="0"/>
              </a:rPr>
              <a:t>plt.show</a:t>
            </a:r>
            <a:r>
              <a:rPr lang="tr-TR" sz="1500" dirty="0">
                <a:latin typeface="Arial" panose="020B0604020202020204" pitchFamily="34" charset="0"/>
                <a:cs typeface="Arial" panose="020B0604020202020204" pitchFamily="34" charset="0"/>
              </a:rPr>
              <a:t>(): Oluşturulan çubuk grafiği ekranda gösteriliyor.</a:t>
            </a:r>
          </a:p>
          <a:p>
            <a:pPr marL="914400" lvl="2" indent="0">
              <a:lnSpc>
                <a:spcPct val="150000"/>
              </a:lnSpc>
              <a:buNone/>
            </a:pPr>
            <a:endParaRPr lang="tr-TR" sz="1400" dirty="0">
              <a:latin typeface="Arial" panose="020B0604020202020204" pitchFamily="34" charset="0"/>
              <a:cs typeface="Arial" panose="020B0604020202020204" pitchFamily="34" charset="0"/>
            </a:endParaRPr>
          </a:p>
          <a:p>
            <a:pPr lvl="2">
              <a:lnSpc>
                <a:spcPct val="150000"/>
              </a:lnSpc>
              <a:buFont typeface="Wingdings" panose="05000000000000000000" pitchFamily="2" charset="2"/>
              <a:buChar char="ü"/>
            </a:pPr>
            <a:r>
              <a:rPr lang="tr-TR" sz="1700" b="1" dirty="0">
                <a:latin typeface="Arial" panose="020B0604020202020204" pitchFamily="34" charset="0"/>
                <a:cs typeface="Arial" panose="020B0604020202020204" pitchFamily="34" charset="0"/>
              </a:rPr>
              <a:t>Pasta Grafiği (</a:t>
            </a:r>
            <a:r>
              <a:rPr lang="tr-TR" sz="1700" b="1" dirty="0" err="1">
                <a:latin typeface="Arial" panose="020B0604020202020204" pitchFamily="34" charset="0"/>
                <a:cs typeface="Arial" panose="020B0604020202020204" pitchFamily="34" charset="0"/>
              </a:rPr>
              <a:t>pie</a:t>
            </a:r>
            <a:r>
              <a:rPr lang="tr-TR" sz="1700" b="1" dirty="0">
                <a:latin typeface="Arial" panose="020B0604020202020204" pitchFamily="34" charset="0"/>
                <a:cs typeface="Arial" panose="020B0604020202020204" pitchFamily="34" charset="0"/>
              </a:rPr>
              <a:t> </a:t>
            </a:r>
            <a:r>
              <a:rPr lang="tr-TR" sz="1700" b="1" dirty="0" err="1">
                <a:latin typeface="Arial" panose="020B0604020202020204" pitchFamily="34" charset="0"/>
                <a:cs typeface="Arial" panose="020B0604020202020204" pitchFamily="34" charset="0"/>
              </a:rPr>
              <a:t>chart</a:t>
            </a:r>
            <a:r>
              <a:rPr lang="tr-TR" sz="1700" b="1" dirty="0">
                <a:latin typeface="Arial" panose="020B0604020202020204" pitchFamily="34" charset="0"/>
                <a:cs typeface="Arial" panose="020B0604020202020204" pitchFamily="34" charset="0"/>
              </a:rPr>
              <a:t>):</a:t>
            </a:r>
          </a:p>
          <a:p>
            <a:pPr marL="914400" lvl="2" indent="0">
              <a:lnSpc>
                <a:spcPct val="150000"/>
              </a:lnSpc>
              <a:buNone/>
            </a:pPr>
            <a:r>
              <a:rPr lang="tr-TR" sz="1500" dirty="0" err="1">
                <a:latin typeface="Arial" panose="020B0604020202020204" pitchFamily="34" charset="0"/>
                <a:cs typeface="Arial" panose="020B0604020202020204" pitchFamily="34" charset="0"/>
              </a:rPr>
              <a:t>etkinlik_sayilari</a:t>
            </a:r>
            <a:r>
              <a:rPr lang="tr-TR" sz="1500" dirty="0">
                <a:latin typeface="Arial" panose="020B0604020202020204" pitchFamily="34" charset="0"/>
                <a:cs typeface="Arial" panose="020B0604020202020204" pitchFamily="34" charset="0"/>
              </a:rPr>
              <a:t> = </a:t>
            </a:r>
            <a:r>
              <a:rPr lang="tr-TR" sz="1500" dirty="0" err="1">
                <a:latin typeface="Arial" panose="020B0604020202020204" pitchFamily="34" charset="0"/>
                <a:cs typeface="Arial" panose="020B0604020202020204" pitchFamily="34" charset="0"/>
              </a:rPr>
              <a:t>katilimci_df</a:t>
            </a:r>
            <a:r>
              <a:rPr lang="tr-TR" sz="1500" dirty="0">
                <a:latin typeface="Arial" panose="020B0604020202020204" pitchFamily="34" charset="0"/>
                <a:cs typeface="Arial" panose="020B0604020202020204" pitchFamily="34" charset="0"/>
              </a:rPr>
              <a:t>['</a:t>
            </a:r>
            <a:r>
              <a:rPr lang="tr-TR" sz="1500" dirty="0" err="1">
                <a:latin typeface="Arial" panose="020B0604020202020204" pitchFamily="34" charset="0"/>
                <a:cs typeface="Arial" panose="020B0604020202020204" pitchFamily="34" charset="0"/>
              </a:rPr>
              <a:t>Tercih_Edilen_Yemek</a:t>
            </a:r>
            <a:r>
              <a:rPr lang="tr-TR" sz="1500" dirty="0">
                <a:latin typeface="Arial" panose="020B0604020202020204" pitchFamily="34" charset="0"/>
                <a:cs typeface="Arial" panose="020B0604020202020204" pitchFamily="34" charset="0"/>
              </a:rPr>
              <a:t>'].</a:t>
            </a:r>
            <a:r>
              <a:rPr lang="tr-TR" sz="1500" dirty="0" err="1">
                <a:latin typeface="Arial" panose="020B0604020202020204" pitchFamily="34" charset="0"/>
                <a:cs typeface="Arial" panose="020B0604020202020204" pitchFamily="34" charset="0"/>
              </a:rPr>
              <a:t>value_counts</a:t>
            </a:r>
            <a:r>
              <a:rPr lang="tr-TR" sz="1500" dirty="0">
                <a:latin typeface="Arial" panose="020B0604020202020204" pitchFamily="34" charset="0"/>
                <a:cs typeface="Arial" panose="020B0604020202020204" pitchFamily="34" charset="0"/>
              </a:rPr>
              <a:t>(): Her yemek türünün katılımcı sayısını içeren bir Seri oluşturuluyor.</a:t>
            </a:r>
          </a:p>
          <a:p>
            <a:pPr marL="914400" lvl="2" indent="0">
              <a:lnSpc>
                <a:spcPct val="150000"/>
              </a:lnSpc>
              <a:buNone/>
            </a:pPr>
            <a:r>
              <a:rPr lang="tr-TR" sz="1500" dirty="0" err="1">
                <a:latin typeface="Arial" panose="020B0604020202020204" pitchFamily="34" charset="0"/>
                <a:cs typeface="Arial" panose="020B0604020202020204" pitchFamily="34" charset="0"/>
              </a:rPr>
              <a:t>plt.pie</a:t>
            </a:r>
            <a:r>
              <a:rPr lang="tr-TR" sz="1500" dirty="0">
                <a:latin typeface="Arial" panose="020B0604020202020204" pitchFamily="34" charset="0"/>
                <a:cs typeface="Arial" panose="020B0604020202020204" pitchFamily="34" charset="0"/>
              </a:rPr>
              <a:t>(</a:t>
            </a:r>
            <a:r>
              <a:rPr lang="tr-TR" sz="1500" dirty="0" err="1">
                <a:latin typeface="Arial" panose="020B0604020202020204" pitchFamily="34" charset="0"/>
                <a:cs typeface="Arial" panose="020B0604020202020204" pitchFamily="34" charset="0"/>
              </a:rPr>
              <a:t>etkinlik_sayilari</a:t>
            </a:r>
            <a:r>
              <a:rPr lang="tr-TR" sz="1500" dirty="0">
                <a:latin typeface="Arial" panose="020B0604020202020204" pitchFamily="34" charset="0"/>
                <a:cs typeface="Arial" panose="020B0604020202020204" pitchFamily="34" charset="0"/>
              </a:rPr>
              <a:t>, </a:t>
            </a:r>
            <a:r>
              <a:rPr lang="tr-TR" sz="1500" dirty="0" err="1">
                <a:latin typeface="Arial" panose="020B0604020202020204" pitchFamily="34" charset="0"/>
                <a:cs typeface="Arial" panose="020B0604020202020204" pitchFamily="34" charset="0"/>
              </a:rPr>
              <a:t>labels</a:t>
            </a:r>
            <a:r>
              <a:rPr lang="tr-TR" sz="1500" dirty="0">
                <a:latin typeface="Arial" panose="020B0604020202020204" pitchFamily="34" charset="0"/>
                <a:cs typeface="Arial" panose="020B0604020202020204" pitchFamily="34" charset="0"/>
              </a:rPr>
              <a:t>=</a:t>
            </a:r>
            <a:r>
              <a:rPr lang="tr-TR" sz="1500" dirty="0" err="1">
                <a:latin typeface="Arial" panose="020B0604020202020204" pitchFamily="34" charset="0"/>
                <a:cs typeface="Arial" panose="020B0604020202020204" pitchFamily="34" charset="0"/>
              </a:rPr>
              <a:t>etkinlik_sayilari.index</a:t>
            </a:r>
            <a:r>
              <a:rPr lang="tr-TR" sz="1500" dirty="0">
                <a:latin typeface="Arial" panose="020B0604020202020204" pitchFamily="34" charset="0"/>
                <a:cs typeface="Arial" panose="020B0604020202020204" pitchFamily="34" charset="0"/>
              </a:rPr>
              <a:t>, </a:t>
            </a:r>
            <a:r>
              <a:rPr lang="tr-TR" sz="1500" dirty="0" err="1">
                <a:latin typeface="Arial" panose="020B0604020202020204" pitchFamily="34" charset="0"/>
                <a:cs typeface="Arial" panose="020B0604020202020204" pitchFamily="34" charset="0"/>
              </a:rPr>
              <a:t>autopct</a:t>
            </a:r>
            <a:r>
              <a:rPr lang="tr-TR" sz="1500" dirty="0">
                <a:latin typeface="Arial" panose="020B0604020202020204" pitchFamily="34" charset="0"/>
                <a:cs typeface="Arial" panose="020B0604020202020204" pitchFamily="34" charset="0"/>
              </a:rPr>
              <a:t>='%1.1f%%', </a:t>
            </a:r>
            <a:r>
              <a:rPr lang="tr-TR" sz="1500" dirty="0" err="1">
                <a:latin typeface="Arial" panose="020B0604020202020204" pitchFamily="34" charset="0"/>
                <a:cs typeface="Arial" panose="020B0604020202020204" pitchFamily="34" charset="0"/>
              </a:rPr>
              <a:t>startangle</a:t>
            </a:r>
            <a:r>
              <a:rPr lang="tr-TR" sz="1500" dirty="0">
                <a:latin typeface="Arial" panose="020B0604020202020204" pitchFamily="34" charset="0"/>
                <a:cs typeface="Arial" panose="020B0604020202020204" pitchFamily="34" charset="0"/>
              </a:rPr>
              <a:t>=90): Pasta grafiği çiziliyor. </a:t>
            </a:r>
            <a:r>
              <a:rPr lang="tr-TR" sz="1500" dirty="0" err="1">
                <a:latin typeface="Arial" panose="020B0604020202020204" pitchFamily="34" charset="0"/>
                <a:cs typeface="Arial" panose="020B0604020202020204" pitchFamily="34" charset="0"/>
              </a:rPr>
              <a:t>etkinlik_sayilari</a:t>
            </a:r>
            <a:r>
              <a:rPr lang="tr-TR" sz="1500" dirty="0">
                <a:latin typeface="Arial" panose="020B0604020202020204" pitchFamily="34" charset="0"/>
                <a:cs typeface="Arial" panose="020B0604020202020204" pitchFamily="34" charset="0"/>
              </a:rPr>
              <a:t> verileri, etiketler </a:t>
            </a:r>
            <a:r>
              <a:rPr lang="tr-TR" sz="1500" dirty="0" err="1">
                <a:latin typeface="Arial" panose="020B0604020202020204" pitchFamily="34" charset="0"/>
                <a:cs typeface="Arial" panose="020B0604020202020204" pitchFamily="34" charset="0"/>
              </a:rPr>
              <a:t>etkinlik_sayilari.index</a:t>
            </a:r>
            <a:r>
              <a:rPr lang="tr-TR" sz="1500" dirty="0">
                <a:latin typeface="Arial" panose="020B0604020202020204" pitchFamily="34" charset="0"/>
                <a:cs typeface="Arial" panose="020B0604020202020204" pitchFamily="34" charset="0"/>
              </a:rPr>
              <a:t> ile eşleştirilerek gösteriliyor. </a:t>
            </a:r>
            <a:r>
              <a:rPr lang="tr-TR" sz="1500" dirty="0" err="1">
                <a:latin typeface="Arial" panose="020B0604020202020204" pitchFamily="34" charset="0"/>
                <a:cs typeface="Arial" panose="020B0604020202020204" pitchFamily="34" charset="0"/>
              </a:rPr>
              <a:t>autopct</a:t>
            </a:r>
            <a:r>
              <a:rPr lang="tr-TR" sz="1500" dirty="0">
                <a:latin typeface="Arial" panose="020B0604020202020204" pitchFamily="34" charset="0"/>
                <a:cs typeface="Arial" panose="020B0604020202020204" pitchFamily="34" charset="0"/>
              </a:rPr>
              <a:t> ile yüzdelik değerler eklendi, </a:t>
            </a:r>
            <a:r>
              <a:rPr lang="tr-TR" sz="1500" dirty="0" err="1">
                <a:latin typeface="Arial" panose="020B0604020202020204" pitchFamily="34" charset="0"/>
                <a:cs typeface="Arial" panose="020B0604020202020204" pitchFamily="34" charset="0"/>
              </a:rPr>
              <a:t>startangle</a:t>
            </a:r>
            <a:r>
              <a:rPr lang="tr-TR" sz="1500" dirty="0">
                <a:latin typeface="Arial" panose="020B0604020202020204" pitchFamily="34" charset="0"/>
                <a:cs typeface="Arial" panose="020B0604020202020204" pitchFamily="34" charset="0"/>
              </a:rPr>
              <a:t> ile başlangıç açısı belirlendi.</a:t>
            </a:r>
          </a:p>
          <a:p>
            <a:pPr marL="914400" lvl="2" indent="0">
              <a:lnSpc>
                <a:spcPct val="150000"/>
              </a:lnSpc>
              <a:buNone/>
            </a:pPr>
            <a:r>
              <a:rPr lang="tr-TR" sz="1500" dirty="0" err="1">
                <a:latin typeface="Arial" panose="020B0604020202020204" pitchFamily="34" charset="0"/>
                <a:cs typeface="Arial" panose="020B0604020202020204" pitchFamily="34" charset="0"/>
              </a:rPr>
              <a:t>plt.title</a:t>
            </a:r>
            <a:r>
              <a:rPr lang="tr-TR" sz="1500" dirty="0">
                <a:latin typeface="Arial" panose="020B0604020202020204" pitchFamily="34" charset="0"/>
                <a:cs typeface="Arial" panose="020B0604020202020204" pitchFamily="34" charset="0"/>
              </a:rPr>
              <a:t>('Ziyaretçi Sayısına Göre Popüler Yemekler'): Grafik başlığı belirleniyor.</a:t>
            </a:r>
          </a:p>
          <a:p>
            <a:pPr marL="914400" lvl="2" indent="0">
              <a:lnSpc>
                <a:spcPct val="150000"/>
              </a:lnSpc>
              <a:buNone/>
            </a:pPr>
            <a:r>
              <a:rPr lang="tr-TR" sz="1500" dirty="0" err="1">
                <a:latin typeface="Arial" panose="020B0604020202020204" pitchFamily="34" charset="0"/>
                <a:cs typeface="Arial" panose="020B0604020202020204" pitchFamily="34" charset="0"/>
              </a:rPr>
              <a:t>plt.show</a:t>
            </a:r>
            <a:r>
              <a:rPr lang="tr-TR" sz="1500" dirty="0">
                <a:latin typeface="Arial" panose="020B0604020202020204" pitchFamily="34" charset="0"/>
                <a:cs typeface="Arial" panose="020B0604020202020204" pitchFamily="34" charset="0"/>
              </a:rPr>
              <a:t>(): Oluşturulan pasta grafiği ekranda gösteriliyor.</a:t>
            </a:r>
          </a:p>
          <a:p>
            <a:pPr marL="0" indent="0">
              <a:buNone/>
            </a:pPr>
            <a:endParaRPr lang="tr-TR" dirty="0"/>
          </a:p>
        </p:txBody>
      </p:sp>
      <p:sp>
        <p:nvSpPr>
          <p:cNvPr id="4" name="Alt Bilgi Yer Tutucusu 3">
            <a:extLst>
              <a:ext uri="{FF2B5EF4-FFF2-40B4-BE49-F238E27FC236}">
                <a16:creationId xmlns:a16="http://schemas.microsoft.com/office/drawing/2014/main" id="{FC185486-A828-8E5F-DDD8-352C6E8C7F54}"/>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BF0C2775-8A05-AE8F-A77F-342FE0EB9A47}"/>
              </a:ext>
            </a:extLst>
          </p:cNvPr>
          <p:cNvSpPr>
            <a:spLocks noGrp="1"/>
          </p:cNvSpPr>
          <p:nvPr>
            <p:ph type="sldNum" sz="quarter" idx="12"/>
          </p:nvPr>
        </p:nvSpPr>
        <p:spPr/>
        <p:txBody>
          <a:bodyPr/>
          <a:lstStyle/>
          <a:p>
            <a:fld id="{DB627924-DBE7-45A9-8012-C301976E0941}" type="slidenum">
              <a:rPr lang="tr-TR" smtClean="0"/>
              <a:t>36</a:t>
            </a:fld>
            <a:endParaRPr lang="tr-TR"/>
          </a:p>
        </p:txBody>
      </p:sp>
    </p:spTree>
    <p:extLst>
      <p:ext uri="{BB962C8B-B14F-4D97-AF65-F5344CB8AC3E}">
        <p14:creationId xmlns:p14="http://schemas.microsoft.com/office/powerpoint/2010/main" val="1699219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685800" y="1416937"/>
            <a:ext cx="10820400" cy="4024125"/>
          </a:xfrm>
        </p:spPr>
        <p:txBody>
          <a:bodyPr/>
          <a:lstStyle/>
          <a:p>
            <a:r>
              <a:rPr lang="tr-TR" b="1" dirty="0"/>
              <a:t>Matplotlib ve Seaborn ile görselleştirmeler:</a:t>
            </a:r>
          </a:p>
          <a:p>
            <a:pPr marL="0" indent="0">
              <a:buNone/>
            </a:pPr>
            <a:endParaRPr lang="tr-TR" b="1" dirty="0"/>
          </a:p>
        </p:txBody>
      </p:sp>
      <p:pic>
        <p:nvPicPr>
          <p:cNvPr id="5" name="Resim 4">
            <a:extLst>
              <a:ext uri="{FF2B5EF4-FFF2-40B4-BE49-F238E27FC236}">
                <a16:creationId xmlns:a16="http://schemas.microsoft.com/office/drawing/2014/main" id="{B3BE17C2-CB17-257C-B4FA-773DCDB99AB7}"/>
              </a:ext>
            </a:extLst>
          </p:cNvPr>
          <p:cNvPicPr>
            <a:picLocks noChangeAspect="1"/>
          </p:cNvPicPr>
          <p:nvPr/>
        </p:nvPicPr>
        <p:blipFill>
          <a:blip r:embed="rId2"/>
          <a:stretch>
            <a:fillRect/>
          </a:stretch>
        </p:blipFill>
        <p:spPr>
          <a:xfrm>
            <a:off x="780859" y="2086596"/>
            <a:ext cx="10795090" cy="4024124"/>
          </a:xfrm>
          <a:prstGeom prst="rect">
            <a:avLst/>
          </a:prstGeom>
        </p:spPr>
      </p:pic>
      <p:sp>
        <p:nvSpPr>
          <p:cNvPr id="7" name="Alt Bilgi Yer Tutucusu 6">
            <a:extLst>
              <a:ext uri="{FF2B5EF4-FFF2-40B4-BE49-F238E27FC236}">
                <a16:creationId xmlns:a16="http://schemas.microsoft.com/office/drawing/2014/main" id="{6526D221-A561-08A9-BD8D-0E86374E469A}"/>
              </a:ext>
            </a:extLst>
          </p:cNvPr>
          <p:cNvSpPr>
            <a:spLocks noGrp="1"/>
          </p:cNvSpPr>
          <p:nvPr>
            <p:ph type="ftr" sz="quarter" idx="11"/>
          </p:nvPr>
        </p:nvSpPr>
        <p:spPr/>
        <p:txBody>
          <a:bodyPr/>
          <a:lstStyle/>
          <a:p>
            <a:r>
              <a:rPr lang="tr-TR"/>
              <a:t>Gizem Aygün Y230240086</a:t>
            </a:r>
          </a:p>
        </p:txBody>
      </p:sp>
      <p:sp>
        <p:nvSpPr>
          <p:cNvPr id="8" name="Slayt Numarası Yer Tutucusu 7">
            <a:extLst>
              <a:ext uri="{FF2B5EF4-FFF2-40B4-BE49-F238E27FC236}">
                <a16:creationId xmlns:a16="http://schemas.microsoft.com/office/drawing/2014/main" id="{BEBAEF94-6B7B-85CA-58CB-ACB600124C61}"/>
              </a:ext>
            </a:extLst>
          </p:cNvPr>
          <p:cNvSpPr>
            <a:spLocks noGrp="1"/>
          </p:cNvSpPr>
          <p:nvPr>
            <p:ph type="sldNum" sz="quarter" idx="12"/>
          </p:nvPr>
        </p:nvSpPr>
        <p:spPr/>
        <p:txBody>
          <a:bodyPr/>
          <a:lstStyle/>
          <a:p>
            <a:fld id="{DB627924-DBE7-45A9-8012-C301976E0941}" type="slidenum">
              <a:rPr lang="tr-TR" smtClean="0"/>
              <a:t>37</a:t>
            </a:fld>
            <a:endParaRPr lang="tr-TR"/>
          </a:p>
        </p:txBody>
      </p:sp>
    </p:spTree>
    <p:extLst>
      <p:ext uri="{BB962C8B-B14F-4D97-AF65-F5344CB8AC3E}">
        <p14:creationId xmlns:p14="http://schemas.microsoft.com/office/powerpoint/2010/main" val="8208218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1371600" y="1232452"/>
            <a:ext cx="10820400" cy="3948528"/>
          </a:xfrm>
        </p:spPr>
        <p:txBody>
          <a:bodyPr/>
          <a:lstStyle/>
          <a:p>
            <a:r>
              <a:rPr lang="tr-TR" b="1" dirty="0"/>
              <a:t>Matplotlib ve Seaborn ile görselleştirmeler:</a:t>
            </a:r>
          </a:p>
          <a:p>
            <a:pPr marL="0" indent="0">
              <a:buNone/>
            </a:pPr>
            <a:endParaRPr lang="tr-TR" b="1" dirty="0"/>
          </a:p>
        </p:txBody>
      </p:sp>
      <p:pic>
        <p:nvPicPr>
          <p:cNvPr id="5" name="Resim 4">
            <a:extLst>
              <a:ext uri="{FF2B5EF4-FFF2-40B4-BE49-F238E27FC236}">
                <a16:creationId xmlns:a16="http://schemas.microsoft.com/office/drawing/2014/main" id="{DB2AC3B9-ACF8-1944-70EA-05392D0A24C8}"/>
              </a:ext>
            </a:extLst>
          </p:cNvPr>
          <p:cNvPicPr>
            <a:picLocks noChangeAspect="1"/>
          </p:cNvPicPr>
          <p:nvPr/>
        </p:nvPicPr>
        <p:blipFill>
          <a:blip r:embed="rId2"/>
          <a:stretch>
            <a:fillRect/>
          </a:stretch>
        </p:blipFill>
        <p:spPr>
          <a:xfrm>
            <a:off x="1371600" y="1677020"/>
            <a:ext cx="8832574" cy="5177564"/>
          </a:xfrm>
          <a:prstGeom prst="rect">
            <a:avLst/>
          </a:prstGeom>
        </p:spPr>
      </p:pic>
      <p:sp>
        <p:nvSpPr>
          <p:cNvPr id="7" name="Alt Bilgi Yer Tutucusu 6">
            <a:extLst>
              <a:ext uri="{FF2B5EF4-FFF2-40B4-BE49-F238E27FC236}">
                <a16:creationId xmlns:a16="http://schemas.microsoft.com/office/drawing/2014/main" id="{424067EF-EFB9-0453-1D11-3A1187EBC6A0}"/>
              </a:ext>
            </a:extLst>
          </p:cNvPr>
          <p:cNvSpPr>
            <a:spLocks noGrp="1"/>
          </p:cNvSpPr>
          <p:nvPr>
            <p:ph type="ftr" sz="quarter" idx="11"/>
          </p:nvPr>
        </p:nvSpPr>
        <p:spPr/>
        <p:txBody>
          <a:bodyPr/>
          <a:lstStyle/>
          <a:p>
            <a:r>
              <a:rPr lang="tr-TR"/>
              <a:t>Gizem Aygün Y230240086</a:t>
            </a:r>
          </a:p>
        </p:txBody>
      </p:sp>
      <p:sp>
        <p:nvSpPr>
          <p:cNvPr id="8" name="Slayt Numarası Yer Tutucusu 7">
            <a:extLst>
              <a:ext uri="{FF2B5EF4-FFF2-40B4-BE49-F238E27FC236}">
                <a16:creationId xmlns:a16="http://schemas.microsoft.com/office/drawing/2014/main" id="{11893AEA-42C4-76F3-EF34-259FCED3DAE3}"/>
              </a:ext>
            </a:extLst>
          </p:cNvPr>
          <p:cNvSpPr>
            <a:spLocks noGrp="1"/>
          </p:cNvSpPr>
          <p:nvPr>
            <p:ph type="sldNum" sz="quarter" idx="12"/>
          </p:nvPr>
        </p:nvSpPr>
        <p:spPr/>
        <p:txBody>
          <a:bodyPr/>
          <a:lstStyle/>
          <a:p>
            <a:fld id="{DB627924-DBE7-45A9-8012-C301976E0941}" type="slidenum">
              <a:rPr lang="tr-TR" smtClean="0"/>
              <a:t>38</a:t>
            </a:fld>
            <a:endParaRPr lang="tr-TR"/>
          </a:p>
        </p:txBody>
      </p:sp>
    </p:spTree>
    <p:extLst>
      <p:ext uri="{BB962C8B-B14F-4D97-AF65-F5344CB8AC3E}">
        <p14:creationId xmlns:p14="http://schemas.microsoft.com/office/powerpoint/2010/main" val="2243820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7740A24-0775-E0FF-6C32-93DFF0E5583D}"/>
              </a:ext>
            </a:extLst>
          </p:cNvPr>
          <p:cNvSpPr>
            <a:spLocks noGrp="1"/>
          </p:cNvSpPr>
          <p:nvPr>
            <p:ph idx="1"/>
          </p:nvPr>
        </p:nvSpPr>
        <p:spPr>
          <a:xfrm>
            <a:off x="305207" y="1054753"/>
            <a:ext cx="11581585" cy="5557961"/>
          </a:xfrm>
        </p:spPr>
        <p:txBody>
          <a:bodyPr>
            <a:normAutofit/>
          </a:bodyPr>
          <a:lstStyle/>
          <a:p>
            <a:pPr marL="1143000" marR="0" lvl="2" indent="-228600" algn="l" defTabSz="914400" rtl="0" eaLnBrk="1" fontAlgn="auto" latinLnBrk="0" hangingPunct="1">
              <a:lnSpc>
                <a:spcPct val="150000"/>
              </a:lnSpc>
              <a:spcBef>
                <a:spcPts val="500"/>
              </a:spcBef>
              <a:spcAft>
                <a:spcPts val="0"/>
              </a:spcAft>
              <a:buClrTx/>
              <a:buSzTx/>
              <a:buFont typeface="Wingdings" panose="05000000000000000000" pitchFamily="2" charset="2"/>
              <a:buChar char="ü"/>
              <a:tabLst/>
              <a:defRPr/>
            </a:pPr>
            <a:r>
              <a:rPr kumimoji="0" lang="tr-TR"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Çubuk Grafiği (</a:t>
            </a:r>
            <a:r>
              <a:rPr kumimoji="0" lang="tr-TR" sz="1600" b="1"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countplot</a:t>
            </a:r>
            <a:r>
              <a:rPr kumimoji="0" lang="tr-TR" sz="16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sns.countplot</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Seaborn kütüphanesinin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count</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plot</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fonksiyonu kullanılarak bir sayım grafiği oluşturuluyor. x eksenine tercih edilen yemek türü,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hue</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(renk) olarak katılımcının katıldığı etkinlik ekleniyor. palette ile renk paleti belirleniyor.</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plt.title</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Grafik başlığı belirleniyor.</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plt.xlabel</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x ekseninin etiketi belirleniyor.</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plt.ylabel</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y ekseninin etiketi belirleniyor.</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plt.legend</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Eksenlerin yanındaki renkli daireleri açıklamak için bir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legend</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(açıklama) ekleniyor.</a:t>
            </a:r>
          </a:p>
          <a:p>
            <a:pPr marL="1371600" lvl="3" indent="0">
              <a:lnSpc>
                <a:spcPct val="200000"/>
              </a:lnSpc>
              <a:buNone/>
              <a:defRPr/>
            </a:pP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plt.show</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Oluşturulan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count</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tr-TR" sz="140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plot</a:t>
            </a:r>
            <a:r>
              <a:rPr kumimoji="0" lang="tr-TR" sz="14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ekranda gösteriliyor.</a:t>
            </a:r>
          </a:p>
          <a:p>
            <a:pPr marL="914400" marR="0" lvl="2" indent="0" algn="l" defTabSz="914400" rtl="0" eaLnBrk="1" fontAlgn="auto" latinLnBrk="0" hangingPunct="1">
              <a:lnSpc>
                <a:spcPct val="200000"/>
              </a:lnSpc>
              <a:spcBef>
                <a:spcPts val="500"/>
              </a:spcBef>
              <a:spcAft>
                <a:spcPts val="0"/>
              </a:spcAft>
              <a:buClrTx/>
              <a:buSzTx/>
              <a:buNone/>
              <a:tabLst/>
              <a:defRPr/>
            </a:pPr>
            <a:endParaRPr kumimoji="0" lang="tr-TR" sz="15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20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15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15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15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15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914400" marR="0" lvl="2" indent="0" algn="l" defTabSz="914400" rtl="0" eaLnBrk="1" fontAlgn="auto" latinLnBrk="0" hangingPunct="1">
              <a:lnSpc>
                <a:spcPct val="150000"/>
              </a:lnSpc>
              <a:spcBef>
                <a:spcPts val="500"/>
              </a:spcBef>
              <a:spcAft>
                <a:spcPts val="0"/>
              </a:spcAft>
              <a:buClrTx/>
              <a:buSzTx/>
              <a:buNone/>
              <a:tabLst/>
              <a:defRPr/>
            </a:pPr>
            <a:endParaRPr kumimoji="0" lang="tr-TR"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marL="0" indent="0">
              <a:buNone/>
            </a:pPr>
            <a:endParaRPr lang="tr-TR" dirty="0"/>
          </a:p>
        </p:txBody>
      </p:sp>
      <p:sp>
        <p:nvSpPr>
          <p:cNvPr id="4" name="Alt Bilgi Yer Tutucusu 3">
            <a:extLst>
              <a:ext uri="{FF2B5EF4-FFF2-40B4-BE49-F238E27FC236}">
                <a16:creationId xmlns:a16="http://schemas.microsoft.com/office/drawing/2014/main" id="{5227DC1F-9245-D1F7-1742-1E7F96754BC5}"/>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71FD160A-0497-CD0B-D6B8-1839E763EFC5}"/>
              </a:ext>
            </a:extLst>
          </p:cNvPr>
          <p:cNvSpPr>
            <a:spLocks noGrp="1"/>
          </p:cNvSpPr>
          <p:nvPr>
            <p:ph type="sldNum" sz="quarter" idx="12"/>
          </p:nvPr>
        </p:nvSpPr>
        <p:spPr/>
        <p:txBody>
          <a:bodyPr/>
          <a:lstStyle/>
          <a:p>
            <a:fld id="{DB627924-DBE7-45A9-8012-C301976E0941}" type="slidenum">
              <a:rPr lang="tr-TR" smtClean="0"/>
              <a:t>39</a:t>
            </a:fld>
            <a:endParaRPr lang="tr-TR"/>
          </a:p>
        </p:txBody>
      </p:sp>
    </p:spTree>
    <p:extLst>
      <p:ext uri="{BB962C8B-B14F-4D97-AF65-F5344CB8AC3E}">
        <p14:creationId xmlns:p14="http://schemas.microsoft.com/office/powerpoint/2010/main" val="50862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24ADF18-3D66-C78D-EA0A-1EEF65B249E6}"/>
              </a:ext>
            </a:extLst>
          </p:cNvPr>
          <p:cNvSpPr>
            <a:spLocks noGrp="1"/>
          </p:cNvSpPr>
          <p:nvPr>
            <p:ph idx="1"/>
          </p:nvPr>
        </p:nvSpPr>
        <p:spPr>
          <a:xfrm>
            <a:off x="844826" y="1416936"/>
            <a:ext cx="10820400" cy="4024125"/>
          </a:xfrm>
        </p:spPr>
        <p:txBody>
          <a:bodyPr>
            <a:normAutofit/>
          </a:bodyPr>
          <a:lstStyle/>
          <a:p>
            <a:r>
              <a:rPr lang="tr-TR" sz="1800" b="1" dirty="0">
                <a:latin typeface="Arial" panose="020B0604020202020204" pitchFamily="34" charset="0"/>
                <a:cs typeface="Arial" panose="020B0604020202020204" pitchFamily="34" charset="0"/>
              </a:rPr>
              <a:t>Veri Analizi Süreci: </a:t>
            </a:r>
          </a:p>
          <a:p>
            <a:pPr marL="0" indent="0">
              <a:buNone/>
            </a:pPr>
            <a:r>
              <a:rPr lang="tr-TR" sz="1800" dirty="0">
                <a:latin typeface="Arial" panose="020B0604020202020204" pitchFamily="34" charset="0"/>
                <a:cs typeface="Arial" panose="020B0604020202020204" pitchFamily="34" charset="0"/>
              </a:rPr>
              <a:t>Katılımcıları temsil eden bir sınıf oluşturuldu.</a:t>
            </a:r>
          </a:p>
          <a:p>
            <a:pPr marL="0" indent="0">
              <a:buNone/>
            </a:pPr>
            <a:r>
              <a:rPr lang="tr-TR" sz="1800" dirty="0">
                <a:latin typeface="Arial" panose="020B0604020202020204" pitchFamily="34" charset="0"/>
                <a:cs typeface="Arial" panose="020B0604020202020204" pitchFamily="34" charset="0"/>
              </a:rPr>
              <a:t>Pandas ve NumPy kullanılarak veri seti üzerinde analizler yapıldı.</a:t>
            </a:r>
          </a:p>
          <a:p>
            <a:pPr marL="0" indent="0">
              <a:buNone/>
            </a:pPr>
            <a:r>
              <a:rPr lang="tr-TR" sz="1800" dirty="0">
                <a:latin typeface="Arial" panose="020B0604020202020204" pitchFamily="34" charset="0"/>
                <a:cs typeface="Arial" panose="020B0604020202020204" pitchFamily="34" charset="0"/>
              </a:rPr>
              <a:t>Matplotlib ve Seaborn ile çubuk grafiği ve pasta grafiği oluşturularak sonuçlar görselleştirildi.</a:t>
            </a:r>
          </a:p>
          <a:p>
            <a:pPr marL="0" indent="0">
              <a:buNone/>
            </a:pPr>
            <a:endParaRPr lang="tr-TR" sz="1800" dirty="0">
              <a:latin typeface="Arial" panose="020B0604020202020204" pitchFamily="34" charset="0"/>
              <a:cs typeface="Arial" panose="020B0604020202020204" pitchFamily="34" charset="0"/>
            </a:endParaRPr>
          </a:p>
        </p:txBody>
      </p:sp>
      <p:pic>
        <p:nvPicPr>
          <p:cNvPr id="4" name="Resim 3">
            <a:extLst>
              <a:ext uri="{FF2B5EF4-FFF2-40B4-BE49-F238E27FC236}">
                <a16:creationId xmlns:a16="http://schemas.microsoft.com/office/drawing/2014/main" id="{D9BE7DD4-B4E3-E198-609B-5067A90B3406}"/>
              </a:ext>
            </a:extLst>
          </p:cNvPr>
          <p:cNvPicPr>
            <a:picLocks noChangeAspect="1"/>
          </p:cNvPicPr>
          <p:nvPr/>
        </p:nvPicPr>
        <p:blipFill>
          <a:blip r:embed="rId2"/>
          <a:stretch>
            <a:fillRect/>
          </a:stretch>
        </p:blipFill>
        <p:spPr>
          <a:xfrm>
            <a:off x="269496" y="3467099"/>
            <a:ext cx="2171700" cy="2105025"/>
          </a:xfrm>
          <a:prstGeom prst="rect">
            <a:avLst/>
          </a:prstGeom>
        </p:spPr>
      </p:pic>
      <p:pic>
        <p:nvPicPr>
          <p:cNvPr id="5" name="Resim 4">
            <a:extLst>
              <a:ext uri="{FF2B5EF4-FFF2-40B4-BE49-F238E27FC236}">
                <a16:creationId xmlns:a16="http://schemas.microsoft.com/office/drawing/2014/main" id="{30B77E43-DF0D-89C9-58D4-3471293F6C3D}"/>
              </a:ext>
            </a:extLst>
          </p:cNvPr>
          <p:cNvPicPr>
            <a:picLocks noChangeAspect="1"/>
          </p:cNvPicPr>
          <p:nvPr/>
        </p:nvPicPr>
        <p:blipFill>
          <a:blip r:embed="rId3"/>
          <a:stretch>
            <a:fillRect/>
          </a:stretch>
        </p:blipFill>
        <p:spPr>
          <a:xfrm>
            <a:off x="3051986" y="3428999"/>
            <a:ext cx="2143125" cy="2143125"/>
          </a:xfrm>
          <a:prstGeom prst="rect">
            <a:avLst/>
          </a:prstGeom>
        </p:spPr>
      </p:pic>
      <p:pic>
        <p:nvPicPr>
          <p:cNvPr id="7" name="Resim 6">
            <a:extLst>
              <a:ext uri="{FF2B5EF4-FFF2-40B4-BE49-F238E27FC236}">
                <a16:creationId xmlns:a16="http://schemas.microsoft.com/office/drawing/2014/main" id="{23DD2C40-484E-D174-B124-0BB18E1DDFCA}"/>
              </a:ext>
            </a:extLst>
          </p:cNvPr>
          <p:cNvPicPr>
            <a:picLocks noChangeAspect="1"/>
          </p:cNvPicPr>
          <p:nvPr/>
        </p:nvPicPr>
        <p:blipFill>
          <a:blip r:embed="rId4"/>
          <a:stretch>
            <a:fillRect/>
          </a:stretch>
        </p:blipFill>
        <p:spPr>
          <a:xfrm>
            <a:off x="5612917" y="3289852"/>
            <a:ext cx="5000625" cy="914400"/>
          </a:xfrm>
          <a:prstGeom prst="rect">
            <a:avLst/>
          </a:prstGeom>
        </p:spPr>
      </p:pic>
      <p:pic>
        <p:nvPicPr>
          <p:cNvPr id="8" name="Resim 7">
            <a:extLst>
              <a:ext uri="{FF2B5EF4-FFF2-40B4-BE49-F238E27FC236}">
                <a16:creationId xmlns:a16="http://schemas.microsoft.com/office/drawing/2014/main" id="{2311C306-4ACC-B113-8E4E-B4A22E3F7AAF}"/>
              </a:ext>
            </a:extLst>
          </p:cNvPr>
          <p:cNvPicPr>
            <a:picLocks noChangeAspect="1"/>
          </p:cNvPicPr>
          <p:nvPr/>
        </p:nvPicPr>
        <p:blipFill>
          <a:blip r:embed="rId5"/>
          <a:stretch>
            <a:fillRect/>
          </a:stretch>
        </p:blipFill>
        <p:spPr>
          <a:xfrm>
            <a:off x="5836030" y="4756495"/>
            <a:ext cx="5000624" cy="1143000"/>
          </a:xfrm>
          <a:prstGeom prst="rect">
            <a:avLst/>
          </a:prstGeom>
        </p:spPr>
      </p:pic>
      <p:sp>
        <p:nvSpPr>
          <p:cNvPr id="2" name="Alt Bilgi Yer Tutucusu 1">
            <a:extLst>
              <a:ext uri="{FF2B5EF4-FFF2-40B4-BE49-F238E27FC236}">
                <a16:creationId xmlns:a16="http://schemas.microsoft.com/office/drawing/2014/main" id="{24A65642-33EB-7709-2ACA-F521CFED3086}"/>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0727AE4A-85D8-575C-DBA6-978925DEF938}"/>
              </a:ext>
            </a:extLst>
          </p:cNvPr>
          <p:cNvSpPr>
            <a:spLocks noGrp="1"/>
          </p:cNvSpPr>
          <p:nvPr>
            <p:ph type="sldNum" sz="quarter" idx="12"/>
          </p:nvPr>
        </p:nvSpPr>
        <p:spPr/>
        <p:txBody>
          <a:bodyPr/>
          <a:lstStyle/>
          <a:p>
            <a:fld id="{DB627924-DBE7-45A9-8012-C301976E0941}" type="slidenum">
              <a:rPr lang="tr-TR" smtClean="0"/>
              <a:t>4</a:t>
            </a:fld>
            <a:endParaRPr lang="tr-TR"/>
          </a:p>
        </p:txBody>
      </p:sp>
    </p:spTree>
    <p:extLst>
      <p:ext uri="{BB962C8B-B14F-4D97-AF65-F5344CB8AC3E}">
        <p14:creationId xmlns:p14="http://schemas.microsoft.com/office/powerpoint/2010/main" val="3405721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685800" y="1416937"/>
            <a:ext cx="10820400" cy="4024125"/>
          </a:xfrm>
        </p:spPr>
        <p:txBody>
          <a:bodyPr/>
          <a:lstStyle/>
          <a:p>
            <a:r>
              <a:rPr lang="tr-TR" b="1" dirty="0"/>
              <a:t>Matplotlib ve Seaborn ile görselleştirmeler:</a:t>
            </a:r>
          </a:p>
          <a:p>
            <a:pPr marL="0" indent="0">
              <a:buNone/>
            </a:pPr>
            <a:endParaRPr lang="tr-TR" b="1" dirty="0"/>
          </a:p>
        </p:txBody>
      </p:sp>
      <p:pic>
        <p:nvPicPr>
          <p:cNvPr id="4" name="Resim 3">
            <a:extLst>
              <a:ext uri="{FF2B5EF4-FFF2-40B4-BE49-F238E27FC236}">
                <a16:creationId xmlns:a16="http://schemas.microsoft.com/office/drawing/2014/main" id="{28D25DF1-4769-1B01-8901-D7F95F893423}"/>
              </a:ext>
            </a:extLst>
          </p:cNvPr>
          <p:cNvPicPr>
            <a:picLocks noChangeAspect="1"/>
          </p:cNvPicPr>
          <p:nvPr/>
        </p:nvPicPr>
        <p:blipFill>
          <a:blip r:embed="rId2"/>
          <a:stretch>
            <a:fillRect/>
          </a:stretch>
        </p:blipFill>
        <p:spPr>
          <a:xfrm>
            <a:off x="1014206" y="1930055"/>
            <a:ext cx="10272772" cy="4404484"/>
          </a:xfrm>
          <a:prstGeom prst="rect">
            <a:avLst/>
          </a:prstGeom>
        </p:spPr>
      </p:pic>
      <p:sp>
        <p:nvSpPr>
          <p:cNvPr id="5" name="Alt Bilgi Yer Tutucusu 4">
            <a:extLst>
              <a:ext uri="{FF2B5EF4-FFF2-40B4-BE49-F238E27FC236}">
                <a16:creationId xmlns:a16="http://schemas.microsoft.com/office/drawing/2014/main" id="{48978B86-8FE0-CD44-73E7-AAE3CD4D6AF0}"/>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D8D7EF9D-F33A-E23E-A72A-C6FE402941C1}"/>
              </a:ext>
            </a:extLst>
          </p:cNvPr>
          <p:cNvSpPr>
            <a:spLocks noGrp="1"/>
          </p:cNvSpPr>
          <p:nvPr>
            <p:ph type="sldNum" sz="quarter" idx="12"/>
          </p:nvPr>
        </p:nvSpPr>
        <p:spPr/>
        <p:txBody>
          <a:bodyPr/>
          <a:lstStyle/>
          <a:p>
            <a:fld id="{DB627924-DBE7-45A9-8012-C301976E0941}" type="slidenum">
              <a:rPr lang="tr-TR" smtClean="0"/>
              <a:t>40</a:t>
            </a:fld>
            <a:endParaRPr lang="tr-TR"/>
          </a:p>
        </p:txBody>
      </p:sp>
    </p:spTree>
    <p:extLst>
      <p:ext uri="{BB962C8B-B14F-4D97-AF65-F5344CB8AC3E}">
        <p14:creationId xmlns:p14="http://schemas.microsoft.com/office/powerpoint/2010/main" val="3098155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685800" y="1416937"/>
            <a:ext cx="10820400" cy="4024125"/>
          </a:xfrm>
        </p:spPr>
        <p:txBody>
          <a:bodyPr/>
          <a:lstStyle/>
          <a:p>
            <a:r>
              <a:rPr lang="tr-TR" b="1" dirty="0"/>
              <a:t>Matplotlib ve Seaborn ile görselleştirmeler:</a:t>
            </a:r>
          </a:p>
          <a:p>
            <a:pPr marL="0" indent="0">
              <a:buNone/>
            </a:pPr>
            <a:endParaRPr lang="tr-TR" b="1" dirty="0"/>
          </a:p>
        </p:txBody>
      </p:sp>
      <p:pic>
        <p:nvPicPr>
          <p:cNvPr id="4" name="Resim 3">
            <a:extLst>
              <a:ext uri="{FF2B5EF4-FFF2-40B4-BE49-F238E27FC236}">
                <a16:creationId xmlns:a16="http://schemas.microsoft.com/office/drawing/2014/main" id="{FD957B00-178A-3E31-3FCD-48E546AEC810}"/>
              </a:ext>
            </a:extLst>
          </p:cNvPr>
          <p:cNvPicPr>
            <a:picLocks noChangeAspect="1"/>
          </p:cNvPicPr>
          <p:nvPr/>
        </p:nvPicPr>
        <p:blipFill>
          <a:blip r:embed="rId2"/>
          <a:stretch>
            <a:fillRect/>
          </a:stretch>
        </p:blipFill>
        <p:spPr>
          <a:xfrm>
            <a:off x="1106969" y="2025718"/>
            <a:ext cx="10077865" cy="4587117"/>
          </a:xfrm>
          <a:prstGeom prst="rect">
            <a:avLst/>
          </a:prstGeom>
        </p:spPr>
      </p:pic>
      <p:sp>
        <p:nvSpPr>
          <p:cNvPr id="5" name="Alt Bilgi Yer Tutucusu 4">
            <a:extLst>
              <a:ext uri="{FF2B5EF4-FFF2-40B4-BE49-F238E27FC236}">
                <a16:creationId xmlns:a16="http://schemas.microsoft.com/office/drawing/2014/main" id="{CF714213-D4A4-A09F-199B-14D87CD2ED7B}"/>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047E1599-39D5-BD6A-7B00-2D6A628124C7}"/>
              </a:ext>
            </a:extLst>
          </p:cNvPr>
          <p:cNvSpPr>
            <a:spLocks noGrp="1"/>
          </p:cNvSpPr>
          <p:nvPr>
            <p:ph type="sldNum" sz="quarter" idx="12"/>
          </p:nvPr>
        </p:nvSpPr>
        <p:spPr/>
        <p:txBody>
          <a:bodyPr/>
          <a:lstStyle/>
          <a:p>
            <a:fld id="{DB627924-DBE7-45A9-8012-C301976E0941}" type="slidenum">
              <a:rPr lang="tr-TR" smtClean="0"/>
              <a:t>41</a:t>
            </a:fld>
            <a:endParaRPr lang="tr-TR"/>
          </a:p>
        </p:txBody>
      </p:sp>
    </p:spTree>
    <p:extLst>
      <p:ext uri="{BB962C8B-B14F-4D97-AF65-F5344CB8AC3E}">
        <p14:creationId xmlns:p14="http://schemas.microsoft.com/office/powerpoint/2010/main" val="16200070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83A0B45-6D9F-8D88-984F-D00B43545E92}"/>
              </a:ext>
            </a:extLst>
          </p:cNvPr>
          <p:cNvSpPr>
            <a:spLocks noGrp="1"/>
          </p:cNvSpPr>
          <p:nvPr>
            <p:ph idx="1"/>
          </p:nvPr>
        </p:nvSpPr>
        <p:spPr>
          <a:xfrm>
            <a:off x="173526" y="253094"/>
            <a:ext cx="10214657" cy="5023444"/>
          </a:xfrm>
        </p:spPr>
        <p:txBody>
          <a:bodyPr>
            <a:noAutofit/>
          </a:bodyPr>
          <a:lstStyle/>
          <a:p>
            <a:pPr lvl="1">
              <a:buFont typeface="Wingdings" panose="05000000000000000000" pitchFamily="2" charset="2"/>
              <a:buChar char="ü"/>
            </a:pPr>
            <a:r>
              <a:rPr lang="tr-TR" sz="1600" dirty="0">
                <a:latin typeface="Arial" panose="020B0604020202020204" pitchFamily="34" charset="0"/>
                <a:cs typeface="Arial" panose="020B0604020202020204" pitchFamily="34" charset="0"/>
              </a:rPr>
              <a:t>Serpme Grafiği (</a:t>
            </a:r>
            <a:r>
              <a:rPr lang="tr-TR" sz="1600" dirty="0" err="1">
                <a:latin typeface="Arial" panose="020B0604020202020204" pitchFamily="34" charset="0"/>
                <a:cs typeface="Arial" panose="020B0604020202020204" pitchFamily="34" charset="0"/>
              </a:rPr>
              <a:t>scatter</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plot</a:t>
            </a:r>
            <a:r>
              <a:rPr lang="tr-TR" sz="1600" dirty="0">
                <a:latin typeface="Arial" panose="020B0604020202020204" pitchFamily="34" charset="0"/>
                <a:cs typeface="Arial" panose="020B0604020202020204" pitchFamily="34" charset="0"/>
              </a:rPr>
              <a:t>):</a:t>
            </a:r>
          </a:p>
          <a:p>
            <a:pPr marL="457200" lvl="1" indent="0">
              <a:buNone/>
            </a:pPr>
            <a:endParaRPr lang="tr-TR" sz="1400" dirty="0">
              <a:latin typeface="Arial" panose="020B0604020202020204" pitchFamily="34" charset="0"/>
              <a:cs typeface="Arial" panose="020B0604020202020204" pitchFamily="34" charset="0"/>
            </a:endParaRPr>
          </a:p>
          <a:p>
            <a:pPr marL="1371600" lvl="3" indent="0">
              <a:lnSpc>
                <a:spcPct val="250000"/>
              </a:lnSpc>
              <a:buNone/>
            </a:pPr>
            <a:r>
              <a:rPr lang="tr-TR" sz="1400" dirty="0" err="1">
                <a:latin typeface="Arial" panose="020B0604020202020204" pitchFamily="34" charset="0"/>
                <a:cs typeface="Arial" panose="020B0604020202020204" pitchFamily="34" charset="0"/>
              </a:rPr>
              <a:t>sns.scatterplot</a:t>
            </a:r>
            <a:r>
              <a:rPr lang="tr-TR" sz="1400" dirty="0">
                <a:latin typeface="Arial" panose="020B0604020202020204" pitchFamily="34" charset="0"/>
                <a:cs typeface="Arial" panose="020B0604020202020204" pitchFamily="34" charset="0"/>
              </a:rPr>
              <a:t>(): Seaborn kütüphanesinin </a:t>
            </a:r>
            <a:r>
              <a:rPr lang="tr-TR" sz="1400" dirty="0" err="1">
                <a:latin typeface="Arial" panose="020B0604020202020204" pitchFamily="34" charset="0"/>
                <a:cs typeface="Arial" panose="020B0604020202020204" pitchFamily="34" charset="0"/>
              </a:rPr>
              <a:t>scatter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plot</a:t>
            </a:r>
            <a:r>
              <a:rPr lang="tr-TR" sz="1400" dirty="0">
                <a:latin typeface="Arial" panose="020B0604020202020204" pitchFamily="34" charset="0"/>
                <a:cs typeface="Arial" panose="020B0604020202020204" pitchFamily="34" charset="0"/>
              </a:rPr>
              <a:t> fonksiyonu kullanılarak bir </a:t>
            </a:r>
            <a:r>
              <a:rPr lang="tr-TR" sz="1400" dirty="0" err="1">
                <a:latin typeface="Arial" panose="020B0604020202020204" pitchFamily="34" charset="0"/>
                <a:cs typeface="Arial" panose="020B0604020202020204" pitchFamily="34" charset="0"/>
              </a:rPr>
              <a:t>scatter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plot</a:t>
            </a:r>
            <a:r>
              <a:rPr lang="tr-TR" sz="1400" dirty="0">
                <a:latin typeface="Arial" panose="020B0604020202020204" pitchFamily="34" charset="0"/>
                <a:cs typeface="Arial" panose="020B0604020202020204" pitchFamily="34" charset="0"/>
              </a:rPr>
              <a:t> oluşturuluyor. x eksenine yaş, y eksenine etkinlik tercihi, </a:t>
            </a:r>
            <a:r>
              <a:rPr lang="tr-TR" sz="1400" dirty="0" err="1">
                <a:latin typeface="Arial" panose="020B0604020202020204" pitchFamily="34" charset="0"/>
                <a:cs typeface="Arial" panose="020B0604020202020204" pitchFamily="34" charset="0"/>
              </a:rPr>
              <a:t>hue</a:t>
            </a:r>
            <a:r>
              <a:rPr lang="tr-TR" sz="1400" dirty="0">
                <a:latin typeface="Arial" panose="020B0604020202020204" pitchFamily="34" charset="0"/>
                <a:cs typeface="Arial" panose="020B0604020202020204" pitchFamily="34" charset="0"/>
              </a:rPr>
              <a:t> (renk) olarak cinsiyet bilgisi ekleniyor. palette ile renk paleti belirleniyor, s ile nokta büyüklüğü ayarlanıyor.</a:t>
            </a:r>
          </a:p>
          <a:p>
            <a:pPr marL="1371600" lvl="3" indent="0">
              <a:lnSpc>
                <a:spcPct val="250000"/>
              </a:lnSpc>
              <a:buNone/>
            </a:pPr>
            <a:r>
              <a:rPr lang="tr-TR" sz="1400" dirty="0" err="1">
                <a:latin typeface="Arial" panose="020B0604020202020204" pitchFamily="34" charset="0"/>
                <a:cs typeface="Arial" panose="020B0604020202020204" pitchFamily="34" charset="0"/>
              </a:rPr>
              <a:t>plt.title</a:t>
            </a:r>
            <a:r>
              <a:rPr lang="tr-TR" sz="1400" dirty="0">
                <a:latin typeface="Arial" panose="020B0604020202020204" pitchFamily="34" charset="0"/>
                <a:cs typeface="Arial" panose="020B0604020202020204" pitchFamily="34" charset="0"/>
              </a:rPr>
              <a:t>(): Grafik başlığı belirleniyor.</a:t>
            </a:r>
          </a:p>
          <a:p>
            <a:pPr marL="1371600" lvl="3" indent="0">
              <a:lnSpc>
                <a:spcPct val="250000"/>
              </a:lnSpc>
              <a:buNone/>
            </a:pPr>
            <a:r>
              <a:rPr lang="tr-TR" sz="1400" dirty="0" err="1">
                <a:latin typeface="Arial" panose="020B0604020202020204" pitchFamily="34" charset="0"/>
                <a:cs typeface="Arial" panose="020B0604020202020204" pitchFamily="34" charset="0"/>
              </a:rPr>
              <a:t>plt.xlabel</a:t>
            </a:r>
            <a:r>
              <a:rPr lang="tr-TR" sz="1400" dirty="0">
                <a:latin typeface="Arial" panose="020B0604020202020204" pitchFamily="34" charset="0"/>
                <a:cs typeface="Arial" panose="020B0604020202020204" pitchFamily="34" charset="0"/>
              </a:rPr>
              <a:t>(): x ekseninin etiketi belirleniyor.</a:t>
            </a:r>
          </a:p>
          <a:p>
            <a:pPr marL="1371600" lvl="3" indent="0">
              <a:lnSpc>
                <a:spcPct val="250000"/>
              </a:lnSpc>
              <a:buNone/>
            </a:pPr>
            <a:r>
              <a:rPr lang="tr-TR" sz="1400" dirty="0" err="1">
                <a:latin typeface="Arial" panose="020B0604020202020204" pitchFamily="34" charset="0"/>
                <a:cs typeface="Arial" panose="020B0604020202020204" pitchFamily="34" charset="0"/>
              </a:rPr>
              <a:t>plt.ylabel</a:t>
            </a:r>
            <a:r>
              <a:rPr lang="tr-TR" sz="1400" dirty="0">
                <a:latin typeface="Arial" panose="020B0604020202020204" pitchFamily="34" charset="0"/>
                <a:cs typeface="Arial" panose="020B0604020202020204" pitchFamily="34" charset="0"/>
              </a:rPr>
              <a:t>(): y ekseninin etiketi belirleniyor.</a:t>
            </a:r>
          </a:p>
          <a:p>
            <a:pPr marL="1371600" lvl="3" indent="0">
              <a:lnSpc>
                <a:spcPct val="250000"/>
              </a:lnSpc>
              <a:buNone/>
            </a:pPr>
            <a:r>
              <a:rPr lang="tr-TR" sz="1400" dirty="0" err="1">
                <a:latin typeface="Arial" panose="020B0604020202020204" pitchFamily="34" charset="0"/>
                <a:cs typeface="Arial" panose="020B0604020202020204" pitchFamily="34" charset="0"/>
              </a:rPr>
              <a:t>plt.legend</a:t>
            </a:r>
            <a:r>
              <a:rPr lang="tr-TR" sz="1400" dirty="0">
                <a:latin typeface="Arial" panose="020B0604020202020204" pitchFamily="34" charset="0"/>
                <a:cs typeface="Arial" panose="020B0604020202020204" pitchFamily="34" charset="0"/>
              </a:rPr>
              <a:t>(): Eksenlerin yanındaki renkli daireleri açıklamak için bir </a:t>
            </a:r>
            <a:r>
              <a:rPr lang="tr-TR" sz="1400" dirty="0" err="1">
                <a:latin typeface="Arial" panose="020B0604020202020204" pitchFamily="34" charset="0"/>
                <a:cs typeface="Arial" panose="020B0604020202020204" pitchFamily="34" charset="0"/>
              </a:rPr>
              <a:t>legend</a:t>
            </a:r>
            <a:r>
              <a:rPr lang="tr-TR" sz="1400" dirty="0">
                <a:latin typeface="Arial" panose="020B0604020202020204" pitchFamily="34" charset="0"/>
                <a:cs typeface="Arial" panose="020B0604020202020204" pitchFamily="34" charset="0"/>
              </a:rPr>
              <a:t> (açıklama) ekleniyor.</a:t>
            </a:r>
          </a:p>
          <a:p>
            <a:pPr marL="1371600" lvl="3" indent="0">
              <a:lnSpc>
                <a:spcPct val="250000"/>
              </a:lnSpc>
              <a:buNone/>
            </a:pPr>
            <a:r>
              <a:rPr lang="tr-TR" sz="1400" dirty="0" err="1">
                <a:latin typeface="Arial" panose="020B0604020202020204" pitchFamily="34" charset="0"/>
                <a:cs typeface="Arial" panose="020B0604020202020204" pitchFamily="34" charset="0"/>
              </a:rPr>
              <a:t>plt.show</a:t>
            </a:r>
            <a:r>
              <a:rPr lang="tr-TR" sz="1400" dirty="0">
                <a:latin typeface="Arial" panose="020B0604020202020204" pitchFamily="34" charset="0"/>
                <a:cs typeface="Arial" panose="020B0604020202020204" pitchFamily="34" charset="0"/>
              </a:rPr>
              <a:t>(): Oluşturulan </a:t>
            </a:r>
            <a:r>
              <a:rPr lang="tr-TR" sz="1400" dirty="0" err="1">
                <a:latin typeface="Arial" panose="020B0604020202020204" pitchFamily="34" charset="0"/>
                <a:cs typeface="Arial" panose="020B0604020202020204" pitchFamily="34" charset="0"/>
              </a:rPr>
              <a:t>scatter</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plot</a:t>
            </a:r>
            <a:r>
              <a:rPr lang="tr-TR" sz="1400" dirty="0">
                <a:latin typeface="Arial" panose="020B0604020202020204" pitchFamily="34" charset="0"/>
                <a:cs typeface="Arial" panose="020B0604020202020204" pitchFamily="34" charset="0"/>
              </a:rPr>
              <a:t> ekranda gösteriliyor.</a:t>
            </a:r>
          </a:p>
          <a:p>
            <a:pPr marL="1371600" lvl="3" indent="0">
              <a:lnSpc>
                <a:spcPct val="250000"/>
              </a:lnSpc>
              <a:buNone/>
            </a:pPr>
            <a:endParaRPr lang="tr-TR" sz="1400" dirty="0">
              <a:latin typeface="Arial" panose="020B0604020202020204" pitchFamily="34" charset="0"/>
              <a:cs typeface="Arial" panose="020B0604020202020204" pitchFamily="34" charset="0"/>
            </a:endParaRPr>
          </a:p>
          <a:p>
            <a:pPr marL="0" indent="0">
              <a:lnSpc>
                <a:spcPct val="250000"/>
              </a:lnSpc>
              <a:buNone/>
            </a:pPr>
            <a:endParaRPr lang="tr-TR" sz="1400" dirty="0">
              <a:latin typeface="Arial" panose="020B0604020202020204" pitchFamily="34" charset="0"/>
              <a:cs typeface="Arial" panose="020B0604020202020204" pitchFamily="34" charset="0"/>
            </a:endParaRPr>
          </a:p>
          <a:p>
            <a:pPr marL="0" indent="0">
              <a:lnSpc>
                <a:spcPct val="250000"/>
              </a:lnSpc>
              <a:buNone/>
            </a:pPr>
            <a:endParaRPr lang="tr-TR" sz="1400" dirty="0">
              <a:latin typeface="Arial" panose="020B0604020202020204" pitchFamily="34" charset="0"/>
              <a:cs typeface="Arial" panose="020B0604020202020204" pitchFamily="34" charset="0"/>
            </a:endParaRPr>
          </a:p>
          <a:p>
            <a:pPr marL="0" indent="0">
              <a:buNone/>
            </a:pPr>
            <a:endParaRPr lang="tr-TR" sz="1400" dirty="0">
              <a:latin typeface="Arial" panose="020B0604020202020204" pitchFamily="34" charset="0"/>
              <a:cs typeface="Arial" panose="020B0604020202020204" pitchFamily="34" charset="0"/>
            </a:endParaRPr>
          </a:p>
          <a:p>
            <a:pPr marL="0" indent="0">
              <a:buNone/>
            </a:pPr>
            <a:endParaRPr lang="tr-TR" sz="1400" dirty="0">
              <a:latin typeface="Arial" panose="020B0604020202020204" pitchFamily="34" charset="0"/>
              <a:cs typeface="Arial" panose="020B0604020202020204" pitchFamily="34" charset="0"/>
            </a:endParaRPr>
          </a:p>
          <a:p>
            <a:pPr marL="0" indent="0">
              <a:buNone/>
            </a:pPr>
            <a:endParaRPr lang="tr-TR" sz="1400" dirty="0">
              <a:latin typeface="Arial" panose="020B0604020202020204" pitchFamily="34" charset="0"/>
              <a:cs typeface="Arial" panose="020B0604020202020204" pitchFamily="34" charset="0"/>
            </a:endParaRPr>
          </a:p>
          <a:p>
            <a:pPr marL="0" indent="0">
              <a:buNone/>
            </a:pPr>
            <a:endParaRPr lang="tr-TR" sz="1400" dirty="0">
              <a:latin typeface="Arial" panose="020B0604020202020204" pitchFamily="34" charset="0"/>
              <a:cs typeface="Arial" panose="020B0604020202020204" pitchFamily="34" charset="0"/>
            </a:endParaRPr>
          </a:p>
        </p:txBody>
      </p:sp>
      <p:sp>
        <p:nvSpPr>
          <p:cNvPr id="2" name="Alt Bilgi Yer Tutucusu 1">
            <a:extLst>
              <a:ext uri="{FF2B5EF4-FFF2-40B4-BE49-F238E27FC236}">
                <a16:creationId xmlns:a16="http://schemas.microsoft.com/office/drawing/2014/main" id="{AEFF9BCE-4F5F-9B19-D1CE-E55287EE5904}"/>
              </a:ext>
            </a:extLst>
          </p:cNvPr>
          <p:cNvSpPr>
            <a:spLocks noGrp="1"/>
          </p:cNvSpPr>
          <p:nvPr>
            <p:ph type="ftr" sz="quarter" idx="11"/>
          </p:nvPr>
        </p:nvSpPr>
        <p:spPr/>
        <p:txBody>
          <a:bodyPr/>
          <a:lstStyle/>
          <a:p>
            <a:r>
              <a:rPr lang="tr-TR"/>
              <a:t>Gizem Aygün Y230240086</a:t>
            </a:r>
          </a:p>
        </p:txBody>
      </p:sp>
      <p:sp>
        <p:nvSpPr>
          <p:cNvPr id="5" name="Slayt Numarası Yer Tutucusu 4">
            <a:extLst>
              <a:ext uri="{FF2B5EF4-FFF2-40B4-BE49-F238E27FC236}">
                <a16:creationId xmlns:a16="http://schemas.microsoft.com/office/drawing/2014/main" id="{C74FE717-84FF-54D8-24E0-198BBEF682B6}"/>
              </a:ext>
            </a:extLst>
          </p:cNvPr>
          <p:cNvSpPr>
            <a:spLocks noGrp="1"/>
          </p:cNvSpPr>
          <p:nvPr>
            <p:ph type="sldNum" sz="quarter" idx="12"/>
          </p:nvPr>
        </p:nvSpPr>
        <p:spPr/>
        <p:txBody>
          <a:bodyPr/>
          <a:lstStyle/>
          <a:p>
            <a:fld id="{DB627924-DBE7-45A9-8012-C301976E0941}" type="slidenum">
              <a:rPr lang="tr-TR" smtClean="0"/>
              <a:t>42</a:t>
            </a:fld>
            <a:endParaRPr lang="tr-TR"/>
          </a:p>
        </p:txBody>
      </p:sp>
    </p:spTree>
    <p:extLst>
      <p:ext uri="{BB962C8B-B14F-4D97-AF65-F5344CB8AC3E}">
        <p14:creationId xmlns:p14="http://schemas.microsoft.com/office/powerpoint/2010/main" val="9287971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CA8F13F-BA9E-F47E-EC3D-AEFF750B00A2}"/>
              </a:ext>
            </a:extLst>
          </p:cNvPr>
          <p:cNvSpPr>
            <a:spLocks noGrp="1"/>
          </p:cNvSpPr>
          <p:nvPr>
            <p:ph idx="1"/>
          </p:nvPr>
        </p:nvSpPr>
        <p:spPr>
          <a:xfrm>
            <a:off x="1176131" y="1537252"/>
            <a:ext cx="10475844" cy="4611757"/>
          </a:xfrm>
        </p:spPr>
        <p:txBody>
          <a:bodyPr>
            <a:normAutofit/>
          </a:bodyPr>
          <a:lstStyle/>
          <a:p>
            <a:pPr marL="0" indent="0">
              <a:buNone/>
            </a:pPr>
            <a:r>
              <a:rPr lang="tr-TR" sz="1800" b="1" dirty="0">
                <a:latin typeface="Arial" panose="020B0604020202020204" pitchFamily="34" charset="0"/>
                <a:cs typeface="Arial" panose="020B0604020202020204" pitchFamily="34" charset="0"/>
              </a:rPr>
              <a:t> Analiz Sonuçları ve Gelecekteki Etkinlik Planlaması:</a:t>
            </a:r>
          </a:p>
          <a:p>
            <a:pPr marL="0" indent="0">
              <a:buNone/>
            </a:pPr>
            <a:endParaRPr lang="tr-TR" sz="1800" b="1" dirty="0">
              <a:latin typeface="Arial" panose="020B0604020202020204" pitchFamily="34" charset="0"/>
              <a:cs typeface="Arial" panose="020B0604020202020204" pitchFamily="34" charset="0"/>
            </a:endParaRPr>
          </a:p>
          <a:p>
            <a:pPr algn="l">
              <a:buFont typeface="Arial" panose="020B0604020202020204" pitchFamily="34" charset="0"/>
              <a:buChar char="•"/>
            </a:pPr>
            <a:r>
              <a:rPr lang="tr-TR" sz="1600" b="0" i="0" dirty="0">
                <a:effectLst/>
                <a:latin typeface="Arial" panose="020B0604020202020204" pitchFamily="34" charset="0"/>
                <a:cs typeface="Arial" panose="020B0604020202020204" pitchFamily="34" charset="0"/>
              </a:rPr>
              <a:t>Festival katılımcılarının tercihleri üzerine yapılan analizler, müşteri taleplerini anlamamıza yardımcı oldu. Analiz sonuçları, festival deneyimini iyileştirmek ve katılımcı memnuniyetini artırmak için değerli bilgiler içermektedir.</a:t>
            </a:r>
          </a:p>
          <a:p>
            <a:pPr algn="l">
              <a:buFont typeface="Arial" panose="020B0604020202020204" pitchFamily="34" charset="0"/>
              <a:buChar char="•"/>
            </a:pPr>
            <a:endParaRPr lang="tr-TR" sz="1600" b="0" i="0" dirty="0">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tr-TR" sz="1600" b="0" i="0" dirty="0">
                <a:effectLst/>
                <a:latin typeface="Arial" panose="020B0604020202020204" pitchFamily="34" charset="0"/>
                <a:cs typeface="Arial" panose="020B0604020202020204" pitchFamily="34" charset="0"/>
              </a:rPr>
              <a:t>En çok tercih edilen yemek türleri ve popüler etkinliklerin belirlenmesi, gelecekteki etkinlikleri daha iyi planlamak için temel bilgiler sağlamıştır.  Analizler, gelecekteki etkinliklerde daha fazla interaktif etkinlik ve çeşitli yemek seçenekleri önermektedir.</a:t>
            </a:r>
          </a:p>
          <a:p>
            <a:pPr marL="0" indent="0" algn="l">
              <a:buNone/>
            </a:pPr>
            <a:endParaRPr lang="tr-TR" sz="1600" b="0" i="0" dirty="0">
              <a:effectLst/>
              <a:latin typeface="Arial" panose="020B0604020202020204" pitchFamily="34" charset="0"/>
              <a:cs typeface="Arial" panose="020B0604020202020204" pitchFamily="34" charset="0"/>
            </a:endParaRPr>
          </a:p>
          <a:p>
            <a:pPr marL="0" indent="0" algn="l">
              <a:buNone/>
            </a:pPr>
            <a:r>
              <a:rPr lang="tr-TR" sz="1600" dirty="0">
                <a:latin typeface="Arial" panose="020B0604020202020204" pitchFamily="34" charset="0"/>
                <a:cs typeface="Arial" panose="020B0604020202020204" pitchFamily="34" charset="0"/>
              </a:rPr>
              <a:t>   </a:t>
            </a:r>
          </a:p>
          <a:p>
            <a:pPr marL="0" indent="0" algn="l">
              <a:buNone/>
            </a:pPr>
            <a:endParaRPr lang="tr-TR" sz="1600" dirty="0">
              <a:latin typeface="Arial" panose="020B0604020202020204" pitchFamily="34" charset="0"/>
              <a:cs typeface="Arial" panose="020B0604020202020204" pitchFamily="34" charset="0"/>
            </a:endParaRPr>
          </a:p>
          <a:p>
            <a:pPr marL="0" indent="0">
              <a:buNone/>
            </a:pPr>
            <a:r>
              <a:rPr lang="tr-TR" sz="1600" dirty="0">
                <a:latin typeface="Arial" panose="020B0604020202020204" pitchFamily="34" charset="0"/>
                <a:cs typeface="Arial" panose="020B0604020202020204" pitchFamily="34" charset="0"/>
              </a:rPr>
              <a:t>            B</a:t>
            </a:r>
            <a:r>
              <a:rPr lang="tr-TR" sz="1600" b="0" i="0" dirty="0">
                <a:effectLst/>
                <a:latin typeface="Arial" panose="020B0604020202020204" pitchFamily="34" charset="0"/>
                <a:cs typeface="Arial" panose="020B0604020202020204" pitchFamily="34" charset="0"/>
              </a:rPr>
              <a:t>u fırsatı tanıdığınız için teşekkürler. Gelecekteki yeni projelerde buluşmak dileğiyle</a:t>
            </a:r>
            <a:r>
              <a:rPr lang="tr-TR" sz="1600" b="0" i="0" dirty="0">
                <a:solidFill>
                  <a:srgbClr val="374151"/>
                </a:solidFill>
                <a:effectLst/>
                <a:latin typeface="Arial" panose="020B0604020202020204" pitchFamily="34" charset="0"/>
                <a:cs typeface="Arial" panose="020B0604020202020204" pitchFamily="34" charset="0"/>
              </a:rPr>
              <a:t>.</a:t>
            </a:r>
            <a:endParaRPr lang="tr-TR" sz="1600" b="1" dirty="0">
              <a:latin typeface="Arial" panose="020B0604020202020204" pitchFamily="34" charset="0"/>
              <a:cs typeface="Arial" panose="020B0604020202020204" pitchFamily="34" charset="0"/>
            </a:endParaRPr>
          </a:p>
        </p:txBody>
      </p:sp>
      <p:sp>
        <p:nvSpPr>
          <p:cNvPr id="4" name="Yıldız: 5 Nokta 3">
            <a:extLst>
              <a:ext uri="{FF2B5EF4-FFF2-40B4-BE49-F238E27FC236}">
                <a16:creationId xmlns:a16="http://schemas.microsoft.com/office/drawing/2014/main" id="{A190536A-41AF-A9A0-13EC-50FE87380DFA}"/>
              </a:ext>
            </a:extLst>
          </p:cNvPr>
          <p:cNvSpPr/>
          <p:nvPr/>
        </p:nvSpPr>
        <p:spPr>
          <a:xfrm>
            <a:off x="1361661" y="4956311"/>
            <a:ext cx="516835" cy="31805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tr-TR" dirty="0"/>
          </a:p>
        </p:txBody>
      </p:sp>
      <p:sp>
        <p:nvSpPr>
          <p:cNvPr id="5" name="Yıldız: 5 Nokta 4">
            <a:extLst>
              <a:ext uri="{FF2B5EF4-FFF2-40B4-BE49-F238E27FC236}">
                <a16:creationId xmlns:a16="http://schemas.microsoft.com/office/drawing/2014/main" id="{8BBA7594-A014-B653-9418-9E9F6E29F5C2}"/>
              </a:ext>
            </a:extLst>
          </p:cNvPr>
          <p:cNvSpPr/>
          <p:nvPr/>
        </p:nvSpPr>
        <p:spPr>
          <a:xfrm>
            <a:off x="9488557" y="4956312"/>
            <a:ext cx="516835" cy="318053"/>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tr-TR" dirty="0"/>
          </a:p>
        </p:txBody>
      </p:sp>
      <p:sp>
        <p:nvSpPr>
          <p:cNvPr id="6" name="Alt Bilgi Yer Tutucusu 5">
            <a:extLst>
              <a:ext uri="{FF2B5EF4-FFF2-40B4-BE49-F238E27FC236}">
                <a16:creationId xmlns:a16="http://schemas.microsoft.com/office/drawing/2014/main" id="{74A3794D-EBD1-86F7-5332-41CEF2EB6093}"/>
              </a:ext>
            </a:extLst>
          </p:cNvPr>
          <p:cNvSpPr>
            <a:spLocks noGrp="1"/>
          </p:cNvSpPr>
          <p:nvPr>
            <p:ph type="ftr" sz="quarter" idx="11"/>
          </p:nvPr>
        </p:nvSpPr>
        <p:spPr/>
        <p:txBody>
          <a:bodyPr/>
          <a:lstStyle/>
          <a:p>
            <a:r>
              <a:rPr lang="tr-TR"/>
              <a:t>Gizem Aygün Y230240086</a:t>
            </a:r>
          </a:p>
        </p:txBody>
      </p:sp>
      <p:sp>
        <p:nvSpPr>
          <p:cNvPr id="7" name="Slayt Numarası Yer Tutucusu 6">
            <a:extLst>
              <a:ext uri="{FF2B5EF4-FFF2-40B4-BE49-F238E27FC236}">
                <a16:creationId xmlns:a16="http://schemas.microsoft.com/office/drawing/2014/main" id="{28DB1EF8-19A7-CBF5-F35C-2434C9C8FE9F}"/>
              </a:ext>
            </a:extLst>
          </p:cNvPr>
          <p:cNvSpPr>
            <a:spLocks noGrp="1"/>
          </p:cNvSpPr>
          <p:nvPr>
            <p:ph type="sldNum" sz="quarter" idx="12"/>
          </p:nvPr>
        </p:nvSpPr>
        <p:spPr/>
        <p:txBody>
          <a:bodyPr/>
          <a:lstStyle/>
          <a:p>
            <a:fld id="{DB627924-DBE7-45A9-8012-C301976E0941}" type="slidenum">
              <a:rPr lang="tr-TR" smtClean="0"/>
              <a:t>43</a:t>
            </a:fld>
            <a:endParaRPr lang="tr-TR"/>
          </a:p>
        </p:txBody>
      </p:sp>
    </p:spTree>
    <p:extLst>
      <p:ext uri="{BB962C8B-B14F-4D97-AF65-F5344CB8AC3E}">
        <p14:creationId xmlns:p14="http://schemas.microsoft.com/office/powerpoint/2010/main" val="1687064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80FAB470-4BCD-0260-C181-2E9E7F086A64}"/>
              </a:ext>
            </a:extLst>
          </p:cNvPr>
          <p:cNvSpPr>
            <a:spLocks noGrp="1"/>
          </p:cNvSpPr>
          <p:nvPr>
            <p:ph idx="1"/>
          </p:nvPr>
        </p:nvSpPr>
        <p:spPr>
          <a:xfrm>
            <a:off x="791818" y="1416937"/>
            <a:ext cx="10820400" cy="4024125"/>
          </a:xfrm>
        </p:spPr>
        <p:txBody>
          <a:bodyPr/>
          <a:lstStyle/>
          <a:p>
            <a:r>
              <a:rPr lang="tr-TR" sz="1800" b="1" dirty="0">
                <a:latin typeface="Arial" panose="020B0604020202020204" pitchFamily="34" charset="0"/>
                <a:cs typeface="Arial" panose="020B0604020202020204" pitchFamily="34" charset="0"/>
              </a:rPr>
              <a:t>Nesneler, Veri Yapıları ve Katılımcılar:</a:t>
            </a:r>
          </a:p>
          <a:p>
            <a:pPr marL="0" indent="0">
              <a:buNone/>
            </a:pPr>
            <a:endParaRPr lang="tr-TR" b="1" dirty="0"/>
          </a:p>
        </p:txBody>
      </p:sp>
      <p:pic>
        <p:nvPicPr>
          <p:cNvPr id="9" name="Resim 8">
            <a:extLst>
              <a:ext uri="{FF2B5EF4-FFF2-40B4-BE49-F238E27FC236}">
                <a16:creationId xmlns:a16="http://schemas.microsoft.com/office/drawing/2014/main" id="{C3D7DA2A-289C-A817-1324-C24399478233}"/>
              </a:ext>
            </a:extLst>
          </p:cNvPr>
          <p:cNvPicPr>
            <a:picLocks noChangeAspect="1"/>
          </p:cNvPicPr>
          <p:nvPr/>
        </p:nvPicPr>
        <p:blipFill>
          <a:blip r:embed="rId2"/>
          <a:stretch>
            <a:fillRect/>
          </a:stretch>
        </p:blipFill>
        <p:spPr>
          <a:xfrm>
            <a:off x="1074461" y="1921563"/>
            <a:ext cx="8268321" cy="4418435"/>
          </a:xfrm>
          <a:prstGeom prst="rect">
            <a:avLst/>
          </a:prstGeom>
        </p:spPr>
      </p:pic>
      <p:sp>
        <p:nvSpPr>
          <p:cNvPr id="12" name="Alt Bilgi Yer Tutucusu 11">
            <a:extLst>
              <a:ext uri="{FF2B5EF4-FFF2-40B4-BE49-F238E27FC236}">
                <a16:creationId xmlns:a16="http://schemas.microsoft.com/office/drawing/2014/main" id="{215A3666-03ED-737D-7C94-A567A7CEEB4C}"/>
              </a:ext>
            </a:extLst>
          </p:cNvPr>
          <p:cNvSpPr>
            <a:spLocks noGrp="1"/>
          </p:cNvSpPr>
          <p:nvPr>
            <p:ph type="ftr" sz="quarter" idx="11"/>
          </p:nvPr>
        </p:nvSpPr>
        <p:spPr/>
        <p:txBody>
          <a:bodyPr/>
          <a:lstStyle/>
          <a:p>
            <a:r>
              <a:rPr lang="tr-TR"/>
              <a:t>Gizem Aygün Y230240086</a:t>
            </a:r>
          </a:p>
        </p:txBody>
      </p:sp>
      <p:sp>
        <p:nvSpPr>
          <p:cNvPr id="13" name="Slayt Numarası Yer Tutucusu 12">
            <a:extLst>
              <a:ext uri="{FF2B5EF4-FFF2-40B4-BE49-F238E27FC236}">
                <a16:creationId xmlns:a16="http://schemas.microsoft.com/office/drawing/2014/main" id="{2166A122-8754-A243-92F2-F5685876F123}"/>
              </a:ext>
            </a:extLst>
          </p:cNvPr>
          <p:cNvSpPr>
            <a:spLocks noGrp="1"/>
          </p:cNvSpPr>
          <p:nvPr>
            <p:ph type="sldNum" sz="quarter" idx="12"/>
          </p:nvPr>
        </p:nvSpPr>
        <p:spPr/>
        <p:txBody>
          <a:bodyPr/>
          <a:lstStyle/>
          <a:p>
            <a:fld id="{DB627924-DBE7-45A9-8012-C301976E0941}" type="slidenum">
              <a:rPr lang="tr-TR" smtClean="0"/>
              <a:t>5</a:t>
            </a:fld>
            <a:endParaRPr lang="tr-TR"/>
          </a:p>
        </p:txBody>
      </p:sp>
    </p:spTree>
    <p:extLst>
      <p:ext uri="{BB962C8B-B14F-4D97-AF65-F5344CB8AC3E}">
        <p14:creationId xmlns:p14="http://schemas.microsoft.com/office/powerpoint/2010/main" val="2683708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0FAC24E-9810-EFCD-8625-11F01196D5A3}"/>
              </a:ext>
            </a:extLst>
          </p:cNvPr>
          <p:cNvSpPr>
            <a:spLocks noGrp="1"/>
          </p:cNvSpPr>
          <p:nvPr>
            <p:ph idx="1"/>
          </p:nvPr>
        </p:nvSpPr>
        <p:spPr>
          <a:xfrm>
            <a:off x="490928" y="465260"/>
            <a:ext cx="10820400" cy="5066110"/>
          </a:xfrm>
        </p:spPr>
        <p:txBody>
          <a:bodyPr>
            <a:normAutofit fontScale="92500"/>
          </a:bodyPr>
          <a:lstStyle/>
          <a:p>
            <a:pPr>
              <a:buFont typeface="Wingdings" panose="05000000000000000000" pitchFamily="2" charset="2"/>
              <a:buChar char="ü"/>
            </a:pPr>
            <a:r>
              <a:rPr lang="tr-TR" sz="1800" b="1" i="0" dirty="0">
                <a:effectLst/>
                <a:latin typeface="Arial" panose="020B0604020202020204" pitchFamily="34" charset="0"/>
                <a:cs typeface="Arial" panose="020B0604020202020204" pitchFamily="34" charset="0"/>
              </a:rPr>
              <a:t>Sınıf Tanımlama ve Katılımcı Nesnelerini Oluşturma:</a:t>
            </a:r>
          </a:p>
          <a:p>
            <a:pPr marL="914400" lvl="2" indent="0">
              <a:lnSpc>
                <a:spcPct val="220000"/>
              </a:lnSpc>
              <a:buNone/>
            </a:pPr>
            <a:r>
              <a:rPr lang="tr-TR" sz="1600" dirty="0">
                <a:latin typeface="Arial" panose="020B0604020202020204" pitchFamily="34" charset="0"/>
                <a:cs typeface="Arial" panose="020B0604020202020204" pitchFamily="34" charset="0"/>
              </a:rPr>
              <a:t>Bu kısımda </a:t>
            </a:r>
            <a:r>
              <a:rPr lang="tr-TR" sz="1600" dirty="0" err="1">
                <a:latin typeface="Arial" panose="020B0604020202020204" pitchFamily="34" charset="0"/>
                <a:cs typeface="Arial" panose="020B0604020202020204" pitchFamily="34" charset="0"/>
              </a:rPr>
              <a:t>Katilimci</a:t>
            </a:r>
            <a:r>
              <a:rPr lang="tr-TR" sz="1600" dirty="0">
                <a:latin typeface="Arial" panose="020B0604020202020204" pitchFamily="34" charset="0"/>
                <a:cs typeface="Arial" panose="020B0604020202020204" pitchFamily="34" charset="0"/>
              </a:rPr>
              <a:t> adlı bir sınıf tanımlanmış. __</a:t>
            </a:r>
            <a:r>
              <a:rPr lang="tr-TR" sz="1600" dirty="0" err="1">
                <a:latin typeface="Arial" panose="020B0604020202020204" pitchFamily="34" charset="0"/>
                <a:cs typeface="Arial" panose="020B0604020202020204" pitchFamily="34" charset="0"/>
              </a:rPr>
              <a:t>init</a:t>
            </a:r>
            <a:r>
              <a:rPr lang="tr-TR" sz="1600" dirty="0">
                <a:latin typeface="Arial" panose="020B0604020202020204" pitchFamily="34" charset="0"/>
                <a:cs typeface="Arial" panose="020B0604020202020204" pitchFamily="34" charset="0"/>
              </a:rPr>
              <a:t>__ metodu, sınıfın başlatıcı (</a:t>
            </a:r>
            <a:r>
              <a:rPr lang="tr-TR" sz="1600" dirty="0" err="1">
                <a:latin typeface="Arial" panose="020B0604020202020204" pitchFamily="34" charset="0"/>
                <a:cs typeface="Arial" panose="020B0604020202020204" pitchFamily="34" charset="0"/>
              </a:rPr>
              <a:t>constructor</a:t>
            </a:r>
            <a:r>
              <a:rPr lang="tr-TR" sz="1600" dirty="0">
                <a:latin typeface="Arial" panose="020B0604020202020204" pitchFamily="34" charset="0"/>
                <a:cs typeface="Arial" panose="020B0604020202020204" pitchFamily="34" charset="0"/>
              </a:rPr>
              <a:t>) metodudur ve bir katılımcı nesnesi oluşturulduğunda çalışır. </a:t>
            </a:r>
          </a:p>
          <a:p>
            <a:pPr marL="914400" lvl="2" indent="0">
              <a:lnSpc>
                <a:spcPct val="220000"/>
              </a:lnSpc>
              <a:buNone/>
            </a:pPr>
            <a:r>
              <a:rPr lang="tr-TR" sz="1600" dirty="0">
                <a:latin typeface="Arial" panose="020B0604020202020204" pitchFamily="34" charset="0"/>
                <a:cs typeface="Arial" panose="020B0604020202020204" pitchFamily="34" charset="0"/>
              </a:rPr>
              <a:t>Bu metot, katılımcının özelliklerini (isim, yas, cinsiyet, </a:t>
            </a:r>
            <a:r>
              <a:rPr lang="tr-TR" sz="1600" dirty="0" err="1">
                <a:latin typeface="Arial" panose="020B0604020202020204" pitchFamily="34" charset="0"/>
                <a:cs typeface="Arial" panose="020B0604020202020204" pitchFamily="34" charset="0"/>
              </a:rPr>
              <a:t>tercih_edilen_yemek</a:t>
            </a:r>
            <a:r>
              <a:rPr lang="tr-TR" sz="1600" dirty="0">
                <a:latin typeface="Arial" panose="020B0604020202020204" pitchFamily="34" charset="0"/>
                <a:cs typeface="Arial" panose="020B0604020202020204" pitchFamily="34" charset="0"/>
              </a:rPr>
              <a:t>, </a:t>
            </a:r>
            <a:r>
              <a:rPr lang="tr-TR" sz="1600" dirty="0" err="1">
                <a:latin typeface="Arial" panose="020B0604020202020204" pitchFamily="34" charset="0"/>
                <a:cs typeface="Arial" panose="020B0604020202020204" pitchFamily="34" charset="0"/>
              </a:rPr>
              <a:t>harcanan_sure</a:t>
            </a:r>
            <a:r>
              <a:rPr lang="tr-TR" sz="1600" dirty="0">
                <a:latin typeface="Arial" panose="020B0604020202020204" pitchFamily="34" charset="0"/>
                <a:cs typeface="Arial" panose="020B0604020202020204" pitchFamily="34" charset="0"/>
              </a:rPr>
              <a:t>) alır ve bu özelliklere sınıf içinde erişilebilir hale getirir. </a:t>
            </a:r>
          </a:p>
          <a:p>
            <a:pPr marL="914400" lvl="2" indent="0">
              <a:lnSpc>
                <a:spcPct val="220000"/>
              </a:lnSpc>
              <a:buNone/>
            </a:pPr>
            <a:r>
              <a:rPr lang="tr-TR" sz="1600" dirty="0">
                <a:latin typeface="Arial" panose="020B0604020202020204" pitchFamily="34" charset="0"/>
                <a:cs typeface="Arial" panose="020B0604020202020204" pitchFamily="34" charset="0"/>
              </a:rPr>
              <a:t>Devamında önceki sınıfı kullanarak </a:t>
            </a:r>
            <a:r>
              <a:rPr lang="tr-TR" sz="1600" dirty="0" err="1">
                <a:latin typeface="Arial" panose="020B0604020202020204" pitchFamily="34" charset="0"/>
                <a:cs typeface="Arial" panose="020B0604020202020204" pitchFamily="34" charset="0"/>
              </a:rPr>
              <a:t>Katilimci</a:t>
            </a:r>
            <a:r>
              <a:rPr lang="tr-TR" sz="1600" dirty="0">
                <a:latin typeface="Arial" panose="020B0604020202020204" pitchFamily="34" charset="0"/>
                <a:cs typeface="Arial" panose="020B0604020202020204" pitchFamily="34" charset="0"/>
              </a:rPr>
              <a:t> sınıfından 10 adet katılımcı nesnesi oluşturulmuştur. Her bir nesnenin özellikleri verilen değerlere göre belirlenmiştir.</a:t>
            </a:r>
          </a:p>
          <a:p>
            <a:pPr marL="914400" lvl="2" indent="0">
              <a:lnSpc>
                <a:spcPct val="220000"/>
              </a:lnSpc>
              <a:buNone/>
            </a:pPr>
            <a:r>
              <a:rPr lang="tr-TR" sz="1600" dirty="0">
                <a:latin typeface="Arial" panose="020B0604020202020204" pitchFamily="34" charset="0"/>
                <a:cs typeface="Arial" panose="020B0604020202020204" pitchFamily="34" charset="0"/>
              </a:rPr>
              <a:t> Bu kodun amacı, bir etkinlik veya festivaldeki katılımcıları temsil etmek ve bu katılımcıların özelliklerini depolamak için bir yapı oluşturmaktır. Her bir katılımcı, isim, yaş, cinsiyet, tercih edilen yemek ve harcanan süre gibi özelliklere sahip bir nesne olarak modellenmiştir.</a:t>
            </a:r>
          </a:p>
        </p:txBody>
      </p:sp>
      <p:sp>
        <p:nvSpPr>
          <p:cNvPr id="5" name="Alt Bilgi Yer Tutucusu 4">
            <a:extLst>
              <a:ext uri="{FF2B5EF4-FFF2-40B4-BE49-F238E27FC236}">
                <a16:creationId xmlns:a16="http://schemas.microsoft.com/office/drawing/2014/main" id="{BD74693B-B278-5D27-080E-8879E4F9B0AB}"/>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FD3B145C-74E9-52EB-F584-8738B56C86C1}"/>
              </a:ext>
            </a:extLst>
          </p:cNvPr>
          <p:cNvSpPr>
            <a:spLocks noGrp="1"/>
          </p:cNvSpPr>
          <p:nvPr>
            <p:ph type="sldNum" sz="quarter" idx="12"/>
          </p:nvPr>
        </p:nvSpPr>
        <p:spPr/>
        <p:txBody>
          <a:bodyPr/>
          <a:lstStyle/>
          <a:p>
            <a:fld id="{DB627924-DBE7-45A9-8012-C301976E0941}" type="slidenum">
              <a:rPr lang="tr-TR" smtClean="0"/>
              <a:t>6</a:t>
            </a:fld>
            <a:endParaRPr lang="tr-TR"/>
          </a:p>
        </p:txBody>
      </p:sp>
    </p:spTree>
    <p:extLst>
      <p:ext uri="{BB962C8B-B14F-4D97-AF65-F5344CB8AC3E}">
        <p14:creationId xmlns:p14="http://schemas.microsoft.com/office/powerpoint/2010/main" val="195249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80F1CDD-8F07-0971-2739-0EA1CD47B0BC}"/>
              </a:ext>
            </a:extLst>
          </p:cNvPr>
          <p:cNvSpPr>
            <a:spLocks noGrp="1"/>
          </p:cNvSpPr>
          <p:nvPr>
            <p:ph idx="1"/>
          </p:nvPr>
        </p:nvSpPr>
        <p:spPr>
          <a:xfrm>
            <a:off x="685800" y="1417984"/>
            <a:ext cx="10820400" cy="4204354"/>
          </a:xfrm>
        </p:spPr>
        <p:txBody>
          <a:bodyPr/>
          <a:lstStyle/>
          <a:p>
            <a:pPr marL="0" indent="0">
              <a:buNone/>
            </a:pPr>
            <a:r>
              <a:rPr lang="tr-TR" sz="1800" b="1" dirty="0">
                <a:latin typeface="Arial" panose="020B0604020202020204" pitchFamily="34" charset="0"/>
                <a:cs typeface="Arial" panose="020B0604020202020204" pitchFamily="34" charset="0"/>
              </a:rPr>
              <a:t>Veri Seti:</a:t>
            </a:r>
          </a:p>
          <a:p>
            <a:pPr marL="0" indent="0">
              <a:buNone/>
            </a:pPr>
            <a:endParaRPr lang="tr-TR" b="1" dirty="0"/>
          </a:p>
        </p:txBody>
      </p:sp>
      <p:pic>
        <p:nvPicPr>
          <p:cNvPr id="7" name="Resim 6">
            <a:extLst>
              <a:ext uri="{FF2B5EF4-FFF2-40B4-BE49-F238E27FC236}">
                <a16:creationId xmlns:a16="http://schemas.microsoft.com/office/drawing/2014/main" id="{BA6D2733-8F44-BD7A-B1C2-1CF91ECE58DB}"/>
              </a:ext>
            </a:extLst>
          </p:cNvPr>
          <p:cNvPicPr>
            <a:picLocks noChangeAspect="1"/>
          </p:cNvPicPr>
          <p:nvPr/>
        </p:nvPicPr>
        <p:blipFill>
          <a:blip r:embed="rId2"/>
          <a:stretch>
            <a:fillRect/>
          </a:stretch>
        </p:blipFill>
        <p:spPr>
          <a:xfrm>
            <a:off x="685800" y="1800174"/>
            <a:ext cx="9425609" cy="4837815"/>
          </a:xfrm>
          <a:prstGeom prst="rect">
            <a:avLst/>
          </a:prstGeom>
        </p:spPr>
      </p:pic>
      <p:sp>
        <p:nvSpPr>
          <p:cNvPr id="8" name="Alt Bilgi Yer Tutucusu 7">
            <a:extLst>
              <a:ext uri="{FF2B5EF4-FFF2-40B4-BE49-F238E27FC236}">
                <a16:creationId xmlns:a16="http://schemas.microsoft.com/office/drawing/2014/main" id="{F5E69F4A-CC48-FBB9-3993-D3D441B2E461}"/>
              </a:ext>
            </a:extLst>
          </p:cNvPr>
          <p:cNvSpPr>
            <a:spLocks noGrp="1"/>
          </p:cNvSpPr>
          <p:nvPr>
            <p:ph type="ftr" sz="quarter" idx="11"/>
          </p:nvPr>
        </p:nvSpPr>
        <p:spPr/>
        <p:txBody>
          <a:bodyPr/>
          <a:lstStyle/>
          <a:p>
            <a:r>
              <a:rPr lang="tr-TR"/>
              <a:t>Gizem Aygün Y230240086</a:t>
            </a:r>
          </a:p>
        </p:txBody>
      </p:sp>
      <p:sp>
        <p:nvSpPr>
          <p:cNvPr id="9" name="Slayt Numarası Yer Tutucusu 8">
            <a:extLst>
              <a:ext uri="{FF2B5EF4-FFF2-40B4-BE49-F238E27FC236}">
                <a16:creationId xmlns:a16="http://schemas.microsoft.com/office/drawing/2014/main" id="{508A0A7E-8638-9352-0EC8-8DF821154A98}"/>
              </a:ext>
            </a:extLst>
          </p:cNvPr>
          <p:cNvSpPr>
            <a:spLocks noGrp="1"/>
          </p:cNvSpPr>
          <p:nvPr>
            <p:ph type="sldNum" sz="quarter" idx="12"/>
          </p:nvPr>
        </p:nvSpPr>
        <p:spPr/>
        <p:txBody>
          <a:bodyPr/>
          <a:lstStyle/>
          <a:p>
            <a:fld id="{DB627924-DBE7-45A9-8012-C301976E0941}" type="slidenum">
              <a:rPr lang="tr-TR" smtClean="0"/>
              <a:t>7</a:t>
            </a:fld>
            <a:endParaRPr lang="tr-TR"/>
          </a:p>
        </p:txBody>
      </p:sp>
    </p:spTree>
    <p:extLst>
      <p:ext uri="{BB962C8B-B14F-4D97-AF65-F5344CB8AC3E}">
        <p14:creationId xmlns:p14="http://schemas.microsoft.com/office/powerpoint/2010/main" val="35251906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80F1CDD-8F07-0971-2739-0EA1CD47B0BC}"/>
              </a:ext>
            </a:extLst>
          </p:cNvPr>
          <p:cNvSpPr>
            <a:spLocks noGrp="1"/>
          </p:cNvSpPr>
          <p:nvPr>
            <p:ph idx="1"/>
          </p:nvPr>
        </p:nvSpPr>
        <p:spPr>
          <a:xfrm>
            <a:off x="685800" y="1417984"/>
            <a:ext cx="10820400" cy="4204354"/>
          </a:xfrm>
        </p:spPr>
        <p:txBody>
          <a:bodyPr/>
          <a:lstStyle/>
          <a:p>
            <a:pPr marL="0" indent="0">
              <a:buNone/>
            </a:pPr>
            <a:r>
              <a:rPr lang="tr-TR" sz="1600" b="1" dirty="0">
                <a:latin typeface="Arial" panose="020B0604020202020204" pitchFamily="34" charset="0"/>
                <a:cs typeface="Arial" panose="020B0604020202020204" pitchFamily="34" charset="0"/>
              </a:rPr>
              <a:t>    Veri Seti:</a:t>
            </a:r>
          </a:p>
          <a:p>
            <a:pPr marL="0" indent="0">
              <a:buNone/>
            </a:pPr>
            <a:endParaRPr lang="tr-TR" b="1" dirty="0"/>
          </a:p>
        </p:txBody>
      </p:sp>
      <p:sp>
        <p:nvSpPr>
          <p:cNvPr id="4" name="Metin kutusu 3">
            <a:extLst>
              <a:ext uri="{FF2B5EF4-FFF2-40B4-BE49-F238E27FC236}">
                <a16:creationId xmlns:a16="http://schemas.microsoft.com/office/drawing/2014/main" id="{55F43F3B-2D84-EE6F-4BB1-C7CA651ED8D6}"/>
              </a:ext>
            </a:extLst>
          </p:cNvPr>
          <p:cNvSpPr txBox="1"/>
          <p:nvPr/>
        </p:nvSpPr>
        <p:spPr>
          <a:xfrm>
            <a:off x="685800" y="1915662"/>
            <a:ext cx="10541833" cy="1749005"/>
          </a:xfrm>
          <a:prstGeom prst="rect">
            <a:avLst/>
          </a:prstGeom>
          <a:noFill/>
        </p:spPr>
        <p:txBody>
          <a:bodyPr wrap="square">
            <a:spAutoFit/>
          </a:bodyPr>
          <a:lstStyle/>
          <a:p>
            <a:pPr lvl="1" algn="just">
              <a:lnSpc>
                <a:spcPct val="200000"/>
              </a:lnSpc>
            </a:pPr>
            <a:r>
              <a:rPr lang="tr-TR" sz="1400" dirty="0">
                <a:latin typeface="Arial" panose="020B0604020202020204" pitchFamily="34" charset="0"/>
                <a:cs typeface="Arial" panose="020B0604020202020204" pitchFamily="34" charset="0"/>
              </a:rPr>
              <a:t>Öncelikle </a:t>
            </a:r>
            <a:r>
              <a:rPr lang="tr-TR" sz="1400" dirty="0" err="1">
                <a:latin typeface="Arial" panose="020B0604020202020204" pitchFamily="34" charset="0"/>
                <a:cs typeface="Arial" panose="020B0604020202020204" pitchFamily="34" charset="0"/>
              </a:rPr>
              <a:t>pandas</a:t>
            </a:r>
            <a:r>
              <a:rPr lang="tr-TR" sz="1400" dirty="0">
                <a:latin typeface="Arial" panose="020B0604020202020204" pitchFamily="34" charset="0"/>
                <a:cs typeface="Arial" panose="020B0604020202020204" pitchFamily="34" charset="0"/>
              </a:rPr>
              <a:t> kütüphanesini </a:t>
            </a:r>
            <a:r>
              <a:rPr lang="tr-TR" sz="1400" dirty="0" err="1">
                <a:latin typeface="Arial" panose="020B0604020202020204" pitchFamily="34" charset="0"/>
                <a:cs typeface="Arial" panose="020B0604020202020204" pitchFamily="34" charset="0"/>
              </a:rPr>
              <a:t>pd</a:t>
            </a:r>
            <a:r>
              <a:rPr lang="tr-TR" sz="1400" dirty="0">
                <a:latin typeface="Arial" panose="020B0604020202020204" pitchFamily="34" charset="0"/>
                <a:cs typeface="Arial" panose="020B0604020202020204" pitchFamily="34" charset="0"/>
              </a:rPr>
              <a:t> takma adıyla içeri aktarıyoruz. </a:t>
            </a:r>
            <a:r>
              <a:rPr lang="tr-TR" sz="1400" dirty="0" err="1">
                <a:latin typeface="Arial" panose="020B0604020202020204" pitchFamily="34" charset="0"/>
                <a:cs typeface="Arial" panose="020B0604020202020204" pitchFamily="34" charset="0"/>
              </a:rPr>
              <a:t>Katilimci</a:t>
            </a:r>
            <a:r>
              <a:rPr lang="tr-TR" sz="1400" dirty="0">
                <a:latin typeface="Arial" panose="020B0604020202020204" pitchFamily="34" charset="0"/>
                <a:cs typeface="Arial" panose="020B0604020202020204" pitchFamily="34" charset="0"/>
              </a:rPr>
              <a:t> adında bir sınıf tanımlıyoruz. Bu sınıfın özellikleri (</a:t>
            </a:r>
            <a:r>
              <a:rPr lang="tr-TR" sz="1400" dirty="0" err="1">
                <a:latin typeface="Arial" panose="020B0604020202020204" pitchFamily="34" charset="0"/>
                <a:cs typeface="Arial" panose="020B0604020202020204" pitchFamily="34" charset="0"/>
              </a:rPr>
              <a:t>attributes</a:t>
            </a:r>
            <a:r>
              <a:rPr lang="tr-TR" sz="1400" dirty="0">
                <a:latin typeface="Arial" panose="020B0604020202020204" pitchFamily="34" charset="0"/>
                <a:cs typeface="Arial" panose="020B0604020202020204" pitchFamily="34" charset="0"/>
              </a:rPr>
              <a:t>) isim, yas, cinsiyet, </a:t>
            </a:r>
            <a:r>
              <a:rPr lang="tr-TR" sz="1400" dirty="0" err="1">
                <a:latin typeface="Arial" panose="020B0604020202020204" pitchFamily="34" charset="0"/>
                <a:cs typeface="Arial" panose="020B0604020202020204" pitchFamily="34" charset="0"/>
              </a:rPr>
              <a:t>tercih_edilen_yemek</a:t>
            </a:r>
            <a:r>
              <a:rPr lang="tr-TR" sz="1400" dirty="0">
                <a:latin typeface="Arial" panose="020B0604020202020204" pitchFamily="34" charset="0"/>
                <a:cs typeface="Arial" panose="020B0604020202020204" pitchFamily="34" charset="0"/>
              </a:rPr>
              <a:t>, ve </a:t>
            </a:r>
            <a:r>
              <a:rPr lang="tr-TR" sz="1400" dirty="0" err="1">
                <a:latin typeface="Arial" panose="020B0604020202020204" pitchFamily="34" charset="0"/>
                <a:cs typeface="Arial" panose="020B0604020202020204" pitchFamily="34" charset="0"/>
              </a:rPr>
              <a:t>harcanan_sure</a:t>
            </a:r>
            <a:r>
              <a:rPr lang="tr-TR" sz="1400" dirty="0">
                <a:latin typeface="Arial" panose="020B0604020202020204" pitchFamily="34" charset="0"/>
                <a:cs typeface="Arial" panose="020B0604020202020204" pitchFamily="34" charset="0"/>
              </a:rPr>
              <a:t>. 10 adet </a:t>
            </a:r>
            <a:r>
              <a:rPr lang="tr-TR" sz="1400" dirty="0" err="1">
                <a:latin typeface="Arial" panose="020B0604020202020204" pitchFamily="34" charset="0"/>
                <a:cs typeface="Arial" panose="020B0604020202020204" pitchFamily="34" charset="0"/>
              </a:rPr>
              <a:t>Katilimci</a:t>
            </a:r>
            <a:r>
              <a:rPr lang="tr-TR" sz="1400" dirty="0">
                <a:latin typeface="Arial" panose="020B0604020202020204" pitchFamily="34" charset="0"/>
                <a:cs typeface="Arial" panose="020B0604020202020204" pitchFamily="34" charset="0"/>
              </a:rPr>
              <a:t> nesnesi oluşturuyoruz. Oluşturduğumuz nesneleri kullanarak bir veri seti oluşturuyoruz ve bu veri setini bir </a:t>
            </a:r>
            <a:r>
              <a:rPr lang="tr-TR" sz="1400" dirty="0" err="1">
                <a:latin typeface="Arial" panose="020B0604020202020204" pitchFamily="34" charset="0"/>
                <a:cs typeface="Arial" panose="020B0604020202020204" pitchFamily="34" charset="0"/>
              </a:rPr>
              <a:t>pandas</a:t>
            </a:r>
            <a:r>
              <a:rPr lang="tr-TR" sz="1400" dirty="0">
                <a:latin typeface="Arial" panose="020B0604020202020204" pitchFamily="34" charset="0"/>
                <a:cs typeface="Arial" panose="020B0604020202020204" pitchFamily="34" charset="0"/>
              </a:rPr>
              <a:t> </a:t>
            </a:r>
            <a:r>
              <a:rPr lang="tr-TR" sz="1400" dirty="0" err="1">
                <a:latin typeface="Arial" panose="020B0604020202020204" pitchFamily="34" charset="0"/>
                <a:cs typeface="Arial" panose="020B0604020202020204" pitchFamily="34" charset="0"/>
              </a:rPr>
              <a:t>DataFrame'e</a:t>
            </a:r>
            <a:r>
              <a:rPr lang="tr-TR" sz="1400" dirty="0">
                <a:latin typeface="Arial" panose="020B0604020202020204" pitchFamily="34" charset="0"/>
                <a:cs typeface="Arial" panose="020B0604020202020204" pitchFamily="34" charset="0"/>
              </a:rPr>
              <a:t> dönüştürüyoruz. Son olarak elde ettiğimiz </a:t>
            </a:r>
            <a:r>
              <a:rPr lang="tr-TR" sz="1400" dirty="0" err="1">
                <a:latin typeface="Arial" panose="020B0604020202020204" pitchFamily="34" charset="0"/>
                <a:cs typeface="Arial" panose="020B0604020202020204" pitchFamily="34" charset="0"/>
              </a:rPr>
              <a:t>DataFrame'i</a:t>
            </a:r>
            <a:r>
              <a:rPr lang="tr-TR" sz="1400" dirty="0">
                <a:latin typeface="Arial" panose="020B0604020202020204" pitchFamily="34" charset="0"/>
                <a:cs typeface="Arial" panose="020B0604020202020204" pitchFamily="34" charset="0"/>
              </a:rPr>
              <a:t> ekrana bastırıyoruz.</a:t>
            </a:r>
          </a:p>
        </p:txBody>
      </p:sp>
      <p:sp>
        <p:nvSpPr>
          <p:cNvPr id="5" name="Alt Bilgi Yer Tutucusu 4">
            <a:extLst>
              <a:ext uri="{FF2B5EF4-FFF2-40B4-BE49-F238E27FC236}">
                <a16:creationId xmlns:a16="http://schemas.microsoft.com/office/drawing/2014/main" id="{119C8801-3466-CB2C-7130-27441109C651}"/>
              </a:ext>
            </a:extLst>
          </p:cNvPr>
          <p:cNvSpPr>
            <a:spLocks noGrp="1"/>
          </p:cNvSpPr>
          <p:nvPr>
            <p:ph type="ftr" sz="quarter" idx="11"/>
          </p:nvPr>
        </p:nvSpPr>
        <p:spPr/>
        <p:txBody>
          <a:bodyPr/>
          <a:lstStyle/>
          <a:p>
            <a:r>
              <a:rPr lang="tr-TR"/>
              <a:t>Gizem Aygün Y230240086</a:t>
            </a:r>
          </a:p>
        </p:txBody>
      </p:sp>
      <p:sp>
        <p:nvSpPr>
          <p:cNvPr id="6" name="Slayt Numarası Yer Tutucusu 5">
            <a:extLst>
              <a:ext uri="{FF2B5EF4-FFF2-40B4-BE49-F238E27FC236}">
                <a16:creationId xmlns:a16="http://schemas.microsoft.com/office/drawing/2014/main" id="{1E3B0B95-C928-E5F7-A190-359F05D544A4}"/>
              </a:ext>
            </a:extLst>
          </p:cNvPr>
          <p:cNvSpPr>
            <a:spLocks noGrp="1"/>
          </p:cNvSpPr>
          <p:nvPr>
            <p:ph type="sldNum" sz="quarter" idx="12"/>
          </p:nvPr>
        </p:nvSpPr>
        <p:spPr/>
        <p:txBody>
          <a:bodyPr/>
          <a:lstStyle/>
          <a:p>
            <a:fld id="{DB627924-DBE7-45A9-8012-C301976E0941}" type="slidenum">
              <a:rPr lang="tr-TR" smtClean="0"/>
              <a:t>8</a:t>
            </a:fld>
            <a:endParaRPr lang="tr-TR"/>
          </a:p>
        </p:txBody>
      </p:sp>
    </p:spTree>
    <p:extLst>
      <p:ext uri="{BB962C8B-B14F-4D97-AF65-F5344CB8AC3E}">
        <p14:creationId xmlns:p14="http://schemas.microsoft.com/office/powerpoint/2010/main" val="85797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80F1CDD-8F07-0971-2739-0EA1CD47B0BC}"/>
              </a:ext>
            </a:extLst>
          </p:cNvPr>
          <p:cNvSpPr>
            <a:spLocks noGrp="1"/>
          </p:cNvSpPr>
          <p:nvPr>
            <p:ph idx="1"/>
          </p:nvPr>
        </p:nvSpPr>
        <p:spPr>
          <a:xfrm>
            <a:off x="685800" y="1417984"/>
            <a:ext cx="10820400" cy="4204354"/>
          </a:xfrm>
        </p:spPr>
        <p:txBody>
          <a:bodyPr/>
          <a:lstStyle/>
          <a:p>
            <a:pPr marL="0" indent="0">
              <a:buNone/>
            </a:pPr>
            <a:r>
              <a:rPr lang="tr-TR" b="1" dirty="0"/>
              <a:t>Veri Seti:</a:t>
            </a:r>
          </a:p>
          <a:p>
            <a:pPr marL="0" indent="0">
              <a:buNone/>
            </a:pPr>
            <a:endParaRPr lang="tr-TR" b="1" dirty="0"/>
          </a:p>
        </p:txBody>
      </p:sp>
      <p:pic>
        <p:nvPicPr>
          <p:cNvPr id="5" name="Resim 4">
            <a:extLst>
              <a:ext uri="{FF2B5EF4-FFF2-40B4-BE49-F238E27FC236}">
                <a16:creationId xmlns:a16="http://schemas.microsoft.com/office/drawing/2014/main" id="{EB6B536A-8E28-97D0-3B60-0BBC1FE06611}"/>
              </a:ext>
            </a:extLst>
          </p:cNvPr>
          <p:cNvPicPr>
            <a:picLocks noChangeAspect="1"/>
          </p:cNvPicPr>
          <p:nvPr/>
        </p:nvPicPr>
        <p:blipFill>
          <a:blip r:embed="rId2"/>
          <a:stretch>
            <a:fillRect/>
          </a:stretch>
        </p:blipFill>
        <p:spPr>
          <a:xfrm>
            <a:off x="1517373" y="2099383"/>
            <a:ext cx="9074544" cy="3970113"/>
          </a:xfrm>
          <a:prstGeom prst="rect">
            <a:avLst/>
          </a:prstGeom>
        </p:spPr>
      </p:pic>
      <p:sp>
        <p:nvSpPr>
          <p:cNvPr id="2" name="Alt Bilgi Yer Tutucusu 1">
            <a:extLst>
              <a:ext uri="{FF2B5EF4-FFF2-40B4-BE49-F238E27FC236}">
                <a16:creationId xmlns:a16="http://schemas.microsoft.com/office/drawing/2014/main" id="{4B0B8C7E-B7A7-21A0-A2DE-E71A5D22BC97}"/>
              </a:ext>
            </a:extLst>
          </p:cNvPr>
          <p:cNvSpPr>
            <a:spLocks noGrp="1"/>
          </p:cNvSpPr>
          <p:nvPr>
            <p:ph type="ftr" sz="quarter" idx="11"/>
          </p:nvPr>
        </p:nvSpPr>
        <p:spPr/>
        <p:txBody>
          <a:bodyPr/>
          <a:lstStyle/>
          <a:p>
            <a:r>
              <a:rPr lang="tr-TR"/>
              <a:t>Gizem Aygün Y230240086</a:t>
            </a:r>
          </a:p>
        </p:txBody>
      </p:sp>
      <p:sp>
        <p:nvSpPr>
          <p:cNvPr id="4" name="Slayt Numarası Yer Tutucusu 3">
            <a:extLst>
              <a:ext uri="{FF2B5EF4-FFF2-40B4-BE49-F238E27FC236}">
                <a16:creationId xmlns:a16="http://schemas.microsoft.com/office/drawing/2014/main" id="{4AA552BA-7265-01D0-508A-8BBFE58990D0}"/>
              </a:ext>
            </a:extLst>
          </p:cNvPr>
          <p:cNvSpPr>
            <a:spLocks noGrp="1"/>
          </p:cNvSpPr>
          <p:nvPr>
            <p:ph type="sldNum" sz="quarter" idx="12"/>
          </p:nvPr>
        </p:nvSpPr>
        <p:spPr/>
        <p:txBody>
          <a:bodyPr/>
          <a:lstStyle/>
          <a:p>
            <a:fld id="{DB627924-DBE7-45A9-8012-C301976E0941}" type="slidenum">
              <a:rPr lang="tr-TR" smtClean="0"/>
              <a:t>9</a:t>
            </a:fld>
            <a:endParaRPr lang="tr-TR"/>
          </a:p>
        </p:txBody>
      </p:sp>
    </p:spTree>
    <p:extLst>
      <p:ext uri="{BB962C8B-B14F-4D97-AF65-F5344CB8AC3E}">
        <p14:creationId xmlns:p14="http://schemas.microsoft.com/office/powerpoint/2010/main" val="3098791230"/>
      </p:ext>
    </p:extLst>
  </p:cSld>
  <p:clrMapOvr>
    <a:masterClrMapping/>
  </p:clrMapOvr>
</p:sld>
</file>

<file path=ppt/theme/theme1.xml><?xml version="1.0" encoding="utf-8"?>
<a:theme xmlns:a="http://schemas.openxmlformats.org/drawingml/2006/main" name="Uçak İzi">
  <a:themeElements>
    <a:clrScheme name="Uçak İzi">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Uçak İzi">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Uçak İzi">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Uçak İzi</Template>
  <TotalTime>4123</TotalTime>
  <Words>2860</Words>
  <Application>Microsoft Office PowerPoint</Application>
  <PresentationFormat>Geniş ekran</PresentationFormat>
  <Paragraphs>264</Paragraphs>
  <Slides>43</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43</vt:i4>
      </vt:variant>
    </vt:vector>
  </HeadingPairs>
  <TitlesOfParts>
    <vt:vector size="48" baseType="lpstr">
      <vt:lpstr>Arial</vt:lpstr>
      <vt:lpstr>Calibri</vt:lpstr>
      <vt:lpstr>Century Gothic</vt:lpstr>
      <vt:lpstr>Wingdings</vt:lpstr>
      <vt:lpstr>Uçak İzi</vt:lpstr>
      <vt:lpst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PROGRAMLAMA final ÖDEVİ</dc:title>
  <dc:creator>SİMGE s</dc:creator>
  <cp:lastModifiedBy>Gizem Aygün</cp:lastModifiedBy>
  <cp:revision>6</cp:revision>
  <dcterms:created xsi:type="dcterms:W3CDTF">2024-01-05T21:23:52Z</dcterms:created>
  <dcterms:modified xsi:type="dcterms:W3CDTF">2025-05-20T19:26:18Z</dcterms:modified>
</cp:coreProperties>
</file>