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Roboto Mon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font" Target="fonts/Raleway-bold.fntdata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font" Target="fonts/Raleway-boldItalic.fntdata"/><Relationship Id="rId44" Type="http://schemas.openxmlformats.org/officeDocument/2006/relationships/font" Target="fonts/OpenSans-boldItalic.fntdata"/><Relationship Id="rId21" Type="http://schemas.openxmlformats.org/officeDocument/2006/relationships/font" Target="fonts/Raleway-italic.fntdata"/><Relationship Id="rId43" Type="http://schemas.openxmlformats.org/officeDocument/2006/relationships/font" Target="fonts/OpenSans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theguardian.com/news/datablog/2014/sep/26/europeans-multiple-languages-uk-irelan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bworld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700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Japonya Menşeili Mercedes Maybach</a:t>
            </a:r>
            <a:endParaRPr sz="3700"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700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S 580 Türkçe Dil Desteği Eklenmesi</a:t>
            </a:r>
            <a:endParaRPr sz="7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25" y="406325"/>
            <a:ext cx="7936650" cy="42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3"/>
          <p:cNvSpPr txBox="1"/>
          <p:nvPr/>
        </p:nvSpPr>
        <p:spPr>
          <a:xfrm>
            <a:off x="2962075" y="408375"/>
            <a:ext cx="23025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Riskler ve Çözümler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2" name="Google Shape;342;p23"/>
          <p:cNvSpPr txBox="1"/>
          <p:nvPr>
            <p:ph idx="4294967295" type="body"/>
          </p:nvPr>
        </p:nvSpPr>
        <p:spPr>
          <a:xfrm>
            <a:off x="2855550" y="1377475"/>
            <a:ext cx="34329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A) Karşılaşabileceğiniz Sorunlar</a:t>
            </a:r>
            <a:endParaRPr b="1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Signature Check Fail:</a:t>
            </a:r>
            <a:r>
              <a:rPr lang="t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Mercedes firmware'leri imzalıdır. Modifiye edilmiş dosya yüklenmezse: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Bootloader'ı bypass</a:t>
            </a:r>
            <a:r>
              <a:rPr lang="t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etmek için </a:t>
            </a:r>
            <a:r>
              <a:rPr b="1" lang="t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JTAG/SWD</a:t>
            </a:r>
            <a:r>
              <a:rPr lang="t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ha</a:t>
            </a:r>
            <a:r>
              <a:rPr lang="t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ck gerekebilir.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Bricklenme:</a:t>
            </a:r>
            <a:r>
              <a:rPr lang="t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Yazılım hatası durumunda </a:t>
            </a:r>
            <a:r>
              <a:rPr b="1" lang="t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araç infotainment sistemi çalışmayabilir</a:t>
            </a:r>
            <a:r>
              <a:rPr lang="t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B) Yedekleme ve Kurtarma</a:t>
            </a:r>
            <a:endParaRPr b="1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Orijinal Firmware'i Mutlaka Yedekleyin.</a:t>
            </a:r>
            <a:endParaRPr b="1"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JTAG Pinout:</a:t>
            </a:r>
            <a:endParaRPr b="1"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MBUX anakartında </a:t>
            </a:r>
            <a:r>
              <a:rPr b="1" lang="t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JTAG pinlerini</a:t>
            </a:r>
            <a:r>
              <a:rPr lang="t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bularak donanımsal müdahale yapabilirsiniz.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232675" y="785100"/>
            <a:ext cx="58578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tr" sz="23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Test ve Son Kontroller</a:t>
            </a:r>
            <a:endParaRPr sz="23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AutoNum type="arabicPeriod"/>
            </a:pPr>
            <a:r>
              <a:rPr lang="tr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Açılış Loglarını Oku:</a:t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XENTRY ile diagnostic log</a:t>
            </a:r>
            <a:r>
              <a:rPr b="0" lang="tr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alarak hata olup olmadığını kontrol edin.</a:t>
            </a:r>
            <a:endParaRPr b="0"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AutoNum type="arabicPeriod"/>
            </a:pPr>
            <a:r>
              <a:rPr lang="tr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Türkçe Dil Seçeneğini Aktif Et:</a:t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Developer Mode</a:t>
            </a:r>
            <a:r>
              <a:rPr b="0" lang="tr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açarak (genellikle </a:t>
            </a:r>
            <a:r>
              <a:rPr lang="tr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5 kez "Software Version"a basarak</a:t>
            </a:r>
            <a:r>
              <a:rPr b="0" lang="tr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) dil listesini zorla güncelleyin.</a:t>
            </a:r>
            <a:endParaRPr b="0"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300"/>
          </a:p>
        </p:txBody>
      </p:sp>
      <p:sp>
        <p:nvSpPr>
          <p:cNvPr id="348" name="Google Shape;348;p24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Kaynak:</a:t>
            </a:r>
            <a:r>
              <a:rPr lang="t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tr" sz="12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theguardian.com</a:t>
            </a:r>
            <a:endParaRPr sz="12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6922913" y="2752903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İpucu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945000" y="709800"/>
            <a:ext cx="7254000" cy="39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tr" sz="25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Alternatif: Bypass ile Dil Değiştirme</a:t>
            </a:r>
            <a:endParaRPr sz="25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tr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Eğer firmware modifikasyonu zorsa:</a:t>
            </a:r>
            <a:endParaRPr b="0"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lang="tr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Araç Konfigürasyon Dosyasını Değiştir: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○"/>
            </a:pPr>
            <a:r>
              <a:rPr lang="tr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Coding Data</a:t>
            </a:r>
            <a:r>
              <a:rPr b="0" lang="tr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içinde </a:t>
            </a:r>
            <a:r>
              <a:rPr b="0" lang="tr" sz="1850">
                <a:solidFill>
                  <a:srgbClr val="40404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COUNTRY = JP</a:t>
            </a:r>
            <a:r>
              <a:rPr b="0" lang="tr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satırını </a:t>
            </a:r>
            <a:r>
              <a:rPr b="0" lang="tr" sz="1850">
                <a:solidFill>
                  <a:srgbClr val="40404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COUNTRY = TR</a:t>
            </a:r>
            <a:r>
              <a:rPr b="0" lang="tr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yapın.</a:t>
            </a:r>
            <a:endParaRPr b="0"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lang="tr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Developer Mode ile Dil Ekle: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lang="tr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MBUX secret menu</a:t>
            </a:r>
            <a:r>
              <a:rPr b="0" lang="tr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ile dil paketi ekleme deneyebilirsiniz (detaylar için </a:t>
            </a:r>
            <a:r>
              <a:rPr b="0" lang="tr" sz="2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MBWorld forumlarını</a:t>
            </a:r>
            <a:r>
              <a:rPr b="0" lang="tr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inceleyin).</a:t>
            </a:r>
            <a:endParaRPr b="0"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3600">
                <a:solidFill>
                  <a:schemeClr val="dk1"/>
                </a:solidFill>
              </a:rPr>
              <a:t>Araç Bilgileri</a:t>
            </a:r>
            <a:endParaRPr sz="2400"/>
          </a:p>
        </p:txBody>
      </p:sp>
      <p:sp>
        <p:nvSpPr>
          <p:cNvPr id="283" name="Google Shape;283;p14"/>
          <p:cNvSpPr txBox="1"/>
          <p:nvPr>
            <p:ph idx="4294967295" type="title"/>
          </p:nvPr>
        </p:nvSpPr>
        <p:spPr>
          <a:xfrm>
            <a:off x="535775" y="1480150"/>
            <a:ext cx="6974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tr" sz="2500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lang="tr" sz="19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odel: Mercedes-Maybach S 580 4MATIC Inspiration</a:t>
            </a:r>
            <a:endParaRPr b="0" sz="19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7185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b="0" lang="tr" sz="19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VIN: W1K2060042R044430</a:t>
            </a:r>
            <a:endParaRPr b="0" sz="19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71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b="0" lang="tr" sz="19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Menşei: Japonya</a:t>
            </a:r>
            <a:endParaRPr b="0" sz="19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71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b="0" lang="tr" sz="19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Garanti: Yok</a:t>
            </a:r>
            <a:br>
              <a:rPr b="0" lang="tr" sz="19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sz="19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b="0" lang="tr" sz="19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tr" sz="1422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Sorun:</a:t>
            </a:r>
            <a:r>
              <a:rPr b="0" lang="tr" sz="1422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Araç multimedya sisteminde (MBUX/COMAND) Türkçe dil seçeneği bulunmuyor.</a:t>
            </a:r>
            <a:endParaRPr b="0" sz="1422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tr" sz="1422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Amaç:</a:t>
            </a:r>
            <a:r>
              <a:rPr b="0" lang="tr" sz="1422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Yazılımsal müdahale ile Türkçe dil desteği sağlamak.</a:t>
            </a:r>
            <a:endParaRPr b="0" sz="1422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2122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450" y="162725"/>
            <a:ext cx="7171501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r notu slayda yapıştıran bir parça tamir bandı" id="289" name="Google Shape;289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Mevcut Durum Analizi</a:t>
            </a:r>
            <a:endParaRPr b="1" sz="2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1" name="Google Shape;291;p15"/>
          <p:cNvSpPr txBox="1"/>
          <p:nvPr>
            <p:ph idx="4294967295" type="body"/>
          </p:nvPr>
        </p:nvSpPr>
        <p:spPr>
          <a:xfrm>
            <a:off x="2680775" y="10685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r" sz="1708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Mercedes'in Bölgesel Yazılım Kısıtlamaları</a:t>
            </a:r>
            <a:endParaRPr b="1" sz="1708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8930" lvl="0" marL="457200" rtl="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tr" sz="1708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Japonya pazarı için üretilen araçlarda Türkçe dil paketi </a:t>
            </a:r>
            <a:r>
              <a:rPr b="1" lang="tr" sz="1708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standart değildir</a:t>
            </a:r>
            <a:r>
              <a:rPr lang="tr" sz="1708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708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8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8930" lvl="0" marL="457200" rtl="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tr" sz="1708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Mercedes-Me Connect veya resmi web sitesi üzerinden </a:t>
            </a:r>
            <a:r>
              <a:rPr b="1" lang="tr" sz="1708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Türkçe dil güncellemesi yoktur</a:t>
            </a:r>
            <a:r>
              <a:rPr lang="tr" sz="1708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708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3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Orijinal Sistemde Dil Kontrolü</a:t>
            </a:r>
            <a:endParaRPr sz="3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AutoNum type="arabicPeriod"/>
            </a:pPr>
            <a:r>
              <a:rPr lang="t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Araç Ekranından: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lang="t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Settings (Ayarlar) &gt; System (Sistem) &gt; Language (Dil)</a:t>
            </a:r>
            <a:r>
              <a:rPr b="0" lang="t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menüsüne gir.</a:t>
            </a:r>
            <a:endParaRPr b="0"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b="0" lang="t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Türkçe seçeneği yoksa, dil paketi yüklü değildir.</a:t>
            </a:r>
            <a:endParaRPr b="0"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AutoNum type="arabicPeriod"/>
            </a:pPr>
            <a:r>
              <a:rPr lang="t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Yazılım Versiyonunu Kontrol Et: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lang="t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Sistem Bilgisi</a:t>
            </a:r>
            <a:r>
              <a:rPr b="0" lang="t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kısmında yazılım sürümü (örn: MBUX NTG6) ve bölge kodu (JP/Japan) görülebilir.</a:t>
            </a:r>
            <a:endParaRPr b="0"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</p:txBody>
      </p:sp>
      <p:grpSp>
        <p:nvGrpSpPr>
          <p:cNvPr id="297" name="Google Shape;297;p16"/>
          <p:cNvGrpSpPr/>
          <p:nvPr/>
        </p:nvGrpSpPr>
        <p:grpSpPr>
          <a:xfrm>
            <a:off x="6781548" y="3075779"/>
            <a:ext cx="2043049" cy="1471934"/>
            <a:chOff x="6803275" y="427445"/>
            <a:chExt cx="2212050" cy="2504994"/>
          </a:xfrm>
        </p:grpSpPr>
        <p:pic>
          <p:nvPicPr>
            <p:cNvPr id="298" name="Google Shape;29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16"/>
            <p:cNvSpPr txBox="1"/>
            <p:nvPr/>
          </p:nvSpPr>
          <p:spPr>
            <a:xfrm>
              <a:off x="6944816" y="647100"/>
              <a:ext cx="1929000" cy="20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t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İpucu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tr" sz="1200">
                  <a:solidFill>
                    <a:srgbClr val="40404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1.Settings (Ayarlar) 2.System (Sistem) 3.Language (Dil)</a:t>
              </a:r>
              <a:endParaRPr b="1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260849" y="1617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8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8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8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tr" sz="2180" u="sng"/>
              <a:t>Araç Yazılımının Analizi \ Sistem Bilgilerini Öğrenme</a:t>
            </a:r>
            <a:endParaRPr sz="2180" u="sng"/>
          </a:p>
          <a:p>
            <a:pPr indent="-328930" lvl="0" marL="457200" rtl="0" algn="l">
              <a:spcBef>
                <a:spcPts val="1000"/>
              </a:spcBef>
              <a:spcAft>
                <a:spcPts val="0"/>
              </a:spcAft>
              <a:buSzPts val="1580"/>
              <a:buChar char="●"/>
            </a:pPr>
            <a:r>
              <a:rPr lang="tr" sz="1580"/>
              <a:t>Araç Donanım/Yazılım Versiyonunu Tespit Et:</a:t>
            </a:r>
            <a:endParaRPr sz="158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tr" sz="1580"/>
              <a:t>"Settings" &gt; "System" &gt; "Software Information" yolunu izleyin.</a:t>
            </a:r>
            <a:endParaRPr sz="158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tr" sz="1580"/>
              <a:t>MBUX versiyonu (örn: NTG6, NTG7), donanım part number ve </a:t>
            </a:r>
            <a:endParaRPr sz="158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tr" sz="1580"/>
              <a:t>bölge kodunu (JP/Japan) not alın.</a:t>
            </a:r>
            <a:endParaRPr sz="158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8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SzPts val="990"/>
              <a:buNone/>
            </a:pPr>
            <a:r>
              <a:t/>
            </a:r>
            <a:endParaRPr sz="1580"/>
          </a:p>
        </p:txBody>
      </p:sp>
      <p:sp>
        <p:nvSpPr>
          <p:cNvPr id="305" name="Google Shape;305;p17"/>
          <p:cNvSpPr txBox="1"/>
          <p:nvPr/>
        </p:nvSpPr>
        <p:spPr>
          <a:xfrm>
            <a:off x="6922913" y="2752903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t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İpucu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tr" sz="2400"/>
              <a:t>Donanım Araçları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tr" sz="2400"/>
              <a:t>XENTRY/DAS Clone Cihazı (Örn: VDIAGTOOL MB Star C4 veya Openport 2.0).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tr" sz="2400"/>
              <a:t>ENET Kablo (Ethernet üzerinden DoIP bağlantı için).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tr" sz="2400"/>
              <a:t>SD Kart (64GB+, FAT32 formatlı) – Yazılım güncellemesi için.</a:t>
            </a:r>
            <a:endParaRPr b="0" sz="2400"/>
          </a:p>
        </p:txBody>
      </p:sp>
      <p:sp>
        <p:nvSpPr>
          <p:cNvPr id="311" name="Google Shape;311;p18"/>
          <p:cNvSpPr txBox="1"/>
          <p:nvPr/>
        </p:nvSpPr>
        <p:spPr>
          <a:xfrm>
            <a:off x="5956979" y="149029"/>
            <a:ext cx="2552400" cy="301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r">
                <a:solidFill>
                  <a:schemeClr val="dk2"/>
                </a:solidFill>
              </a:rPr>
              <a:t>Yazılım Araçları</a:t>
            </a:r>
            <a:endParaRPr i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r">
                <a:solidFill>
                  <a:schemeClr val="dk2"/>
                </a:solidFill>
              </a:rPr>
              <a:t>Mercedes Yazılım Araçları (Kısıtlı Erişim):</a:t>
            </a:r>
            <a:endParaRPr i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r">
                <a:solidFill>
                  <a:schemeClr val="dk2"/>
                </a:solidFill>
              </a:rPr>
              <a:t>DTS Monaco (Parametre kodlama için).</a:t>
            </a:r>
            <a:endParaRPr i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r">
                <a:solidFill>
                  <a:schemeClr val="dk2"/>
                </a:solidFill>
              </a:rPr>
              <a:t>XENTRY Passthru (Resmi araç, korsan sürümleri riskli).</a:t>
            </a:r>
            <a:endParaRPr i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r">
                <a:solidFill>
                  <a:schemeClr val="dk2"/>
                </a:solidFill>
              </a:rPr>
              <a:t>SWFinder (Yazılım paketlerini indirmek için).Açık Kaynak/Analiz Araçları:</a:t>
            </a:r>
            <a:endParaRPr i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r">
                <a:solidFill>
                  <a:schemeClr val="dk2"/>
                </a:solidFill>
              </a:rPr>
              <a:t>Wireshark (CAN/DoIP trafiğini dinlemek için).</a:t>
            </a:r>
            <a:endParaRPr i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r">
                <a:solidFill>
                  <a:schemeClr val="dk2"/>
                </a:solidFill>
              </a:rPr>
              <a:t>Python CAN Lib (CAN mesajlarını decode etmek için).</a:t>
            </a:r>
            <a:endParaRPr i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r">
                <a:solidFill>
                  <a:schemeClr val="dk2"/>
                </a:solidFill>
              </a:rPr>
              <a:t>IDA Pro/Ghidra (Firmware reverse engineering için).</a:t>
            </a:r>
            <a:endParaRPr i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525" y="162725"/>
            <a:ext cx="5981151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r notu slayda yapıştıran bir parça tamir bandı" id="317" name="Google Shape;317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 txBox="1"/>
          <p:nvPr/>
        </p:nvSpPr>
        <p:spPr>
          <a:xfrm>
            <a:off x="2855550" y="687400"/>
            <a:ext cx="31725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Yazılım Araçları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9" name="Google Shape;319;p19"/>
          <p:cNvSpPr txBox="1"/>
          <p:nvPr>
            <p:ph idx="4294967295" type="body"/>
          </p:nvPr>
        </p:nvSpPr>
        <p:spPr>
          <a:xfrm>
            <a:off x="2725350" y="127460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Mercedes Yazılım Araçları (Kısıtlı)</a:t>
            </a:r>
            <a:endParaRPr b="1"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○"/>
            </a:pPr>
            <a:r>
              <a:rPr b="1" lang="tr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DTS Monaco</a:t>
            </a:r>
            <a:r>
              <a:rPr lang="tr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(Parametre kodlama için).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○"/>
            </a:pPr>
            <a:r>
              <a:rPr b="1" lang="tr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XENTRY Passthru</a:t>
            </a:r>
            <a:r>
              <a:rPr lang="tr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(Resmi araç, korsan sürümleri riskli).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○"/>
            </a:pPr>
            <a:r>
              <a:rPr b="1" lang="tr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SWFinder</a:t>
            </a:r>
            <a:r>
              <a:rPr lang="tr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(Yazılım paketlerini indirmek için).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tr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Açık Kaynak/Analiz Araçları:</a:t>
            </a:r>
            <a:endParaRPr b="1"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○"/>
            </a:pPr>
            <a:r>
              <a:rPr b="1" lang="tr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Wireshark</a:t>
            </a:r>
            <a:r>
              <a:rPr lang="tr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(CAN/DoIP trafiğini dinlemek için).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○"/>
            </a:pPr>
            <a:r>
              <a:rPr b="1" lang="tr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CAN Lib</a:t>
            </a:r>
            <a:r>
              <a:rPr lang="tr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(CAN mesajlarını decode etmek için).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○"/>
            </a:pPr>
            <a:r>
              <a:rPr b="1" lang="tr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IDA Pro/Ghidra</a:t>
            </a:r>
            <a:r>
              <a:rPr lang="tr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(Firmware reverse engineering için).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Ön Koşullar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Roboto"/>
              <a:buAutoNum type="arabicPeriod"/>
            </a:pPr>
            <a:r>
              <a:rPr lang="tr" sz="17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Orijinal firmware yedeği MUTLAKA alınmalı</a:t>
            </a:r>
            <a:endParaRPr sz="17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Roboto"/>
              <a:buAutoNum type="arabicPeriod"/>
            </a:pPr>
            <a:r>
              <a:rPr lang="tr" sz="17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Araç aküsü tam dolu olmalı (şarj aleti bağlı olabilir)</a:t>
            </a:r>
            <a:endParaRPr sz="17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Roboto"/>
              <a:buAutoNum type="arabicPeriod"/>
            </a:pPr>
            <a:r>
              <a:rPr lang="tr" sz="17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ENET kablosu veya özel SD kart hazır olmalı</a:t>
            </a:r>
            <a:endParaRPr sz="17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00" y="1687025"/>
            <a:ext cx="3879675" cy="21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4451" cy="48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