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8" r:id="rId5"/>
    <p:sldId id="260" r:id="rId6"/>
    <p:sldId id="264" r:id="rId7"/>
    <p:sldId id="269" r:id="rId8"/>
    <p:sldId id="265" r:id="rId9"/>
    <p:sldId id="270" r:id="rId10"/>
    <p:sldId id="273" r:id="rId11"/>
    <p:sldId id="274" r:id="rId12"/>
    <p:sldId id="272" r:id="rId13"/>
    <p:sldId id="282" r:id="rId14"/>
    <p:sldId id="283" r:id="rId15"/>
    <p:sldId id="277" r:id="rId16"/>
    <p:sldId id="278" r:id="rId17"/>
    <p:sldId id="280" r:id="rId18"/>
    <p:sldId id="281" r:id="rId19"/>
    <p:sldId id="279" r:id="rId20"/>
    <p:sldId id="263" r:id="rId21"/>
    <p:sldId id="271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2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0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2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413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2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5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5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5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5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EFB7-0A80-4048-8BEF-5523FF5A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09662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drives parent’s decisions when choosing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CD0C8-ACF0-4A00-B9E1-098EBC85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398134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 err="1"/>
              <a:t>Alla</a:t>
            </a:r>
            <a:r>
              <a:rPr lang="en-US" sz="4800" dirty="0"/>
              <a:t> </a:t>
            </a:r>
            <a:r>
              <a:rPr lang="en-US" sz="4800" dirty="0" err="1"/>
              <a:t>Zbirun</a:t>
            </a:r>
            <a:endParaRPr lang="en-US" sz="4800" dirty="0"/>
          </a:p>
          <a:p>
            <a:r>
              <a:rPr lang="en-US" sz="4800" dirty="0" err="1"/>
              <a:t>Gizem</a:t>
            </a:r>
            <a:r>
              <a:rPr lang="en-US" sz="4800" dirty="0"/>
              <a:t> </a:t>
            </a:r>
            <a:r>
              <a:rPr lang="en-US" sz="4800" dirty="0" err="1"/>
              <a:t>Yali</a:t>
            </a:r>
            <a:r>
              <a:rPr lang="en-US" sz="4800" dirty="0"/>
              <a:t>-Pepper</a:t>
            </a:r>
          </a:p>
          <a:p>
            <a:r>
              <a:rPr lang="en-US" sz="4800" dirty="0"/>
              <a:t>Hernan Hernandez</a:t>
            </a:r>
          </a:p>
          <a:p>
            <a:r>
              <a:rPr lang="en-US" sz="4800" dirty="0"/>
              <a:t>Michael Boccio</a:t>
            </a:r>
          </a:p>
          <a:p>
            <a:r>
              <a:rPr lang="en-US" sz="4800" dirty="0"/>
              <a:t>Raymond Fendi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8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FCE89F-549A-4F91-B336-4393DE2D8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88" y="2193508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92260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36C994-27EE-4F48-B129-9DC9FEB5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97184"/>
            <a:ext cx="8911687" cy="4836706"/>
          </a:xfrm>
        </p:spPr>
      </p:pic>
    </p:spTree>
    <p:extLst>
      <p:ext uri="{BB962C8B-B14F-4D97-AF65-F5344CB8AC3E}">
        <p14:creationId xmlns:p14="http://schemas.microsoft.com/office/powerpoint/2010/main" val="331431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3F2CAA9-1DCB-4D24-8E8E-F95D5FB3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095" y="1539874"/>
            <a:ext cx="9059184" cy="4694015"/>
          </a:xfrm>
        </p:spPr>
      </p:pic>
    </p:spTree>
    <p:extLst>
      <p:ext uri="{BB962C8B-B14F-4D97-AF65-F5344CB8AC3E}">
        <p14:creationId xmlns:p14="http://schemas.microsoft.com/office/powerpoint/2010/main" val="273889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Girl Names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A0B655E9-35C1-4FD0-A3DD-5B3E3347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791" y="1905000"/>
            <a:ext cx="4757208" cy="37782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47CE2D-AAF6-470F-A38D-00E5A9CE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99" y="1905000"/>
            <a:ext cx="4528410" cy="40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Boy Names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0FC7DDC-3F7A-4B7E-8613-297A2DDE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4229906" cy="413293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D8D9546-3142-4D6E-8FB7-51851117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0" y="1904997"/>
            <a:ext cx="4037427" cy="41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513D-B21E-4889-8F8C-8177C143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C526E-FE38-4C1B-A50D-7CBA8747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1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C526E-FE38-4C1B-A50D-7CBA8747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0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C526E-FE38-4C1B-A50D-7CBA8747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2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F7DEF-3A1A-40D2-A49B-62D8830D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Curiosity about cultural differences across the United States.</a:t>
            </a:r>
          </a:p>
          <a:p>
            <a:r>
              <a:rPr lang="en-US" dirty="0"/>
              <a:t>It is known that names change over locations and times.  What drives these changes?</a:t>
            </a:r>
          </a:p>
          <a:p>
            <a:r>
              <a:rPr lang="en-US" dirty="0"/>
              <a:t>Are there external factors that influence parents' decision making?</a:t>
            </a:r>
          </a:p>
          <a:p>
            <a:r>
              <a:rPr lang="en-US" dirty="0"/>
              <a:t>Quality and ease of available data.</a:t>
            </a:r>
          </a:p>
          <a:p>
            <a:r>
              <a:rPr lang="en-US" dirty="0"/>
              <a:t>Choosing a name is a defining moment for both parents and children.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surprising ubiquity of the most popular names </a:t>
            </a:r>
          </a:p>
          <a:p>
            <a:r>
              <a:rPr lang="en-US" dirty="0"/>
              <a:t>The resiliency of popular names across time</a:t>
            </a:r>
          </a:p>
          <a:p>
            <a:r>
              <a:rPr lang="en-US" dirty="0"/>
              <a:t>Less popular names can see a spike due to popular culture</a:t>
            </a:r>
          </a:p>
          <a:p>
            <a:r>
              <a:rPr lang="en-US" dirty="0"/>
              <a:t>Timing of popularity spikes vs a celebrity's popularity</a:t>
            </a:r>
          </a:p>
          <a:p>
            <a:r>
              <a:rPr lang="en-US" dirty="0"/>
              <a:t>Notoriety can cause a name to decrease in popularity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is 52% male but there is a higher diversity of girl's names</a:t>
            </a:r>
          </a:p>
          <a:p>
            <a:r>
              <a:rPr lang="en-US" dirty="0"/>
              <a:t>Difficult to analyze some names due to unique spelling </a:t>
            </a:r>
          </a:p>
          <a:p>
            <a:r>
              <a:rPr lang="en-US" dirty="0"/>
              <a:t>Popularity is an abstract measure – tough to judge using data only</a:t>
            </a:r>
          </a:p>
          <a:p>
            <a:r>
              <a:rPr lang="en-US" dirty="0"/>
              <a:t>Popular names will have popularity regardless of celebrities in pop culture</a:t>
            </a:r>
          </a:p>
          <a:p>
            <a:r>
              <a:rPr lang="en-US" dirty="0"/>
              <a:t>A popular name will also tend to have more celebrities with the name</a:t>
            </a:r>
          </a:p>
          <a:p>
            <a:r>
              <a:rPr lang="en-US" dirty="0"/>
              <a:t>Technical limitations occurred when attempting to produce a map with names tied to specific states</a:t>
            </a:r>
          </a:p>
        </p:txBody>
      </p:sp>
    </p:spTree>
    <p:extLst>
      <p:ext uri="{BB962C8B-B14F-4D97-AF65-F5344CB8AC3E}">
        <p14:creationId xmlns:p14="http://schemas.microsoft.com/office/powerpoint/2010/main" val="150913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E110-A5F6-4F02-AA98-5A9A6286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 to do the write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E149-EA6B-4675-9236-50C83F4D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3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What are the most popular names in each state?</a:t>
            </a:r>
          </a:p>
          <a:p>
            <a:pPr marL="514350" indent="-514350">
              <a:buAutoNum type="arabicParenR"/>
            </a:pPr>
            <a:r>
              <a:rPr lang="en-US" dirty="0"/>
              <a:t>Are there differences in name choices in blue states and red states?</a:t>
            </a:r>
          </a:p>
          <a:p>
            <a:pPr marL="514350" indent="-514350">
              <a:buAutoNum type="arabicParenR"/>
            </a:pPr>
            <a:r>
              <a:rPr lang="en-US" dirty="0"/>
              <a:t>Is there a relationship between a child’s name and popular culture?</a:t>
            </a:r>
          </a:p>
        </p:txBody>
      </p:sp>
    </p:spTree>
    <p:extLst>
      <p:ext uri="{BB962C8B-B14F-4D97-AF65-F5344CB8AC3E}">
        <p14:creationId xmlns:p14="http://schemas.microsoft.com/office/powerpoint/2010/main" val="10432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there is a relationship between popular culture and the popularity trend of a name.  When a unique name appeared in popular culture there was a resulting rise in parents choosing that name for their child.</a:t>
            </a:r>
          </a:p>
          <a:p>
            <a:r>
              <a:rPr lang="en-US" dirty="0"/>
              <a:t>We found minimal difference between the naming choices of red and blue states when considering the most popular names.  The most popular names tend to be ubiquitous across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24E9-759D-4D51-B810-C908C1D4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452-9FAB-4280-8767-ED11EC0C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no difference between the naming choices of red and blue states.</a:t>
            </a:r>
          </a:p>
          <a:p>
            <a:r>
              <a:rPr lang="en-US" dirty="0"/>
              <a:t>The frequency of a baby name during the height of a celebrity's popularity will be equal to the frequency of a baby name before/after the celebrity's popularity.</a:t>
            </a:r>
          </a:p>
        </p:txBody>
      </p:sp>
    </p:spTree>
    <p:extLst>
      <p:ext uri="{BB962C8B-B14F-4D97-AF65-F5344CB8AC3E}">
        <p14:creationId xmlns:p14="http://schemas.microsoft.com/office/powerpoint/2010/main" val="37519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  <a:p>
            <a:pPr lvl="1"/>
            <a:r>
              <a:rPr lang="en-US" dirty="0"/>
              <a:t>Kaggle – using social security database</a:t>
            </a:r>
          </a:p>
          <a:p>
            <a:pPr lvl="2"/>
            <a:r>
              <a:rPr lang="en-US" dirty="0"/>
              <a:t>Big Query API</a:t>
            </a:r>
          </a:p>
          <a:p>
            <a:pPr lvl="2"/>
            <a:r>
              <a:rPr lang="en-US" dirty="0"/>
              <a:t>CSV files from the Social Security Administration</a:t>
            </a:r>
          </a:p>
          <a:p>
            <a:pPr lvl="1"/>
            <a:r>
              <a:rPr lang="en-US" dirty="0"/>
              <a:t>Wikipedia – used for gathering celebrity names across pop culture</a:t>
            </a:r>
          </a:p>
          <a:p>
            <a:pPr lvl="1"/>
            <a:endParaRPr lang="en-US" dirty="0"/>
          </a:p>
          <a:p>
            <a:r>
              <a:rPr lang="en-US" dirty="0"/>
              <a:t>Data Cleanup</a:t>
            </a:r>
          </a:p>
          <a:p>
            <a:pPr lvl="1"/>
            <a:r>
              <a:rPr lang="en-US" dirty="0"/>
              <a:t>Importing data from 51 CSV files and concatenating data</a:t>
            </a:r>
          </a:p>
          <a:p>
            <a:pPr lvl="1"/>
            <a:r>
              <a:rPr lang="en-US" dirty="0"/>
              <a:t>Replacing names that did not appear in a specific state (</a:t>
            </a:r>
            <a:r>
              <a:rPr lang="en-US" dirty="0" err="1"/>
              <a:t>NaN</a:t>
            </a:r>
            <a:r>
              <a:rPr lang="en-US" dirty="0"/>
              <a:t>) with a count of 0</a:t>
            </a:r>
          </a:p>
          <a:p>
            <a:pPr lvl="1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747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findings during Data Exploration</a:t>
            </a:r>
          </a:p>
          <a:p>
            <a:pPr lvl="1"/>
            <a:r>
              <a:rPr lang="en-US" dirty="0"/>
              <a:t>???</a:t>
            </a:r>
          </a:p>
          <a:p>
            <a:pPr lvl="1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0120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4C32A-5BCB-44D8-8EA1-D9EC64F4A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taken to analyze the data</a:t>
            </a:r>
          </a:p>
          <a:p>
            <a:pPr lvl="1"/>
            <a:r>
              <a:rPr lang="en-US" dirty="0"/>
              <a:t>???</a:t>
            </a:r>
          </a:p>
          <a:p>
            <a:pPr lvl="1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7168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B6DE728D-1827-4799-A79E-9BB19AC99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88" y="2193508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5784343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178</TotalTime>
  <Words>468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What drives parent’s decisions when choosing a name?</vt:lpstr>
      <vt:lpstr>Motivations</vt:lpstr>
      <vt:lpstr>Questions</vt:lpstr>
      <vt:lpstr>Executive Summary</vt:lpstr>
      <vt:lpstr>Hypothesis</vt:lpstr>
      <vt:lpstr>Data Cleanup &amp; Exploration</vt:lpstr>
      <vt:lpstr>Data Cleanup &amp; Exploration</vt:lpstr>
      <vt:lpstr>Data Analysis</vt:lpstr>
      <vt:lpstr>Data Analysis</vt:lpstr>
      <vt:lpstr>Data Analysis</vt:lpstr>
      <vt:lpstr>Data Analysis</vt:lpstr>
      <vt:lpstr>Data Analysis</vt:lpstr>
      <vt:lpstr>Top Girl Names</vt:lpstr>
      <vt:lpstr>Top Boy Names</vt:lpstr>
      <vt:lpstr>Data Analysis</vt:lpstr>
      <vt:lpstr>Data Analysis</vt:lpstr>
      <vt:lpstr>Data Analysis</vt:lpstr>
      <vt:lpstr>Data Analysis</vt:lpstr>
      <vt:lpstr>Data Analysis</vt:lpstr>
      <vt:lpstr>Discussion</vt:lpstr>
      <vt:lpstr>Issues &amp; Limitations</vt:lpstr>
      <vt:lpstr>Don’t forget to do the write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Boccio</dc:creator>
  <cp:lastModifiedBy>Michael Boccio</cp:lastModifiedBy>
  <cp:revision>22</cp:revision>
  <dcterms:created xsi:type="dcterms:W3CDTF">2019-09-07T17:50:26Z</dcterms:created>
  <dcterms:modified xsi:type="dcterms:W3CDTF">2019-09-12T23:20:23Z</dcterms:modified>
</cp:coreProperties>
</file>