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59" r:id="rId4"/>
    <p:sldId id="268" r:id="rId5"/>
    <p:sldId id="260" r:id="rId6"/>
    <p:sldId id="264" r:id="rId7"/>
    <p:sldId id="284" r:id="rId8"/>
    <p:sldId id="269" r:id="rId9"/>
    <p:sldId id="265" r:id="rId10"/>
    <p:sldId id="290" r:id="rId11"/>
    <p:sldId id="270" r:id="rId12"/>
    <p:sldId id="286" r:id="rId13"/>
    <p:sldId id="293" r:id="rId14"/>
    <p:sldId id="294" r:id="rId15"/>
    <p:sldId id="295" r:id="rId16"/>
    <p:sldId id="296" r:id="rId17"/>
    <p:sldId id="274" r:id="rId18"/>
    <p:sldId id="272" r:id="rId19"/>
    <p:sldId id="282" r:id="rId20"/>
    <p:sldId id="283" r:id="rId21"/>
    <p:sldId id="291" r:id="rId22"/>
    <p:sldId id="292" r:id="rId23"/>
    <p:sldId id="277" r:id="rId24"/>
    <p:sldId id="287" r:id="rId25"/>
    <p:sldId id="288" r:id="rId26"/>
    <p:sldId id="289" r:id="rId27"/>
    <p:sldId id="263" r:id="rId28"/>
    <p:sldId id="271" r:id="rId29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9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0576-4B53-4E3A-A4E1-579C982EB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BD898-D455-4BE0-B343-911DC5447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FE65A-3E49-4349-AA64-A27B1EAB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75283-8426-43DB-8256-F8DEA119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5A58C-25AD-4E11-BA1C-93BF44D7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1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A47C-7838-4C2E-99DA-B605F7A3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5EBED-7FEA-4561-9DB0-4317F761F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601ED-6AB4-42B3-9D89-D1131985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B7AA6-FD3B-4A45-865A-D4D0B9A2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88134-58C0-4327-B3C5-563F8795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7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3036A0-A466-4FA1-9F6B-8A7F34DAE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CEB60-D3DA-4D8F-9B82-BE685A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DB43B-21E4-4BEE-802F-43E8D495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16407-86C2-42FA-BDFA-88CCCD9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012E2-EF72-4DE9-834D-508E7043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2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8E83-8073-4B17-89BE-6677126B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C0844-CEA0-43C0-BE12-09BB03AB0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BBE5B-2CA4-464C-AD42-9960CD6D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94BFB-0E46-44A5-AFEB-A9758C4D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22A55-558B-4CFD-AF86-95464071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7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BA29-03D3-4FF5-B887-8494F20F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F110C-A159-4188-8C39-38B2B7EAB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7E2D4-0C4E-49B0-BC30-F1038CD9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299D4-1E7C-45E9-9B0A-11BE2D92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33FAB-ECEA-4265-959C-EBD0C0C8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2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447B-4FAC-4435-9FCF-2F344C20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F69F2-33CE-4745-8E8B-7E6D2EE34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84810-38DD-4DCD-97F2-F57221A04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99C3A-7654-4B3A-9A64-BD3094ED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98504-FC65-4EFF-A496-C82DEF9A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036DD-D506-4103-97F5-F42EDC7B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6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7428-EF99-42B3-9336-8DDCCCF8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5C1EF-1694-48D0-969D-C5F15B95A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AE865-90E0-437F-A793-5070B8D78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28FFA-251F-432A-A17B-40DC05362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3D0F4-6AEA-40DE-BF31-43B3DE7A9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15B2FC-2604-466F-8514-7E431007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D8704-77B6-42DE-97E4-FF2F976E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A8C51-19B5-4594-97C9-29E8E34B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5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1549-8EB5-443D-BFCF-58CBAF1B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A4D29-D137-481A-8C7D-0236FA2A0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07E46-095A-4868-8535-91D8379D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E456F-BA7B-41F8-A9DA-1B9841DC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6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3AABD-D094-4F6B-B220-E76A91C1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B9ED7-08B3-4B38-A3F9-5548D6FF3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CD485-A78E-4610-B4FB-620AA7B7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2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0CE2-563B-408B-9328-97EA9EC5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5414C-A4FB-4FF3-A186-32E743FB3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906E1-C07C-44D5-8386-4447E3113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08DB4-372E-4953-BF61-B8DAC8B8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C65E6-60FD-430F-9FF2-9966DB05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8832C-ACFA-46F7-8BFC-886FEF9D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5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41A1-F934-4F6F-90B4-093AA7ED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2DDA0-A5BF-4745-AB43-8DF193DE8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0E7DE-5C50-48B1-B23D-9AB0D286C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74E7D-45D6-4636-B1C8-081DA81A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F052-A8F1-47F5-BE30-4C21F309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1BF1C-E931-49DE-A762-7E76C719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9B555E7-AB4A-44DD-999E-DB9CADCD8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4CA6101-F656-4B89-A808-CFB876C6D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5C92A3F-A915-4C91-9AD8-EDEF59F0BAB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AF32246-DFD5-41BB-9461-434E0C3480E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D1C2DA4-8BD1-4E45-97F8-D5F1AC1C16B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6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EFB7-0A80-4048-8BEF-5523FF5A9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931507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drives a parent’s decisions when choosing a name?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CD0C8-ACF0-4A00-B9E1-098EBC852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605101"/>
            <a:ext cx="8915399" cy="1398134"/>
          </a:xfrm>
        </p:spPr>
        <p:txBody>
          <a:bodyPr>
            <a:normAutofit fontScale="32500" lnSpcReduction="20000"/>
          </a:bodyPr>
          <a:lstStyle/>
          <a:p>
            <a:r>
              <a:rPr lang="en-US" sz="4800" dirty="0" err="1"/>
              <a:t>Alla</a:t>
            </a:r>
            <a:r>
              <a:rPr lang="en-US" sz="4800" dirty="0"/>
              <a:t> </a:t>
            </a:r>
            <a:r>
              <a:rPr lang="en-US" sz="4800" dirty="0" err="1"/>
              <a:t>Zbirun</a:t>
            </a:r>
            <a:endParaRPr lang="en-US" sz="4800" dirty="0"/>
          </a:p>
          <a:p>
            <a:r>
              <a:rPr lang="en-US" sz="4800" dirty="0" err="1"/>
              <a:t>Gizem</a:t>
            </a:r>
            <a:r>
              <a:rPr lang="en-US" sz="4800" dirty="0"/>
              <a:t> </a:t>
            </a:r>
            <a:r>
              <a:rPr lang="en-US" sz="4800" dirty="0" err="1"/>
              <a:t>Yali</a:t>
            </a:r>
            <a:r>
              <a:rPr lang="en-US" sz="4800" dirty="0"/>
              <a:t>-Pepper</a:t>
            </a:r>
          </a:p>
          <a:p>
            <a:r>
              <a:rPr lang="en-US" sz="4800" dirty="0"/>
              <a:t>Hernan Hernandez</a:t>
            </a:r>
          </a:p>
          <a:p>
            <a:r>
              <a:rPr lang="en-US" sz="4800" dirty="0"/>
              <a:t>Mike Boccio</a:t>
            </a:r>
          </a:p>
          <a:p>
            <a:r>
              <a:rPr lang="en-US" sz="4800" dirty="0"/>
              <a:t>Ray Fendi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89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D73B-0EA0-4DB3-A3F5-7AAA90CC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8" y="274638"/>
            <a:ext cx="7076661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A2E1B9-D44D-3047-9220-A956636E8E53}"/>
              </a:ext>
            </a:extLst>
          </p:cNvPr>
          <p:cNvSpPr/>
          <p:nvPr/>
        </p:nvSpPr>
        <p:spPr>
          <a:xfrm>
            <a:off x="7924204" y="3007074"/>
            <a:ext cx="41101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Among the top 30 names in the US from 1910-2018, only 3 of them are female names.</a:t>
            </a:r>
          </a:p>
          <a:p>
            <a:endParaRPr lang="en-US" dirty="0"/>
          </a:p>
          <a:p>
            <a:r>
              <a:rPr lang="en-US" dirty="0"/>
              <a:t>This indicates to a greater diversity among female names.</a:t>
            </a:r>
          </a:p>
          <a:p>
            <a:endParaRPr lang="en-US" dirty="0"/>
          </a:p>
          <a:p>
            <a:r>
              <a:rPr lang="en-US" dirty="0"/>
              <a:t>Additionally, religion had a huge impact in the top noes in the US.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65D133-73A2-4E4B-A7E5-21722A195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4" y="1944756"/>
            <a:ext cx="7422590" cy="4288929"/>
          </a:xfrm>
        </p:spPr>
      </p:pic>
    </p:spTree>
    <p:extLst>
      <p:ext uri="{BB962C8B-B14F-4D97-AF65-F5344CB8AC3E}">
        <p14:creationId xmlns:p14="http://schemas.microsoft.com/office/powerpoint/2010/main" val="1633127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756" y="274638"/>
            <a:ext cx="6970643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B6DE728D-1827-4799-A79E-9BB19AC99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2" y="2127246"/>
            <a:ext cx="5487650" cy="3658433"/>
          </a:xfrm>
        </p:spPr>
      </p:pic>
      <p:pic>
        <p:nvPicPr>
          <p:cNvPr id="15" name="Content Placeholder 6">
            <a:extLst>
              <a:ext uri="{FF2B5EF4-FFF2-40B4-BE49-F238E27FC236}">
                <a16:creationId xmlns:a16="http://schemas.microsoft.com/office/drawing/2014/main" id="{7A0B9525-F6AE-4917-AC03-79AA7AA77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962" y="2127246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8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D73B-0EA0-4DB3-A3F5-7AAA90CC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8" y="274638"/>
            <a:ext cx="7076661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68925A8-5BC8-4AD9-AA98-AF6A5C842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0" y="1417638"/>
            <a:ext cx="8146733" cy="452596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137202-9E6D-1B4A-968B-684C18066850}"/>
              </a:ext>
            </a:extLst>
          </p:cNvPr>
          <p:cNvSpPr/>
          <p:nvPr/>
        </p:nvSpPr>
        <p:spPr>
          <a:xfrm>
            <a:off x="8692054" y="3007074"/>
            <a:ext cx="33422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Diversity in the names increases throughout the decades, although female names remain more diverse than male names.</a:t>
            </a:r>
          </a:p>
        </p:txBody>
      </p:sp>
    </p:spTree>
    <p:extLst>
      <p:ext uri="{BB962C8B-B14F-4D97-AF65-F5344CB8AC3E}">
        <p14:creationId xmlns:p14="http://schemas.microsoft.com/office/powerpoint/2010/main" val="10870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9434-34F4-B84C-B503-88EE1C5A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9B73654-1DED-CE42-908F-4AFF12A05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5304"/>
            <a:ext cx="8146733" cy="4525963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CE9F223-D7F4-CD49-88EC-A80F29FFC9E5}"/>
              </a:ext>
            </a:extLst>
          </p:cNvPr>
          <p:cNvSpPr/>
          <p:nvPr/>
        </p:nvSpPr>
        <p:spPr>
          <a:xfrm>
            <a:off x="8652297" y="1705304"/>
            <a:ext cx="33422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States with large cities have higher number of unique names among females.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5081B7-1E8D-4943-97D0-4C6935F61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391" y="2806589"/>
            <a:ext cx="2802009" cy="342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64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9434-34F4-B84C-B503-88EE1C5A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C1C64E-EE14-4C4B-A9E7-54064DA51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8365"/>
            <a:ext cx="8146733" cy="4525963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C0332BE-3763-5445-84E0-B69B21C8D31B}"/>
              </a:ext>
            </a:extLst>
          </p:cNvPr>
          <p:cNvSpPr/>
          <p:nvPr/>
        </p:nvSpPr>
        <p:spPr>
          <a:xfrm>
            <a:off x="8586037" y="1768365"/>
            <a:ext cx="33422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States with large cities have higher number of unique names among males.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E125F2-5E5A-2547-82AD-55D33DD35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037" y="2709994"/>
            <a:ext cx="2810833" cy="352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42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9434-34F4-B84C-B503-88EE1C5A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28D257-3424-BE4E-A67F-E5E10A039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5304"/>
            <a:ext cx="8146733" cy="45259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503981-CC07-3F44-80F8-9C51CD80F1E2}"/>
              </a:ext>
            </a:extLst>
          </p:cNvPr>
          <p:cNvSpPr/>
          <p:nvPr/>
        </p:nvSpPr>
        <p:spPr>
          <a:xfrm>
            <a:off x="8692054" y="3007074"/>
            <a:ext cx="33422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we look at unique name rate, we see that actually smaller states have more unique names vs. the number of people in that state.</a:t>
            </a:r>
          </a:p>
        </p:txBody>
      </p:sp>
    </p:spTree>
    <p:extLst>
      <p:ext uri="{BB962C8B-B14F-4D97-AF65-F5344CB8AC3E}">
        <p14:creationId xmlns:p14="http://schemas.microsoft.com/office/powerpoint/2010/main" val="1770983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9434-34F4-B84C-B503-88EE1C5A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763B56-5672-6F43-8703-A3EF1E527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8366"/>
            <a:ext cx="8146733" cy="45259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7623B1-3C19-FA41-BECB-8DC2443B1DA4}"/>
              </a:ext>
            </a:extLst>
          </p:cNvPr>
          <p:cNvSpPr/>
          <p:nvPr/>
        </p:nvSpPr>
        <p:spPr>
          <a:xfrm>
            <a:off x="8376744" y="2870439"/>
            <a:ext cx="33422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we look at unique name rate, we see that actually smaller states have more unique names vs. the number of people in that state.</a:t>
            </a:r>
          </a:p>
          <a:p>
            <a:endParaRPr lang="en-US" dirty="0"/>
          </a:p>
          <a:p>
            <a:r>
              <a:rPr lang="en-US" dirty="0"/>
              <a:t>This has seen both among female and male names.</a:t>
            </a:r>
          </a:p>
        </p:txBody>
      </p:sp>
    </p:spTree>
    <p:extLst>
      <p:ext uri="{BB962C8B-B14F-4D97-AF65-F5344CB8AC3E}">
        <p14:creationId xmlns:p14="http://schemas.microsoft.com/office/powerpoint/2010/main" val="850808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2" y="274638"/>
            <a:ext cx="6811617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136C994-27EE-4F48-B129-9DC9FEB5A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56" y="1900767"/>
            <a:ext cx="8911687" cy="4836706"/>
          </a:xfrm>
        </p:spPr>
      </p:pic>
    </p:spTree>
    <p:extLst>
      <p:ext uri="{BB962C8B-B14F-4D97-AF65-F5344CB8AC3E}">
        <p14:creationId xmlns:p14="http://schemas.microsoft.com/office/powerpoint/2010/main" val="3314314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496" y="274638"/>
            <a:ext cx="7036904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23F2CAA9-1DCB-4D24-8E8E-F95D5FB34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08" y="1889347"/>
            <a:ext cx="9059184" cy="4694015"/>
          </a:xfrm>
        </p:spPr>
      </p:pic>
    </p:spTree>
    <p:extLst>
      <p:ext uri="{BB962C8B-B14F-4D97-AF65-F5344CB8AC3E}">
        <p14:creationId xmlns:p14="http://schemas.microsoft.com/office/powerpoint/2010/main" val="2738893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8" y="274638"/>
            <a:ext cx="7076661" cy="1143000"/>
          </a:xfrm>
        </p:spPr>
        <p:txBody>
          <a:bodyPr/>
          <a:lstStyle/>
          <a:p>
            <a:r>
              <a:rPr lang="en-US" dirty="0"/>
              <a:t>Top </a:t>
            </a:r>
            <a:r>
              <a:rPr lang="en-US" b="1" dirty="0">
                <a:solidFill>
                  <a:srgbClr val="FF0000"/>
                </a:solidFill>
              </a:rPr>
              <a:t>Girl</a:t>
            </a:r>
            <a:r>
              <a:rPr lang="en-US" dirty="0"/>
              <a:t> Names</a:t>
            </a:r>
          </a:p>
        </p:txBody>
      </p:sp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A0B655E9-35C1-4FD0-A3DD-5B3E33478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791" y="1905000"/>
            <a:ext cx="4757208" cy="377825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47CE2D-AAF6-470F-A38D-00E5A9CE2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999" y="1905000"/>
            <a:ext cx="4528410" cy="403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1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924A-7AF4-45FA-9A14-80F04066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730" y="274638"/>
            <a:ext cx="7129670" cy="1143000"/>
          </a:xfrm>
        </p:spPr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20B4-7FA2-4F97-ADC4-5D5EDB0C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15548"/>
            <a:ext cx="10972800" cy="4310616"/>
          </a:xfrm>
        </p:spPr>
        <p:txBody>
          <a:bodyPr/>
          <a:lstStyle/>
          <a:p>
            <a:r>
              <a:rPr lang="en-US" sz="2400" dirty="0"/>
              <a:t>Curiosity about cultural differences across the United States.</a:t>
            </a:r>
          </a:p>
          <a:p>
            <a:r>
              <a:rPr lang="en-US" sz="2400" dirty="0"/>
              <a:t>It is known that names change over locations and times.  What drives these changes?</a:t>
            </a:r>
          </a:p>
          <a:p>
            <a:r>
              <a:rPr lang="en-US" sz="2400" dirty="0"/>
              <a:t>Are there external factors that influence parents' decision making?</a:t>
            </a:r>
          </a:p>
          <a:p>
            <a:r>
              <a:rPr lang="en-US" sz="2400" dirty="0"/>
              <a:t>Quality and ease of available data.</a:t>
            </a:r>
          </a:p>
          <a:p>
            <a:r>
              <a:rPr lang="en-US" sz="2400" dirty="0"/>
              <a:t>Choosing a name is a defining moment for both parents and children.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1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764" y="274638"/>
            <a:ext cx="6917635" cy="1143000"/>
          </a:xfrm>
        </p:spPr>
        <p:txBody>
          <a:bodyPr/>
          <a:lstStyle/>
          <a:p>
            <a:r>
              <a:rPr lang="en-US" dirty="0"/>
              <a:t>Top </a:t>
            </a:r>
            <a:r>
              <a:rPr lang="en-US" b="1" dirty="0">
                <a:solidFill>
                  <a:srgbClr val="0070C0"/>
                </a:solidFill>
              </a:rPr>
              <a:t>Boy</a:t>
            </a:r>
            <a:r>
              <a:rPr lang="en-US" dirty="0"/>
              <a:t> Names</a:t>
            </a:r>
          </a:p>
        </p:txBody>
      </p:sp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C0FC7DDC-3F7A-4B7E-8613-297A2DDE5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4999"/>
            <a:ext cx="4229906" cy="4132933"/>
          </a:xfrm>
          <a:prstGeom prst="rect">
            <a:avLst/>
          </a:prstGeom>
        </p:spPr>
      </p:pic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DD8D9546-3142-4D6E-8FB7-51851117F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830" y="1904997"/>
            <a:ext cx="4037427" cy="413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80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9C2E-6A4E-4EF7-B495-8FCC9A99F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01" y="2121108"/>
            <a:ext cx="4097312" cy="3155429"/>
          </a:xfrm>
        </p:spPr>
        <p:txBody>
          <a:bodyPr/>
          <a:lstStyle/>
          <a:p>
            <a:pPr algn="r"/>
            <a:r>
              <a:rPr lang="en-US" dirty="0"/>
              <a:t>Origin of top </a:t>
            </a:r>
            <a:r>
              <a:rPr lang="en-US" b="1" dirty="0">
                <a:solidFill>
                  <a:srgbClr val="FF0000"/>
                </a:solidFill>
              </a:rPr>
              <a:t>Girl</a:t>
            </a:r>
            <a:r>
              <a:rPr lang="en-US" dirty="0"/>
              <a:t> Names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7EC73A0-9ABD-4379-9258-DA659D743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4958" y="473257"/>
            <a:ext cx="6839815" cy="548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9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A529-CDDC-4B1E-A14D-CB2A6AB2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787" y="2128603"/>
            <a:ext cx="4082321" cy="2825646"/>
          </a:xfrm>
        </p:spPr>
        <p:txBody>
          <a:bodyPr/>
          <a:lstStyle/>
          <a:p>
            <a:pPr algn="r"/>
            <a:r>
              <a:rPr lang="en-US" dirty="0"/>
              <a:t>Origin of top </a:t>
            </a:r>
            <a:r>
              <a:rPr lang="en-US" b="1" dirty="0">
                <a:solidFill>
                  <a:srgbClr val="0070C0"/>
                </a:solidFill>
              </a:rPr>
              <a:t>Boy</a:t>
            </a:r>
            <a:r>
              <a:rPr lang="en-US" dirty="0"/>
              <a:t> Names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21FA30-F2AE-4990-8A50-89C89782C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9261" y="487180"/>
            <a:ext cx="6715592" cy="549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07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74" y="274638"/>
            <a:ext cx="6864626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787468-3D2B-4B7A-89D8-B9E72B54B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141352"/>
            <a:ext cx="6092645" cy="3583909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47425E-7D18-44B6-B23A-2014D4454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" y="2141351"/>
            <a:ext cx="6092644" cy="3583909"/>
          </a:xfrm>
        </p:spPr>
      </p:pic>
    </p:spTree>
    <p:extLst>
      <p:ext uri="{BB962C8B-B14F-4D97-AF65-F5344CB8AC3E}">
        <p14:creationId xmlns:p14="http://schemas.microsoft.com/office/powerpoint/2010/main" val="2892243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74" y="274638"/>
            <a:ext cx="6864626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941D35-3653-445A-9AA9-5BD4E6D1C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8899"/>
            <a:ext cx="6096000" cy="358588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4BC522-12E4-42B5-B823-A60DDAA0B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78899"/>
            <a:ext cx="6096000" cy="358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65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74" y="274638"/>
            <a:ext cx="6864626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FD9341-EEE9-456C-AA42-535936150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1687"/>
            <a:ext cx="6096000" cy="3585883"/>
          </a:xfr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CD31C7E-3307-48C7-A90E-1E53359E8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41687"/>
            <a:ext cx="6096000" cy="358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41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74" y="261386"/>
            <a:ext cx="6864626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95B3B7-6879-4B86-A8C6-7E13CFF81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3235"/>
            <a:ext cx="6095998" cy="3585881"/>
          </a:xfrm>
          <a:prstGeom prst="rect">
            <a:avLst/>
          </a:prstGeom>
        </p:spPr>
      </p:pic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62D7BCB-8C51-4725-8700-483673791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2193235"/>
            <a:ext cx="6095997" cy="3585881"/>
          </a:xfrm>
        </p:spPr>
      </p:pic>
    </p:spTree>
    <p:extLst>
      <p:ext uri="{BB962C8B-B14F-4D97-AF65-F5344CB8AC3E}">
        <p14:creationId xmlns:p14="http://schemas.microsoft.com/office/powerpoint/2010/main" val="1107283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2C68-903E-4B1B-B54E-B264F6F7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278" y="274638"/>
            <a:ext cx="6838122" cy="1143000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3C5A-D683-4D52-B50A-BB9C35086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42052"/>
            <a:ext cx="10972800" cy="4284112"/>
          </a:xfrm>
        </p:spPr>
        <p:txBody>
          <a:bodyPr/>
          <a:lstStyle/>
          <a:p>
            <a:r>
              <a:rPr lang="en-US" sz="2400" dirty="0"/>
              <a:t>The surprising ubiquity of the most popular names </a:t>
            </a:r>
          </a:p>
          <a:p>
            <a:r>
              <a:rPr lang="en-US" sz="2400" dirty="0"/>
              <a:t>The resiliency of popular names across time</a:t>
            </a:r>
          </a:p>
          <a:p>
            <a:r>
              <a:rPr lang="en-US" sz="2400" dirty="0"/>
              <a:t>Less popular names can see a spike due to popular culture</a:t>
            </a:r>
          </a:p>
          <a:p>
            <a:r>
              <a:rPr lang="en-US" sz="2400" dirty="0"/>
              <a:t>Timing of popularity spikes vs a celebrity's popularity</a:t>
            </a:r>
          </a:p>
          <a:p>
            <a:r>
              <a:rPr lang="en-US" sz="2400" dirty="0"/>
              <a:t>Notoriety can cause a name to decrease in popularity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99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2C68-903E-4B1B-B54E-B264F6F7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74638"/>
            <a:ext cx="7010400" cy="1143000"/>
          </a:xfrm>
        </p:spPr>
        <p:txBody>
          <a:bodyPr/>
          <a:lstStyle/>
          <a:p>
            <a:r>
              <a:rPr lang="en-US" dirty="0"/>
              <a:t>Issues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3C5A-D683-4D52-B50A-BB9C35086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81809"/>
            <a:ext cx="10972800" cy="4244355"/>
          </a:xfrm>
        </p:spPr>
        <p:txBody>
          <a:bodyPr/>
          <a:lstStyle/>
          <a:p>
            <a:r>
              <a:rPr lang="en-US" sz="2400" dirty="0"/>
              <a:t>Dataset is 52% male but there is a higher diversity of girl's names</a:t>
            </a:r>
          </a:p>
          <a:p>
            <a:r>
              <a:rPr lang="en-US" sz="2400" dirty="0"/>
              <a:t>Difficult to analyze some names due to unique spelling </a:t>
            </a:r>
          </a:p>
          <a:p>
            <a:r>
              <a:rPr lang="en-US" sz="2400" dirty="0"/>
              <a:t>Popularity is an abstract measure – tough to judge using data only</a:t>
            </a:r>
          </a:p>
          <a:p>
            <a:r>
              <a:rPr lang="en-US" sz="2400" dirty="0"/>
              <a:t>Popular names will have popularity regardless of celebrities in pop culture</a:t>
            </a:r>
          </a:p>
          <a:p>
            <a:r>
              <a:rPr lang="en-US" sz="2400" dirty="0"/>
              <a:t>A popular name will also tend to have more celebrities with the name</a:t>
            </a:r>
          </a:p>
          <a:p>
            <a:r>
              <a:rPr lang="en-US" sz="2400" dirty="0"/>
              <a:t>Technical limitations occurred when attempting to produce a map with names tied to specific states</a:t>
            </a:r>
          </a:p>
          <a:p>
            <a:r>
              <a:rPr lang="en-US" sz="2400" dirty="0"/>
              <a:t>Pulled celebrity data from Wikipedia but was unable to clean data using pandas</a:t>
            </a:r>
          </a:p>
        </p:txBody>
      </p:sp>
    </p:spTree>
    <p:extLst>
      <p:ext uri="{BB962C8B-B14F-4D97-AF65-F5344CB8AC3E}">
        <p14:creationId xmlns:p14="http://schemas.microsoft.com/office/powerpoint/2010/main" val="150913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924A-7AF4-45FA-9A14-80F04066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9" y="274638"/>
            <a:ext cx="7076660" cy="114300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20B4-7FA2-4F97-ADC4-5D5EDB0C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68557"/>
            <a:ext cx="10972800" cy="4257607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sz="2400" dirty="0"/>
              <a:t>What are the most popular names in each state and what are the  commonalities?</a:t>
            </a:r>
          </a:p>
          <a:p>
            <a:pPr marL="514350" indent="-514350">
              <a:buAutoNum type="arabicParenR"/>
            </a:pPr>
            <a:r>
              <a:rPr lang="en-US" sz="2400" dirty="0"/>
              <a:t>Are there differences in name choices in blue states and red states?</a:t>
            </a:r>
          </a:p>
          <a:p>
            <a:pPr marL="514350" indent="-514350">
              <a:buAutoNum type="arabicParenR"/>
            </a:pPr>
            <a:r>
              <a:rPr lang="en-US" sz="2400" dirty="0"/>
              <a:t>Is there a relationship between a child’s name and popular culture?</a:t>
            </a:r>
          </a:p>
        </p:txBody>
      </p:sp>
    </p:spTree>
    <p:extLst>
      <p:ext uri="{BB962C8B-B14F-4D97-AF65-F5344CB8AC3E}">
        <p14:creationId xmlns:p14="http://schemas.microsoft.com/office/powerpoint/2010/main" val="104322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924A-7AF4-45FA-9A14-80F04066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235" y="287890"/>
            <a:ext cx="7712765" cy="1143000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20B4-7FA2-4F97-ADC4-5D5EDB0C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02296"/>
            <a:ext cx="10972800" cy="4323868"/>
          </a:xfrm>
        </p:spPr>
        <p:txBody>
          <a:bodyPr/>
          <a:lstStyle/>
          <a:p>
            <a:r>
              <a:rPr lang="en-US" sz="2400" dirty="0"/>
              <a:t>Name diversity increases over time</a:t>
            </a:r>
          </a:p>
          <a:p>
            <a:r>
              <a:rPr lang="en-US" sz="2400" dirty="0"/>
              <a:t>In some cases, there is a relationship between popular culture and the popularity trend of a name.  When a unique name appeared in popular culture there was a resulting rise in parents choosing that name for their child.</a:t>
            </a:r>
          </a:p>
          <a:p>
            <a:r>
              <a:rPr lang="en-US" sz="2400" dirty="0"/>
              <a:t>We found minimal difference between the naming choices of red and blue states when considering the most popular names.  The most popular names tend to be ubiquitous across the United States.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0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24E9-759D-4D51-B810-C908C1D4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487" y="340899"/>
            <a:ext cx="7195930" cy="1143000"/>
          </a:xfrm>
        </p:spPr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00452-9FAB-4280-8767-ED11EC0CF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89043"/>
            <a:ext cx="10972800" cy="4337121"/>
          </a:xfrm>
        </p:spPr>
        <p:txBody>
          <a:bodyPr/>
          <a:lstStyle/>
          <a:p>
            <a:pPr lvl="0"/>
            <a:r>
              <a:rPr lang="en-US" sz="2400" dirty="0"/>
              <a:t>Parents in red states favor more conventional and gender-neutral names, while parents in blue states tend to go for more traditional and ethnically diverse names.</a:t>
            </a:r>
          </a:p>
          <a:p>
            <a:r>
              <a:rPr lang="en-US" sz="2400" dirty="0"/>
              <a:t>The frequency of a baby name during the height of a celebrity's popularity will be equal to the frequency of a baby name before/after the celebrity's popularity.</a:t>
            </a:r>
          </a:p>
        </p:txBody>
      </p:sp>
    </p:spTree>
    <p:extLst>
      <p:ext uri="{BB962C8B-B14F-4D97-AF65-F5344CB8AC3E}">
        <p14:creationId xmlns:p14="http://schemas.microsoft.com/office/powerpoint/2010/main" val="375195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8193-1D0C-4B07-A929-C203AE5B6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990" y="274638"/>
            <a:ext cx="7063409" cy="1143000"/>
          </a:xfrm>
        </p:spPr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8CB7-4947-440C-9957-54127C6A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7" y="1781908"/>
            <a:ext cx="10209142" cy="4434114"/>
          </a:xfrm>
        </p:spPr>
        <p:txBody>
          <a:bodyPr>
            <a:normAutofit/>
          </a:bodyPr>
          <a:lstStyle/>
          <a:p>
            <a:r>
              <a:rPr lang="en-US" sz="2400" dirty="0"/>
              <a:t>Sources</a:t>
            </a:r>
          </a:p>
          <a:p>
            <a:pPr marL="742950" lvl="2" indent="-342900"/>
            <a:r>
              <a:rPr lang="en-US" sz="2000" dirty="0"/>
              <a:t>Kaggle </a:t>
            </a:r>
          </a:p>
          <a:p>
            <a:pPr marL="1200150" lvl="3" indent="-342900"/>
            <a:r>
              <a:rPr lang="en-US" dirty="0"/>
              <a:t>Big Query API</a:t>
            </a:r>
          </a:p>
          <a:p>
            <a:pPr marL="1200150" lvl="3" indent="-342900"/>
            <a:r>
              <a:rPr lang="en-US" dirty="0"/>
              <a:t>CSV files from the Social Security Administration</a:t>
            </a:r>
          </a:p>
          <a:p>
            <a:pPr marL="742950" lvl="2" indent="-342900"/>
            <a:r>
              <a:rPr lang="en-US" sz="2000" dirty="0"/>
              <a:t>Wikipedia</a:t>
            </a:r>
          </a:p>
          <a:p>
            <a:pPr marL="1200150" lvl="3" indent="-342900"/>
            <a:r>
              <a:rPr lang="en-US" dirty="0"/>
              <a:t>Used for gathering celebrity names across pop culture</a:t>
            </a:r>
          </a:p>
          <a:p>
            <a:pPr marL="1200150" lvl="3" indent="-342900"/>
            <a:r>
              <a:rPr lang="en-US" dirty="0"/>
              <a:t>Used to gather 2012 and 2016 election data for red states and blue states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1DB5745-5308-43C6-B1DE-DEA91793D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55" y="4586834"/>
            <a:ext cx="4510546" cy="199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7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5611-8A81-420F-BFE6-40A78C48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8" y="274638"/>
            <a:ext cx="7076661" cy="1143000"/>
          </a:xfrm>
        </p:spPr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773F-3941-4FE4-986B-EA989DF15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2400" dirty="0"/>
          </a:p>
          <a:p>
            <a:r>
              <a:rPr lang="en-US" sz="2400" dirty="0"/>
              <a:t>Data Cleanup</a:t>
            </a:r>
          </a:p>
          <a:p>
            <a:pPr lvl="1" indent="-342900"/>
            <a:r>
              <a:rPr lang="en-US" sz="2000" dirty="0"/>
              <a:t>Importing data from 51 CSV files and concatenating data</a:t>
            </a:r>
          </a:p>
          <a:p>
            <a:pPr lvl="1" indent="-342900"/>
            <a:r>
              <a:rPr lang="en-US" sz="2000" dirty="0"/>
              <a:t>Replacing counts of names that did not appear in a specific state (</a:t>
            </a:r>
            <a:r>
              <a:rPr lang="en-US" sz="2000" dirty="0" err="1"/>
              <a:t>NaN</a:t>
            </a:r>
            <a:r>
              <a:rPr lang="en-US" sz="2000" dirty="0"/>
              <a:t>) with a count of 0</a:t>
            </a:r>
          </a:p>
          <a:p>
            <a:pPr lvl="1" indent="-342900"/>
            <a:r>
              <a:rPr lang="en-US" sz="2000" dirty="0"/>
              <a:t>Splitting first name and last name in Wikipedia data</a:t>
            </a:r>
          </a:p>
          <a:p>
            <a:pPr lvl="1" indent="-342900"/>
            <a:r>
              <a:rPr lang="en-US" sz="2000" dirty="0"/>
              <a:t>Creating bins for each decade</a:t>
            </a:r>
          </a:p>
          <a:p>
            <a:pPr lvl="1" indent="-342900"/>
            <a:r>
              <a:rPr lang="en-US" sz="2000" dirty="0"/>
              <a:t>Wrote code to search data frame and simultaneously write output into a new data frame while plotting bar charts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8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8193-1D0C-4B07-A929-C203AE5B6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8748" y="274638"/>
            <a:ext cx="7023652" cy="1143000"/>
          </a:xfrm>
        </p:spPr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8CB7-4947-440C-9957-54127C6A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48070"/>
            <a:ext cx="10972800" cy="4178094"/>
          </a:xfrm>
        </p:spPr>
        <p:txBody>
          <a:bodyPr/>
          <a:lstStyle/>
          <a:p>
            <a:r>
              <a:rPr lang="en-US" sz="2400" dirty="0"/>
              <a:t>Interesting findings during Data Exploration</a:t>
            </a:r>
          </a:p>
          <a:p>
            <a:pPr lvl="1"/>
            <a:r>
              <a:rPr lang="en-US" sz="2000" dirty="0"/>
              <a:t>More males are born compared to females and the gap grows over time</a:t>
            </a:r>
          </a:p>
          <a:p>
            <a:pPr lvl="1"/>
            <a:r>
              <a:rPr lang="en-US" sz="2000" dirty="0"/>
              <a:t>Diversity of names increases over time</a:t>
            </a:r>
          </a:p>
          <a:p>
            <a:pPr lvl="1"/>
            <a:r>
              <a:rPr lang="en-US" sz="2000" dirty="0"/>
              <a:t>Females have more diverse names compared to males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205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990" y="274638"/>
            <a:ext cx="7063409" cy="114300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F4C32A-5BCB-44D8-8EA1-D9EC64F4A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7" y="1802296"/>
            <a:ext cx="10669725" cy="4108926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en-US" sz="2400" dirty="0"/>
              <a:t>Question 1 – name popularity and diversity</a:t>
            </a:r>
          </a:p>
          <a:p>
            <a:pPr marL="742950" lvl="2" indent="-342900"/>
            <a:r>
              <a:rPr lang="en-US" sz="2000" dirty="0"/>
              <a:t>Cut data into various views to analyze by gender, decade and state</a:t>
            </a:r>
          </a:p>
          <a:p>
            <a:pPr marL="742950" lvl="2" indent="-342900"/>
            <a:r>
              <a:rPr lang="en-US" sz="2000" dirty="0"/>
              <a:t>Created charts to show most popular names and diversity</a:t>
            </a:r>
          </a:p>
          <a:p>
            <a:pPr marL="342900" lvl="1" indent="-342900">
              <a:buChar char="•"/>
            </a:pPr>
            <a:r>
              <a:rPr lang="en-US" sz="2400" dirty="0"/>
              <a:t>Question 2 -  red and blue states</a:t>
            </a:r>
          </a:p>
          <a:p>
            <a:pPr marL="742950" lvl="2" indent="-342900"/>
            <a:r>
              <a:rPr lang="en-US" sz="2000" dirty="0"/>
              <a:t>Used Glob module to import all txt files at once</a:t>
            </a:r>
          </a:p>
          <a:p>
            <a:pPr marL="742950" lvl="2" indent="-342900"/>
            <a:r>
              <a:rPr lang="en-US" sz="2000" dirty="0"/>
              <a:t>Created US Map of with </a:t>
            </a:r>
            <a:r>
              <a:rPr lang="en-US" sz="2000" dirty="0" err="1"/>
              <a:t>GeoPandas</a:t>
            </a:r>
            <a:r>
              <a:rPr lang="en-US" sz="2000" dirty="0"/>
              <a:t> Python library</a:t>
            </a:r>
          </a:p>
          <a:p>
            <a:pPr marL="342900" lvl="1" indent="-342900">
              <a:buChar char="•"/>
            </a:pPr>
            <a:r>
              <a:rPr lang="en-US" sz="2400" dirty="0"/>
              <a:t>Question 3 – relationship of names to popular culture</a:t>
            </a:r>
          </a:p>
          <a:p>
            <a:pPr marL="742950" lvl="2" indent="-342900"/>
            <a:r>
              <a:rPr lang="en-US" sz="2000" dirty="0"/>
              <a:t>Plotted total number of children with a given name of chosen celebrities observed over 12 decades</a:t>
            </a:r>
          </a:p>
          <a:p>
            <a:pPr marL="742950" lvl="2" indent="-342900"/>
            <a:r>
              <a:rPr lang="en-US" sz="2000" dirty="0"/>
              <a:t>Used information available from Wikipedia to analyze amount of children with respective names in each decade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87870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895</Template>
  <TotalTime>515</TotalTime>
  <Words>815</Words>
  <Application>Microsoft Macintosh PowerPoint</Application>
  <PresentationFormat>Widescreen</PresentationFormat>
  <Paragraphs>100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Arial</vt:lpstr>
      <vt:lpstr>Diseño predeterminado</vt:lpstr>
      <vt:lpstr>What drives a parent’s decisions when choosing a name?</vt:lpstr>
      <vt:lpstr>Motivations</vt:lpstr>
      <vt:lpstr>Questions</vt:lpstr>
      <vt:lpstr>Executive Summary</vt:lpstr>
      <vt:lpstr>Hypothesis</vt:lpstr>
      <vt:lpstr>Data Cleanup &amp; Exploration</vt:lpstr>
      <vt:lpstr>Data Cleanup &amp; Exploration</vt:lpstr>
      <vt:lpstr>Data Cleanup &amp; Exploration</vt:lpstr>
      <vt:lpstr>Data Analysis</vt:lpstr>
      <vt:lpstr>Findings</vt:lpstr>
      <vt:lpstr>Findings</vt:lpstr>
      <vt:lpstr>Findings</vt:lpstr>
      <vt:lpstr>Findings</vt:lpstr>
      <vt:lpstr>Findings</vt:lpstr>
      <vt:lpstr>Findings</vt:lpstr>
      <vt:lpstr>Findings</vt:lpstr>
      <vt:lpstr>Findings</vt:lpstr>
      <vt:lpstr>Findings</vt:lpstr>
      <vt:lpstr>Top Girl Names</vt:lpstr>
      <vt:lpstr>Top Boy Names</vt:lpstr>
      <vt:lpstr>Origin of top Girl Names</vt:lpstr>
      <vt:lpstr>Origin of top Boy Names</vt:lpstr>
      <vt:lpstr>Findings</vt:lpstr>
      <vt:lpstr>Findings</vt:lpstr>
      <vt:lpstr>Findings</vt:lpstr>
      <vt:lpstr>Findings</vt:lpstr>
      <vt:lpstr>Discussion</vt:lpstr>
      <vt:lpstr>Issues &amp;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Boccio</dc:creator>
  <cp:lastModifiedBy>Gizem Yali-Pepper</cp:lastModifiedBy>
  <cp:revision>50</cp:revision>
  <dcterms:created xsi:type="dcterms:W3CDTF">2019-09-07T17:50:26Z</dcterms:created>
  <dcterms:modified xsi:type="dcterms:W3CDTF">2019-09-14T16:00:28Z</dcterms:modified>
</cp:coreProperties>
</file>