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8" r:id="rId5"/>
    <p:sldId id="260" r:id="rId6"/>
    <p:sldId id="264" r:id="rId7"/>
    <p:sldId id="284" r:id="rId8"/>
    <p:sldId id="269" r:id="rId9"/>
    <p:sldId id="265" r:id="rId10"/>
    <p:sldId id="286" r:id="rId11"/>
    <p:sldId id="270" r:id="rId12"/>
    <p:sldId id="274" r:id="rId13"/>
    <p:sldId id="272" r:id="rId14"/>
    <p:sldId id="282" r:id="rId15"/>
    <p:sldId id="283" r:id="rId16"/>
    <p:sldId id="277" r:id="rId17"/>
    <p:sldId id="287" r:id="rId18"/>
    <p:sldId id="288" r:id="rId19"/>
    <p:sldId id="289" r:id="rId20"/>
    <p:sldId id="263" r:id="rId21"/>
    <p:sldId id="271" r:id="rId22"/>
    <p:sldId id="267" r:id="rId23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0576-4B53-4E3A-A4E1-579C982EB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D898-D455-4BE0-B343-911DC544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E65A-3E49-4349-AA64-A27B1EAB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5283-8426-43DB-8256-F8DEA119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A58C-25AD-4E11-BA1C-93BF44D7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1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A47C-7838-4C2E-99DA-B605F7A3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5EBED-7FEA-4561-9DB0-4317F761F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601ED-6AB4-42B3-9D89-D1131985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7AA6-FD3B-4A45-865A-D4D0B9A2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88134-58C0-4327-B3C5-563F8795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036A0-A466-4FA1-9F6B-8A7F34DAE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EB60-D3DA-4D8F-9B82-BE685A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B43B-21E4-4BEE-802F-43E8D49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16407-86C2-42FA-BDFA-88CCCD9B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12E2-EF72-4DE9-834D-508E7043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8E83-8073-4B17-89BE-6677126B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844-CEA0-43C0-BE12-09BB03AB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BE5B-2CA4-464C-AD42-9960CD6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94BFB-0E46-44A5-AFEB-A9758C4D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2A55-558B-4CFD-AF86-9546407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BA29-03D3-4FF5-B887-8494F20F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F110C-A159-4188-8C39-38B2B7EA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E2D4-0C4E-49B0-BC30-F1038CD9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99D4-1E7C-45E9-9B0A-11BE2D92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3FAB-ECEA-4265-959C-EBD0C0C8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47B-4FAC-4435-9FCF-2F344C2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9F2-33CE-4745-8E8B-7E6D2EE34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4810-38DD-4DCD-97F2-F57221A0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9C3A-7654-4B3A-9A64-BD3094ED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98504-FC65-4EFF-A496-C82DEF9A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036DD-D506-4103-97F5-F42EDC7B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428-EF99-42B3-9336-8DDCCCF8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C1EF-1694-48D0-969D-C5F15B95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AE865-90E0-437F-A793-5070B8D78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28FFA-251F-432A-A17B-40DC05362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3D0F4-6AEA-40DE-BF31-43B3DE7A9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5B2FC-2604-466F-8514-7E431007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8704-77B6-42DE-97E4-FF2F976E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A8C51-19B5-4594-97C9-29E8E34B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5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1549-8EB5-443D-BFCF-58CBAF1B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A4D29-D137-481A-8C7D-0236FA2A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7E46-095A-4868-8535-91D8379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456F-BA7B-41F8-A9DA-1B9841DC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3AABD-D094-4F6B-B220-E76A91C1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B9ED7-08B3-4B38-A3F9-5548D6FF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D485-A78E-4610-B4FB-620AA7B7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0CE2-563B-408B-9328-97EA9EC5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414C-A4FB-4FF3-A186-32E743FB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906E1-C07C-44D5-8386-4447E3113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08DB4-372E-4953-BF61-B8DAC8B8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C65E6-60FD-430F-9FF2-9966DB05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8832C-ACFA-46F7-8BFC-886FEF9D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41A1-F934-4F6F-90B4-093AA7E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2DDA0-A5BF-4745-AB43-8DF193DE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0E7DE-5C50-48B1-B23D-9AB0D286C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4E7D-45D6-4636-B1C8-081DA81A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F052-A8F1-47F5-BE30-4C21F30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BF1C-E931-49DE-A762-7E76C719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B555E7-AB4A-44DD-999E-DB9CADCD8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4CA6101-F656-4B89-A808-CFB876C6D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C92A3F-A915-4C91-9AD8-EDEF59F0BA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CCDB3F03-7BAD-4B8F-91DC-EFAC7EDB9851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F32246-DFD5-41BB-9461-434E0C3480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D1C2DA4-8BD1-4E45-97F8-D5F1AC1C16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AB8034-D46A-43E4-AF5C-AD47921F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EFB7-0A80-4048-8BEF-5523FF5A9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93150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What drives parent’s decisions when choosing a name?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CD0C8-ACF0-4A00-B9E1-098EBC852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605101"/>
            <a:ext cx="8915399" cy="1398134"/>
          </a:xfrm>
        </p:spPr>
        <p:txBody>
          <a:bodyPr>
            <a:normAutofit fontScale="32500" lnSpcReduction="20000"/>
          </a:bodyPr>
          <a:lstStyle/>
          <a:p>
            <a:r>
              <a:rPr lang="en-US" sz="4800" dirty="0" err="1"/>
              <a:t>Alla</a:t>
            </a:r>
            <a:r>
              <a:rPr lang="en-US" sz="4800" dirty="0"/>
              <a:t> </a:t>
            </a:r>
            <a:r>
              <a:rPr lang="en-US" sz="4800" dirty="0" err="1"/>
              <a:t>Zbirun</a:t>
            </a:r>
            <a:endParaRPr lang="en-US" sz="4800" dirty="0"/>
          </a:p>
          <a:p>
            <a:r>
              <a:rPr lang="en-US" sz="4800" dirty="0" err="1"/>
              <a:t>Gizem</a:t>
            </a:r>
            <a:r>
              <a:rPr lang="en-US" sz="4800" dirty="0"/>
              <a:t> </a:t>
            </a:r>
            <a:r>
              <a:rPr lang="en-US" sz="4800" dirty="0" err="1"/>
              <a:t>Yali</a:t>
            </a:r>
            <a:r>
              <a:rPr lang="en-US" sz="4800" dirty="0"/>
              <a:t>-Pepper</a:t>
            </a:r>
          </a:p>
          <a:p>
            <a:r>
              <a:rPr lang="en-US" sz="4800" dirty="0"/>
              <a:t>Hernan Hernandez</a:t>
            </a:r>
          </a:p>
          <a:p>
            <a:r>
              <a:rPr lang="en-US" sz="4800" dirty="0"/>
              <a:t>Michael Boccio</a:t>
            </a:r>
          </a:p>
          <a:p>
            <a:r>
              <a:rPr lang="en-US" sz="4800" dirty="0"/>
              <a:t>Ray Fendi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8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73B-0EA0-4DB3-A3F5-7AAA90CC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Findings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BC7A-6338-474B-8615-144E1C5E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756" y="274638"/>
            <a:ext cx="6970643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B6DE728D-1827-4799-A79E-9BB19AC99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2" y="2127246"/>
            <a:ext cx="5487650" cy="3658433"/>
          </a:xfr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7A0B9525-F6AE-4917-AC03-79AA7AA77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962" y="2127246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3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2" y="274638"/>
            <a:ext cx="6811617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136C994-27EE-4F48-B129-9DC9FEB5A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1900767"/>
            <a:ext cx="8911687" cy="4836706"/>
          </a:xfrm>
        </p:spPr>
      </p:pic>
    </p:spTree>
    <p:extLst>
      <p:ext uri="{BB962C8B-B14F-4D97-AF65-F5344CB8AC3E}">
        <p14:creationId xmlns:p14="http://schemas.microsoft.com/office/powerpoint/2010/main" val="331431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96" y="274638"/>
            <a:ext cx="7036904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3F2CAA9-1DCB-4D24-8E8E-F95D5FB3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08" y="1889347"/>
            <a:ext cx="9059184" cy="4694015"/>
          </a:xfrm>
        </p:spPr>
      </p:pic>
    </p:spTree>
    <p:extLst>
      <p:ext uri="{BB962C8B-B14F-4D97-AF65-F5344CB8AC3E}">
        <p14:creationId xmlns:p14="http://schemas.microsoft.com/office/powerpoint/2010/main" val="2738893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Top Girl Names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A0B655E9-35C1-4FD0-A3DD-5B3E3347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791" y="1905000"/>
            <a:ext cx="4757208" cy="37782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47CE2D-AAF6-470F-A38D-00E5A9CE2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99" y="1905000"/>
            <a:ext cx="4528410" cy="403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2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4" y="274638"/>
            <a:ext cx="6917635" cy="1143000"/>
          </a:xfrm>
        </p:spPr>
        <p:txBody>
          <a:bodyPr/>
          <a:lstStyle/>
          <a:p>
            <a:r>
              <a:rPr lang="en-US" dirty="0"/>
              <a:t>Top Boy Names</a:t>
            </a:r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0FC7DDC-3F7A-4B7E-8613-297A2DDE5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4999"/>
            <a:ext cx="4229906" cy="413293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D8D9546-3142-4D6E-8FB7-51851117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830" y="1904997"/>
            <a:ext cx="4037427" cy="41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80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3C2288-4F85-4C78-8D12-250D841AC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" y="2181109"/>
            <a:ext cx="6092645" cy="3384803"/>
          </a:xfrm>
        </p:spPr>
      </p:pic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9E943F1-78BA-4775-93C9-05B0C1038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1109"/>
            <a:ext cx="6092645" cy="33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4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CCE47A-6C5E-4113-8447-76BA868C8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09411"/>
            <a:ext cx="6096000" cy="338666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DE22A-FBC4-4F09-A98B-9D3D7FB2C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9411"/>
            <a:ext cx="6095999" cy="338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5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74638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F0C87-4683-422C-888F-CE786A61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4452"/>
            <a:ext cx="6096001" cy="3386667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8F0C6F-E2B3-4ECB-92EF-64FF7FA49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4452"/>
            <a:ext cx="6096000" cy="3386667"/>
          </a:xfrm>
        </p:spPr>
      </p:pic>
    </p:spTree>
    <p:extLst>
      <p:ext uri="{BB962C8B-B14F-4D97-AF65-F5344CB8AC3E}">
        <p14:creationId xmlns:p14="http://schemas.microsoft.com/office/powerpoint/2010/main" val="1380741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774" y="261386"/>
            <a:ext cx="6864626" cy="11430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C0B60F-101F-4528-B114-8F2556854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6095999" cy="3386666"/>
          </a:xfrm>
          <a:prstGeom prst="rect">
            <a:avLst/>
          </a:prstGeom>
        </p:spPr>
      </p:pic>
      <p:pic>
        <p:nvPicPr>
          <p:cNvPr id="8" name="Content Placeholder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F8A346-BA45-4A44-9851-04E3BEE96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86000"/>
            <a:ext cx="6095998" cy="3386666"/>
          </a:xfrm>
        </p:spPr>
      </p:pic>
    </p:spTree>
    <p:extLst>
      <p:ext uri="{BB962C8B-B14F-4D97-AF65-F5344CB8AC3E}">
        <p14:creationId xmlns:p14="http://schemas.microsoft.com/office/powerpoint/2010/main" val="110728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730" y="274638"/>
            <a:ext cx="7129670" cy="1143000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5548"/>
            <a:ext cx="10972800" cy="4310616"/>
          </a:xfrm>
        </p:spPr>
        <p:txBody>
          <a:bodyPr/>
          <a:lstStyle/>
          <a:p>
            <a:r>
              <a:rPr lang="en-US" sz="2400" dirty="0"/>
              <a:t>Curiosity about cultural differences across the United States.</a:t>
            </a:r>
          </a:p>
          <a:p>
            <a:r>
              <a:rPr lang="en-US" sz="2400" dirty="0"/>
              <a:t>It is known that names change over locations and times.  What drives these changes?</a:t>
            </a:r>
          </a:p>
          <a:p>
            <a:r>
              <a:rPr lang="en-US" sz="2400" dirty="0"/>
              <a:t>Are there external factors that influence parents' decision making?</a:t>
            </a:r>
          </a:p>
          <a:p>
            <a:r>
              <a:rPr lang="en-US" sz="2400" dirty="0"/>
              <a:t>Quality and ease of available data.</a:t>
            </a:r>
          </a:p>
          <a:p>
            <a:r>
              <a:rPr lang="en-US" sz="2400" dirty="0"/>
              <a:t>Choosing a name is a defining moment for both parents and children.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278" y="274638"/>
            <a:ext cx="6838122" cy="11430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2052"/>
            <a:ext cx="10972800" cy="4284112"/>
          </a:xfrm>
        </p:spPr>
        <p:txBody>
          <a:bodyPr/>
          <a:lstStyle/>
          <a:p>
            <a:r>
              <a:rPr lang="en-US" sz="2400" dirty="0"/>
              <a:t>The surprising ubiquity of the most popular names </a:t>
            </a:r>
          </a:p>
          <a:p>
            <a:r>
              <a:rPr lang="en-US" sz="2400" dirty="0"/>
              <a:t>The resiliency of popular names across time</a:t>
            </a:r>
          </a:p>
          <a:p>
            <a:r>
              <a:rPr lang="en-US" sz="2400" dirty="0"/>
              <a:t>Less popular names can see a spike due to popular culture</a:t>
            </a:r>
          </a:p>
          <a:p>
            <a:r>
              <a:rPr lang="en-US" sz="2400" dirty="0"/>
              <a:t>Timing of popularity spikes vs a celebrity's popularity</a:t>
            </a:r>
          </a:p>
          <a:p>
            <a:r>
              <a:rPr lang="en-US" sz="2400" dirty="0"/>
              <a:t>Notoriety can cause a name to decrease in popularity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9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C68-903E-4B1B-B54E-B264F6F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74638"/>
            <a:ext cx="7010400" cy="1143000"/>
          </a:xfrm>
        </p:spPr>
        <p:txBody>
          <a:bodyPr/>
          <a:lstStyle/>
          <a:p>
            <a:r>
              <a:rPr lang="en-US" dirty="0"/>
              <a:t>Issues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23C5A-D683-4D52-B50A-BB9C3508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972800" cy="4244355"/>
          </a:xfrm>
        </p:spPr>
        <p:txBody>
          <a:bodyPr/>
          <a:lstStyle/>
          <a:p>
            <a:r>
              <a:rPr lang="en-US" sz="2400" dirty="0"/>
              <a:t>Dataset is 52% male but there is a higher diversity of girl's names</a:t>
            </a:r>
          </a:p>
          <a:p>
            <a:r>
              <a:rPr lang="en-US" sz="2400" dirty="0"/>
              <a:t>Difficult to analyze some names due to unique spelling </a:t>
            </a:r>
          </a:p>
          <a:p>
            <a:r>
              <a:rPr lang="en-US" sz="2400" dirty="0"/>
              <a:t>Popularity is an abstract measure – tough to judge using data only</a:t>
            </a:r>
          </a:p>
          <a:p>
            <a:r>
              <a:rPr lang="en-US" sz="2400" dirty="0"/>
              <a:t>Popular names will have popularity regardless of celebrities in pop culture</a:t>
            </a:r>
          </a:p>
          <a:p>
            <a:r>
              <a:rPr lang="en-US" sz="2400" dirty="0"/>
              <a:t>A popular name will also tend to have more celebrities with the name</a:t>
            </a:r>
          </a:p>
          <a:p>
            <a:r>
              <a:rPr lang="en-US" sz="2400" dirty="0"/>
              <a:t>Technical limitations occurred when attempting to produce a map with names tied to specific states</a:t>
            </a:r>
          </a:p>
          <a:p>
            <a:r>
              <a:rPr lang="en-US" sz="2400" dirty="0"/>
              <a:t>Pulled celebrity data from Wikipedia but was unable to clean data using pandas</a:t>
            </a:r>
          </a:p>
        </p:txBody>
      </p:sp>
    </p:spTree>
    <p:extLst>
      <p:ext uri="{BB962C8B-B14F-4D97-AF65-F5344CB8AC3E}">
        <p14:creationId xmlns:p14="http://schemas.microsoft.com/office/powerpoint/2010/main" val="150913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E110-A5F6-4F02-AA98-5A9A6286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 to do the write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E149-EA6B-4675-9236-50C83F4D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  <a:p>
            <a:r>
              <a:rPr lang="en-US" dirty="0"/>
              <a:t>Code </a:t>
            </a:r>
          </a:p>
          <a:p>
            <a:r>
              <a:rPr lang="en-US" dirty="0"/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419243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9" y="274638"/>
            <a:ext cx="7076660" cy="11430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68557"/>
            <a:ext cx="10972800" cy="4257607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400" dirty="0"/>
              <a:t>What are the most popular names in each state and what are the  commonalities?</a:t>
            </a:r>
          </a:p>
          <a:p>
            <a:pPr marL="514350" indent="-514350">
              <a:buAutoNum type="arabicParenR"/>
            </a:pPr>
            <a:r>
              <a:rPr lang="en-US" sz="2400" dirty="0"/>
              <a:t>Are there differences in name choices in blue states and red states?</a:t>
            </a:r>
          </a:p>
          <a:p>
            <a:pPr marL="514350" indent="-514350">
              <a:buAutoNum type="arabicParenR"/>
            </a:pPr>
            <a:r>
              <a:rPr lang="en-US" sz="2400" dirty="0"/>
              <a:t>Is there a relationship between a child’s name and popular culture?</a:t>
            </a:r>
          </a:p>
        </p:txBody>
      </p:sp>
    </p:spTree>
    <p:extLst>
      <p:ext uri="{BB962C8B-B14F-4D97-AF65-F5344CB8AC3E}">
        <p14:creationId xmlns:p14="http://schemas.microsoft.com/office/powerpoint/2010/main" val="10432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24A-7AF4-45FA-9A14-80F04066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235" y="287890"/>
            <a:ext cx="7712765" cy="11430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20B4-7FA2-4F97-ADC4-5D5EDB0C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02296"/>
            <a:ext cx="10972800" cy="4323868"/>
          </a:xfrm>
        </p:spPr>
        <p:txBody>
          <a:bodyPr/>
          <a:lstStyle/>
          <a:p>
            <a:r>
              <a:rPr lang="en-US" sz="2400" dirty="0"/>
              <a:t>Name diversity increases over time</a:t>
            </a:r>
          </a:p>
          <a:p>
            <a:r>
              <a:rPr lang="en-US" sz="2400" dirty="0"/>
              <a:t>In some cases, there is a relationship between popular culture and the popularity trend of a name.  When a unique name appeared in popular culture there was a resulting rise in parents choosing that name for their child.</a:t>
            </a:r>
          </a:p>
          <a:p>
            <a:r>
              <a:rPr lang="en-US" sz="2400" dirty="0"/>
              <a:t>We found minimal difference between the naming choices of red and blue states when considering the most popular names.  The most popular names tend to be ubiquitous across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24E9-759D-4D51-B810-C908C1D4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487" y="340899"/>
            <a:ext cx="7195930" cy="1143000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0452-9FAB-4280-8767-ED11EC0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9043"/>
            <a:ext cx="10972800" cy="4337121"/>
          </a:xfrm>
        </p:spPr>
        <p:txBody>
          <a:bodyPr/>
          <a:lstStyle/>
          <a:p>
            <a:r>
              <a:rPr lang="en-US" sz="2400" dirty="0"/>
              <a:t>There will be no difference between the naming choices of red and blue states.</a:t>
            </a:r>
          </a:p>
          <a:p>
            <a:r>
              <a:rPr lang="en-US" sz="2400" dirty="0"/>
              <a:t>The frequency of a baby name during the height of a celebrity's popularity will be equal to the frequency of a baby name before/after the celebrity's popularity.</a:t>
            </a:r>
          </a:p>
        </p:txBody>
      </p:sp>
    </p:spTree>
    <p:extLst>
      <p:ext uri="{BB962C8B-B14F-4D97-AF65-F5344CB8AC3E}">
        <p14:creationId xmlns:p14="http://schemas.microsoft.com/office/powerpoint/2010/main" val="375195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81908"/>
            <a:ext cx="10209142" cy="4434114"/>
          </a:xfrm>
        </p:spPr>
        <p:txBody>
          <a:bodyPr>
            <a:normAutofit/>
          </a:bodyPr>
          <a:lstStyle/>
          <a:p>
            <a:r>
              <a:rPr lang="en-US" sz="2400" dirty="0"/>
              <a:t>Sources</a:t>
            </a:r>
          </a:p>
          <a:p>
            <a:pPr marL="742950" lvl="2" indent="-342900"/>
            <a:r>
              <a:rPr lang="en-US" sz="2000" dirty="0"/>
              <a:t>Kaggle </a:t>
            </a:r>
          </a:p>
          <a:p>
            <a:pPr marL="1200150" lvl="3" indent="-342900"/>
            <a:r>
              <a:rPr lang="en-US" dirty="0"/>
              <a:t>Big Query API</a:t>
            </a:r>
          </a:p>
          <a:p>
            <a:pPr marL="1200150" lvl="3" indent="-342900"/>
            <a:r>
              <a:rPr lang="en-US" dirty="0"/>
              <a:t>CSV files from the Social Security Administration</a:t>
            </a:r>
          </a:p>
          <a:p>
            <a:pPr marL="742950" lvl="2" indent="-342900"/>
            <a:r>
              <a:rPr lang="en-US" sz="2000" dirty="0"/>
              <a:t>Wikipedia</a:t>
            </a:r>
          </a:p>
          <a:p>
            <a:pPr marL="1200150" lvl="3" indent="-342900"/>
            <a:r>
              <a:rPr lang="en-US" dirty="0"/>
              <a:t>Used for gathering celebrity names across pop culture</a:t>
            </a:r>
          </a:p>
          <a:p>
            <a:pPr marL="1200150" lvl="3" indent="-342900"/>
            <a:r>
              <a:rPr lang="en-US" dirty="0"/>
              <a:t>Used to gather 2012 and 2016 election data for red states and blue states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1DB5745-5308-43C6-B1DE-DEA91793D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55" y="4586834"/>
            <a:ext cx="4510546" cy="19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7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5611-8A81-420F-BFE6-40A78C48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8" y="274638"/>
            <a:ext cx="7076661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773F-3941-4FE4-986B-EA989DF1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400" dirty="0"/>
          </a:p>
          <a:p>
            <a:r>
              <a:rPr lang="en-US" sz="2400" dirty="0"/>
              <a:t>Data Cleanup</a:t>
            </a:r>
          </a:p>
          <a:p>
            <a:pPr lvl="1" indent="-342900"/>
            <a:r>
              <a:rPr lang="en-US" sz="2000" dirty="0"/>
              <a:t>Importing data from 51 CSV files and concatenating data</a:t>
            </a:r>
          </a:p>
          <a:p>
            <a:pPr lvl="1" indent="-342900"/>
            <a:r>
              <a:rPr lang="en-US" sz="2000" dirty="0"/>
              <a:t>Replacing counts of names that did not appear in a specific state (</a:t>
            </a:r>
            <a:r>
              <a:rPr lang="en-US" sz="2000" dirty="0" err="1"/>
              <a:t>NaN</a:t>
            </a:r>
            <a:r>
              <a:rPr lang="en-US" sz="2000" dirty="0"/>
              <a:t>) with a count of 0</a:t>
            </a:r>
          </a:p>
          <a:p>
            <a:pPr lvl="1" indent="-342900"/>
            <a:r>
              <a:rPr lang="en-US" sz="2000" dirty="0"/>
              <a:t>Splitting first name and last name in Wikipedia data</a:t>
            </a:r>
          </a:p>
          <a:p>
            <a:pPr lvl="1" indent="-342900"/>
            <a:r>
              <a:rPr lang="en-US" sz="2000" dirty="0"/>
              <a:t>Creating bins for each decade</a:t>
            </a:r>
          </a:p>
          <a:p>
            <a:pPr lvl="1" indent="-342900"/>
            <a:r>
              <a:rPr lang="en-US" sz="2000" dirty="0"/>
              <a:t>Wrote code to search data frame and simultaneously write output into a new data frame while plotting bar charts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8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193-1D0C-4B07-A929-C203AE5B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748" y="274638"/>
            <a:ext cx="7023652" cy="1143000"/>
          </a:xfrm>
        </p:spPr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8CB7-4947-440C-9957-54127C6A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8070"/>
            <a:ext cx="10972800" cy="4178094"/>
          </a:xfrm>
        </p:spPr>
        <p:txBody>
          <a:bodyPr/>
          <a:lstStyle/>
          <a:p>
            <a:r>
              <a:rPr lang="en-US" sz="2400" dirty="0"/>
              <a:t>Interesting findings during Data Exploration</a:t>
            </a:r>
          </a:p>
          <a:p>
            <a:pPr lvl="1"/>
            <a:r>
              <a:rPr lang="en-US" sz="2000" dirty="0"/>
              <a:t>More males are born compared to females and the gap grows over time</a:t>
            </a:r>
          </a:p>
          <a:p>
            <a:pPr lvl="1"/>
            <a:r>
              <a:rPr lang="en-US" sz="2000" dirty="0"/>
              <a:t>Diversity of names increases over time</a:t>
            </a:r>
          </a:p>
          <a:p>
            <a:pPr lvl="1"/>
            <a:r>
              <a:rPr lang="en-US" sz="2000" dirty="0"/>
              <a:t>Females have more diverse names compared to males</a:t>
            </a:r>
          </a:p>
        </p:txBody>
      </p:sp>
    </p:spTree>
    <p:extLst>
      <p:ext uri="{BB962C8B-B14F-4D97-AF65-F5344CB8AC3E}">
        <p14:creationId xmlns:p14="http://schemas.microsoft.com/office/powerpoint/2010/main" val="401205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E2E5-DF8D-4799-8DC3-B8DF8D21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990" y="274638"/>
            <a:ext cx="7063409" cy="11430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4C32A-5BCB-44D8-8EA1-D9EC64F4A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802296"/>
            <a:ext cx="10669725" cy="4108926"/>
          </a:xfrm>
        </p:spPr>
        <p:txBody>
          <a:bodyPr/>
          <a:lstStyle/>
          <a:p>
            <a:pPr marL="342900" lvl="1" indent="-342900">
              <a:buChar char="•"/>
            </a:pPr>
            <a:r>
              <a:rPr lang="en-US" sz="2400" dirty="0"/>
              <a:t>Question 1 – name popularity and diversity</a:t>
            </a:r>
          </a:p>
          <a:p>
            <a:pPr marL="742950" lvl="2" indent="-342900"/>
            <a:r>
              <a:rPr lang="en-US" sz="2000" dirty="0"/>
              <a:t>Cut data into various views to analyze by gender, decade and state</a:t>
            </a:r>
          </a:p>
          <a:p>
            <a:pPr marL="742950" lvl="2" indent="-342900"/>
            <a:r>
              <a:rPr lang="en-US" sz="2000" dirty="0"/>
              <a:t>Created charts to show most popular names and diversity</a:t>
            </a:r>
          </a:p>
          <a:p>
            <a:pPr marL="342900" lvl="1" indent="-342900">
              <a:buChar char="•"/>
            </a:pPr>
            <a:r>
              <a:rPr lang="en-US" sz="2400" dirty="0"/>
              <a:t>Question 2 -  red and blue states</a:t>
            </a:r>
          </a:p>
          <a:p>
            <a:pPr marL="742950" lvl="2" indent="-342900"/>
            <a:r>
              <a:rPr lang="en-US" sz="2000" dirty="0" err="1"/>
              <a:t>Glob.Glob</a:t>
            </a:r>
            <a:r>
              <a:rPr lang="en-US" sz="2000" dirty="0"/>
              <a:t> – import multiple txt files</a:t>
            </a:r>
          </a:p>
          <a:p>
            <a:pPr marL="742950" lvl="2" indent="-342900"/>
            <a:r>
              <a:rPr lang="en-US" sz="2000" dirty="0" err="1"/>
              <a:t>GeoPandas</a:t>
            </a:r>
            <a:r>
              <a:rPr lang="en-US" sz="2000" dirty="0"/>
              <a:t> – create </a:t>
            </a:r>
            <a:r>
              <a:rPr lang="en-US" sz="2000" dirty="0" err="1"/>
              <a:t>US_map</a:t>
            </a:r>
            <a:endParaRPr lang="en-US" sz="2000" dirty="0"/>
          </a:p>
          <a:p>
            <a:pPr marL="742950" lvl="2" indent="-342900"/>
            <a:r>
              <a:rPr lang="en-US" sz="2000" dirty="0"/>
              <a:t>DF merge, rename columns, replace values, filter, </a:t>
            </a:r>
            <a:r>
              <a:rPr lang="en-US" sz="2000" dirty="0" err="1"/>
              <a:t>groupby</a:t>
            </a:r>
            <a:r>
              <a:rPr lang="en-US" sz="2000" dirty="0"/>
              <a:t>, drop, loop</a:t>
            </a:r>
          </a:p>
          <a:p>
            <a:pPr marL="342900" lvl="1" indent="-342900">
              <a:buChar char="•"/>
            </a:pPr>
            <a:r>
              <a:rPr lang="en-US" sz="2400" dirty="0"/>
              <a:t>Question 3 – relationship of names to popular culture</a:t>
            </a:r>
          </a:p>
          <a:p>
            <a:pPr marL="742950" lvl="2" indent="-342900"/>
            <a:r>
              <a:rPr lang="en-US" sz="2000" dirty="0"/>
              <a:t>Plotted total number of children with a given name of chosen celebrities observed over 12 decades</a:t>
            </a:r>
          </a:p>
          <a:p>
            <a:pPr marL="742950" lvl="2" indent="-342900"/>
            <a:r>
              <a:rPr lang="en-US" sz="2000" dirty="0"/>
              <a:t>Used information available from Wikipedia to analyze amount of children with respective names in each decade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8787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895</Template>
  <TotalTime>325</TotalTime>
  <Words>655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Diseño predeterminado</vt:lpstr>
      <vt:lpstr>What drives parent’s decisions when choosing a name?</vt:lpstr>
      <vt:lpstr>Motivations</vt:lpstr>
      <vt:lpstr>Questions</vt:lpstr>
      <vt:lpstr>Executive Summary</vt:lpstr>
      <vt:lpstr>Hypothesis</vt:lpstr>
      <vt:lpstr>Data Cleanup &amp; Exploration</vt:lpstr>
      <vt:lpstr>Data Cleanup &amp; Exploration</vt:lpstr>
      <vt:lpstr>Data Cleanup &amp; Exploration</vt:lpstr>
      <vt:lpstr>Data Analysis</vt:lpstr>
      <vt:lpstr>Findings q1</vt:lpstr>
      <vt:lpstr>Findings</vt:lpstr>
      <vt:lpstr>Findings</vt:lpstr>
      <vt:lpstr>Findings</vt:lpstr>
      <vt:lpstr>Top Girl Names</vt:lpstr>
      <vt:lpstr>Top Boy Names</vt:lpstr>
      <vt:lpstr>Findings</vt:lpstr>
      <vt:lpstr>Findings</vt:lpstr>
      <vt:lpstr>Findings</vt:lpstr>
      <vt:lpstr>Findings</vt:lpstr>
      <vt:lpstr>Discussion</vt:lpstr>
      <vt:lpstr>Issues &amp; Limitations</vt:lpstr>
      <vt:lpstr>Don’t forget to do the write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Boccio</dc:creator>
  <cp:lastModifiedBy>Michael Boccio</cp:lastModifiedBy>
  <cp:revision>32</cp:revision>
  <dcterms:created xsi:type="dcterms:W3CDTF">2019-09-07T17:50:26Z</dcterms:created>
  <dcterms:modified xsi:type="dcterms:W3CDTF">2019-09-13T01:47:58Z</dcterms:modified>
</cp:coreProperties>
</file>