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sldIdLst>
    <p:sldId id="256" r:id="rId2"/>
    <p:sldId id="257" r:id="rId3"/>
    <p:sldId id="258" r:id="rId4"/>
    <p:sldId id="259" r:id="rId5"/>
    <p:sldId id="260" r:id="rId6"/>
    <p:sldId id="261" r:id="rId7"/>
    <p:sldId id="281" r:id="rId8"/>
    <p:sldId id="262" r:id="rId9"/>
    <p:sldId id="263"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0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F0F140C-E24A-42FE-AF29-6716B46C9667}" type="datetimeFigureOut">
              <a:rPr lang="zh-CN" altLang="en-US" smtClean="0"/>
              <a:t>2019/7/25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3767709-79FE-4C7E-8E70-98D80DECFC86}" type="slidenum">
              <a:rPr lang="zh-CN" altLang="en-US" smtClean="0"/>
              <a:t>‹#›</a:t>
            </a:fld>
            <a:endParaRPr lang="zh-CN" altLang="en-US"/>
          </a:p>
        </p:txBody>
      </p:sp>
    </p:spTree>
    <p:extLst>
      <p:ext uri="{BB962C8B-B14F-4D97-AF65-F5344CB8AC3E}">
        <p14:creationId xmlns:p14="http://schemas.microsoft.com/office/powerpoint/2010/main" val="109101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F0F140C-E24A-42FE-AF29-6716B46C9667}" type="datetimeFigureOut">
              <a:rPr lang="zh-CN" altLang="en-US" smtClean="0"/>
              <a:t>2019/7/25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767709-79FE-4C7E-8E70-98D80DECFC86}" type="slidenum">
              <a:rPr lang="zh-CN" altLang="en-US" smtClean="0"/>
              <a:t>‹#›</a:t>
            </a:fld>
            <a:endParaRPr lang="zh-CN" altLang="en-US"/>
          </a:p>
        </p:txBody>
      </p:sp>
    </p:spTree>
    <p:extLst>
      <p:ext uri="{BB962C8B-B14F-4D97-AF65-F5344CB8AC3E}">
        <p14:creationId xmlns:p14="http://schemas.microsoft.com/office/powerpoint/2010/main" val="304877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F0F140C-E24A-42FE-AF29-6716B46C9667}" type="datetimeFigureOut">
              <a:rPr lang="zh-CN" altLang="en-US" smtClean="0"/>
              <a:t>2019/7/25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767709-79FE-4C7E-8E70-98D80DECFC86}"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6504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0F0F140C-E24A-42FE-AF29-6716B46C9667}" type="datetimeFigureOut">
              <a:rPr lang="zh-CN" altLang="en-US" smtClean="0"/>
              <a:t>2019/7/25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767709-79FE-4C7E-8E70-98D80DECFC86}" type="slidenum">
              <a:rPr lang="zh-CN" altLang="en-US" smtClean="0"/>
              <a:t>‹#›</a:t>
            </a:fld>
            <a:endParaRPr lang="zh-CN" altLang="en-US"/>
          </a:p>
        </p:txBody>
      </p:sp>
    </p:spTree>
    <p:extLst>
      <p:ext uri="{BB962C8B-B14F-4D97-AF65-F5344CB8AC3E}">
        <p14:creationId xmlns:p14="http://schemas.microsoft.com/office/powerpoint/2010/main" val="1902409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0F0F140C-E24A-42FE-AF29-6716B46C9667}" type="datetimeFigureOut">
              <a:rPr lang="zh-CN" altLang="en-US" smtClean="0"/>
              <a:t>2019/7/25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767709-79FE-4C7E-8E70-98D80DECFC86}"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3152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0F0F140C-E24A-42FE-AF29-6716B46C9667}" type="datetimeFigureOut">
              <a:rPr lang="zh-CN" altLang="en-US" smtClean="0"/>
              <a:t>2019/7/25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767709-79FE-4C7E-8E70-98D80DECFC86}" type="slidenum">
              <a:rPr lang="zh-CN" altLang="en-US" smtClean="0"/>
              <a:t>‹#›</a:t>
            </a:fld>
            <a:endParaRPr lang="zh-CN" altLang="en-US"/>
          </a:p>
        </p:txBody>
      </p:sp>
    </p:spTree>
    <p:extLst>
      <p:ext uri="{BB962C8B-B14F-4D97-AF65-F5344CB8AC3E}">
        <p14:creationId xmlns:p14="http://schemas.microsoft.com/office/powerpoint/2010/main" val="2918808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F0F140C-E24A-42FE-AF29-6716B46C9667}" type="datetimeFigureOut">
              <a:rPr lang="zh-CN" altLang="en-US" smtClean="0"/>
              <a:t>2019/7/25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767709-79FE-4C7E-8E70-98D80DECFC86}" type="slidenum">
              <a:rPr lang="zh-CN" altLang="en-US" smtClean="0"/>
              <a:t>‹#›</a:t>
            </a:fld>
            <a:endParaRPr lang="zh-CN" altLang="en-US"/>
          </a:p>
        </p:txBody>
      </p:sp>
    </p:spTree>
    <p:extLst>
      <p:ext uri="{BB962C8B-B14F-4D97-AF65-F5344CB8AC3E}">
        <p14:creationId xmlns:p14="http://schemas.microsoft.com/office/powerpoint/2010/main" val="2591871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F0F140C-E24A-42FE-AF29-6716B46C9667}" type="datetimeFigureOut">
              <a:rPr lang="zh-CN" altLang="en-US" smtClean="0"/>
              <a:t>2019/7/25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767709-79FE-4C7E-8E70-98D80DECFC86}" type="slidenum">
              <a:rPr lang="zh-CN" altLang="en-US" smtClean="0"/>
              <a:t>‹#›</a:t>
            </a:fld>
            <a:endParaRPr lang="zh-CN" altLang="en-US"/>
          </a:p>
        </p:txBody>
      </p:sp>
    </p:spTree>
    <p:extLst>
      <p:ext uri="{BB962C8B-B14F-4D97-AF65-F5344CB8AC3E}">
        <p14:creationId xmlns:p14="http://schemas.microsoft.com/office/powerpoint/2010/main" val="2485551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F0F140C-E24A-42FE-AF29-6716B46C9667}" type="datetimeFigureOut">
              <a:rPr lang="zh-CN" altLang="en-US" smtClean="0"/>
              <a:t>2019/7/25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767709-79FE-4C7E-8E70-98D80DECFC86}" type="slidenum">
              <a:rPr lang="zh-CN" altLang="en-US" smtClean="0"/>
              <a:t>‹#›</a:t>
            </a:fld>
            <a:endParaRPr lang="zh-CN" altLang="en-US"/>
          </a:p>
        </p:txBody>
      </p:sp>
    </p:spTree>
    <p:extLst>
      <p:ext uri="{BB962C8B-B14F-4D97-AF65-F5344CB8AC3E}">
        <p14:creationId xmlns:p14="http://schemas.microsoft.com/office/powerpoint/2010/main" val="354268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F0F140C-E24A-42FE-AF29-6716B46C9667}" type="datetimeFigureOut">
              <a:rPr lang="zh-CN" altLang="en-US" smtClean="0"/>
              <a:t>2019/7/25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767709-79FE-4C7E-8E70-98D80DECFC86}" type="slidenum">
              <a:rPr lang="zh-CN" altLang="en-US" smtClean="0"/>
              <a:t>‹#›</a:t>
            </a:fld>
            <a:endParaRPr lang="zh-CN" altLang="en-US"/>
          </a:p>
        </p:txBody>
      </p:sp>
    </p:spTree>
    <p:extLst>
      <p:ext uri="{BB962C8B-B14F-4D97-AF65-F5344CB8AC3E}">
        <p14:creationId xmlns:p14="http://schemas.microsoft.com/office/powerpoint/2010/main" val="366602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F0F140C-E24A-42FE-AF29-6716B46C9667}" type="datetimeFigureOut">
              <a:rPr lang="zh-CN" altLang="en-US" smtClean="0"/>
              <a:t>2019/7/25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3767709-79FE-4C7E-8E70-98D80DECFC86}" type="slidenum">
              <a:rPr lang="zh-CN" altLang="en-US" smtClean="0"/>
              <a:t>‹#›</a:t>
            </a:fld>
            <a:endParaRPr lang="zh-CN" altLang="en-US"/>
          </a:p>
        </p:txBody>
      </p:sp>
    </p:spTree>
    <p:extLst>
      <p:ext uri="{BB962C8B-B14F-4D97-AF65-F5344CB8AC3E}">
        <p14:creationId xmlns:p14="http://schemas.microsoft.com/office/powerpoint/2010/main" val="337492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F0F140C-E24A-42FE-AF29-6716B46C9667}" type="datetimeFigureOut">
              <a:rPr lang="zh-CN" altLang="en-US" smtClean="0"/>
              <a:t>2019/7/25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3767709-79FE-4C7E-8E70-98D80DECFC86}" type="slidenum">
              <a:rPr lang="zh-CN" altLang="en-US" smtClean="0"/>
              <a:t>‹#›</a:t>
            </a:fld>
            <a:endParaRPr lang="zh-CN" altLang="en-US"/>
          </a:p>
        </p:txBody>
      </p:sp>
    </p:spTree>
    <p:extLst>
      <p:ext uri="{BB962C8B-B14F-4D97-AF65-F5344CB8AC3E}">
        <p14:creationId xmlns:p14="http://schemas.microsoft.com/office/powerpoint/2010/main" val="33071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F0F140C-E24A-42FE-AF29-6716B46C9667}" type="datetimeFigureOut">
              <a:rPr lang="zh-CN" altLang="en-US" smtClean="0"/>
              <a:t>2019/7/25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3767709-79FE-4C7E-8E70-98D80DECFC86}" type="slidenum">
              <a:rPr lang="zh-CN" altLang="en-US" smtClean="0"/>
              <a:t>‹#›</a:t>
            </a:fld>
            <a:endParaRPr lang="zh-CN" altLang="en-US"/>
          </a:p>
        </p:txBody>
      </p:sp>
    </p:spTree>
    <p:extLst>
      <p:ext uri="{BB962C8B-B14F-4D97-AF65-F5344CB8AC3E}">
        <p14:creationId xmlns:p14="http://schemas.microsoft.com/office/powerpoint/2010/main" val="294660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F140C-E24A-42FE-AF29-6716B46C9667}" type="datetimeFigureOut">
              <a:rPr lang="zh-CN" altLang="en-US" smtClean="0"/>
              <a:t>2019/7/25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3767709-79FE-4C7E-8E70-98D80DECFC86}" type="slidenum">
              <a:rPr lang="zh-CN" altLang="en-US" smtClean="0"/>
              <a:t>‹#›</a:t>
            </a:fld>
            <a:endParaRPr lang="zh-CN" altLang="en-US"/>
          </a:p>
        </p:txBody>
      </p:sp>
    </p:spTree>
    <p:extLst>
      <p:ext uri="{BB962C8B-B14F-4D97-AF65-F5344CB8AC3E}">
        <p14:creationId xmlns:p14="http://schemas.microsoft.com/office/powerpoint/2010/main" val="51312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F0F140C-E24A-42FE-AF29-6716B46C9667}" type="datetimeFigureOut">
              <a:rPr lang="zh-CN" altLang="en-US" smtClean="0"/>
              <a:t>2019/7/25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3767709-79FE-4C7E-8E70-98D80DECFC86}" type="slidenum">
              <a:rPr lang="zh-CN" altLang="en-US" smtClean="0"/>
              <a:t>‹#›</a:t>
            </a:fld>
            <a:endParaRPr lang="zh-CN" altLang="en-US"/>
          </a:p>
        </p:txBody>
      </p:sp>
    </p:spTree>
    <p:extLst>
      <p:ext uri="{BB962C8B-B14F-4D97-AF65-F5344CB8AC3E}">
        <p14:creationId xmlns:p14="http://schemas.microsoft.com/office/powerpoint/2010/main" val="371956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F0F140C-E24A-42FE-AF29-6716B46C9667}" type="datetimeFigureOut">
              <a:rPr lang="zh-CN" altLang="en-US" smtClean="0"/>
              <a:t>2019/7/25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767709-79FE-4C7E-8E70-98D80DECFC86}" type="slidenum">
              <a:rPr lang="zh-CN" altLang="en-US" smtClean="0"/>
              <a:t>‹#›</a:t>
            </a:fld>
            <a:endParaRPr lang="zh-CN" altLang="en-US"/>
          </a:p>
        </p:txBody>
      </p:sp>
    </p:spTree>
    <p:extLst>
      <p:ext uri="{BB962C8B-B14F-4D97-AF65-F5344CB8AC3E}">
        <p14:creationId xmlns:p14="http://schemas.microsoft.com/office/powerpoint/2010/main" val="3207617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0F140C-E24A-42FE-AF29-6716B46C9667}" type="datetimeFigureOut">
              <a:rPr lang="zh-CN" altLang="en-US" smtClean="0"/>
              <a:t>2019/7/25</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3767709-79FE-4C7E-8E70-98D80DECFC86}" type="slidenum">
              <a:rPr lang="zh-CN" altLang="en-US" smtClean="0"/>
              <a:t>‹#›</a:t>
            </a:fld>
            <a:endParaRPr lang="zh-CN" altLang="en-US"/>
          </a:p>
        </p:txBody>
      </p:sp>
    </p:spTree>
    <p:extLst>
      <p:ext uri="{BB962C8B-B14F-4D97-AF65-F5344CB8AC3E}">
        <p14:creationId xmlns:p14="http://schemas.microsoft.com/office/powerpoint/2010/main" val="2622360713"/>
      </p:ext>
    </p:extLst>
  </p:cSld>
  <p:clrMap bg1="dk1" tx1="lt1" bg2="dk2" tx2="lt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25105;&#30340;&#25991;&#26723;/Pictures/WorleyNoise.gif"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baike.baidu.com/item/%E7%BA%BF%E6%80%A7%E5%87%BD%E6%95%B0/1085447"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随机与噪声</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07981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592925" y="624110"/>
            <a:ext cx="8911687" cy="796317"/>
          </a:xfrm>
        </p:spPr>
        <p:txBody>
          <a:bodyPr/>
          <a:lstStyle/>
          <a:p>
            <a:r>
              <a:rPr lang="zh-CN" altLang="en-US" dirty="0" smtClean="0"/>
              <a:t>常见的噪声类型</a:t>
            </a:r>
            <a:endParaRPr lang="zh-CN" altLang="en-US" dirty="0"/>
          </a:p>
        </p:txBody>
      </p:sp>
      <p:sp>
        <p:nvSpPr>
          <p:cNvPr id="6" name="内容占位符 5"/>
          <p:cNvSpPr>
            <a:spLocks noGrp="1"/>
          </p:cNvSpPr>
          <p:nvPr>
            <p:ph idx="1"/>
          </p:nvPr>
        </p:nvSpPr>
        <p:spPr>
          <a:xfrm>
            <a:off x="2592925" y="2787588"/>
            <a:ext cx="8911686" cy="3123634"/>
          </a:xfrm>
        </p:spPr>
        <p:txBody>
          <a:bodyPr/>
          <a:lstStyle/>
          <a:p>
            <a:r>
              <a:rPr lang="en-US" altLang="zh-CN" dirty="0" smtClean="0"/>
              <a:t>1.Perlin</a:t>
            </a:r>
            <a:r>
              <a:rPr lang="zh-CN" altLang="en-US" dirty="0" smtClean="0"/>
              <a:t>噪声</a:t>
            </a:r>
            <a:endParaRPr lang="en-US" altLang="zh-CN" dirty="0" smtClean="0"/>
          </a:p>
          <a:p>
            <a:r>
              <a:rPr lang="en-US" altLang="zh-CN" dirty="0" smtClean="0"/>
              <a:t>2.Value</a:t>
            </a:r>
            <a:r>
              <a:rPr lang="zh-CN" altLang="en-US" dirty="0" smtClean="0"/>
              <a:t>噪声</a:t>
            </a:r>
            <a:endParaRPr lang="en-US" altLang="zh-CN" dirty="0" smtClean="0"/>
          </a:p>
          <a:p>
            <a:r>
              <a:rPr lang="en-US" altLang="zh-CN" dirty="0" smtClean="0"/>
              <a:t>3.Simplex</a:t>
            </a:r>
            <a:r>
              <a:rPr lang="zh-CN" altLang="en-US" dirty="0" smtClean="0"/>
              <a:t>噪声</a:t>
            </a:r>
            <a:endParaRPr lang="en-US" altLang="zh-CN" dirty="0" smtClean="0"/>
          </a:p>
          <a:p>
            <a:r>
              <a:rPr lang="en-US" altLang="zh-CN" dirty="0" smtClean="0"/>
              <a:t>4.Voronoi</a:t>
            </a:r>
            <a:r>
              <a:rPr lang="zh-CN" altLang="en-US" dirty="0" smtClean="0"/>
              <a:t>噪声</a:t>
            </a:r>
            <a:endParaRPr lang="zh-CN" altLang="en-US" dirty="0"/>
          </a:p>
        </p:txBody>
      </p:sp>
    </p:spTree>
    <p:extLst>
      <p:ext uri="{BB962C8B-B14F-4D97-AF65-F5344CB8AC3E}">
        <p14:creationId xmlns:p14="http://schemas.microsoft.com/office/powerpoint/2010/main" val="2488107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7375" y="719091"/>
            <a:ext cx="9348186" cy="830997"/>
          </a:xfrm>
          <a:prstGeom prst="rect">
            <a:avLst/>
          </a:prstGeom>
          <a:noFill/>
        </p:spPr>
        <p:txBody>
          <a:bodyPr wrap="square" rtlCol="0">
            <a:spAutoFit/>
          </a:bodyPr>
          <a:lstStyle/>
          <a:p>
            <a:r>
              <a:rPr lang="en-US" altLang="zh-CN" sz="2400" b="1" dirty="0" smtClean="0"/>
              <a:t>·</a:t>
            </a:r>
            <a:r>
              <a:rPr lang="en-US" altLang="zh-CN" sz="2400" b="1" dirty="0" err="1" smtClean="0"/>
              <a:t>Perlin</a:t>
            </a:r>
            <a:r>
              <a:rPr lang="zh-CN" altLang="en-US" sz="2400" b="1" dirty="0" smtClean="0"/>
              <a:t>噪声</a:t>
            </a:r>
            <a:endParaRPr lang="en-US" altLang="zh-CN" sz="2400" b="1" dirty="0" smtClean="0"/>
          </a:p>
          <a:p>
            <a:endParaRPr lang="en-US" altLang="zh-CN" sz="2400" b="1" dirty="0" smtClean="0"/>
          </a:p>
        </p:txBody>
      </p:sp>
      <p:sp>
        <p:nvSpPr>
          <p:cNvPr id="2" name="文本框 1"/>
          <p:cNvSpPr txBox="1"/>
          <p:nvPr/>
        </p:nvSpPr>
        <p:spPr>
          <a:xfrm>
            <a:off x="2175029" y="2574524"/>
            <a:ext cx="9419208" cy="2308324"/>
          </a:xfrm>
          <a:prstGeom prst="rect">
            <a:avLst/>
          </a:prstGeom>
          <a:noFill/>
        </p:spPr>
        <p:txBody>
          <a:bodyPr wrap="square" rtlCol="0">
            <a:spAutoFit/>
          </a:bodyPr>
          <a:lstStyle/>
          <a:p>
            <a:r>
              <a:rPr lang="en-US" altLang="zh-CN" dirty="0" err="1"/>
              <a:t>Perlin</a:t>
            </a:r>
            <a:r>
              <a:rPr lang="zh-CN" altLang="en-US" dirty="0"/>
              <a:t>噪声的名字来源于它的创始人</a:t>
            </a:r>
            <a:r>
              <a:rPr lang="en-US" altLang="zh-CN" dirty="0"/>
              <a:t>Ken </a:t>
            </a:r>
            <a:r>
              <a:rPr lang="en-US" altLang="zh-CN" dirty="0" err="1"/>
              <a:t>Perlin</a:t>
            </a:r>
            <a:r>
              <a:rPr lang="zh-CN" altLang="en-US" dirty="0"/>
              <a:t>。</a:t>
            </a:r>
            <a:r>
              <a:rPr lang="en-US" altLang="zh-CN" dirty="0"/>
              <a:t>Ken </a:t>
            </a:r>
            <a:r>
              <a:rPr lang="en-US" altLang="zh-CN" dirty="0" err="1"/>
              <a:t>Perlin</a:t>
            </a:r>
            <a:r>
              <a:rPr lang="zh-CN" altLang="en-US" dirty="0"/>
              <a:t>早在</a:t>
            </a:r>
            <a:r>
              <a:rPr lang="en-US" altLang="zh-CN" dirty="0"/>
              <a:t>1983</a:t>
            </a:r>
            <a:r>
              <a:rPr lang="zh-CN" altLang="en-US" dirty="0"/>
              <a:t>年就提出了</a:t>
            </a:r>
            <a:r>
              <a:rPr lang="en-US" altLang="zh-CN" dirty="0" err="1"/>
              <a:t>Perlin</a:t>
            </a:r>
            <a:r>
              <a:rPr lang="en-US" altLang="zh-CN" dirty="0"/>
              <a:t> noise</a:t>
            </a:r>
            <a:r>
              <a:rPr lang="zh-CN" altLang="en-US" dirty="0"/>
              <a:t>，当时他正在参与制作迪士尼的动画电影</a:t>
            </a:r>
            <a:r>
              <a:rPr lang="en-US" altLang="zh-CN" dirty="0"/>
              <a:t>《</a:t>
            </a:r>
            <a:r>
              <a:rPr lang="zh-CN" altLang="en-US" dirty="0"/>
              <a:t>电子世界争霸战</a:t>
            </a:r>
            <a:r>
              <a:rPr lang="en-US" altLang="zh-CN" dirty="0"/>
              <a:t>》</a:t>
            </a:r>
            <a:r>
              <a:rPr lang="zh-CN" altLang="en-US" dirty="0"/>
              <a:t>（英语：</a:t>
            </a:r>
            <a:r>
              <a:rPr lang="en-US" altLang="zh-CN" dirty="0"/>
              <a:t>TRON</a:t>
            </a:r>
            <a:r>
              <a:rPr lang="zh-CN" altLang="en-US" dirty="0"/>
              <a:t>），但是他不满足于当时计算机产生的那种非常不自然的纹理效果，因此提出了</a:t>
            </a:r>
            <a:r>
              <a:rPr lang="en-US" altLang="zh-CN" dirty="0" err="1"/>
              <a:t>Perlin</a:t>
            </a:r>
            <a:r>
              <a:rPr lang="zh-CN" altLang="en-US" dirty="0"/>
              <a:t>噪声</a:t>
            </a:r>
            <a:r>
              <a:rPr lang="zh-CN" altLang="en-US" dirty="0" smtClean="0"/>
              <a:t>。</a:t>
            </a:r>
            <a:endParaRPr lang="en-US" altLang="zh-CN" dirty="0" smtClean="0"/>
          </a:p>
          <a:p>
            <a:r>
              <a:rPr lang="zh-CN" altLang="en-US" dirty="0"/>
              <a:t>后来在</a:t>
            </a:r>
            <a:r>
              <a:rPr lang="en-US" altLang="zh-CN" dirty="0"/>
              <a:t>2002</a:t>
            </a:r>
            <a:r>
              <a:rPr lang="zh-CN" altLang="en-US" dirty="0"/>
              <a:t>年，</a:t>
            </a:r>
            <a:r>
              <a:rPr lang="en-US" altLang="zh-CN" dirty="0" err="1"/>
              <a:t>Perlin</a:t>
            </a:r>
            <a:r>
              <a:rPr lang="zh-CN" altLang="en-US" dirty="0"/>
              <a:t>又发表了一篇</a:t>
            </a:r>
            <a:r>
              <a:rPr lang="zh-CN" altLang="en-US" dirty="0" smtClean="0"/>
              <a:t>论文来</a:t>
            </a:r>
            <a:r>
              <a:rPr lang="zh-CN" altLang="en-US" dirty="0"/>
              <a:t>改进原始的</a:t>
            </a:r>
            <a:r>
              <a:rPr lang="en-US" altLang="zh-CN" dirty="0" err="1"/>
              <a:t>Perlin</a:t>
            </a:r>
            <a:r>
              <a:rPr lang="zh-CN" altLang="en-US" dirty="0"/>
              <a:t>噪声中的一些问题，例如原来的</a:t>
            </a:r>
            <a:r>
              <a:rPr lang="zh-CN" altLang="en-US" dirty="0" smtClean="0"/>
              <a:t>缓和曲线</a:t>
            </a:r>
            <a:r>
              <a:rPr lang="en-US" altLang="zh-CN" dirty="0" smtClean="0">
                <a:latin typeface="MathJax_Math-italic"/>
              </a:rPr>
              <a:t>s</a:t>
            </a:r>
            <a:r>
              <a:rPr lang="en-US" altLang="zh-CN" dirty="0" smtClean="0">
                <a:latin typeface="MathJax_Main"/>
              </a:rPr>
              <a:t>(</a:t>
            </a:r>
            <a:r>
              <a:rPr lang="en-US" altLang="zh-CN" dirty="0" smtClean="0">
                <a:latin typeface="MathJax_Math-italic"/>
              </a:rPr>
              <a:t>t</a:t>
            </a:r>
            <a:r>
              <a:rPr lang="en-US" altLang="zh-CN" dirty="0">
                <a:latin typeface="MathJax_Main"/>
              </a:rPr>
              <a:t>)=3</a:t>
            </a:r>
            <a:r>
              <a:rPr lang="en-US" altLang="zh-CN" dirty="0">
                <a:latin typeface="MathJax_Math-italic"/>
                <a:ea typeface="Microsoft YaHei" panose="020B0503020204020204" pitchFamily="34" charset="-122"/>
              </a:rPr>
              <a:t>t</a:t>
            </a:r>
            <a:r>
              <a:rPr lang="en-US" altLang="zh-CN" dirty="0">
                <a:latin typeface="MathJax_Main"/>
                <a:ea typeface="Microsoft YaHei" panose="020B0503020204020204" pitchFamily="34" charset="-122"/>
              </a:rPr>
              <a:t>2</a:t>
            </a:r>
            <a:r>
              <a:rPr lang="en-US" altLang="zh-CN" dirty="0">
                <a:latin typeface="MathJax_Main"/>
              </a:rPr>
              <a:t>−2</a:t>
            </a:r>
            <a:r>
              <a:rPr lang="en-US" altLang="zh-CN" dirty="0">
                <a:latin typeface="MathJax_Math-italic"/>
                <a:ea typeface="Microsoft YaHei" panose="020B0503020204020204" pitchFamily="34" charset="-122"/>
              </a:rPr>
              <a:t>t</a:t>
            </a:r>
            <a:r>
              <a:rPr lang="en-US" altLang="zh-CN" dirty="0">
                <a:latin typeface="MathJax_Main"/>
                <a:ea typeface="Microsoft YaHei" panose="020B0503020204020204" pitchFamily="34" charset="-122"/>
              </a:rPr>
              <a:t>3</a:t>
            </a:r>
            <a:r>
              <a:rPr lang="zh-CN" altLang="en-US" dirty="0" smtClean="0"/>
              <a:t>的</a:t>
            </a:r>
            <a:r>
              <a:rPr lang="zh-CN" altLang="en-US" dirty="0"/>
              <a:t>二阶导</a:t>
            </a:r>
            <a:r>
              <a:rPr lang="en-US" altLang="zh-CN" dirty="0">
                <a:latin typeface="MathJax_Math-italic"/>
              </a:rPr>
              <a:t>6−</a:t>
            </a:r>
            <a:r>
              <a:rPr lang="en-US" altLang="zh-CN" dirty="0" smtClean="0">
                <a:latin typeface="MathJax_Math-italic"/>
              </a:rPr>
              <a:t>12t</a:t>
            </a:r>
            <a:r>
              <a:rPr lang="zh-CN" altLang="en-US" dirty="0" smtClean="0"/>
              <a:t>在</a:t>
            </a:r>
            <a:r>
              <a:rPr lang="en-US" altLang="zh-CN" dirty="0" smtClean="0">
                <a:latin typeface="MathJax_Math-italic"/>
              </a:rPr>
              <a:t>t=0</a:t>
            </a:r>
            <a:r>
              <a:rPr lang="zh-CN" altLang="en-US" dirty="0" smtClean="0"/>
              <a:t>和</a:t>
            </a:r>
            <a:r>
              <a:rPr lang="en-US" altLang="zh-CN" dirty="0" smtClean="0">
                <a:latin typeface="MathJax_Math-italic"/>
              </a:rPr>
              <a:t>t=1</a:t>
            </a:r>
            <a:r>
              <a:rPr lang="zh-CN" altLang="en-US" dirty="0" smtClean="0"/>
              <a:t>时</a:t>
            </a:r>
            <a:r>
              <a:rPr lang="zh-CN" altLang="en-US" dirty="0"/>
              <a:t>均不等于</a:t>
            </a:r>
            <a:r>
              <a:rPr lang="en-US" altLang="zh-CN" dirty="0"/>
              <a:t>0</a:t>
            </a:r>
            <a:r>
              <a:rPr lang="zh-CN" altLang="en-US" dirty="0"/>
              <a:t>，这使得在相邻的晶格处它们的二阶导并不连续。因此</a:t>
            </a:r>
            <a:r>
              <a:rPr lang="en-US" altLang="zh-CN" dirty="0" err="1"/>
              <a:t>Perlin</a:t>
            </a:r>
            <a:r>
              <a:rPr lang="zh-CN" altLang="en-US" dirty="0"/>
              <a:t>提出使用一个更好的缓和曲线</a:t>
            </a:r>
            <a:r>
              <a:rPr lang="en-US" altLang="zh-CN" dirty="0">
                <a:latin typeface="MathJax_Math-italic"/>
              </a:rPr>
              <a:t>s(t)=6t5−15t4+10t3</a:t>
            </a:r>
            <a:r>
              <a:rPr lang="zh-CN" altLang="en-US" dirty="0" smtClean="0"/>
              <a:t>；</a:t>
            </a:r>
            <a:r>
              <a:rPr lang="zh-CN" altLang="en-US" dirty="0"/>
              <a:t>此外还改进了晶格顶点处随机梯度向量的</a:t>
            </a:r>
            <a:r>
              <a:rPr lang="zh-CN" altLang="en-US" dirty="0" smtClean="0"/>
              <a:t>选取。</a:t>
            </a:r>
            <a:endParaRPr lang="en-US" altLang="zh-CN" dirty="0" smtClean="0"/>
          </a:p>
          <a:p>
            <a:endParaRPr lang="zh-CN" altLang="en-US" dirty="0"/>
          </a:p>
        </p:txBody>
      </p:sp>
    </p:spTree>
    <p:extLst>
      <p:ext uri="{BB962C8B-B14F-4D97-AF65-F5344CB8AC3E}">
        <p14:creationId xmlns:p14="http://schemas.microsoft.com/office/powerpoint/2010/main" val="1164916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7375" y="719091"/>
            <a:ext cx="9348186" cy="830997"/>
          </a:xfrm>
          <a:prstGeom prst="rect">
            <a:avLst/>
          </a:prstGeom>
          <a:noFill/>
        </p:spPr>
        <p:txBody>
          <a:bodyPr wrap="square" rtlCol="0">
            <a:spAutoFit/>
          </a:bodyPr>
          <a:lstStyle/>
          <a:p>
            <a:r>
              <a:rPr lang="en-US" altLang="zh-CN" sz="2400" b="1" dirty="0" smtClean="0"/>
              <a:t>·</a:t>
            </a:r>
            <a:r>
              <a:rPr lang="zh-CN" altLang="en-US" sz="2400" b="1" dirty="0" smtClean="0"/>
              <a:t>实现</a:t>
            </a:r>
            <a:endParaRPr lang="en-US" altLang="zh-CN" sz="2400" b="1" dirty="0" smtClean="0"/>
          </a:p>
          <a:p>
            <a:endParaRPr lang="en-US" altLang="zh-CN" sz="2400" b="1" dirty="0" smtClean="0"/>
          </a:p>
        </p:txBody>
      </p:sp>
      <p:sp>
        <p:nvSpPr>
          <p:cNvPr id="2" name="文本框 1"/>
          <p:cNvSpPr txBox="1"/>
          <p:nvPr/>
        </p:nvSpPr>
        <p:spPr>
          <a:xfrm>
            <a:off x="2077375" y="2038360"/>
            <a:ext cx="9419208" cy="3416320"/>
          </a:xfrm>
          <a:prstGeom prst="rect">
            <a:avLst/>
          </a:prstGeom>
          <a:noFill/>
        </p:spPr>
        <p:txBody>
          <a:bodyPr wrap="square" rtlCol="0">
            <a:spAutoFit/>
          </a:bodyPr>
          <a:lstStyle/>
          <a:p>
            <a:r>
              <a:rPr lang="zh-CN" altLang="en-US" dirty="0" smtClean="0"/>
              <a:t>概括</a:t>
            </a:r>
            <a:r>
              <a:rPr lang="zh-CN" altLang="en-US" dirty="0"/>
              <a:t>来说，</a:t>
            </a:r>
            <a:r>
              <a:rPr lang="en-US" altLang="zh-CN" dirty="0" err="1"/>
              <a:t>Perlin</a:t>
            </a:r>
            <a:r>
              <a:rPr lang="zh-CN" altLang="en-US" dirty="0"/>
              <a:t>噪声的实现需要三个步骤</a:t>
            </a:r>
            <a:r>
              <a:rPr lang="zh-CN" altLang="en-US" dirty="0" smtClean="0"/>
              <a:t>：</a:t>
            </a:r>
            <a:endParaRPr lang="en-US" altLang="zh-CN" dirty="0" smtClean="0"/>
          </a:p>
          <a:p>
            <a:r>
              <a:rPr lang="en-US" altLang="zh-CN" dirty="0" smtClean="0"/>
              <a:t>1.</a:t>
            </a:r>
            <a:r>
              <a:rPr lang="zh-CN" altLang="en-US" dirty="0" smtClean="0"/>
              <a:t>定义</a:t>
            </a:r>
            <a:r>
              <a:rPr lang="zh-CN" altLang="en-US" dirty="0"/>
              <a:t>一个晶格结构，每个晶格的顶点有一个“伪随机”的梯度向量（其实就是个向量啦）。对于二维的</a:t>
            </a:r>
            <a:r>
              <a:rPr lang="en-US" altLang="zh-CN" dirty="0" err="1"/>
              <a:t>Perlin</a:t>
            </a:r>
            <a:r>
              <a:rPr lang="zh-CN" altLang="en-US" dirty="0"/>
              <a:t>噪声来说，晶格结构就是一个平面网格，三维的就是一个立方体网格</a:t>
            </a:r>
            <a:r>
              <a:rPr lang="zh-CN" altLang="en-US" dirty="0" smtClean="0"/>
              <a:t>。</a:t>
            </a:r>
            <a:endParaRPr lang="en-US" altLang="zh-CN" dirty="0" smtClean="0"/>
          </a:p>
          <a:p>
            <a:r>
              <a:rPr lang="en-US" altLang="zh-CN" dirty="0" smtClean="0"/>
              <a:t>2.</a:t>
            </a:r>
            <a:r>
              <a:rPr lang="zh-CN" altLang="en-US" dirty="0" smtClean="0"/>
              <a:t>输入</a:t>
            </a:r>
            <a:r>
              <a:rPr lang="zh-CN" altLang="en-US" dirty="0"/>
              <a:t>一个点（二维的话就是二维坐标，三维就是三维坐标，</a:t>
            </a:r>
            <a:r>
              <a:rPr lang="en-US" altLang="zh-CN" dirty="0"/>
              <a:t>n</a:t>
            </a:r>
            <a:r>
              <a:rPr lang="zh-CN" altLang="en-US" dirty="0"/>
              <a:t>维的就是</a:t>
            </a:r>
            <a:r>
              <a:rPr lang="en-US" altLang="zh-CN" dirty="0"/>
              <a:t>n</a:t>
            </a:r>
            <a:r>
              <a:rPr lang="zh-CN" altLang="en-US" dirty="0"/>
              <a:t>个坐标），我们找到和它相邻的那些晶格顶点（二维下有</a:t>
            </a:r>
            <a:r>
              <a:rPr lang="en-US" altLang="zh-CN" dirty="0"/>
              <a:t>4</a:t>
            </a:r>
            <a:r>
              <a:rPr lang="zh-CN" altLang="en-US" dirty="0"/>
              <a:t>个，三维下有</a:t>
            </a:r>
            <a:r>
              <a:rPr lang="en-US" altLang="zh-CN" dirty="0"/>
              <a:t>8</a:t>
            </a:r>
            <a:r>
              <a:rPr lang="zh-CN" altLang="en-US" dirty="0"/>
              <a:t>个，</a:t>
            </a:r>
            <a:r>
              <a:rPr lang="en-US" altLang="zh-CN" dirty="0"/>
              <a:t>n</a:t>
            </a:r>
            <a:r>
              <a:rPr lang="zh-CN" altLang="en-US" dirty="0"/>
              <a:t>维下有</a:t>
            </a:r>
            <a:r>
              <a:rPr lang="en-US" altLang="zh-CN" dirty="0" smtClean="0"/>
              <a:t>2n</a:t>
            </a:r>
            <a:r>
              <a:rPr lang="zh-CN" altLang="en-US" dirty="0" smtClean="0"/>
              <a:t>个</a:t>
            </a:r>
            <a:r>
              <a:rPr lang="zh-CN" altLang="en-US" dirty="0"/>
              <a:t>），计算该点到各个晶格顶点的距离向量，再分别与顶点上的梯度向量做点乘，得到</a:t>
            </a:r>
            <a:r>
              <a:rPr lang="en-US" altLang="zh-CN" dirty="0" smtClean="0"/>
              <a:t>2n</a:t>
            </a:r>
            <a:r>
              <a:rPr lang="zh-CN" altLang="en-US" dirty="0" smtClean="0"/>
              <a:t>个</a:t>
            </a:r>
            <a:r>
              <a:rPr lang="zh-CN" altLang="en-US" dirty="0"/>
              <a:t>点乘结果</a:t>
            </a:r>
            <a:r>
              <a:rPr lang="zh-CN" altLang="en-US" dirty="0" smtClean="0"/>
              <a:t>。</a:t>
            </a:r>
            <a:endParaRPr lang="en-US" altLang="zh-CN" dirty="0" smtClean="0"/>
          </a:p>
          <a:p>
            <a:r>
              <a:rPr lang="en-US" altLang="zh-CN" dirty="0" smtClean="0"/>
              <a:t>3.</a:t>
            </a:r>
            <a:r>
              <a:rPr lang="zh-CN" altLang="en-US" dirty="0" smtClean="0"/>
              <a:t>使用</a:t>
            </a:r>
            <a:r>
              <a:rPr lang="zh-CN" altLang="en-US" dirty="0"/>
              <a:t>缓和曲线（</a:t>
            </a:r>
            <a:r>
              <a:rPr lang="en-US" altLang="zh-CN" dirty="0"/>
              <a:t>ease curves</a:t>
            </a:r>
            <a:r>
              <a:rPr lang="zh-CN" altLang="en-US" dirty="0"/>
              <a:t>）来计算它们的权重和。在原始的</a:t>
            </a:r>
            <a:r>
              <a:rPr lang="en-US" altLang="zh-CN" dirty="0" err="1"/>
              <a:t>Perlin</a:t>
            </a:r>
            <a:r>
              <a:rPr lang="zh-CN" altLang="en-US" dirty="0"/>
              <a:t>噪声实现中，缓和曲线是</a:t>
            </a:r>
            <a:r>
              <a:rPr lang="en-US" altLang="zh-CN" dirty="0">
                <a:latin typeface="MathJax_Math-italic"/>
              </a:rPr>
              <a:t>s(t)=3t2−</a:t>
            </a:r>
            <a:r>
              <a:rPr lang="en-US" altLang="zh-CN" dirty="0" smtClean="0">
                <a:latin typeface="MathJax_Math-italic"/>
              </a:rPr>
              <a:t>2t3</a:t>
            </a:r>
            <a:r>
              <a:rPr lang="zh-CN" altLang="en-US" dirty="0" smtClean="0"/>
              <a:t>，</a:t>
            </a:r>
            <a:r>
              <a:rPr lang="zh-CN" altLang="en-US" dirty="0"/>
              <a:t>在</a:t>
            </a:r>
            <a:r>
              <a:rPr lang="en-US" altLang="zh-CN" dirty="0"/>
              <a:t>2002</a:t>
            </a:r>
            <a:r>
              <a:rPr lang="zh-CN" altLang="en-US" dirty="0"/>
              <a:t>年的论文</a:t>
            </a:r>
            <a:r>
              <a:rPr lang="en-US" altLang="zh-CN" dirty="0"/>
              <a:t>6</a:t>
            </a:r>
            <a:r>
              <a:rPr lang="zh-CN" altLang="en-US" dirty="0"/>
              <a:t>中，</a:t>
            </a:r>
            <a:r>
              <a:rPr lang="en-US" altLang="zh-CN" dirty="0" err="1"/>
              <a:t>Perlin</a:t>
            </a:r>
            <a:r>
              <a:rPr lang="zh-CN" altLang="en-US" dirty="0"/>
              <a:t>改进为</a:t>
            </a:r>
            <a:r>
              <a:rPr lang="en-US" altLang="zh-CN" dirty="0">
                <a:latin typeface="MathJax_Math-italic"/>
              </a:rPr>
              <a:t>s(t)=6t5−15t4+10t3</a:t>
            </a:r>
            <a:r>
              <a:rPr lang="zh-CN" altLang="en-US" dirty="0" smtClean="0"/>
              <a:t>。</a:t>
            </a:r>
            <a:r>
              <a:rPr lang="zh-CN" altLang="en-US" dirty="0"/>
              <a:t>这里简单解释一下，为什么不直接使用</a:t>
            </a:r>
            <a:r>
              <a:rPr lang="en-US" altLang="zh-CN" dirty="0"/>
              <a:t>s(t)=</a:t>
            </a:r>
            <a:r>
              <a:rPr lang="en-US" altLang="zh-CN" dirty="0" smtClean="0"/>
              <a:t>t</a:t>
            </a:r>
            <a:r>
              <a:rPr lang="zh-CN" altLang="en-US" dirty="0" smtClean="0"/>
              <a:t>，</a:t>
            </a:r>
            <a:r>
              <a:rPr lang="zh-CN" altLang="en-US" dirty="0"/>
              <a:t>即线性插值。直接使用的线性插值的话，它的一阶导在晶格顶点处（即</a:t>
            </a:r>
            <a:r>
              <a:rPr lang="en-US" altLang="zh-CN" dirty="0"/>
              <a:t>t = 0</a:t>
            </a:r>
            <a:r>
              <a:rPr lang="zh-CN" altLang="en-US" dirty="0"/>
              <a:t>或</a:t>
            </a:r>
            <a:r>
              <a:rPr lang="en-US" altLang="zh-CN" dirty="0"/>
              <a:t>t = 1</a:t>
            </a:r>
            <a:r>
              <a:rPr lang="zh-CN" altLang="en-US" dirty="0"/>
              <a:t>）不为</a:t>
            </a:r>
            <a:r>
              <a:rPr lang="en-US" altLang="zh-CN" dirty="0"/>
              <a:t>0</a:t>
            </a:r>
            <a:r>
              <a:rPr lang="zh-CN" altLang="en-US" dirty="0"/>
              <a:t>，会造成明显的不连续性。</a:t>
            </a:r>
            <a:r>
              <a:rPr lang="en-US" altLang="zh-CN" dirty="0">
                <a:latin typeface="MathJax_Math-italic"/>
              </a:rPr>
              <a:t>s(t)=3t2−2t3</a:t>
            </a:r>
            <a:r>
              <a:rPr lang="zh-CN" altLang="en-US" dirty="0" smtClean="0"/>
              <a:t>在</a:t>
            </a:r>
            <a:r>
              <a:rPr lang="zh-CN" altLang="en-US" dirty="0"/>
              <a:t>一阶导满足连续性，</a:t>
            </a:r>
            <a:r>
              <a:rPr lang="en-US" altLang="zh-CN" dirty="0">
                <a:latin typeface="MathJax_Math-italic"/>
              </a:rPr>
              <a:t>s(t)=6t5−15t4+10t3</a:t>
            </a:r>
            <a:r>
              <a:rPr lang="zh-CN" altLang="en-US" dirty="0" smtClean="0"/>
              <a:t>在</a:t>
            </a:r>
            <a:r>
              <a:rPr lang="zh-CN" altLang="en-US" dirty="0"/>
              <a:t>二阶导上仍然满足连续性。我们下面以二维的为例，再详细解释一下。我们可以用下面的图来表示上面的第一步和第二步</a:t>
            </a:r>
            <a:r>
              <a:rPr lang="zh-CN" altLang="en-US" dirty="0" smtClean="0"/>
              <a:t>：</a:t>
            </a:r>
            <a:endParaRPr lang="zh-CN" altLang="en-US" dirty="0"/>
          </a:p>
        </p:txBody>
      </p:sp>
    </p:spTree>
    <p:extLst>
      <p:ext uri="{BB962C8B-B14F-4D97-AF65-F5344CB8AC3E}">
        <p14:creationId xmlns:p14="http://schemas.microsoft.com/office/powerpoint/2010/main" val="2182805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mg-blog.csdn.net/201512181105351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503" y="615687"/>
            <a:ext cx="8096250" cy="340042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410503" y="4989251"/>
            <a:ext cx="8176334" cy="646331"/>
          </a:xfrm>
          <a:prstGeom prst="rect">
            <a:avLst/>
          </a:prstGeom>
          <a:noFill/>
        </p:spPr>
        <p:txBody>
          <a:bodyPr wrap="square" rtlCol="0">
            <a:spAutoFit/>
          </a:bodyPr>
          <a:lstStyle/>
          <a:p>
            <a:r>
              <a:rPr lang="zh-CN" altLang="en-US" dirty="0"/>
              <a:t>得到了梯度后，我们就可以进行点乘，得到</a:t>
            </a:r>
            <a:r>
              <a:rPr lang="en-US" altLang="zh-CN" dirty="0"/>
              <a:t>4</a:t>
            </a:r>
            <a:r>
              <a:rPr lang="zh-CN" altLang="en-US" dirty="0"/>
              <a:t>个点乘结果，然后使用缓和曲线对它们进行插值即可。这里使用的权重就是输入点到</a:t>
            </a:r>
            <a:r>
              <a:rPr lang="en-US" altLang="zh-CN" dirty="0"/>
              <a:t>4</a:t>
            </a:r>
            <a:r>
              <a:rPr lang="zh-CN" altLang="en-US" dirty="0"/>
              <a:t>个顶点的横纵距离。</a:t>
            </a:r>
          </a:p>
        </p:txBody>
      </p:sp>
    </p:spTree>
    <p:extLst>
      <p:ext uri="{BB962C8B-B14F-4D97-AF65-F5344CB8AC3E}">
        <p14:creationId xmlns:p14="http://schemas.microsoft.com/office/powerpoint/2010/main" val="3152411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7375" y="719091"/>
            <a:ext cx="9348186" cy="830997"/>
          </a:xfrm>
          <a:prstGeom prst="rect">
            <a:avLst/>
          </a:prstGeom>
          <a:noFill/>
        </p:spPr>
        <p:txBody>
          <a:bodyPr wrap="square" rtlCol="0">
            <a:spAutoFit/>
          </a:bodyPr>
          <a:lstStyle/>
          <a:p>
            <a:r>
              <a:rPr lang="en-US" altLang="zh-CN" sz="2400" b="1" dirty="0" smtClean="0"/>
              <a:t>·Value</a:t>
            </a:r>
            <a:r>
              <a:rPr lang="zh-CN" altLang="en-US" sz="2400" b="1" dirty="0" smtClean="0"/>
              <a:t>噪声</a:t>
            </a:r>
            <a:endParaRPr lang="en-US" altLang="zh-CN" sz="2400" b="1" dirty="0" smtClean="0"/>
          </a:p>
          <a:p>
            <a:endParaRPr lang="en-US" altLang="zh-CN" sz="2400" b="1" dirty="0" smtClean="0"/>
          </a:p>
        </p:txBody>
      </p:sp>
      <p:sp>
        <p:nvSpPr>
          <p:cNvPr id="2" name="文本框 1"/>
          <p:cNvSpPr txBox="1"/>
          <p:nvPr/>
        </p:nvSpPr>
        <p:spPr>
          <a:xfrm>
            <a:off x="2077375" y="3089428"/>
            <a:ext cx="9419208" cy="646331"/>
          </a:xfrm>
          <a:prstGeom prst="rect">
            <a:avLst/>
          </a:prstGeom>
          <a:noFill/>
        </p:spPr>
        <p:txBody>
          <a:bodyPr wrap="square" rtlCol="0">
            <a:spAutoFit/>
          </a:bodyPr>
          <a:lstStyle/>
          <a:p>
            <a:r>
              <a:rPr lang="zh-CN" altLang="en-US" dirty="0"/>
              <a:t>在理解了</a:t>
            </a:r>
            <a:r>
              <a:rPr lang="en-US" altLang="zh-CN" dirty="0" err="1"/>
              <a:t>Perlin</a:t>
            </a:r>
            <a:r>
              <a:rPr lang="zh-CN" altLang="en-US" dirty="0"/>
              <a:t>噪声的实现后</a:t>
            </a:r>
            <a:r>
              <a:rPr lang="zh-CN" altLang="en-US" dirty="0" smtClean="0"/>
              <a:t>，</a:t>
            </a:r>
            <a:r>
              <a:rPr lang="en-US" altLang="zh-CN" dirty="0" smtClean="0"/>
              <a:t>Value</a:t>
            </a:r>
            <a:r>
              <a:rPr lang="zh-CN" altLang="en-US" dirty="0" smtClean="0"/>
              <a:t>噪声就</a:t>
            </a:r>
            <a:r>
              <a:rPr lang="zh-CN" altLang="en-US" dirty="0"/>
              <a:t>很简单了。它把原来的梯度替换成了一个简单的伪随机值，我们也不需要进行点乘操作，而直接把晶格顶点处的随机值按权重相加即可。</a:t>
            </a:r>
          </a:p>
        </p:txBody>
      </p:sp>
    </p:spTree>
    <p:extLst>
      <p:ext uri="{BB962C8B-B14F-4D97-AF65-F5344CB8AC3E}">
        <p14:creationId xmlns:p14="http://schemas.microsoft.com/office/powerpoint/2010/main" val="3038877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7375" y="719091"/>
            <a:ext cx="9348186" cy="830997"/>
          </a:xfrm>
          <a:prstGeom prst="rect">
            <a:avLst/>
          </a:prstGeom>
          <a:noFill/>
        </p:spPr>
        <p:txBody>
          <a:bodyPr wrap="square" rtlCol="0">
            <a:spAutoFit/>
          </a:bodyPr>
          <a:lstStyle/>
          <a:p>
            <a:r>
              <a:rPr lang="en-US" altLang="zh-CN" sz="2400" b="1" dirty="0" smtClean="0"/>
              <a:t>·</a:t>
            </a:r>
            <a:r>
              <a:rPr lang="zh-CN" altLang="en-US" sz="2400" b="1" dirty="0" smtClean="0"/>
              <a:t>实现</a:t>
            </a:r>
            <a:endParaRPr lang="en-US" altLang="zh-CN" sz="2400" b="1" dirty="0" smtClean="0"/>
          </a:p>
          <a:p>
            <a:endParaRPr lang="en-US" altLang="zh-CN" sz="2400" b="1" dirty="0" smtClean="0"/>
          </a:p>
        </p:txBody>
      </p:sp>
      <p:sp>
        <p:nvSpPr>
          <p:cNvPr id="2" name="文本框 1"/>
          <p:cNvSpPr txBox="1"/>
          <p:nvPr/>
        </p:nvSpPr>
        <p:spPr>
          <a:xfrm>
            <a:off x="2077375" y="2198158"/>
            <a:ext cx="9419208" cy="3139321"/>
          </a:xfrm>
          <a:prstGeom prst="rect">
            <a:avLst/>
          </a:prstGeom>
          <a:noFill/>
        </p:spPr>
        <p:txBody>
          <a:bodyPr wrap="square" rtlCol="0">
            <a:spAutoFit/>
          </a:bodyPr>
          <a:lstStyle/>
          <a:p>
            <a:r>
              <a:rPr lang="zh-CN" altLang="en-US" dirty="0"/>
              <a:t>和</a:t>
            </a:r>
            <a:r>
              <a:rPr lang="en-US" altLang="zh-CN" dirty="0" err="1"/>
              <a:t>Perlin</a:t>
            </a:r>
            <a:r>
              <a:rPr lang="zh-CN" altLang="en-US" dirty="0"/>
              <a:t>噪声一样，它也是一种基于晶格的噪声，也需要三个步骤</a:t>
            </a:r>
            <a:r>
              <a:rPr lang="zh-CN" altLang="en-US" dirty="0" smtClean="0"/>
              <a:t>：</a:t>
            </a:r>
            <a:endParaRPr lang="en-US" altLang="zh-CN" dirty="0" smtClean="0"/>
          </a:p>
          <a:p>
            <a:r>
              <a:rPr lang="en-US" altLang="zh-CN" dirty="0" smtClean="0"/>
              <a:t>1.</a:t>
            </a:r>
            <a:r>
              <a:rPr lang="zh-CN" altLang="en-US" dirty="0"/>
              <a:t>定义一个晶格结构，每个晶格的顶点有一个“伪随机”的值（</a:t>
            </a:r>
            <a:r>
              <a:rPr lang="en-US" altLang="zh-CN" dirty="0"/>
              <a:t>Value</a:t>
            </a:r>
            <a:r>
              <a:rPr lang="zh-CN" altLang="en-US" dirty="0"/>
              <a:t>）。对于二维的</a:t>
            </a:r>
            <a:r>
              <a:rPr lang="en-US" altLang="zh-CN" dirty="0"/>
              <a:t>Value</a:t>
            </a:r>
            <a:r>
              <a:rPr lang="zh-CN" altLang="en-US" dirty="0"/>
              <a:t>噪声来说，晶格结构就是一个平面网格，三维的就是一个立方体网格</a:t>
            </a:r>
            <a:r>
              <a:rPr lang="zh-CN" altLang="en-US" dirty="0" smtClean="0"/>
              <a:t>。</a:t>
            </a:r>
            <a:endParaRPr lang="en-US" altLang="zh-CN" dirty="0" smtClean="0"/>
          </a:p>
          <a:p>
            <a:r>
              <a:rPr lang="en-US" altLang="zh-CN" dirty="0" smtClean="0"/>
              <a:t>2.</a:t>
            </a:r>
            <a:r>
              <a:rPr lang="zh-CN" altLang="en-US" dirty="0" smtClean="0"/>
              <a:t>输入</a:t>
            </a:r>
            <a:r>
              <a:rPr lang="zh-CN" altLang="en-US" dirty="0"/>
              <a:t>一个点（二维的话就是二维坐标，三维就是三维坐标，</a:t>
            </a:r>
            <a:r>
              <a:rPr lang="en-US" altLang="zh-CN" dirty="0"/>
              <a:t>n</a:t>
            </a:r>
            <a:r>
              <a:rPr lang="zh-CN" altLang="en-US" dirty="0"/>
              <a:t>维的就是</a:t>
            </a:r>
            <a:r>
              <a:rPr lang="en-US" altLang="zh-CN" dirty="0"/>
              <a:t>n</a:t>
            </a:r>
            <a:r>
              <a:rPr lang="zh-CN" altLang="en-US" dirty="0"/>
              <a:t>个坐标），我们找到和它相邻的那些晶格顶点（二维下有</a:t>
            </a:r>
            <a:r>
              <a:rPr lang="en-US" altLang="zh-CN" dirty="0"/>
              <a:t>4</a:t>
            </a:r>
            <a:r>
              <a:rPr lang="zh-CN" altLang="en-US" dirty="0"/>
              <a:t>个，三维下有</a:t>
            </a:r>
            <a:r>
              <a:rPr lang="en-US" altLang="zh-CN" dirty="0"/>
              <a:t>8</a:t>
            </a:r>
            <a:r>
              <a:rPr lang="zh-CN" altLang="en-US" dirty="0"/>
              <a:t>个，</a:t>
            </a:r>
            <a:r>
              <a:rPr lang="en-US" altLang="zh-CN" dirty="0"/>
              <a:t>n</a:t>
            </a:r>
            <a:r>
              <a:rPr lang="zh-CN" altLang="en-US" dirty="0"/>
              <a:t>维下有</a:t>
            </a:r>
            <a:r>
              <a:rPr lang="en-US" altLang="zh-CN" dirty="0" smtClean="0"/>
              <a:t>2n</a:t>
            </a:r>
            <a:r>
              <a:rPr lang="zh-CN" altLang="en-US" dirty="0" smtClean="0"/>
              <a:t>个</a:t>
            </a:r>
            <a:r>
              <a:rPr lang="zh-CN" altLang="en-US" dirty="0"/>
              <a:t>），计算该点到各个晶格顶点的距离向量，再分别与顶点上的梯度向量做点乘，得到</a:t>
            </a:r>
            <a:r>
              <a:rPr lang="en-US" altLang="zh-CN" dirty="0" smtClean="0"/>
              <a:t>2n</a:t>
            </a:r>
            <a:r>
              <a:rPr lang="zh-CN" altLang="en-US" dirty="0" smtClean="0"/>
              <a:t>个</a:t>
            </a:r>
            <a:r>
              <a:rPr lang="zh-CN" altLang="en-US" dirty="0"/>
              <a:t>点乘结果</a:t>
            </a:r>
            <a:r>
              <a:rPr lang="zh-CN" altLang="en-US" dirty="0" smtClean="0"/>
              <a:t>。</a:t>
            </a:r>
            <a:endParaRPr lang="en-US" altLang="zh-CN" dirty="0" smtClean="0"/>
          </a:p>
          <a:p>
            <a:r>
              <a:rPr lang="en-US" altLang="zh-CN" dirty="0" smtClean="0"/>
              <a:t>3.</a:t>
            </a:r>
            <a:r>
              <a:rPr lang="zh-CN" altLang="en-US" dirty="0" smtClean="0"/>
              <a:t>使用</a:t>
            </a:r>
            <a:r>
              <a:rPr lang="zh-CN" altLang="en-US" dirty="0"/>
              <a:t>缓和曲线（</a:t>
            </a:r>
            <a:r>
              <a:rPr lang="en-US" altLang="zh-CN" dirty="0"/>
              <a:t>ease curves</a:t>
            </a:r>
            <a:r>
              <a:rPr lang="zh-CN" altLang="en-US" dirty="0"/>
              <a:t>）来计算它们的权重和</a:t>
            </a:r>
            <a:r>
              <a:rPr lang="zh-CN" altLang="en-US" dirty="0" smtClean="0"/>
              <a:t>。同样，缓和曲线可以是</a:t>
            </a:r>
            <a:r>
              <a:rPr lang="en-US" altLang="zh-CN" dirty="0">
                <a:latin typeface="MathJax_Math-italic"/>
              </a:rPr>
              <a:t>s(t)=3t2−</a:t>
            </a:r>
            <a:r>
              <a:rPr lang="en-US" altLang="zh-CN" dirty="0" smtClean="0">
                <a:latin typeface="MathJax_Math-italic"/>
              </a:rPr>
              <a:t>2t3</a:t>
            </a:r>
            <a:r>
              <a:rPr lang="zh-CN" altLang="en-US" dirty="0" smtClean="0"/>
              <a:t>，也可以是</a:t>
            </a:r>
            <a:r>
              <a:rPr lang="en-US" altLang="zh-CN" dirty="0" smtClean="0">
                <a:latin typeface="MathJax_Math-italic"/>
              </a:rPr>
              <a:t>s(t</a:t>
            </a:r>
            <a:r>
              <a:rPr lang="en-US" altLang="zh-CN" dirty="0">
                <a:latin typeface="MathJax_Math-italic"/>
              </a:rPr>
              <a:t>)=6t5−</a:t>
            </a:r>
            <a:r>
              <a:rPr lang="en-US" altLang="zh-CN" dirty="0" smtClean="0">
                <a:latin typeface="MathJax_Math-italic"/>
              </a:rPr>
              <a:t>15t4+10t3</a:t>
            </a:r>
            <a:r>
              <a:rPr lang="zh-CN" altLang="en-US" dirty="0" smtClean="0">
                <a:latin typeface="MathJax_Math-italic"/>
              </a:rPr>
              <a:t>（如果二阶导不连续对效果影响较大时）</a:t>
            </a:r>
            <a:r>
              <a:rPr lang="zh-CN" altLang="en-US" dirty="0" smtClean="0"/>
              <a:t>。</a:t>
            </a:r>
            <a:endParaRPr lang="en-US" altLang="zh-CN" dirty="0" smtClean="0"/>
          </a:p>
          <a:p>
            <a:endParaRPr lang="en-US" altLang="zh-CN" dirty="0"/>
          </a:p>
          <a:p>
            <a:r>
              <a:rPr lang="en-US" altLang="zh-CN" dirty="0"/>
              <a:t>Value</a:t>
            </a:r>
            <a:r>
              <a:rPr lang="zh-CN" altLang="en-US" dirty="0"/>
              <a:t>噪声比</a:t>
            </a:r>
            <a:r>
              <a:rPr lang="en-US" altLang="zh-CN" dirty="0" err="1"/>
              <a:t>Perlin</a:t>
            </a:r>
            <a:r>
              <a:rPr lang="zh-CN" altLang="en-US" dirty="0"/>
              <a:t>噪声的实现更加简单，并且需要的乘法和加法操作也更少，它只需要得到晶格顶点的随机值再把它们按权重相加即可。</a:t>
            </a:r>
          </a:p>
        </p:txBody>
      </p:sp>
      <p:sp>
        <p:nvSpPr>
          <p:cNvPr id="3"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711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输入一个点（二维的话就是二维坐标，三维就是三维坐标，</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n</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维的就是</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n</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个坐标），我们找到和它相邻的那些晶格顶点（二维下有</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4</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个，三维下有</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n</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维下有</a:t>
            </a:r>
            <a:r>
              <a:rPr kumimoji="0" lang="zh-CN" altLang="zh-CN" sz="1500" b="0" i="0" u="none" strike="noStrike" cap="none" normalizeH="0" baseline="0" smtClean="0">
                <a:ln>
                  <a:noFill/>
                </a:ln>
                <a:solidFill>
                  <a:schemeClr val="tx1"/>
                </a:solidFill>
                <a:effectLst/>
                <a:latin typeface="微软雅黑" panose="020B0503020204020204" pitchFamily="34" charset="-122"/>
                <a:ea typeface="MathJax_Main"/>
              </a:rPr>
              <a:t>2</a:t>
            </a:r>
            <a:r>
              <a:rPr kumimoji="0" lang="zh-CN" altLang="zh-CN" sz="1000" b="0" i="0" u="none" strike="noStrike" cap="none" normalizeH="0" baseline="0" smtClean="0">
                <a:ln>
                  <a:noFill/>
                </a:ln>
                <a:solidFill>
                  <a:schemeClr val="tx1"/>
                </a:solidFill>
                <a:effectLst/>
                <a:latin typeface="微软雅黑" panose="020B0503020204020204" pitchFamily="34" charset="-122"/>
                <a:ea typeface="MathJax_Math-italic"/>
              </a:rPr>
              <a:t>n</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2n</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个），得到这些顶点的伪随机值。</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3013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7375" y="719091"/>
            <a:ext cx="9348186" cy="830997"/>
          </a:xfrm>
          <a:prstGeom prst="rect">
            <a:avLst/>
          </a:prstGeom>
          <a:noFill/>
        </p:spPr>
        <p:txBody>
          <a:bodyPr wrap="square" rtlCol="0">
            <a:spAutoFit/>
          </a:bodyPr>
          <a:lstStyle/>
          <a:p>
            <a:r>
              <a:rPr lang="en-US" altLang="zh-CN" sz="2400" b="1" dirty="0" smtClean="0"/>
              <a:t>·</a:t>
            </a:r>
            <a:r>
              <a:rPr lang="en-US" altLang="zh-CN" sz="2400" b="1" dirty="0"/>
              <a:t>Simplex</a:t>
            </a:r>
            <a:r>
              <a:rPr lang="zh-CN" altLang="en-US" sz="2400" b="1" dirty="0"/>
              <a:t>噪声</a:t>
            </a:r>
          </a:p>
          <a:p>
            <a:endParaRPr lang="en-US" altLang="zh-CN" sz="2400" b="1" dirty="0" smtClean="0"/>
          </a:p>
        </p:txBody>
      </p:sp>
      <p:sp>
        <p:nvSpPr>
          <p:cNvPr id="2" name="文本框 1"/>
          <p:cNvSpPr txBox="1"/>
          <p:nvPr/>
        </p:nvSpPr>
        <p:spPr>
          <a:xfrm>
            <a:off x="2077375" y="2618911"/>
            <a:ext cx="9419208" cy="923330"/>
          </a:xfrm>
          <a:prstGeom prst="rect">
            <a:avLst/>
          </a:prstGeom>
          <a:noFill/>
        </p:spPr>
        <p:txBody>
          <a:bodyPr wrap="square" rtlCol="0">
            <a:spAutoFit/>
          </a:bodyPr>
          <a:lstStyle/>
          <a:p>
            <a:r>
              <a:rPr lang="zh-CN" altLang="en-US" dirty="0"/>
              <a:t>我们之前提到过很多次，</a:t>
            </a:r>
            <a:r>
              <a:rPr lang="en-US" altLang="zh-CN" dirty="0"/>
              <a:t>Simplex</a:t>
            </a:r>
            <a:r>
              <a:rPr lang="zh-CN" altLang="en-US" dirty="0"/>
              <a:t>噪声的计算复杂度为</a:t>
            </a:r>
            <a:r>
              <a:rPr lang="en-US" altLang="zh-CN" dirty="0"/>
              <a:t>O(n2</a:t>
            </a:r>
            <a:r>
              <a:rPr lang="en-US" altLang="zh-CN" dirty="0" smtClean="0"/>
              <a:t>) </a:t>
            </a:r>
            <a:r>
              <a:rPr lang="zh-CN" altLang="en-US" dirty="0" smtClean="0"/>
              <a:t>，</a:t>
            </a:r>
            <a:r>
              <a:rPr lang="zh-CN" altLang="en-US" dirty="0"/>
              <a:t>优于</a:t>
            </a:r>
            <a:r>
              <a:rPr lang="en-US" altLang="zh-CN" dirty="0" err="1"/>
              <a:t>Perlin</a:t>
            </a:r>
            <a:r>
              <a:rPr lang="zh-CN" altLang="en-US" dirty="0"/>
              <a:t>噪声的</a:t>
            </a:r>
            <a:r>
              <a:rPr lang="en-US" altLang="zh-CN" dirty="0"/>
              <a:t>O(2n</a:t>
            </a:r>
            <a:r>
              <a:rPr lang="en-US" altLang="zh-CN" dirty="0" smtClean="0"/>
              <a:t>) </a:t>
            </a:r>
            <a:r>
              <a:rPr lang="zh-CN" altLang="en-US" dirty="0" smtClean="0"/>
              <a:t>。</a:t>
            </a:r>
            <a:r>
              <a:rPr lang="zh-CN" altLang="en-US" dirty="0"/>
              <a:t>而且在效果上，</a:t>
            </a:r>
            <a:r>
              <a:rPr lang="en-US" altLang="zh-CN" dirty="0"/>
              <a:t>Simplex</a:t>
            </a:r>
            <a:r>
              <a:rPr lang="zh-CN" altLang="en-US" dirty="0"/>
              <a:t>噪声也克服了经典的</a:t>
            </a:r>
            <a:r>
              <a:rPr lang="en-US" altLang="zh-CN" dirty="0" err="1"/>
              <a:t>Perlin</a:t>
            </a:r>
            <a:r>
              <a:rPr lang="zh-CN" altLang="en-US" dirty="0"/>
              <a:t>噪声在某些视觉问题。但</a:t>
            </a:r>
            <a:r>
              <a:rPr lang="en-US" altLang="zh-CN" dirty="0"/>
              <a:t>Simplex</a:t>
            </a:r>
            <a:r>
              <a:rPr lang="zh-CN" altLang="en-US" dirty="0"/>
              <a:t>噪声的问题在于，它比较难理解，以至于当</a:t>
            </a:r>
            <a:r>
              <a:rPr lang="en-US" altLang="zh-CN" dirty="0" err="1"/>
              <a:t>Perlin</a:t>
            </a:r>
            <a:r>
              <a:rPr lang="zh-CN" altLang="en-US" dirty="0"/>
              <a:t>提出了后好几年的时间里它并没有被广泛使用</a:t>
            </a:r>
            <a:r>
              <a:rPr lang="zh-CN" altLang="en-US" dirty="0" smtClean="0"/>
              <a:t>。</a:t>
            </a:r>
            <a:endParaRPr lang="zh-CN" altLang="en-US" dirty="0"/>
          </a:p>
        </p:txBody>
      </p:sp>
    </p:spTree>
    <p:extLst>
      <p:ext uri="{BB962C8B-B14F-4D97-AF65-F5344CB8AC3E}">
        <p14:creationId xmlns:p14="http://schemas.microsoft.com/office/powerpoint/2010/main" val="2734379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7375" y="719091"/>
            <a:ext cx="9348186" cy="830997"/>
          </a:xfrm>
          <a:prstGeom prst="rect">
            <a:avLst/>
          </a:prstGeom>
          <a:noFill/>
        </p:spPr>
        <p:txBody>
          <a:bodyPr wrap="square" rtlCol="0">
            <a:spAutoFit/>
          </a:bodyPr>
          <a:lstStyle/>
          <a:p>
            <a:r>
              <a:rPr lang="en-US" altLang="zh-CN" sz="2400" b="1" dirty="0" smtClean="0"/>
              <a:t>·</a:t>
            </a:r>
            <a:r>
              <a:rPr lang="zh-CN" altLang="en-US" sz="2400" b="1" dirty="0" smtClean="0"/>
              <a:t>实现</a:t>
            </a:r>
            <a:endParaRPr lang="en-US" altLang="zh-CN" sz="2400" b="1" dirty="0" smtClean="0"/>
          </a:p>
          <a:p>
            <a:endParaRPr lang="en-US" altLang="zh-CN" sz="2400" b="1" dirty="0" smtClean="0"/>
          </a:p>
        </p:txBody>
      </p:sp>
      <p:sp>
        <p:nvSpPr>
          <p:cNvPr id="2" name="文本框 1"/>
          <p:cNvSpPr txBox="1"/>
          <p:nvPr/>
        </p:nvSpPr>
        <p:spPr>
          <a:xfrm>
            <a:off x="2077375" y="1550088"/>
            <a:ext cx="9419208" cy="4247317"/>
          </a:xfrm>
          <a:prstGeom prst="rect">
            <a:avLst/>
          </a:prstGeom>
          <a:noFill/>
        </p:spPr>
        <p:txBody>
          <a:bodyPr wrap="square" rtlCol="0">
            <a:spAutoFit/>
          </a:bodyPr>
          <a:lstStyle/>
          <a:p>
            <a:r>
              <a:rPr lang="en-US" altLang="zh-CN" dirty="0"/>
              <a:t>Simplex</a:t>
            </a:r>
            <a:r>
              <a:rPr lang="zh-CN" altLang="en-US" dirty="0"/>
              <a:t>噪声也是一种基于晶格的梯度噪声，它和</a:t>
            </a:r>
            <a:r>
              <a:rPr lang="en-US" altLang="zh-CN" dirty="0" err="1"/>
              <a:t>Perlin</a:t>
            </a:r>
            <a:r>
              <a:rPr lang="zh-CN" altLang="en-US" dirty="0"/>
              <a:t>噪声在实现上唯一不同的地方在于，它的晶格并不是方形（在</a:t>
            </a:r>
            <a:r>
              <a:rPr lang="en-US" altLang="zh-CN" dirty="0"/>
              <a:t>2D</a:t>
            </a:r>
            <a:r>
              <a:rPr lang="zh-CN" altLang="en-US" dirty="0"/>
              <a:t>下是正方形，在</a:t>
            </a:r>
            <a:r>
              <a:rPr lang="en-US" altLang="zh-CN" dirty="0"/>
              <a:t>3D</a:t>
            </a:r>
            <a:r>
              <a:rPr lang="zh-CN" altLang="en-US" dirty="0"/>
              <a:t>下是立方体，在更高纬度上我们称它们为超立方体，</a:t>
            </a:r>
            <a:r>
              <a:rPr lang="en-US" altLang="zh-CN" dirty="0"/>
              <a:t>hypercube</a:t>
            </a:r>
            <a:r>
              <a:rPr lang="zh-CN" altLang="en-US" dirty="0"/>
              <a:t>），而是单形，</a:t>
            </a:r>
            <a:r>
              <a:rPr lang="en-US" altLang="zh-CN" dirty="0"/>
              <a:t>simplex</a:t>
            </a:r>
            <a:r>
              <a:rPr lang="zh-CN" altLang="en-US" dirty="0"/>
              <a:t>。那么什么是单形呢</a:t>
            </a:r>
            <a:r>
              <a:rPr lang="zh-CN" altLang="en-US" dirty="0" smtClean="0"/>
              <a:t>？</a:t>
            </a:r>
            <a:endParaRPr lang="en-US" altLang="zh-CN" dirty="0" smtClean="0"/>
          </a:p>
          <a:p>
            <a:r>
              <a:rPr lang="zh-CN" altLang="en-US" dirty="0" smtClean="0"/>
              <a:t>通俗</a:t>
            </a:r>
            <a:r>
              <a:rPr lang="zh-CN" altLang="en-US" dirty="0"/>
              <a:t>解释单形的话，可以认为是在</a:t>
            </a:r>
            <a:r>
              <a:rPr lang="en-US" altLang="zh-CN" dirty="0"/>
              <a:t>N</a:t>
            </a:r>
            <a:r>
              <a:rPr lang="zh-CN" altLang="en-US" dirty="0"/>
              <a:t>维空间里，选出一个最简单最紧凑的多边形，让它可以平铺整个</a:t>
            </a:r>
            <a:r>
              <a:rPr lang="en-US" altLang="zh-CN" dirty="0"/>
              <a:t>N</a:t>
            </a:r>
            <a:r>
              <a:rPr lang="zh-CN" altLang="en-US" dirty="0"/>
              <a:t>维空间。我们可以很容易地想到一维空间下的单形是等长的线段（</a:t>
            </a:r>
            <a:r>
              <a:rPr lang="en-US" altLang="zh-CN" dirty="0"/>
              <a:t>1-</a:t>
            </a:r>
            <a:r>
              <a:rPr lang="zh-CN" altLang="en-US" dirty="0"/>
              <a:t>单形），把这些线段收尾相连即可铺满整个一维空间。在二维空间下，单形是三角形（</a:t>
            </a:r>
            <a:r>
              <a:rPr lang="en-US" altLang="zh-CN" dirty="0"/>
              <a:t>2-</a:t>
            </a:r>
            <a:r>
              <a:rPr lang="zh-CN" altLang="en-US" dirty="0"/>
              <a:t>单形），我们可以把等腰三角形连接起来铺满整个平面。三维空间下的单形，即</a:t>
            </a:r>
            <a:r>
              <a:rPr lang="en-US" altLang="zh-CN" dirty="0"/>
              <a:t>3-</a:t>
            </a:r>
            <a:r>
              <a:rPr lang="zh-CN" altLang="en-US" dirty="0"/>
              <a:t>单形就是四面体。更高维空间的单形也是存在的</a:t>
            </a:r>
            <a:r>
              <a:rPr lang="zh-CN" altLang="en-US" dirty="0" smtClean="0"/>
              <a:t>。</a:t>
            </a:r>
            <a:endParaRPr lang="en-US" altLang="zh-CN" dirty="0" smtClean="0"/>
          </a:p>
          <a:p>
            <a:r>
              <a:rPr lang="zh-CN" altLang="en-US" dirty="0" smtClean="0"/>
              <a:t>那么</a:t>
            </a:r>
            <a:r>
              <a:rPr lang="zh-CN" altLang="en-US" dirty="0"/>
              <a:t>使用单形有什么好处呢？这可以从之前对单形的解释看出来</a:t>
            </a:r>
            <a:r>
              <a:rPr lang="en-US" altLang="zh-CN" dirty="0"/>
              <a:t>——</a:t>
            </a:r>
            <a:r>
              <a:rPr lang="zh-CN" altLang="en-US" dirty="0"/>
              <a:t>它的顶点数很少，要远小于超立方体（</a:t>
            </a:r>
            <a:r>
              <a:rPr lang="en-US" altLang="zh-CN" dirty="0"/>
              <a:t>hypercube</a:t>
            </a:r>
            <a:r>
              <a:rPr lang="zh-CN" altLang="en-US" dirty="0"/>
              <a:t>）的顶点个数。总结起来，在</a:t>
            </a:r>
            <a:r>
              <a:rPr lang="en-US" altLang="zh-CN" dirty="0"/>
              <a:t>N</a:t>
            </a:r>
            <a:r>
              <a:rPr lang="zh-CN" altLang="en-US" dirty="0"/>
              <a:t>维空间下，超立方体的顶点数目是</a:t>
            </a:r>
            <a:r>
              <a:rPr lang="en-US" altLang="zh-CN" dirty="0" smtClean="0"/>
              <a:t>2n</a:t>
            </a:r>
            <a:r>
              <a:rPr lang="zh-CN" altLang="en-US" dirty="0" smtClean="0"/>
              <a:t>，</a:t>
            </a:r>
            <a:r>
              <a:rPr lang="zh-CN" altLang="en-US" dirty="0"/>
              <a:t>而单形的顶点数目是</a:t>
            </a:r>
            <a:r>
              <a:rPr lang="en-US" altLang="zh-CN" dirty="0" smtClean="0"/>
              <a:t>n+1</a:t>
            </a:r>
            <a:r>
              <a:rPr lang="zh-CN" altLang="en-US" dirty="0" smtClean="0"/>
              <a:t>，</a:t>
            </a:r>
            <a:r>
              <a:rPr lang="zh-CN" altLang="en-US" dirty="0"/>
              <a:t>这使得我们在计算梯度噪声时可以大大减少需要计算的顶点权重数目</a:t>
            </a:r>
            <a:r>
              <a:rPr lang="zh-CN" altLang="en-US" dirty="0" smtClean="0"/>
              <a:t>。</a:t>
            </a:r>
            <a:endParaRPr lang="en-US" altLang="zh-CN" dirty="0" smtClean="0"/>
          </a:p>
          <a:p>
            <a:r>
              <a:rPr lang="zh-CN" altLang="en-US" dirty="0" smtClean="0"/>
              <a:t>在</a:t>
            </a:r>
            <a:r>
              <a:rPr lang="zh-CN" altLang="en-US" dirty="0"/>
              <a:t>理解了单形后，</a:t>
            </a:r>
            <a:r>
              <a:rPr lang="en-US" altLang="zh-CN" dirty="0"/>
              <a:t>Simplex</a:t>
            </a:r>
            <a:r>
              <a:rPr lang="zh-CN" altLang="en-US" dirty="0"/>
              <a:t>噪声的计算过程其实和</a:t>
            </a:r>
            <a:r>
              <a:rPr lang="en-US" altLang="zh-CN" dirty="0" err="1"/>
              <a:t>Perlin</a:t>
            </a:r>
            <a:r>
              <a:rPr lang="zh-CN" altLang="en-US" dirty="0"/>
              <a:t>噪声基本一样。我们以二维空间下的为例。二维空间下的单形即是等边三角形，如下图所示。这些单形组成了一个单形网格结构，和</a:t>
            </a:r>
            <a:r>
              <a:rPr lang="en-US" altLang="zh-CN" dirty="0" err="1"/>
              <a:t>Perlin</a:t>
            </a:r>
            <a:r>
              <a:rPr lang="zh-CN" altLang="en-US" dirty="0"/>
              <a:t>噪声类似，这些网格顶点处也存储了伪随机梯度向量</a:t>
            </a:r>
            <a:r>
              <a:rPr lang="zh-CN" altLang="en-US" dirty="0" smtClean="0"/>
              <a:t>。</a:t>
            </a:r>
            <a:endParaRPr lang="zh-CN" altLang="en-US" dirty="0"/>
          </a:p>
        </p:txBody>
      </p:sp>
      <p:sp>
        <p:nvSpPr>
          <p:cNvPr id="3"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711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输入一个点（二维的话就是二维坐标，三维就是三维坐标，</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n</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维的就是</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n</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个坐标），我们找到和它相邻的那些晶格顶点（二维下有</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4</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个，三维下有</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n</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维下有</a:t>
            </a:r>
            <a:r>
              <a:rPr kumimoji="0" lang="zh-CN" altLang="zh-CN" sz="1500" b="0" i="0" u="none" strike="noStrike" cap="none" normalizeH="0" baseline="0" smtClean="0">
                <a:ln>
                  <a:noFill/>
                </a:ln>
                <a:solidFill>
                  <a:schemeClr val="tx1"/>
                </a:solidFill>
                <a:effectLst/>
                <a:latin typeface="微软雅黑" panose="020B0503020204020204" pitchFamily="34" charset="-122"/>
                <a:ea typeface="MathJax_Main"/>
              </a:rPr>
              <a:t>2</a:t>
            </a:r>
            <a:r>
              <a:rPr kumimoji="0" lang="zh-CN" altLang="zh-CN" sz="1000" b="0" i="0" u="none" strike="noStrike" cap="none" normalizeH="0" baseline="0" smtClean="0">
                <a:ln>
                  <a:noFill/>
                </a:ln>
                <a:solidFill>
                  <a:schemeClr val="tx1"/>
                </a:solidFill>
                <a:effectLst/>
                <a:latin typeface="微软雅黑" panose="020B0503020204020204" pitchFamily="34" charset="-122"/>
                <a:ea typeface="MathJax_Math-italic"/>
              </a:rPr>
              <a:t>n</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2n</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个），得到这些顶点的伪随机值。</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8071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63769" y="3604335"/>
            <a:ext cx="8176334" cy="2308324"/>
          </a:xfrm>
          <a:prstGeom prst="rect">
            <a:avLst/>
          </a:prstGeom>
          <a:noFill/>
        </p:spPr>
        <p:txBody>
          <a:bodyPr wrap="square" rtlCol="0">
            <a:spAutoFit/>
          </a:bodyPr>
          <a:lstStyle/>
          <a:p>
            <a:r>
              <a:rPr lang="zh-CN" altLang="en-US" dirty="0"/>
              <a:t>当输入一点后，我们找到该点所在的三角形（图中红色三角形），再找到该三角形三个顶点的梯度向量和每个顶点到输入点的差值向量，把每个顶点的梯度向量和插值向量做点乘，得到三个点乘结果。最后，我们把它们按权重进行叠加混合，这个权重与输入点到每个顶点的有关，即每个顶点的噪声贡献度为</a:t>
            </a:r>
            <a:r>
              <a:rPr lang="zh-CN" altLang="en-US" dirty="0" smtClean="0"/>
              <a:t>：</a:t>
            </a:r>
            <a:endParaRPr lang="en-US" altLang="zh-CN" dirty="0" smtClean="0"/>
          </a:p>
          <a:p>
            <a:endParaRPr lang="en-US" altLang="zh-CN" dirty="0" smtClean="0"/>
          </a:p>
          <a:p>
            <a:r>
              <a:rPr lang="en-US" altLang="zh-CN" dirty="0">
                <a:solidFill>
                  <a:srgbClr val="4D4D4D"/>
                </a:solidFill>
                <a:latin typeface="MathJax_Math-italic"/>
                <a:ea typeface="Microsoft YaHei" panose="020B0503020204020204" pitchFamily="34" charset="-122"/>
              </a:rPr>
              <a:t/>
            </a:r>
            <a:br>
              <a:rPr lang="en-US" altLang="zh-CN" dirty="0">
                <a:solidFill>
                  <a:srgbClr val="4D4D4D"/>
                </a:solidFill>
                <a:latin typeface="MathJax_Math-italic"/>
                <a:ea typeface="Microsoft YaHei" panose="020B0503020204020204" pitchFamily="34" charset="-122"/>
              </a:rPr>
            </a:br>
            <a:r>
              <a:rPr lang="en-US" altLang="zh-CN" dirty="0">
                <a:latin typeface="MathJax_Math-italic"/>
              </a:rPr>
              <a:t>r2</a:t>
            </a:r>
            <a:r>
              <a:rPr lang="zh-CN" altLang="en-US" dirty="0" smtClean="0"/>
              <a:t>的</a:t>
            </a:r>
            <a:r>
              <a:rPr lang="zh-CN" altLang="en-US" dirty="0"/>
              <a:t>取值是</a:t>
            </a:r>
            <a:r>
              <a:rPr lang="en-US" altLang="zh-CN" dirty="0"/>
              <a:t>0.5</a:t>
            </a:r>
            <a:r>
              <a:rPr lang="zh-CN" altLang="en-US" dirty="0"/>
              <a:t>或</a:t>
            </a:r>
            <a:r>
              <a:rPr lang="en-US" altLang="zh-CN" dirty="0"/>
              <a:t>0.6</a:t>
            </a:r>
            <a:r>
              <a:rPr lang="zh-CN" altLang="en-US" dirty="0"/>
              <a:t>。取</a:t>
            </a:r>
            <a:r>
              <a:rPr lang="en-US" altLang="zh-CN" dirty="0"/>
              <a:t>0.5</a:t>
            </a:r>
            <a:r>
              <a:rPr lang="zh-CN" altLang="en-US" dirty="0"/>
              <a:t>时可以保证没有不连续的间断点，在连续性并不那么明显时可以取</a:t>
            </a:r>
            <a:r>
              <a:rPr lang="en-US" altLang="zh-CN" dirty="0"/>
              <a:t>0.6</a:t>
            </a:r>
            <a:r>
              <a:rPr lang="zh-CN" altLang="en-US" dirty="0"/>
              <a:t>得到更好的视觉效果。</a:t>
            </a:r>
          </a:p>
        </p:txBody>
      </p:sp>
      <p:pic>
        <p:nvPicPr>
          <p:cNvPr id="5122" name="Picture 2" descr="这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915" y="188482"/>
            <a:ext cx="3812744" cy="3198511"/>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398" y="4882906"/>
            <a:ext cx="2791215" cy="362001"/>
          </a:xfrm>
          <a:prstGeom prst="rect">
            <a:avLst/>
          </a:prstGeom>
        </p:spPr>
      </p:pic>
    </p:spTree>
    <p:extLst>
      <p:ext uri="{BB962C8B-B14F-4D97-AF65-F5344CB8AC3E}">
        <p14:creationId xmlns:p14="http://schemas.microsoft.com/office/powerpoint/2010/main" val="120395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323838" y="914401"/>
            <a:ext cx="8176334" cy="1754326"/>
          </a:xfrm>
          <a:prstGeom prst="rect">
            <a:avLst/>
          </a:prstGeom>
          <a:noFill/>
        </p:spPr>
        <p:txBody>
          <a:bodyPr wrap="square" rtlCol="0">
            <a:spAutoFit/>
          </a:bodyPr>
          <a:lstStyle/>
          <a:p>
            <a:r>
              <a:rPr lang="zh-CN" altLang="en-US" dirty="0"/>
              <a:t>可以看出，</a:t>
            </a:r>
            <a:r>
              <a:rPr lang="en-US" altLang="zh-CN" dirty="0"/>
              <a:t>Simplex</a:t>
            </a:r>
            <a:r>
              <a:rPr lang="zh-CN" altLang="en-US" dirty="0"/>
              <a:t>噪声的实现过程和</a:t>
            </a:r>
            <a:r>
              <a:rPr lang="en-US" altLang="zh-CN" dirty="0" err="1"/>
              <a:t>Perlin</a:t>
            </a:r>
            <a:r>
              <a:rPr lang="zh-CN" altLang="en-US" dirty="0"/>
              <a:t>几乎完全一样</a:t>
            </a:r>
            <a:r>
              <a:rPr lang="zh-CN" altLang="en-US" dirty="0" smtClean="0"/>
              <a:t>。接下来，我们需要找到输入点所在的单形，在</a:t>
            </a:r>
            <a:r>
              <a:rPr lang="zh-CN" altLang="en-US" dirty="0"/>
              <a:t>计算</a:t>
            </a:r>
            <a:r>
              <a:rPr lang="en-US" altLang="zh-CN" dirty="0" err="1"/>
              <a:t>Perlin</a:t>
            </a:r>
            <a:r>
              <a:rPr lang="zh-CN" altLang="en-US" dirty="0"/>
              <a:t>噪声时，判断输入点所在的正方形是非常容易的，我们只需要对输入点下取整即可找到，那么这里能不能也这么计算呢</a:t>
            </a:r>
            <a:r>
              <a:rPr lang="zh-CN" altLang="en-US" dirty="0" smtClean="0"/>
              <a:t>？我们</a:t>
            </a:r>
            <a:r>
              <a:rPr lang="zh-CN" altLang="en-US" dirty="0"/>
              <a:t>可以把单形进行坐标偏斜（</a:t>
            </a:r>
            <a:r>
              <a:rPr lang="en-US" altLang="zh-CN" dirty="0"/>
              <a:t>skewing</a:t>
            </a:r>
            <a:r>
              <a:rPr lang="zh-CN" altLang="en-US" dirty="0"/>
              <a:t>），把平铺空间的</a:t>
            </a:r>
            <a:r>
              <a:rPr lang="zh-CN" altLang="en-US" dirty="0" smtClean="0"/>
              <a:t>单形变成</a:t>
            </a:r>
            <a:r>
              <a:rPr lang="zh-CN" altLang="en-US" dirty="0"/>
              <a:t>一个新的网格结构，这个网格结构是由超立方体组成的，而每个超立方体又由一定数量的单形构成</a:t>
            </a:r>
            <a:r>
              <a:rPr lang="zh-CN" altLang="en-US" dirty="0" smtClean="0"/>
              <a:t>。</a:t>
            </a:r>
            <a:endParaRPr lang="zh-CN" altLang="en-US" dirty="0"/>
          </a:p>
        </p:txBody>
      </p:sp>
      <p:pic>
        <p:nvPicPr>
          <p:cNvPr id="8194" name="Picture 2" descr="这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457" y="2668727"/>
            <a:ext cx="5619750" cy="25431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192784" y="5282213"/>
            <a:ext cx="9010835" cy="1200329"/>
          </a:xfrm>
          <a:prstGeom prst="rect">
            <a:avLst/>
          </a:prstGeom>
          <a:noFill/>
        </p:spPr>
        <p:txBody>
          <a:bodyPr wrap="square" rtlCol="0">
            <a:spAutoFit/>
          </a:bodyPr>
          <a:lstStyle/>
          <a:p>
            <a:r>
              <a:rPr lang="zh-CN" altLang="en-US" dirty="0"/>
              <a:t>我们之前讲到的单形网格如上图中的红色网格所示，它们有一些等边三角形组成（注意到这些等边三角形是沿空间对角线排列的）。经过坐标倾斜后，它们变成了后面的黑色网格，这些网格由正方形组成，每个正方形是由之前两个等边三角形变形而来的三角形组成。这个把</a:t>
            </a:r>
            <a:r>
              <a:rPr lang="en-US" altLang="zh-CN" dirty="0"/>
              <a:t>N</a:t>
            </a:r>
            <a:r>
              <a:rPr lang="zh-CN" altLang="en-US" dirty="0"/>
              <a:t>维空间下的单形网格变形成新网格的公式如下</a:t>
            </a:r>
            <a:r>
              <a:rPr lang="zh-CN" altLang="en-US" dirty="0" smtClean="0"/>
              <a:t>：</a:t>
            </a:r>
            <a:endParaRPr lang="zh-CN" altLang="en-US" dirty="0"/>
          </a:p>
        </p:txBody>
      </p:sp>
    </p:spTree>
    <p:extLst>
      <p:ext uri="{BB962C8B-B14F-4D97-AF65-F5344CB8AC3E}">
        <p14:creationId xmlns:p14="http://schemas.microsoft.com/office/powerpoint/2010/main" val="4195729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随机算法</a:t>
            </a:r>
            <a:endParaRPr lang="zh-CN" altLang="en-US" dirty="0"/>
          </a:p>
        </p:txBody>
      </p:sp>
      <p:sp>
        <p:nvSpPr>
          <p:cNvPr id="5" name="文本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09315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3966" y="333791"/>
            <a:ext cx="2495898" cy="1343212"/>
          </a:xfrm>
          <a:prstGeom prst="rect">
            <a:avLst/>
          </a:prstGeom>
        </p:spPr>
      </p:pic>
      <p:sp>
        <p:nvSpPr>
          <p:cNvPr id="7" name="文本框 6"/>
          <p:cNvSpPr txBox="1"/>
          <p:nvPr/>
        </p:nvSpPr>
        <p:spPr>
          <a:xfrm>
            <a:off x="2334827" y="2056686"/>
            <a:ext cx="9081857" cy="4524315"/>
          </a:xfrm>
          <a:prstGeom prst="rect">
            <a:avLst/>
          </a:prstGeom>
          <a:noFill/>
        </p:spPr>
        <p:txBody>
          <a:bodyPr wrap="square" rtlCol="0">
            <a:spAutoFit/>
          </a:bodyPr>
          <a:lstStyle/>
          <a:p>
            <a:r>
              <a:rPr lang="zh-CN" altLang="en-US" dirty="0"/>
              <a:t>在二维空间下，取</a:t>
            </a:r>
            <a:r>
              <a:rPr lang="en-US" altLang="zh-CN" dirty="0"/>
              <a:t>n</a:t>
            </a:r>
            <a:r>
              <a:rPr lang="zh-CN" altLang="en-US" dirty="0"/>
              <a:t>为</a:t>
            </a:r>
            <a:r>
              <a:rPr lang="en-US" altLang="zh-CN" dirty="0"/>
              <a:t>2</a:t>
            </a:r>
            <a:r>
              <a:rPr lang="zh-CN" altLang="en-US" dirty="0"/>
              <a:t>即可。这样变换之后，我们就可以按照之前方法判断该点所在的超立方体，在二维下即为正方形</a:t>
            </a:r>
            <a:r>
              <a:rPr lang="zh-CN" altLang="en-US" dirty="0" smtClean="0"/>
              <a:t>。</a:t>
            </a:r>
            <a:endParaRPr lang="en-US" altLang="zh-CN" dirty="0" smtClean="0"/>
          </a:p>
          <a:p>
            <a:r>
              <a:rPr lang="zh-CN" altLang="en-US" dirty="0" smtClean="0"/>
              <a:t>具体步骤：</a:t>
            </a:r>
            <a:endParaRPr lang="en-US" altLang="zh-CN" dirty="0"/>
          </a:p>
          <a:p>
            <a:r>
              <a:rPr lang="en-US" altLang="zh-CN" dirty="0" smtClean="0"/>
              <a:t>1 </a:t>
            </a:r>
            <a:r>
              <a:rPr lang="zh-CN" altLang="en-US" dirty="0"/>
              <a:t>坐标偏斜：把输入点坐标进行坐标偏斜，对坐标下取整得到输入点所在的超立方体</a:t>
            </a:r>
            <a:r>
              <a:rPr lang="en-US" altLang="zh-CN" dirty="0"/>
              <a:t>xi=floor(x′),</a:t>
            </a:r>
            <a:r>
              <a:rPr lang="en-US" altLang="zh-CN" dirty="0" err="1"/>
              <a:t>yi</a:t>
            </a:r>
            <a:r>
              <a:rPr lang="en-US" altLang="zh-CN" dirty="0"/>
              <a:t>=floor(y</a:t>
            </a:r>
            <a:r>
              <a:rPr lang="en-US" altLang="zh-CN" dirty="0" smtClean="0"/>
              <a:t>′),... </a:t>
            </a:r>
            <a:r>
              <a:rPr lang="zh-CN" altLang="en-US" dirty="0" smtClean="0"/>
              <a:t>我们</a:t>
            </a:r>
            <a:r>
              <a:rPr lang="zh-CN" altLang="en-US" dirty="0"/>
              <a:t>还可以得到小数部分</a:t>
            </a:r>
            <a:r>
              <a:rPr lang="en-US" altLang="zh-CN" dirty="0" err="1"/>
              <a:t>xf</a:t>
            </a:r>
            <a:r>
              <a:rPr lang="en-US" altLang="zh-CN" dirty="0"/>
              <a:t>=x′−</a:t>
            </a:r>
            <a:r>
              <a:rPr lang="en-US" altLang="zh-CN" dirty="0" err="1"/>
              <a:t>xi,yf</a:t>
            </a:r>
            <a:r>
              <a:rPr lang="en-US" altLang="zh-CN" dirty="0"/>
              <a:t>=y′−</a:t>
            </a:r>
            <a:r>
              <a:rPr lang="en-US" altLang="zh-CN" dirty="0" err="1"/>
              <a:t>yi</a:t>
            </a:r>
            <a:r>
              <a:rPr lang="en-US" altLang="zh-CN" dirty="0" smtClean="0"/>
              <a:t>,... </a:t>
            </a:r>
            <a:r>
              <a:rPr lang="zh-CN" altLang="en-US" dirty="0" smtClean="0"/>
              <a:t>这些</a:t>
            </a:r>
            <a:r>
              <a:rPr lang="zh-CN" altLang="en-US" dirty="0"/>
              <a:t>小数部分可以帮助我们进一步判断输入点所在的单形以及计算权重</a:t>
            </a:r>
            <a:r>
              <a:rPr lang="zh-CN" altLang="en-US" dirty="0" smtClean="0"/>
              <a:t>。</a:t>
            </a:r>
            <a:endParaRPr lang="en-US" altLang="zh-CN" dirty="0" smtClean="0"/>
          </a:p>
          <a:p>
            <a:r>
              <a:rPr lang="en-US" altLang="zh-CN" dirty="0"/>
              <a:t>2 </a:t>
            </a:r>
            <a:r>
              <a:rPr lang="zh-CN" altLang="en-US" dirty="0"/>
              <a:t>单形分割：我们把之前得到的</a:t>
            </a:r>
            <a:r>
              <a:rPr lang="en-US" altLang="zh-CN" dirty="0"/>
              <a:t>(</a:t>
            </a:r>
            <a:r>
              <a:rPr lang="en-US" altLang="zh-CN" dirty="0" err="1"/>
              <a:t>xf,yf</a:t>
            </a:r>
            <a:r>
              <a:rPr lang="en-US" altLang="zh-CN" dirty="0" smtClean="0"/>
              <a:t>,...) </a:t>
            </a:r>
            <a:r>
              <a:rPr lang="zh-CN" altLang="en-US" dirty="0" smtClean="0"/>
              <a:t>中</a:t>
            </a:r>
            <a:r>
              <a:rPr lang="zh-CN" altLang="en-US" dirty="0"/>
              <a:t>的数值按降序排序，来决定输入点位于变形后的哪个单形内。这个单形的顶点是由按序排列的</a:t>
            </a:r>
            <a:r>
              <a:rPr lang="en-US" altLang="zh-CN" dirty="0"/>
              <a:t>(0, 0, …, 0)</a:t>
            </a:r>
            <a:r>
              <a:rPr lang="zh-CN" altLang="en-US" dirty="0"/>
              <a:t>到</a:t>
            </a:r>
            <a:r>
              <a:rPr lang="en-US" altLang="zh-CN" dirty="0"/>
              <a:t>(1, 1, …, 1)</a:t>
            </a:r>
            <a:r>
              <a:rPr lang="zh-CN" altLang="en-US" dirty="0"/>
              <a:t>中的</a:t>
            </a:r>
            <a:r>
              <a:rPr lang="en-US" altLang="zh-CN" dirty="0" smtClean="0"/>
              <a:t>n+1</a:t>
            </a:r>
            <a:r>
              <a:rPr lang="zh-CN" altLang="en-US" dirty="0" smtClean="0"/>
              <a:t>个</a:t>
            </a:r>
            <a:r>
              <a:rPr lang="zh-CN" altLang="en-US" dirty="0"/>
              <a:t>顶点组成，共有</a:t>
            </a:r>
            <a:r>
              <a:rPr lang="en-US" altLang="zh-CN" dirty="0" smtClean="0"/>
              <a:t>n!</a:t>
            </a:r>
            <a:r>
              <a:rPr lang="zh-CN" altLang="en-US" dirty="0" smtClean="0"/>
              <a:t>种</a:t>
            </a:r>
            <a:r>
              <a:rPr lang="zh-CN" altLang="en-US" dirty="0"/>
              <a:t>可能性。我们可以按下面的过程来得到这</a:t>
            </a:r>
            <a:r>
              <a:rPr lang="en-US" altLang="zh-CN" dirty="0" smtClean="0"/>
              <a:t>n+1</a:t>
            </a:r>
            <a:r>
              <a:rPr lang="zh-CN" altLang="en-US" dirty="0" smtClean="0"/>
              <a:t>个</a:t>
            </a:r>
            <a:r>
              <a:rPr lang="zh-CN" altLang="en-US" dirty="0"/>
              <a:t>顶点：从零坐标</a:t>
            </a:r>
            <a:r>
              <a:rPr lang="en-US" altLang="zh-CN" dirty="0"/>
              <a:t>(0, 0, …, 0)</a:t>
            </a:r>
            <a:r>
              <a:rPr lang="zh-CN" altLang="en-US" dirty="0"/>
              <a:t>开始，找到当前最大的分量，在该分量位置加</a:t>
            </a:r>
            <a:r>
              <a:rPr lang="en-US" altLang="zh-CN" dirty="0"/>
              <a:t>1</a:t>
            </a:r>
            <a:r>
              <a:rPr lang="zh-CN" altLang="en-US" dirty="0"/>
              <a:t>，直至添加了所有分量。例如，对于二维空间来说，如果</a:t>
            </a:r>
            <a:r>
              <a:rPr lang="en-US" altLang="zh-CN" dirty="0" err="1" smtClean="0"/>
              <a:t>xf,yf</a:t>
            </a:r>
            <a:r>
              <a:rPr lang="zh-CN" altLang="en-US" dirty="0" smtClean="0"/>
              <a:t>满足</a:t>
            </a:r>
            <a:r>
              <a:rPr lang="en-US" altLang="zh-CN" dirty="0" err="1" smtClean="0"/>
              <a:t>xf</a:t>
            </a:r>
            <a:r>
              <a:rPr lang="en-US" altLang="zh-CN" dirty="0" smtClean="0"/>
              <a:t>&gt;</a:t>
            </a:r>
            <a:r>
              <a:rPr lang="en-US" altLang="zh-CN" dirty="0" err="1" smtClean="0"/>
              <a:t>yf</a:t>
            </a:r>
            <a:r>
              <a:rPr lang="zh-CN" altLang="en-US" dirty="0" smtClean="0"/>
              <a:t>，</a:t>
            </a:r>
            <a:r>
              <a:rPr lang="zh-CN" altLang="en-US" dirty="0"/>
              <a:t>那么对应的</a:t>
            </a:r>
            <a:r>
              <a:rPr lang="en-US" altLang="zh-CN" dirty="0"/>
              <a:t>3</a:t>
            </a:r>
            <a:r>
              <a:rPr lang="zh-CN" altLang="en-US" dirty="0"/>
              <a:t>个单形坐标为：首先找到</a:t>
            </a:r>
            <a:r>
              <a:rPr lang="en-US" altLang="zh-CN" dirty="0"/>
              <a:t>(0, 0)</a:t>
            </a:r>
            <a:r>
              <a:rPr lang="zh-CN" altLang="en-US" dirty="0"/>
              <a:t>，由于</a:t>
            </a:r>
            <a:r>
              <a:rPr lang="en-US" altLang="zh-CN" dirty="0"/>
              <a:t>x</a:t>
            </a:r>
            <a:r>
              <a:rPr lang="zh-CN" altLang="en-US" dirty="0"/>
              <a:t>分量比较大，因此下一个坐标是</a:t>
            </a:r>
            <a:r>
              <a:rPr lang="en-US" altLang="zh-CN" dirty="0"/>
              <a:t>(1, 0)</a:t>
            </a:r>
            <a:r>
              <a:rPr lang="zh-CN" altLang="en-US" dirty="0"/>
              <a:t>，接下来是</a:t>
            </a:r>
            <a:r>
              <a:rPr lang="en-US" altLang="zh-CN" dirty="0"/>
              <a:t>y</a:t>
            </a:r>
            <a:r>
              <a:rPr lang="zh-CN" altLang="en-US" dirty="0"/>
              <a:t>分量，坐标为</a:t>
            </a:r>
            <a:r>
              <a:rPr lang="en-US" altLang="zh-CN" dirty="0"/>
              <a:t>(1, 1)</a:t>
            </a:r>
            <a:r>
              <a:rPr lang="zh-CN" altLang="en-US" dirty="0"/>
              <a:t>；对于三维空间来说，如果</a:t>
            </a:r>
            <a:r>
              <a:rPr lang="en-US" altLang="zh-CN" dirty="0" err="1" smtClean="0"/>
              <a:t>xf,yf,zf</a:t>
            </a:r>
            <a:r>
              <a:rPr lang="zh-CN" altLang="en-US" dirty="0" smtClean="0"/>
              <a:t>满足</a:t>
            </a:r>
            <a:r>
              <a:rPr lang="en-US" altLang="zh-CN" dirty="0" err="1" smtClean="0"/>
              <a:t>xf</a:t>
            </a:r>
            <a:r>
              <a:rPr lang="en-US" altLang="zh-CN" dirty="0" smtClean="0"/>
              <a:t>&gt;</a:t>
            </a:r>
            <a:r>
              <a:rPr lang="en-US" altLang="zh-CN" dirty="0" err="1" smtClean="0"/>
              <a:t>zf</a:t>
            </a:r>
            <a:r>
              <a:rPr lang="en-US" altLang="zh-CN" dirty="0" smtClean="0"/>
              <a:t>&gt;</a:t>
            </a:r>
            <a:r>
              <a:rPr lang="en-US" altLang="zh-CN" dirty="0" err="1" smtClean="0"/>
              <a:t>yf</a:t>
            </a:r>
            <a:r>
              <a:rPr lang="zh-CN" altLang="en-US" dirty="0" smtClean="0"/>
              <a:t>，</a:t>
            </a:r>
            <a:r>
              <a:rPr lang="zh-CN" altLang="en-US" dirty="0"/>
              <a:t>那么对应的</a:t>
            </a:r>
            <a:r>
              <a:rPr lang="en-US" altLang="zh-CN" dirty="0"/>
              <a:t>4</a:t>
            </a:r>
            <a:r>
              <a:rPr lang="zh-CN" altLang="en-US" dirty="0"/>
              <a:t>个单形坐标位：首先从</a:t>
            </a:r>
            <a:r>
              <a:rPr lang="en-US" altLang="zh-CN" dirty="0"/>
              <a:t>(0, 0, 0)</a:t>
            </a:r>
            <a:r>
              <a:rPr lang="zh-CN" altLang="en-US" dirty="0"/>
              <a:t>开始，接下来在</a:t>
            </a:r>
            <a:r>
              <a:rPr lang="en-US" altLang="zh-CN" dirty="0"/>
              <a:t>x</a:t>
            </a:r>
            <a:r>
              <a:rPr lang="zh-CN" altLang="en-US" dirty="0"/>
              <a:t>分量上加</a:t>
            </a:r>
            <a:r>
              <a:rPr lang="en-US" altLang="zh-CN" dirty="0"/>
              <a:t>1</a:t>
            </a:r>
            <a:r>
              <a:rPr lang="zh-CN" altLang="en-US" dirty="0"/>
              <a:t>得</a:t>
            </a:r>
            <a:r>
              <a:rPr lang="en-US" altLang="zh-CN" dirty="0"/>
              <a:t>(1, 0, 0)</a:t>
            </a:r>
            <a:r>
              <a:rPr lang="zh-CN" altLang="en-US" dirty="0"/>
              <a:t>，再在</a:t>
            </a:r>
            <a:r>
              <a:rPr lang="en-US" altLang="zh-CN" dirty="0"/>
              <a:t>z</a:t>
            </a:r>
            <a:r>
              <a:rPr lang="zh-CN" altLang="en-US" dirty="0"/>
              <a:t>分量上加</a:t>
            </a:r>
            <a:r>
              <a:rPr lang="en-US" altLang="zh-CN" dirty="0"/>
              <a:t>1</a:t>
            </a:r>
            <a:r>
              <a:rPr lang="zh-CN" altLang="en-US" dirty="0"/>
              <a:t>得</a:t>
            </a:r>
            <a:r>
              <a:rPr lang="en-US" altLang="zh-CN" dirty="0"/>
              <a:t>(1, 0, 1)</a:t>
            </a:r>
            <a:r>
              <a:rPr lang="zh-CN" altLang="en-US" dirty="0"/>
              <a:t>，最后在</a:t>
            </a:r>
            <a:r>
              <a:rPr lang="en-US" altLang="zh-CN" dirty="0"/>
              <a:t>y</a:t>
            </a:r>
            <a:r>
              <a:rPr lang="zh-CN" altLang="en-US" dirty="0"/>
              <a:t>分量上加</a:t>
            </a:r>
            <a:r>
              <a:rPr lang="en-US" altLang="zh-CN" dirty="0"/>
              <a:t>1</a:t>
            </a:r>
            <a:r>
              <a:rPr lang="zh-CN" altLang="en-US" dirty="0"/>
              <a:t>得</a:t>
            </a:r>
            <a:r>
              <a:rPr lang="en-US" altLang="zh-CN" dirty="0"/>
              <a:t>(1, 1, 1)</a:t>
            </a:r>
            <a:r>
              <a:rPr lang="zh-CN" altLang="en-US" dirty="0"/>
              <a:t>。这一步的算法复杂度即为排序复杂度</a:t>
            </a:r>
            <a:r>
              <a:rPr lang="en-US" altLang="zh-CN" dirty="0"/>
              <a:t>O(n2</a:t>
            </a:r>
            <a:r>
              <a:rPr lang="en-US" altLang="zh-CN" dirty="0" smtClean="0"/>
              <a:t>)</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1182154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299316" y="804934"/>
            <a:ext cx="9081857" cy="3416320"/>
          </a:xfrm>
          <a:prstGeom prst="rect">
            <a:avLst/>
          </a:prstGeom>
          <a:noFill/>
        </p:spPr>
        <p:txBody>
          <a:bodyPr wrap="square" rtlCol="0">
            <a:spAutoFit/>
          </a:bodyPr>
          <a:lstStyle/>
          <a:p>
            <a:r>
              <a:rPr lang="en-US" altLang="zh-CN" dirty="0"/>
              <a:t>3 </a:t>
            </a:r>
            <a:r>
              <a:rPr lang="zh-CN" altLang="en-US" dirty="0"/>
              <a:t>梯度选取：我们在偏斜后的超立方体网格上获取该单形的各个顶点的伪随机梯度向量</a:t>
            </a:r>
            <a:r>
              <a:rPr lang="zh-CN" altLang="en-US" dirty="0" smtClean="0"/>
              <a:t>。</a:t>
            </a:r>
            <a:endParaRPr lang="en-US" altLang="zh-CN" dirty="0" smtClean="0"/>
          </a:p>
          <a:p>
            <a:r>
              <a:rPr lang="en-US" altLang="zh-CN" dirty="0"/>
              <a:t>4 </a:t>
            </a:r>
            <a:r>
              <a:rPr lang="zh-CN" altLang="en-US" dirty="0"/>
              <a:t>贡献度取和：我们首先需要把单形顶点变回到之前由单形组成的单形网格。这一步需要使用第一步公式的逆函数来求得： </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我们由此可以得到输入点到这些单形顶点的位移向量。这些向量有两个用途，一个是为了和顶点梯度向量点乘，另一个是为了得到之前提到的距离</a:t>
            </a:r>
            <a:r>
              <a:rPr lang="zh-CN" altLang="en-US" dirty="0" smtClean="0"/>
              <a:t>值</a:t>
            </a:r>
            <a:r>
              <a:rPr lang="en-US" altLang="zh-CN" dirty="0" err="1" smtClean="0"/>
              <a:t>dist</a:t>
            </a:r>
            <a:r>
              <a:rPr lang="zh-CN" altLang="en-US" dirty="0" smtClean="0"/>
              <a:t>，来</a:t>
            </a:r>
            <a:r>
              <a:rPr lang="zh-CN" altLang="en-US" dirty="0"/>
              <a:t>据此求得每个顶点对结果的贡献度：</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137" y="1728264"/>
            <a:ext cx="2848373" cy="147658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83" y="4221254"/>
            <a:ext cx="2896004" cy="476316"/>
          </a:xfrm>
          <a:prstGeom prst="rect">
            <a:avLst/>
          </a:prstGeom>
        </p:spPr>
      </p:pic>
      <p:sp>
        <p:nvSpPr>
          <p:cNvPr id="6" name="文本框 5"/>
          <p:cNvSpPr txBox="1"/>
          <p:nvPr/>
        </p:nvSpPr>
        <p:spPr>
          <a:xfrm>
            <a:off x="2299316" y="5066111"/>
            <a:ext cx="9108489" cy="1200329"/>
          </a:xfrm>
          <a:prstGeom prst="rect">
            <a:avLst/>
          </a:prstGeom>
          <a:noFill/>
        </p:spPr>
        <p:txBody>
          <a:bodyPr wrap="square" rtlCol="0">
            <a:spAutoFit/>
          </a:bodyPr>
          <a:lstStyle/>
          <a:p>
            <a:r>
              <a:rPr lang="zh-CN" altLang="en-US" dirty="0"/>
              <a:t>现在我们可以来解释</a:t>
            </a:r>
            <a:r>
              <a:rPr lang="en-US" altLang="zh-CN" dirty="0" smtClean="0"/>
              <a:t>r2</a:t>
            </a:r>
            <a:r>
              <a:rPr lang="zh-CN" altLang="en-US" dirty="0" smtClean="0"/>
              <a:t>取</a:t>
            </a:r>
            <a:r>
              <a:rPr lang="en-US" altLang="zh-CN" dirty="0"/>
              <a:t>0.5</a:t>
            </a:r>
            <a:r>
              <a:rPr lang="zh-CN" altLang="en-US" dirty="0"/>
              <a:t>的原因了。由于要求经过第一步坐标偏斜后得到的网格宽度为</a:t>
            </a:r>
            <a:r>
              <a:rPr lang="en-US" altLang="zh-CN" dirty="0"/>
              <a:t>1</a:t>
            </a:r>
            <a:r>
              <a:rPr lang="zh-CN" altLang="en-US" dirty="0"/>
              <a:t>，因此我们可以倒推出在变形前单形网格中每个单形边的边长</a:t>
            </a:r>
            <a:r>
              <a:rPr lang="zh-CN" altLang="en-US" dirty="0" smtClean="0"/>
              <a:t>为</a:t>
            </a:r>
            <a:r>
              <a:rPr lang="en-US" altLang="zh-CN" dirty="0" err="1" smtClean="0"/>
              <a:t>sqr</a:t>
            </a:r>
            <a:r>
              <a:rPr lang="en-US" altLang="zh-CN" dirty="0" smtClean="0"/>
              <a:t>(2/3)</a:t>
            </a:r>
            <a:r>
              <a:rPr lang="zh-CN" altLang="en-US" dirty="0" smtClean="0"/>
              <a:t>，</a:t>
            </a:r>
            <a:r>
              <a:rPr lang="zh-CN" altLang="en-US" dirty="0"/>
              <a:t>这样一来单形每个顶点到对面边的距离（即高）的长度</a:t>
            </a:r>
            <a:r>
              <a:rPr lang="zh-CN" altLang="en-US" dirty="0" smtClean="0"/>
              <a:t>为</a:t>
            </a:r>
            <a:r>
              <a:rPr lang="en-US" altLang="zh-CN" dirty="0" err="1" smtClean="0"/>
              <a:t>sqr</a:t>
            </a:r>
            <a:r>
              <a:rPr lang="en-US" altLang="zh-CN" smtClean="0"/>
              <a:t>(2)/2</a:t>
            </a:r>
            <a:r>
              <a:rPr lang="zh-CN" altLang="en-US" smtClean="0"/>
              <a:t>，</a:t>
            </a:r>
            <a:r>
              <a:rPr lang="zh-CN" altLang="en-US" dirty="0"/>
              <a:t>它的平方即为</a:t>
            </a:r>
            <a:r>
              <a:rPr lang="en-US" altLang="zh-CN" dirty="0"/>
              <a:t>0.5</a:t>
            </a:r>
            <a:r>
              <a:rPr lang="zh-CN" altLang="en-US" dirty="0"/>
              <a:t>。很奇妙的是，不仅是二维，在其他维度下，每个单形顶点到对面边</a:t>
            </a:r>
            <a:r>
              <a:rPr lang="en-US" altLang="zh-CN" dirty="0"/>
              <a:t>/</a:t>
            </a:r>
            <a:r>
              <a:rPr lang="zh-CN" altLang="en-US" dirty="0"/>
              <a:t>面的距离都是</a:t>
            </a:r>
            <a:r>
              <a:rPr lang="en-US" altLang="zh-CN" dirty="0"/>
              <a:t>0.5</a:t>
            </a:r>
            <a:r>
              <a:rPr lang="zh-CN" altLang="en-US" dirty="0" smtClean="0"/>
              <a:t>。</a:t>
            </a:r>
            <a:endParaRPr lang="zh-CN" altLang="en-US" dirty="0"/>
          </a:p>
        </p:txBody>
      </p:sp>
    </p:spTree>
    <p:extLst>
      <p:ext uri="{BB962C8B-B14F-4D97-AF65-F5344CB8AC3E}">
        <p14:creationId xmlns:p14="http://schemas.microsoft.com/office/powerpoint/2010/main" val="82259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7375" y="719091"/>
            <a:ext cx="9348186" cy="830997"/>
          </a:xfrm>
          <a:prstGeom prst="rect">
            <a:avLst/>
          </a:prstGeom>
          <a:noFill/>
        </p:spPr>
        <p:txBody>
          <a:bodyPr wrap="square" rtlCol="0">
            <a:spAutoFit/>
          </a:bodyPr>
          <a:lstStyle/>
          <a:p>
            <a:r>
              <a:rPr lang="en-US" altLang="zh-CN" sz="2400" b="1" dirty="0" smtClean="0"/>
              <a:t>·Worley</a:t>
            </a:r>
            <a:r>
              <a:rPr lang="zh-CN" altLang="en-US" sz="2400" b="1" dirty="0" smtClean="0"/>
              <a:t>噪声</a:t>
            </a:r>
            <a:r>
              <a:rPr lang="en-US" altLang="zh-CN" sz="2400" b="1" dirty="0" smtClean="0"/>
              <a:t>(</a:t>
            </a:r>
            <a:r>
              <a:rPr lang="zh-CN" altLang="en-US" sz="2400" b="1" dirty="0" smtClean="0"/>
              <a:t>又名</a:t>
            </a:r>
            <a:r>
              <a:rPr lang="en-US" altLang="zh-CN" sz="2400" b="1" dirty="0" err="1" smtClean="0"/>
              <a:t>Voronoi</a:t>
            </a:r>
            <a:r>
              <a:rPr lang="zh-CN" altLang="en-US" sz="2400" b="1" dirty="0" smtClean="0"/>
              <a:t>噪音</a:t>
            </a:r>
            <a:r>
              <a:rPr lang="en-US" altLang="zh-CN" sz="2400" b="1" dirty="0" smtClean="0"/>
              <a:t>)</a:t>
            </a:r>
            <a:endParaRPr lang="zh-CN" altLang="en-US" sz="2400" b="1" dirty="0"/>
          </a:p>
          <a:p>
            <a:endParaRPr lang="en-US" altLang="zh-CN" sz="2400" b="1" dirty="0" smtClean="0"/>
          </a:p>
        </p:txBody>
      </p:sp>
      <p:sp>
        <p:nvSpPr>
          <p:cNvPr id="2" name="文本框 1"/>
          <p:cNvSpPr txBox="1"/>
          <p:nvPr/>
        </p:nvSpPr>
        <p:spPr>
          <a:xfrm>
            <a:off x="2077375" y="2618911"/>
            <a:ext cx="9419208" cy="923330"/>
          </a:xfrm>
          <a:prstGeom prst="rect">
            <a:avLst/>
          </a:prstGeom>
          <a:noFill/>
        </p:spPr>
        <p:txBody>
          <a:bodyPr wrap="square" rtlCol="0">
            <a:spAutoFit/>
          </a:bodyPr>
          <a:lstStyle/>
          <a:p>
            <a:r>
              <a:rPr lang="en-US" altLang="zh-CN" dirty="0"/>
              <a:t>Worley</a:t>
            </a:r>
            <a:r>
              <a:rPr lang="zh-CN" altLang="en-US" dirty="0"/>
              <a:t>噪声的生成和其他噪声有明显不同</a:t>
            </a:r>
            <a:r>
              <a:rPr lang="zh-CN" altLang="en-US" dirty="0" smtClean="0"/>
              <a:t>，</a:t>
            </a:r>
            <a:r>
              <a:rPr lang="zh-CN" altLang="en-US" dirty="0"/>
              <a:t>它主要用于产生孔状的</a:t>
            </a:r>
            <a:r>
              <a:rPr lang="zh-CN" altLang="en-US" dirty="0" smtClean="0"/>
              <a:t>噪声。</a:t>
            </a:r>
            <a:endParaRPr lang="en-US" altLang="zh-CN" dirty="0" smtClean="0"/>
          </a:p>
          <a:p>
            <a:r>
              <a:rPr lang="zh-CN" altLang="en-US" dirty="0"/>
              <a:t>和</a:t>
            </a:r>
            <a:r>
              <a:rPr lang="en-US" altLang="zh-CN" dirty="0" err="1"/>
              <a:t>Perlin</a:t>
            </a:r>
            <a:r>
              <a:rPr lang="zh-CN" altLang="en-US" dirty="0"/>
              <a:t>噪音相比，</a:t>
            </a:r>
            <a:r>
              <a:rPr lang="en-US" altLang="zh-CN" dirty="0" err="1"/>
              <a:t>Voronoi</a:t>
            </a:r>
            <a:r>
              <a:rPr lang="zh-CN" altLang="en-US" dirty="0"/>
              <a:t>噪音的优势在于将图像划分成多个随机形状的组合，并且可以对单个晶格进行更灵活的控制。</a:t>
            </a:r>
          </a:p>
        </p:txBody>
      </p:sp>
    </p:spTree>
    <p:extLst>
      <p:ext uri="{BB962C8B-B14F-4D97-AF65-F5344CB8AC3E}">
        <p14:creationId xmlns:p14="http://schemas.microsoft.com/office/powerpoint/2010/main" val="2381288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7375" y="719091"/>
            <a:ext cx="9348186" cy="830997"/>
          </a:xfrm>
          <a:prstGeom prst="rect">
            <a:avLst/>
          </a:prstGeom>
          <a:noFill/>
        </p:spPr>
        <p:txBody>
          <a:bodyPr wrap="square" rtlCol="0">
            <a:spAutoFit/>
          </a:bodyPr>
          <a:lstStyle/>
          <a:p>
            <a:r>
              <a:rPr lang="en-US" altLang="zh-CN" sz="2400" b="1" dirty="0" smtClean="0"/>
              <a:t>·</a:t>
            </a:r>
            <a:r>
              <a:rPr lang="zh-CN" altLang="en-US" sz="2400" b="1" dirty="0" smtClean="0"/>
              <a:t>实现</a:t>
            </a:r>
            <a:endParaRPr lang="en-US" altLang="zh-CN" sz="2400" b="1" dirty="0" smtClean="0"/>
          </a:p>
          <a:p>
            <a:endParaRPr lang="en-US" altLang="zh-CN" sz="2400" b="1" dirty="0" smtClean="0"/>
          </a:p>
        </p:txBody>
      </p:sp>
      <p:sp>
        <p:nvSpPr>
          <p:cNvPr id="2" name="文本框 1"/>
          <p:cNvSpPr txBox="1"/>
          <p:nvPr/>
        </p:nvSpPr>
        <p:spPr>
          <a:xfrm>
            <a:off x="2077375" y="1550088"/>
            <a:ext cx="5397623" cy="923330"/>
          </a:xfrm>
          <a:prstGeom prst="rect">
            <a:avLst/>
          </a:prstGeom>
          <a:noFill/>
        </p:spPr>
        <p:txBody>
          <a:bodyPr wrap="square" rtlCol="0">
            <a:spAutoFit/>
          </a:bodyPr>
          <a:lstStyle/>
          <a:p>
            <a:r>
              <a:rPr lang="en-US" altLang="zh-CN" dirty="0" err="1" smtClean="0"/>
              <a:t>Voronoi</a:t>
            </a:r>
            <a:r>
              <a:rPr lang="zh-CN" altLang="en-US" dirty="0"/>
              <a:t>噪音中，我们依然</a:t>
            </a:r>
            <a:r>
              <a:rPr lang="zh-CN" altLang="en-US" dirty="0" smtClean="0"/>
              <a:t>需要一个随机</a:t>
            </a:r>
            <a:r>
              <a:rPr lang="zh-CN" altLang="en-US" dirty="0"/>
              <a:t>值，但和</a:t>
            </a:r>
            <a:r>
              <a:rPr lang="en-US" altLang="zh-CN" dirty="0" err="1"/>
              <a:t>Perlin</a:t>
            </a:r>
            <a:r>
              <a:rPr lang="zh-CN" altLang="en-US" dirty="0"/>
              <a:t>噪音不同的地方在于，</a:t>
            </a:r>
            <a:r>
              <a:rPr lang="en-US" altLang="zh-CN" dirty="0" err="1"/>
              <a:t>Voronoi</a:t>
            </a:r>
            <a:r>
              <a:rPr lang="zh-CN" altLang="en-US" dirty="0"/>
              <a:t>噪音将其作为一个抖动</a:t>
            </a:r>
            <a:r>
              <a:rPr lang="zh-CN" altLang="en-US" dirty="0" smtClean="0"/>
              <a:t>（</a:t>
            </a:r>
            <a:r>
              <a:rPr lang="en-US" altLang="zh-CN" dirty="0" smtClean="0"/>
              <a:t>jitter/</a:t>
            </a:r>
            <a:r>
              <a:rPr lang="en-US" altLang="zh-CN" dirty="0" err="1" smtClean="0"/>
              <a:t>jitted</a:t>
            </a:r>
            <a:r>
              <a:rPr lang="zh-CN" altLang="en-US" dirty="0" smtClean="0"/>
              <a:t>）</a:t>
            </a:r>
            <a:r>
              <a:rPr lang="zh-CN" altLang="en-US" dirty="0"/>
              <a:t>向量。</a:t>
            </a:r>
          </a:p>
        </p:txBody>
      </p:sp>
      <p:sp>
        <p:nvSpPr>
          <p:cNvPr id="3"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711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输入一个点（二维的话就是二维坐标，三维就是三维坐标，</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n</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维的就是</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n</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个坐标），我们找到和它相邻的那些晶格顶点（二维下有</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4</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个，三维下有</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n</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维下有</a:t>
            </a:r>
            <a:r>
              <a:rPr kumimoji="0" lang="zh-CN" altLang="zh-CN" sz="1500" b="0" i="0" u="none" strike="noStrike" cap="none" normalizeH="0" baseline="0" smtClean="0">
                <a:ln>
                  <a:noFill/>
                </a:ln>
                <a:solidFill>
                  <a:schemeClr val="tx1"/>
                </a:solidFill>
                <a:effectLst/>
                <a:latin typeface="微软雅黑" panose="020B0503020204020204" pitchFamily="34" charset="-122"/>
                <a:ea typeface="MathJax_Main"/>
              </a:rPr>
              <a:t>2</a:t>
            </a:r>
            <a:r>
              <a:rPr kumimoji="0" lang="zh-CN" altLang="zh-CN" sz="1000" b="0" i="0" u="none" strike="noStrike" cap="none" normalizeH="0" baseline="0" smtClean="0">
                <a:ln>
                  <a:noFill/>
                </a:ln>
                <a:solidFill>
                  <a:schemeClr val="tx1"/>
                </a:solidFill>
                <a:effectLst/>
                <a:latin typeface="微软雅黑" panose="020B0503020204020204" pitchFamily="34" charset="-122"/>
                <a:ea typeface="MathJax_Math-italic"/>
              </a:rPr>
              <a:t>n</a:t>
            </a:r>
            <a:r>
              <a:rPr kumimoji="0" lang="zh-CN"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2n</a:t>
            </a:r>
            <a:r>
              <a:rPr kumimoji="0" 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个），得到这些顶点的伪随机值。</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anose="020B0604020202020204" pitchFamily="34" charset="0"/>
            </a:endParaRPr>
          </a:p>
        </p:txBody>
      </p:sp>
      <p:pic>
        <p:nvPicPr>
          <p:cNvPr id="12290" name="Picture 2" descr="https://pic2.zhimg.com/80/v2-76c26640a65c826c98d52b9c3d7509ed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998" y="308965"/>
            <a:ext cx="3075896" cy="2336001"/>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2148397" y="3977196"/>
            <a:ext cx="5983550" cy="2862322"/>
          </a:xfrm>
          <a:prstGeom prst="rect">
            <a:avLst/>
          </a:prstGeom>
          <a:noFill/>
        </p:spPr>
        <p:txBody>
          <a:bodyPr wrap="square" rtlCol="0">
            <a:spAutoFit/>
          </a:bodyPr>
          <a:lstStyle/>
          <a:p>
            <a:r>
              <a:rPr lang="en-US" altLang="zh-CN" dirty="0" err="1"/>
              <a:t>Voronoi</a:t>
            </a:r>
            <a:r>
              <a:rPr lang="zh-CN" altLang="en-US" dirty="0"/>
              <a:t>噪音算法实质上是这样一个问题：</a:t>
            </a:r>
            <a:r>
              <a:rPr lang="zh-CN" altLang="en-US" b="1" dirty="0"/>
              <a:t>在</a:t>
            </a:r>
            <a:r>
              <a:rPr lang="en-US" altLang="zh-CN" b="1" dirty="0"/>
              <a:t>UV</a:t>
            </a:r>
            <a:r>
              <a:rPr lang="zh-CN" altLang="en-US" b="1" dirty="0"/>
              <a:t>网格上随机选一个点</a:t>
            </a:r>
            <a:r>
              <a:rPr lang="en-US" altLang="zh-CN" b="1" dirty="0"/>
              <a:t>P</a:t>
            </a:r>
            <a:r>
              <a:rPr lang="zh-CN" altLang="en-US" b="1" dirty="0"/>
              <a:t>，如何判断它处在哪个</a:t>
            </a:r>
            <a:r>
              <a:rPr lang="en-US" altLang="zh-CN" b="1" dirty="0" err="1"/>
              <a:t>Voronoi</a:t>
            </a:r>
            <a:r>
              <a:rPr lang="zh-CN" altLang="en-US" b="1" dirty="0"/>
              <a:t>块内</a:t>
            </a:r>
            <a:r>
              <a:rPr lang="zh-CN" altLang="en-US" b="1" dirty="0" smtClean="0"/>
              <a:t>？</a:t>
            </a:r>
            <a:endParaRPr lang="en-US" altLang="zh-CN" b="1" dirty="0" smtClean="0"/>
          </a:p>
          <a:p>
            <a:r>
              <a:rPr lang="zh-CN" altLang="en-US" dirty="0" smtClean="0"/>
              <a:t>总共</a:t>
            </a:r>
            <a:r>
              <a:rPr lang="zh-CN" altLang="en-US" dirty="0"/>
              <a:t>分三步：</a:t>
            </a:r>
          </a:p>
          <a:p>
            <a:r>
              <a:rPr lang="en-US" altLang="zh-CN" dirty="0" smtClean="0"/>
              <a:t>1.</a:t>
            </a:r>
            <a:r>
              <a:rPr lang="zh-CN" altLang="en-US" dirty="0" smtClean="0"/>
              <a:t>取</a:t>
            </a:r>
            <a:r>
              <a:rPr lang="zh-CN" altLang="en-US" dirty="0"/>
              <a:t>随机点</a:t>
            </a:r>
            <a:r>
              <a:rPr lang="en-US" altLang="zh-CN" dirty="0"/>
              <a:t>P</a:t>
            </a:r>
            <a:r>
              <a:rPr lang="zh-CN" altLang="en-US" dirty="0"/>
              <a:t>坐标的整数部分坐标，以及该整数坐标周围</a:t>
            </a:r>
            <a:r>
              <a:rPr lang="en-US" altLang="zh-CN" dirty="0"/>
              <a:t>8</a:t>
            </a:r>
            <a:r>
              <a:rPr lang="zh-CN" altLang="en-US" dirty="0"/>
              <a:t>个相邻的整数坐标。</a:t>
            </a:r>
          </a:p>
          <a:p>
            <a:r>
              <a:rPr lang="en-US" altLang="zh-CN" dirty="0" smtClean="0"/>
              <a:t>2.</a:t>
            </a:r>
            <a:r>
              <a:rPr lang="zh-CN" altLang="en-US" dirty="0" smtClean="0"/>
              <a:t>将</a:t>
            </a:r>
            <a:r>
              <a:rPr lang="zh-CN" altLang="en-US" dirty="0"/>
              <a:t>这</a:t>
            </a:r>
            <a:r>
              <a:rPr lang="en-US" altLang="zh-CN" dirty="0"/>
              <a:t>8+1=9</a:t>
            </a:r>
            <a:r>
              <a:rPr lang="zh-CN" altLang="en-US" dirty="0"/>
              <a:t>个整数坐标的随机方向（上图中橙色点）取出来。</a:t>
            </a:r>
          </a:p>
          <a:p>
            <a:r>
              <a:rPr lang="en-US" altLang="zh-CN" dirty="0" smtClean="0"/>
              <a:t>3.</a:t>
            </a:r>
            <a:r>
              <a:rPr lang="zh-CN" altLang="en-US" dirty="0" smtClean="0"/>
              <a:t>从</a:t>
            </a:r>
            <a:r>
              <a:rPr lang="en-US" altLang="zh-CN" dirty="0"/>
              <a:t>9</a:t>
            </a:r>
            <a:r>
              <a:rPr lang="zh-CN" altLang="en-US" dirty="0"/>
              <a:t>个整数坐标中，找到离</a:t>
            </a:r>
            <a:r>
              <a:rPr lang="en-US" altLang="zh-CN" dirty="0"/>
              <a:t>P</a:t>
            </a:r>
            <a:r>
              <a:rPr lang="zh-CN" altLang="en-US" dirty="0"/>
              <a:t>最近的那一个。该整数坐标对应的晶格，即为点</a:t>
            </a:r>
            <a:r>
              <a:rPr lang="en-US" altLang="zh-CN" dirty="0"/>
              <a:t>P</a:t>
            </a:r>
            <a:r>
              <a:rPr lang="zh-CN" altLang="en-US" dirty="0"/>
              <a:t>所处的</a:t>
            </a:r>
            <a:r>
              <a:rPr lang="en-US" altLang="zh-CN" dirty="0" err="1"/>
              <a:t>Voronoi</a:t>
            </a:r>
            <a:r>
              <a:rPr lang="zh-CN" altLang="en-US" dirty="0"/>
              <a:t>图块。</a:t>
            </a:r>
          </a:p>
          <a:p>
            <a:endParaRPr lang="zh-CN" altLang="en-US" dirty="0"/>
          </a:p>
        </p:txBody>
      </p:sp>
      <p:pic>
        <p:nvPicPr>
          <p:cNvPr id="12292" name="Picture 4" descr="https://pic1.zhimg.com/80/v2-7d31b70ac5bef36c97acda5b4b75195c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0564" y="3364056"/>
            <a:ext cx="2888763" cy="3150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488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383869" y="2175030"/>
            <a:ext cx="8176334" cy="2585323"/>
          </a:xfrm>
          <a:prstGeom prst="rect">
            <a:avLst/>
          </a:prstGeom>
          <a:noFill/>
        </p:spPr>
        <p:txBody>
          <a:bodyPr wrap="square" rtlCol="0">
            <a:spAutoFit/>
          </a:bodyPr>
          <a:lstStyle/>
          <a:p>
            <a:r>
              <a:rPr lang="zh-CN" altLang="en-US" dirty="0"/>
              <a:t>反过来想，</a:t>
            </a:r>
            <a:r>
              <a:rPr lang="zh-CN" altLang="en-US" b="1" dirty="0"/>
              <a:t>对一个橙色点而言，只要</a:t>
            </a:r>
            <a:r>
              <a:rPr lang="en-US" altLang="zh-CN" b="1" dirty="0"/>
              <a:t>P</a:t>
            </a:r>
            <a:r>
              <a:rPr lang="zh-CN" altLang="en-US" b="1" dirty="0"/>
              <a:t>离它足够近，肯定就属于它所在的</a:t>
            </a:r>
            <a:r>
              <a:rPr lang="en-US" altLang="zh-CN" b="1" dirty="0" err="1"/>
              <a:t>Voronoi</a:t>
            </a:r>
            <a:r>
              <a:rPr lang="zh-CN" altLang="en-US" b="1" dirty="0"/>
              <a:t>块。同理，所有离这个橙色点足够近的位置，肯定都处于同一个</a:t>
            </a:r>
            <a:r>
              <a:rPr lang="en-US" altLang="zh-CN" b="1" dirty="0" err="1"/>
              <a:t>Voronoi</a:t>
            </a:r>
            <a:r>
              <a:rPr lang="zh-CN" altLang="en-US" b="1" dirty="0"/>
              <a:t>块</a:t>
            </a:r>
            <a:r>
              <a:rPr lang="zh-CN" altLang="en-US" b="1" dirty="0" smtClean="0"/>
              <a:t>。</a:t>
            </a:r>
            <a:endParaRPr lang="en-US" altLang="zh-CN" b="1" dirty="0" smtClean="0"/>
          </a:p>
          <a:p>
            <a:r>
              <a:rPr lang="zh-CN" altLang="en-US" b="1" dirty="0" smtClean="0"/>
              <a:t>所以算法原理可以总结为：</a:t>
            </a:r>
            <a:r>
              <a:rPr lang="zh-CN" altLang="en-US" dirty="0"/>
              <a:t>逐像素计算每个点处于哪个晶格中，并通过上面的算法将它们划分到不同的</a:t>
            </a:r>
            <a:r>
              <a:rPr lang="en-US" altLang="zh-CN" dirty="0" err="1"/>
              <a:t>Voronoi</a:t>
            </a:r>
            <a:r>
              <a:rPr lang="zh-CN" altLang="en-US" dirty="0"/>
              <a:t>块内。由于</a:t>
            </a:r>
            <a:r>
              <a:rPr lang="en-US" altLang="zh-CN" dirty="0" err="1"/>
              <a:t>Voronoi</a:t>
            </a:r>
            <a:r>
              <a:rPr lang="zh-CN" altLang="en-US" dirty="0"/>
              <a:t>块在这里实质上是一个最近距离集，因此</a:t>
            </a:r>
            <a:r>
              <a:rPr lang="zh-CN" altLang="en-US" b="1" dirty="0"/>
              <a:t>最终显示出来的效果一定是按最近距离分类的</a:t>
            </a:r>
            <a:r>
              <a:rPr lang="en-US" altLang="zh-CN" b="1" dirty="0" err="1"/>
              <a:t>Voronoi</a:t>
            </a:r>
            <a:r>
              <a:rPr lang="zh-CN" altLang="en-US" b="1" dirty="0"/>
              <a:t>图</a:t>
            </a:r>
            <a:r>
              <a:rPr lang="zh-CN" altLang="en-US" dirty="0" smtClean="0"/>
              <a:t>。</a:t>
            </a:r>
            <a:endParaRPr lang="en-US" altLang="zh-CN" dirty="0" smtClean="0"/>
          </a:p>
          <a:p>
            <a:endParaRPr lang="en-US" altLang="zh-CN" dirty="0"/>
          </a:p>
          <a:p>
            <a:endParaRPr lang="en-US" altLang="zh-CN" dirty="0" smtClean="0"/>
          </a:p>
          <a:p>
            <a:r>
              <a:rPr lang="zh-CN" altLang="en-US" dirty="0">
                <a:hlinkClick r:id="rId2" action="ppaction://hlinkfile"/>
              </a:rPr>
              <a:t>图解</a:t>
            </a:r>
            <a:endParaRPr lang="en-US" altLang="zh-CN" dirty="0" smtClean="0"/>
          </a:p>
        </p:txBody>
      </p:sp>
    </p:spTree>
    <p:extLst>
      <p:ext uri="{BB962C8B-B14F-4D97-AF65-F5344CB8AC3E}">
        <p14:creationId xmlns:p14="http://schemas.microsoft.com/office/powerpoint/2010/main" val="2514916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592925" y="624110"/>
            <a:ext cx="8911687" cy="796317"/>
          </a:xfrm>
        </p:spPr>
        <p:txBody>
          <a:bodyPr/>
          <a:lstStyle/>
          <a:p>
            <a:r>
              <a:rPr lang="zh-CN" altLang="en-US" dirty="0" smtClean="0"/>
              <a:t>常见的噪声处理</a:t>
            </a:r>
            <a:endParaRPr lang="zh-CN" altLang="en-US" dirty="0"/>
          </a:p>
        </p:txBody>
      </p:sp>
      <p:sp>
        <p:nvSpPr>
          <p:cNvPr id="6" name="内容占位符 5"/>
          <p:cNvSpPr>
            <a:spLocks noGrp="1"/>
          </p:cNvSpPr>
          <p:nvPr>
            <p:ph idx="1"/>
          </p:nvPr>
        </p:nvSpPr>
        <p:spPr>
          <a:xfrm>
            <a:off x="2592925" y="2787588"/>
            <a:ext cx="8911686" cy="3123634"/>
          </a:xfrm>
        </p:spPr>
        <p:txBody>
          <a:bodyPr/>
          <a:lstStyle/>
          <a:p>
            <a:r>
              <a:rPr lang="en-US" altLang="zh-CN" dirty="0" smtClean="0"/>
              <a:t>1.</a:t>
            </a:r>
            <a:r>
              <a:rPr lang="zh-CN" altLang="en-US" dirty="0" smtClean="0"/>
              <a:t>分形（</a:t>
            </a:r>
            <a:r>
              <a:rPr lang="en-US" altLang="zh-CN" dirty="0" smtClean="0"/>
              <a:t>Fractal</a:t>
            </a:r>
            <a:r>
              <a:rPr lang="zh-CN" altLang="en-US" dirty="0" smtClean="0"/>
              <a:t>）</a:t>
            </a:r>
            <a:endParaRPr lang="en-US" altLang="zh-CN" dirty="0" smtClean="0"/>
          </a:p>
          <a:p>
            <a:r>
              <a:rPr lang="en-US" altLang="zh-CN" dirty="0" smtClean="0"/>
              <a:t>2.</a:t>
            </a:r>
            <a:r>
              <a:rPr lang="zh-CN" altLang="en-US" dirty="0" smtClean="0"/>
              <a:t>平铺（</a:t>
            </a:r>
            <a:r>
              <a:rPr lang="en-US" altLang="zh-CN" dirty="0" smtClean="0"/>
              <a:t>seamless</a:t>
            </a:r>
            <a:r>
              <a:rPr lang="zh-CN" altLang="en-US" dirty="0" smtClean="0"/>
              <a:t>）</a:t>
            </a:r>
            <a:endParaRPr lang="en-US" altLang="zh-CN" dirty="0" smtClean="0"/>
          </a:p>
          <a:p>
            <a:r>
              <a:rPr lang="en-US" altLang="zh-CN" dirty="0" smtClean="0"/>
              <a:t>3.</a:t>
            </a:r>
            <a:r>
              <a:rPr lang="zh-CN" altLang="en-US" dirty="0" smtClean="0"/>
              <a:t>平滑（</a:t>
            </a:r>
            <a:r>
              <a:rPr lang="en-US" altLang="zh-CN" dirty="0" smtClean="0"/>
              <a:t>Smooth</a:t>
            </a:r>
            <a:r>
              <a:rPr lang="zh-CN" altLang="en-US" dirty="0" smtClean="0"/>
              <a:t>）</a:t>
            </a:r>
            <a:endParaRPr lang="en-US" altLang="zh-CN" dirty="0" smtClean="0"/>
          </a:p>
        </p:txBody>
      </p:sp>
    </p:spTree>
    <p:extLst>
      <p:ext uri="{BB962C8B-B14F-4D97-AF65-F5344CB8AC3E}">
        <p14:creationId xmlns:p14="http://schemas.microsoft.com/office/powerpoint/2010/main" val="3488656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7375" y="719091"/>
            <a:ext cx="9348186" cy="461665"/>
          </a:xfrm>
          <a:prstGeom prst="rect">
            <a:avLst/>
          </a:prstGeom>
          <a:noFill/>
        </p:spPr>
        <p:txBody>
          <a:bodyPr wrap="square" rtlCol="0">
            <a:spAutoFit/>
          </a:bodyPr>
          <a:lstStyle/>
          <a:p>
            <a:r>
              <a:rPr lang="en-US" altLang="zh-CN" sz="2400" b="1" dirty="0" smtClean="0"/>
              <a:t>·</a:t>
            </a:r>
            <a:r>
              <a:rPr lang="zh-CN" altLang="en-US" sz="2400" b="1" dirty="0" smtClean="0"/>
              <a:t>分形</a:t>
            </a:r>
            <a:endParaRPr lang="en-US" altLang="zh-CN" sz="2400" b="1" dirty="0" smtClean="0"/>
          </a:p>
        </p:txBody>
      </p:sp>
      <p:sp>
        <p:nvSpPr>
          <p:cNvPr id="2" name="文本框 1"/>
          <p:cNvSpPr txBox="1"/>
          <p:nvPr/>
        </p:nvSpPr>
        <p:spPr>
          <a:xfrm>
            <a:off x="1921800" y="1669000"/>
            <a:ext cx="9419208" cy="2031325"/>
          </a:xfrm>
          <a:prstGeom prst="rect">
            <a:avLst/>
          </a:prstGeom>
          <a:noFill/>
        </p:spPr>
        <p:txBody>
          <a:bodyPr wrap="square" rtlCol="0">
            <a:spAutoFit/>
          </a:bodyPr>
          <a:lstStyle/>
          <a:p>
            <a:r>
              <a:rPr lang="zh-CN" altLang="en-US" dirty="0"/>
              <a:t>分形噪声会把多个不同振幅、不同频率的</a:t>
            </a:r>
            <a:r>
              <a:rPr lang="en-US" altLang="zh-CN" dirty="0"/>
              <a:t>octave</a:t>
            </a:r>
            <a:r>
              <a:rPr lang="zh-CN" altLang="en-US" dirty="0"/>
              <a:t>相叠加，得到一个更加自然的噪声。而这些</a:t>
            </a:r>
            <a:r>
              <a:rPr lang="en-US" altLang="zh-CN" dirty="0"/>
              <a:t>octave</a:t>
            </a:r>
            <a:r>
              <a:rPr lang="zh-CN" altLang="en-US" dirty="0"/>
              <a:t>则对应了不同的来源，它可以是</a:t>
            </a:r>
            <a:r>
              <a:rPr lang="en-US" altLang="zh-CN" dirty="0"/>
              <a:t>Gradient</a:t>
            </a:r>
            <a:r>
              <a:rPr lang="zh-CN" altLang="en-US" dirty="0"/>
              <a:t>噪声（例如</a:t>
            </a:r>
            <a:r>
              <a:rPr lang="en-US" altLang="zh-CN" dirty="0" err="1"/>
              <a:t>Perlin</a:t>
            </a:r>
            <a:r>
              <a:rPr lang="zh-CN" altLang="en-US" dirty="0"/>
              <a:t>噪声）或</a:t>
            </a:r>
            <a:r>
              <a:rPr lang="en-US" altLang="zh-CN" dirty="0"/>
              <a:t>Value</a:t>
            </a:r>
            <a:r>
              <a:rPr lang="zh-CN" altLang="en-US" dirty="0"/>
              <a:t>噪声，也可以是一个简单</a:t>
            </a:r>
            <a:r>
              <a:rPr lang="zh-CN" altLang="en-US" dirty="0" smtClean="0"/>
              <a:t>的白噪声（</a:t>
            </a:r>
            <a:r>
              <a:rPr lang="en-US" altLang="zh-CN" dirty="0"/>
              <a:t>White noise</a:t>
            </a:r>
            <a:r>
              <a:rPr lang="zh-CN" altLang="en-US" dirty="0"/>
              <a:t>）</a:t>
            </a:r>
            <a:r>
              <a:rPr lang="zh-CN" altLang="en-US" dirty="0" smtClean="0"/>
              <a:t>。</a:t>
            </a:r>
            <a:endParaRPr lang="en-US" altLang="zh-CN" dirty="0" smtClean="0"/>
          </a:p>
          <a:p>
            <a:endParaRPr lang="en-US" altLang="zh-CN" dirty="0" smtClean="0"/>
          </a:p>
          <a:p>
            <a:r>
              <a:rPr lang="en-US" altLang="zh-CN" dirty="0" smtClean="0"/>
              <a:t>Wiki.</a:t>
            </a:r>
            <a:endParaRPr lang="en-US" altLang="zh-CN" dirty="0"/>
          </a:p>
          <a:p>
            <a:r>
              <a:rPr lang="zh-CN" altLang="en-US" dirty="0"/>
              <a:t>分形噪声可以用来模拟自然界的自相似过程，包括海岸线，地形，海浪等。分形噪声的原理是利用</a:t>
            </a:r>
            <a:r>
              <a:rPr lang="en-US" altLang="zh-CN" dirty="0" err="1"/>
              <a:t>Perlin</a:t>
            </a:r>
            <a:r>
              <a:rPr lang="zh-CN" altLang="en-US" dirty="0"/>
              <a:t>噪声频率受限的特性，通过不断叠加更高频率的</a:t>
            </a:r>
            <a:r>
              <a:rPr lang="en-US" altLang="zh-CN" dirty="0" err="1"/>
              <a:t>perlin</a:t>
            </a:r>
            <a:r>
              <a:rPr lang="zh-CN" altLang="en-US" dirty="0"/>
              <a:t>噪声达到自相似的效果。</a:t>
            </a:r>
          </a:p>
        </p:txBody>
      </p:sp>
      <p:pic>
        <p:nvPicPr>
          <p:cNvPr id="2050" name="Picture 2" descr="https://img-blog.csdn.net/201707111817064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375" y="3950562"/>
            <a:ext cx="3454852" cy="259113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g-blog.csdn.net/201707111816485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3461" y="3937053"/>
            <a:ext cx="3472864" cy="260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56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7375" y="719091"/>
            <a:ext cx="9348186" cy="461665"/>
          </a:xfrm>
          <a:prstGeom prst="rect">
            <a:avLst/>
          </a:prstGeom>
          <a:noFill/>
        </p:spPr>
        <p:txBody>
          <a:bodyPr wrap="square" rtlCol="0">
            <a:spAutoFit/>
          </a:bodyPr>
          <a:lstStyle/>
          <a:p>
            <a:r>
              <a:rPr lang="en-US" altLang="zh-CN" sz="2400" b="1" dirty="0" smtClean="0"/>
              <a:t>·</a:t>
            </a:r>
            <a:r>
              <a:rPr lang="zh-CN" altLang="en-US" sz="2400" b="1" dirty="0" smtClean="0"/>
              <a:t>平铺</a:t>
            </a:r>
            <a:endParaRPr lang="en-US" altLang="zh-CN" sz="2400" b="1" dirty="0" smtClean="0"/>
          </a:p>
        </p:txBody>
      </p:sp>
      <p:sp>
        <p:nvSpPr>
          <p:cNvPr id="2" name="文本框 1"/>
          <p:cNvSpPr txBox="1"/>
          <p:nvPr/>
        </p:nvSpPr>
        <p:spPr>
          <a:xfrm>
            <a:off x="1921800" y="1669000"/>
            <a:ext cx="9419208" cy="2585323"/>
          </a:xfrm>
          <a:prstGeom prst="rect">
            <a:avLst/>
          </a:prstGeom>
          <a:noFill/>
        </p:spPr>
        <p:txBody>
          <a:bodyPr wrap="square" rtlCol="0">
            <a:spAutoFit/>
          </a:bodyPr>
          <a:lstStyle/>
          <a:p>
            <a:r>
              <a:rPr lang="zh-CN" altLang="en-US" dirty="0"/>
              <a:t>目前公认比较好的一种方法，就是在</a:t>
            </a:r>
            <a:r>
              <a:rPr lang="en-US" altLang="zh-CN" dirty="0"/>
              <a:t>2n</a:t>
            </a:r>
            <a:r>
              <a:rPr lang="zh-CN" altLang="en-US" dirty="0"/>
              <a:t>维上计算</a:t>
            </a:r>
            <a:r>
              <a:rPr lang="en-US" altLang="zh-CN" dirty="0"/>
              <a:t>n</a:t>
            </a:r>
            <a:r>
              <a:rPr lang="zh-CN" altLang="en-US" dirty="0"/>
              <a:t>维可平铺噪声。我们以二维噪声为例，如果我们想要得到二维的无缝</a:t>
            </a:r>
            <a:r>
              <a:rPr lang="en-US" altLang="zh-CN" dirty="0" err="1"/>
              <a:t>Perlin</a:t>
            </a:r>
            <a:r>
              <a:rPr lang="zh-CN" altLang="en-US" dirty="0"/>
              <a:t>噪声，就需要用四维噪声算法来产生。这种方法是思想是，由于我们想要每个维度都是无缝的，也就是当该维度的值从</a:t>
            </a:r>
            <a:r>
              <a:rPr lang="en-US" altLang="zh-CN" dirty="0"/>
              <a:t>0</a:t>
            </a:r>
            <a:r>
              <a:rPr lang="zh-CN" altLang="en-US" dirty="0"/>
              <a:t>变成</a:t>
            </a:r>
            <a:r>
              <a:rPr lang="en-US" altLang="zh-CN" dirty="0"/>
              <a:t>1</a:t>
            </a:r>
            <a:r>
              <a:rPr lang="zh-CN" altLang="en-US" dirty="0"/>
              <a:t>的过程中，</a:t>
            </a:r>
            <a:r>
              <a:rPr lang="en-US" altLang="zh-CN" dirty="0"/>
              <a:t>0</a:t>
            </a:r>
            <a:r>
              <a:rPr lang="zh-CN" altLang="en-US" dirty="0"/>
              <a:t>和</a:t>
            </a:r>
            <a:r>
              <a:rPr lang="en-US" altLang="zh-CN" dirty="0"/>
              <a:t>1</a:t>
            </a:r>
            <a:r>
              <a:rPr lang="zh-CN" altLang="en-US" dirty="0"/>
              <a:t>之间比较是平滑过渡的，这让我们想起了“圆”，绕圆一周就是对该维度的采样过程，这样就可以保证无缝了。因此，对于二维噪声中的</a:t>
            </a:r>
            <a:r>
              <a:rPr lang="en-US" altLang="zh-CN" dirty="0"/>
              <a:t>x</a:t>
            </a:r>
            <a:r>
              <a:rPr lang="zh-CN" altLang="en-US" dirty="0"/>
              <a:t>轴，我们会在四维空间下的</a:t>
            </a:r>
            <a:r>
              <a:rPr lang="en-US" altLang="zh-CN" dirty="0" err="1"/>
              <a:t>xz</a:t>
            </a:r>
            <a:r>
              <a:rPr lang="zh-CN" altLang="en-US" dirty="0"/>
              <a:t>平面上的一个圆上进行采样，而二维噪声的</a:t>
            </a:r>
            <a:r>
              <a:rPr lang="en-US" altLang="zh-CN" dirty="0"/>
              <a:t>y</a:t>
            </a:r>
            <a:r>
              <a:rPr lang="zh-CN" altLang="en-US" dirty="0"/>
              <a:t>轴，则会在四维空间下的</a:t>
            </a:r>
            <a:r>
              <a:rPr lang="en-US" altLang="zh-CN" dirty="0" err="1"/>
              <a:t>yw</a:t>
            </a:r>
            <a:r>
              <a:rPr lang="zh-CN" altLang="en-US" dirty="0"/>
              <a:t>平面上的一个圆上进行采样</a:t>
            </a:r>
            <a:r>
              <a:rPr lang="zh-CN" altLang="en-US" dirty="0" smtClean="0"/>
              <a:t>。</a:t>
            </a:r>
            <a:endParaRPr lang="en-US" altLang="zh-CN" dirty="0" smtClean="0"/>
          </a:p>
          <a:p>
            <a:endParaRPr lang="en-US" altLang="zh-CN" dirty="0"/>
          </a:p>
          <a:p>
            <a:endParaRPr lang="en-US" altLang="zh-CN" dirty="0" smtClean="0"/>
          </a:p>
          <a:p>
            <a:r>
              <a:rPr lang="zh-CN" altLang="en-US" dirty="0"/>
              <a:t>一</a:t>
            </a:r>
            <a:r>
              <a:rPr lang="zh-CN" altLang="en-US" dirty="0" smtClean="0"/>
              <a:t>维可平铺噪声图示</a:t>
            </a:r>
            <a:r>
              <a:rPr lang="en-US" altLang="zh-CN" dirty="0" smtClean="0"/>
              <a:t>:</a:t>
            </a:r>
            <a:endParaRPr lang="zh-CN" altLang="en-US" dirty="0"/>
          </a:p>
        </p:txBody>
      </p:sp>
      <p:pic>
        <p:nvPicPr>
          <p:cNvPr id="3074" name="Picture 2" descr="Noise with a circle to create a one dimensional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375" y="4445324"/>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931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7375" y="719091"/>
            <a:ext cx="9348186" cy="461665"/>
          </a:xfrm>
          <a:prstGeom prst="rect">
            <a:avLst/>
          </a:prstGeom>
          <a:noFill/>
        </p:spPr>
        <p:txBody>
          <a:bodyPr wrap="square" rtlCol="0">
            <a:spAutoFit/>
          </a:bodyPr>
          <a:lstStyle/>
          <a:p>
            <a:r>
              <a:rPr lang="en-US" altLang="zh-CN" sz="2400" b="1" dirty="0" smtClean="0"/>
              <a:t>·</a:t>
            </a:r>
            <a:r>
              <a:rPr lang="zh-CN" altLang="en-US" sz="2400" b="1" dirty="0"/>
              <a:t>平滑</a:t>
            </a:r>
            <a:endParaRPr lang="en-US" altLang="zh-CN" sz="2400" b="1" dirty="0" smtClean="0"/>
          </a:p>
        </p:txBody>
      </p:sp>
      <p:sp>
        <p:nvSpPr>
          <p:cNvPr id="2" name="文本框 1"/>
          <p:cNvSpPr txBox="1"/>
          <p:nvPr/>
        </p:nvSpPr>
        <p:spPr>
          <a:xfrm>
            <a:off x="1921800" y="1669000"/>
            <a:ext cx="9419208" cy="923330"/>
          </a:xfrm>
          <a:prstGeom prst="rect">
            <a:avLst/>
          </a:prstGeom>
          <a:noFill/>
        </p:spPr>
        <p:txBody>
          <a:bodyPr wrap="square" rtlCol="0">
            <a:spAutoFit/>
          </a:bodyPr>
          <a:lstStyle/>
          <a:p>
            <a:r>
              <a:rPr lang="zh-CN" altLang="en-US" dirty="0" smtClean="0"/>
              <a:t>这里的噪声平滑是专门针对于</a:t>
            </a:r>
            <a:r>
              <a:rPr lang="en-US" altLang="zh-CN" dirty="0" smtClean="0"/>
              <a:t>Worley</a:t>
            </a:r>
            <a:r>
              <a:rPr lang="zh-CN" altLang="en-US" dirty="0" smtClean="0"/>
              <a:t>噪声，</a:t>
            </a:r>
            <a:r>
              <a:rPr lang="en-US" altLang="zh-CN" dirty="0" smtClean="0"/>
              <a:t>Worley</a:t>
            </a:r>
            <a:r>
              <a:rPr lang="zh-CN" altLang="en-US" dirty="0" smtClean="0"/>
              <a:t>噪声边缘会出现不连续的情况，这是因为我们使用了</a:t>
            </a:r>
            <a:r>
              <a:rPr lang="en-US" altLang="zh-CN" dirty="0" smtClean="0"/>
              <a:t>min</a:t>
            </a:r>
            <a:r>
              <a:rPr lang="zh-CN" altLang="en-US" dirty="0" smtClean="0"/>
              <a:t>函数的原因，我们可以对到抖动点的距离进行加权平均优化这个问题，常用的方法有幂函数平滑和指数函数平滑。</a:t>
            </a:r>
            <a:endParaRPr lang="en-US" altLang="zh-CN"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375" y="3235344"/>
            <a:ext cx="7972148" cy="2822212"/>
          </a:xfrm>
          <a:prstGeom prst="rect">
            <a:avLst/>
          </a:prstGeom>
        </p:spPr>
      </p:pic>
    </p:spTree>
    <p:extLst>
      <p:ext uri="{BB962C8B-B14F-4D97-AF65-F5344CB8AC3E}">
        <p14:creationId xmlns:p14="http://schemas.microsoft.com/office/powerpoint/2010/main" val="2943732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592925" y="624110"/>
            <a:ext cx="8911687" cy="796317"/>
          </a:xfrm>
        </p:spPr>
        <p:txBody>
          <a:bodyPr/>
          <a:lstStyle/>
          <a:p>
            <a:r>
              <a:rPr lang="zh-CN" altLang="en-US" dirty="0" smtClean="0"/>
              <a:t>常见的伪随机数发生器</a:t>
            </a:r>
            <a:endParaRPr lang="zh-CN" altLang="en-US" dirty="0"/>
          </a:p>
        </p:txBody>
      </p:sp>
      <p:sp>
        <p:nvSpPr>
          <p:cNvPr id="6" name="内容占位符 5"/>
          <p:cNvSpPr>
            <a:spLocks noGrp="1"/>
          </p:cNvSpPr>
          <p:nvPr>
            <p:ph idx="1"/>
          </p:nvPr>
        </p:nvSpPr>
        <p:spPr>
          <a:xfrm>
            <a:off x="2592925" y="2787588"/>
            <a:ext cx="8911686" cy="3123634"/>
          </a:xfrm>
        </p:spPr>
        <p:txBody>
          <a:bodyPr/>
          <a:lstStyle/>
          <a:p>
            <a:r>
              <a:rPr lang="en-US" altLang="zh-CN" dirty="0" smtClean="0"/>
              <a:t>1.</a:t>
            </a:r>
            <a:r>
              <a:rPr lang="zh-CN" altLang="en-US" dirty="0" smtClean="0"/>
              <a:t>平方取中发</a:t>
            </a:r>
            <a:endParaRPr lang="en-US" altLang="zh-CN" dirty="0" smtClean="0"/>
          </a:p>
          <a:p>
            <a:r>
              <a:rPr lang="en-US" altLang="zh-CN" dirty="0" smtClean="0"/>
              <a:t>2.</a:t>
            </a:r>
            <a:r>
              <a:rPr lang="zh-CN" altLang="en-US" dirty="0" smtClean="0"/>
              <a:t>线性同余法</a:t>
            </a:r>
            <a:endParaRPr lang="en-US" altLang="zh-CN" dirty="0" smtClean="0"/>
          </a:p>
          <a:p>
            <a:r>
              <a:rPr lang="en-US" altLang="zh-CN" dirty="0" smtClean="0"/>
              <a:t>3.</a:t>
            </a:r>
            <a:r>
              <a:rPr lang="zh-CN" altLang="en-US" dirty="0" smtClean="0"/>
              <a:t>位移法</a:t>
            </a:r>
            <a:endParaRPr lang="en-US" altLang="zh-CN" dirty="0" smtClean="0"/>
          </a:p>
          <a:p>
            <a:r>
              <a:rPr lang="en-US" altLang="zh-CN" dirty="0" smtClean="0"/>
              <a:t>4.</a:t>
            </a:r>
            <a:r>
              <a:rPr lang="zh-CN" altLang="en-US" dirty="0" smtClean="0"/>
              <a:t>梅森旋转算法</a:t>
            </a:r>
            <a:endParaRPr lang="zh-CN" altLang="en-US" dirty="0"/>
          </a:p>
        </p:txBody>
      </p:sp>
    </p:spTree>
    <p:extLst>
      <p:ext uri="{BB962C8B-B14F-4D97-AF65-F5344CB8AC3E}">
        <p14:creationId xmlns:p14="http://schemas.microsoft.com/office/powerpoint/2010/main" val="3569934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7375" y="719091"/>
            <a:ext cx="9348186" cy="4431983"/>
          </a:xfrm>
          <a:prstGeom prst="rect">
            <a:avLst/>
          </a:prstGeom>
          <a:noFill/>
        </p:spPr>
        <p:txBody>
          <a:bodyPr wrap="square" rtlCol="0">
            <a:spAutoFit/>
          </a:bodyPr>
          <a:lstStyle/>
          <a:p>
            <a:r>
              <a:rPr lang="en-US" altLang="zh-CN" sz="2400" b="1" dirty="0" smtClean="0"/>
              <a:t>·</a:t>
            </a:r>
            <a:r>
              <a:rPr lang="zh-CN" altLang="en-US" sz="2400" b="1" dirty="0" smtClean="0"/>
              <a:t>线性同余法</a:t>
            </a:r>
            <a:endParaRPr lang="en-US" altLang="zh-CN" sz="2400" b="1" dirty="0" smtClean="0"/>
          </a:p>
          <a:p>
            <a:endParaRPr lang="en-US" altLang="zh-CN" sz="2400" b="1" dirty="0" smtClean="0"/>
          </a:p>
          <a:p>
            <a:r>
              <a:rPr lang="zh-CN" altLang="en-US" dirty="0" smtClean="0"/>
              <a:t>同余法是大部分变成语言的</a:t>
            </a:r>
            <a:r>
              <a:rPr lang="en-US" altLang="zh-CN" dirty="0" smtClean="0"/>
              <a:t>RNG</a:t>
            </a:r>
            <a:r>
              <a:rPr lang="zh-CN" altLang="en-US" dirty="0" smtClean="0"/>
              <a:t>所采用的算法，线性同余方程为：</a:t>
            </a:r>
            <a:endParaRPr lang="en-US" altLang="zh-CN" dirty="0" smtClean="0"/>
          </a:p>
          <a:p>
            <a:r>
              <a:rPr lang="en-US" altLang="zh-CN" dirty="0" smtClean="0"/>
              <a:t>Ni+1  = a Ni + C </a:t>
            </a:r>
            <a:r>
              <a:rPr lang="zh-CN" altLang="en-US" dirty="0" smtClean="0"/>
              <a:t>（</a:t>
            </a:r>
            <a:r>
              <a:rPr lang="en-US" altLang="zh-CN" dirty="0" smtClean="0"/>
              <a:t>mod m</a:t>
            </a:r>
            <a:r>
              <a:rPr lang="zh-CN" altLang="en-US" dirty="0" smtClean="0"/>
              <a:t>），</a:t>
            </a:r>
            <a:endParaRPr lang="en-US" altLang="zh-CN" dirty="0" smtClean="0"/>
          </a:p>
          <a:p>
            <a:r>
              <a:rPr lang="zh-CN" altLang="en-US" dirty="0" smtClean="0"/>
              <a:t>其中</a:t>
            </a:r>
            <a:r>
              <a:rPr lang="en-US" altLang="zh-CN" dirty="0" smtClean="0"/>
              <a:t>a</a:t>
            </a:r>
            <a:r>
              <a:rPr lang="zh-CN" altLang="en-US" dirty="0" smtClean="0"/>
              <a:t>为乘子，</a:t>
            </a:r>
            <a:r>
              <a:rPr lang="en-US" altLang="zh-CN" dirty="0" smtClean="0"/>
              <a:t>C</a:t>
            </a:r>
            <a:r>
              <a:rPr lang="zh-CN" altLang="en-US" dirty="0" smtClean="0"/>
              <a:t>为增量，</a:t>
            </a:r>
            <a:r>
              <a:rPr lang="en-US" altLang="zh-CN" dirty="0" smtClean="0"/>
              <a:t>m</a:t>
            </a:r>
            <a:r>
              <a:rPr lang="zh-CN" altLang="en-US" smtClean="0"/>
              <a:t>为模。</a:t>
            </a:r>
            <a:r>
              <a:rPr lang="zh-CN" altLang="en-US" dirty="0" smtClean="0"/>
              <a:t>产生的随机序列</a:t>
            </a:r>
            <a:r>
              <a:rPr lang="en-US" altLang="zh-CN" dirty="0" smtClean="0"/>
              <a:t>Rn = Ni / m</a:t>
            </a:r>
            <a:r>
              <a:rPr lang="zh-CN" altLang="en-US" dirty="0" smtClean="0"/>
              <a:t>。</a:t>
            </a:r>
            <a:endParaRPr lang="en-US" altLang="zh-CN" dirty="0" smtClean="0"/>
          </a:p>
          <a:p>
            <a:r>
              <a:rPr lang="zh-CN" altLang="en-US" dirty="0" smtClean="0"/>
              <a:t>当 </a:t>
            </a:r>
            <a:r>
              <a:rPr lang="en-US" altLang="zh-CN" dirty="0" smtClean="0"/>
              <a:t>a = 1 </a:t>
            </a:r>
            <a:r>
              <a:rPr lang="zh-CN" altLang="en-US" dirty="0" smtClean="0"/>
              <a:t>并且 </a:t>
            </a:r>
            <a:r>
              <a:rPr lang="en-US" altLang="zh-CN" dirty="0" smtClean="0"/>
              <a:t>C != 0</a:t>
            </a:r>
            <a:r>
              <a:rPr lang="zh-CN" altLang="en-US" dirty="0" smtClean="0"/>
              <a:t>时，此同余法称为加法同余法</a:t>
            </a:r>
            <a:endParaRPr lang="en-US" altLang="zh-CN" dirty="0" smtClean="0"/>
          </a:p>
          <a:p>
            <a:r>
              <a:rPr lang="zh-CN" altLang="en-US" dirty="0" smtClean="0"/>
              <a:t>当</a:t>
            </a:r>
            <a:r>
              <a:rPr lang="en-US" altLang="zh-CN" dirty="0" smtClean="0"/>
              <a:t>a != 1 </a:t>
            </a:r>
            <a:r>
              <a:rPr lang="zh-CN" altLang="en-US" dirty="0" smtClean="0"/>
              <a:t>并且 </a:t>
            </a:r>
            <a:r>
              <a:rPr lang="en-US" altLang="zh-CN" dirty="0" smtClean="0"/>
              <a:t>C = 0</a:t>
            </a:r>
            <a:r>
              <a:rPr lang="zh-CN" altLang="en-US" dirty="0" smtClean="0"/>
              <a:t>时，此同余法称为乘法同余</a:t>
            </a:r>
            <a:r>
              <a:rPr lang="zh-CN" altLang="en-US" dirty="0" smtClean="0"/>
              <a:t>法是、</a:t>
            </a:r>
            <a:endParaRPr lang="en-US" altLang="zh-CN" dirty="0" smtClean="0"/>
          </a:p>
          <a:p>
            <a:r>
              <a:rPr lang="zh-CN" altLang="en-US" dirty="0" smtClean="0"/>
              <a:t>当</a:t>
            </a:r>
            <a:r>
              <a:rPr lang="en-US" altLang="zh-CN" dirty="0" smtClean="0"/>
              <a:t>a != 1 </a:t>
            </a:r>
            <a:r>
              <a:rPr lang="zh-CN" altLang="en-US" dirty="0" smtClean="0"/>
              <a:t>并且 </a:t>
            </a:r>
            <a:r>
              <a:rPr lang="en-US" altLang="zh-CN" dirty="0" smtClean="0"/>
              <a:t>C != 0</a:t>
            </a:r>
            <a:r>
              <a:rPr lang="zh-CN" altLang="en-US" dirty="0" smtClean="0"/>
              <a:t>时，此同余法称为混合同余法</a:t>
            </a:r>
            <a:endParaRPr lang="en-US" altLang="zh-CN" dirty="0" smtClean="0"/>
          </a:p>
          <a:p>
            <a:r>
              <a:rPr lang="zh-CN" altLang="en-US" dirty="0" smtClean="0"/>
              <a:t>同余法当</a:t>
            </a:r>
            <a:r>
              <a:rPr lang="en-US" altLang="zh-CN" dirty="0" smtClean="0"/>
              <a:t>m</a:t>
            </a:r>
            <a:r>
              <a:rPr lang="zh-CN" altLang="en-US" dirty="0" smtClean="0"/>
              <a:t>越大，</a:t>
            </a:r>
            <a:r>
              <a:rPr lang="en-US" altLang="zh-CN" dirty="0" smtClean="0"/>
              <a:t>Ni</a:t>
            </a:r>
            <a:r>
              <a:rPr lang="zh-CN" altLang="en-US" dirty="0" smtClean="0"/>
              <a:t>的范围也就越大，随机分布的也就越均匀，</a:t>
            </a:r>
            <a:r>
              <a:rPr lang="en-US" altLang="zh-CN" dirty="0" smtClean="0"/>
              <a:t>Rn</a:t>
            </a:r>
            <a:r>
              <a:rPr lang="zh-CN" altLang="en-US" dirty="0" smtClean="0"/>
              <a:t>也就分布的更均匀，所以</a:t>
            </a:r>
            <a:r>
              <a:rPr lang="en-US" altLang="zh-CN" dirty="0" smtClean="0"/>
              <a:t>m</a:t>
            </a:r>
            <a:r>
              <a:rPr lang="zh-CN" altLang="en-US" dirty="0" smtClean="0"/>
              <a:t>取值应尽可能的大，充分利用计算机字长。</a:t>
            </a:r>
            <a:endParaRPr lang="en-US" altLang="zh-CN" dirty="0" smtClean="0"/>
          </a:p>
          <a:p>
            <a:r>
              <a:rPr lang="zh-CN" altLang="en-US" dirty="0" smtClean="0"/>
              <a:t>对于如何获得满周期随机数是存在判定定理的，当且仅当满足下列条件时，践行同余法是满周期的：</a:t>
            </a:r>
            <a:endParaRPr lang="en-US" altLang="zh-CN" dirty="0" smtClean="0"/>
          </a:p>
          <a:p>
            <a:r>
              <a:rPr lang="en-US" altLang="zh-CN" dirty="0" smtClean="0"/>
              <a:t>1.C</a:t>
            </a:r>
            <a:r>
              <a:rPr lang="zh-CN" altLang="en-US" dirty="0" smtClean="0"/>
              <a:t>与</a:t>
            </a:r>
            <a:r>
              <a:rPr lang="en-US" altLang="zh-CN" dirty="0" smtClean="0"/>
              <a:t>m</a:t>
            </a:r>
            <a:r>
              <a:rPr lang="zh-CN" altLang="en-US" dirty="0" smtClean="0"/>
              <a:t>互质</a:t>
            </a:r>
            <a:endParaRPr lang="en-US" altLang="zh-CN" dirty="0" smtClean="0"/>
          </a:p>
          <a:p>
            <a:r>
              <a:rPr lang="en-US" altLang="zh-CN" dirty="0" smtClean="0"/>
              <a:t>2.</a:t>
            </a:r>
            <a:r>
              <a:rPr lang="zh-CN" altLang="en-US" dirty="0" smtClean="0"/>
              <a:t>对于</a:t>
            </a:r>
            <a:r>
              <a:rPr lang="en-US" altLang="zh-CN" dirty="0" smtClean="0"/>
              <a:t>m</a:t>
            </a:r>
            <a:r>
              <a:rPr lang="zh-CN" altLang="en-US" dirty="0" smtClean="0"/>
              <a:t>的每一个质因子</a:t>
            </a:r>
            <a:r>
              <a:rPr lang="en-US" altLang="zh-CN" dirty="0" smtClean="0"/>
              <a:t>p</a:t>
            </a:r>
            <a:r>
              <a:rPr lang="zh-CN" altLang="en-US" dirty="0" smtClean="0"/>
              <a:t>，（</a:t>
            </a:r>
            <a:r>
              <a:rPr lang="en-US" altLang="zh-CN" dirty="0" smtClean="0"/>
              <a:t>a-1</a:t>
            </a:r>
            <a:r>
              <a:rPr lang="zh-CN" altLang="en-US" dirty="0" smtClean="0"/>
              <a:t>）为</a:t>
            </a:r>
            <a:r>
              <a:rPr lang="en-US" altLang="zh-CN" dirty="0" smtClean="0"/>
              <a:t>p</a:t>
            </a:r>
            <a:r>
              <a:rPr lang="zh-CN" altLang="en-US" dirty="0" smtClean="0"/>
              <a:t>的倍数</a:t>
            </a:r>
            <a:endParaRPr lang="en-US" altLang="zh-CN" dirty="0" smtClean="0"/>
          </a:p>
          <a:p>
            <a:r>
              <a:rPr lang="en-US" altLang="zh-CN" dirty="0" smtClean="0"/>
              <a:t>3.</a:t>
            </a:r>
            <a:r>
              <a:rPr lang="zh-CN" altLang="en-US" dirty="0" smtClean="0"/>
              <a:t>若</a:t>
            </a:r>
            <a:r>
              <a:rPr lang="en-US" altLang="zh-CN" dirty="0" smtClean="0"/>
              <a:t>m</a:t>
            </a:r>
            <a:r>
              <a:rPr lang="zh-CN" altLang="en-US" dirty="0" smtClean="0"/>
              <a:t>可被</a:t>
            </a:r>
            <a:r>
              <a:rPr lang="en-US" altLang="zh-CN" dirty="0" smtClean="0"/>
              <a:t>4</a:t>
            </a:r>
            <a:r>
              <a:rPr lang="zh-CN" altLang="en-US" dirty="0" smtClean="0"/>
              <a:t>整除， </a:t>
            </a:r>
            <a:r>
              <a:rPr lang="en-US" altLang="zh-CN" dirty="0" smtClean="0"/>
              <a:t>(a-1)</a:t>
            </a:r>
            <a:r>
              <a:rPr lang="zh-CN" altLang="en-US" dirty="0" smtClean="0"/>
              <a:t>也可被</a:t>
            </a:r>
            <a:r>
              <a:rPr lang="en-US" altLang="zh-CN" dirty="0" smtClean="0"/>
              <a:t>4</a:t>
            </a:r>
            <a:r>
              <a:rPr lang="zh-CN" altLang="en-US" dirty="0" smtClean="0"/>
              <a:t>整除。</a:t>
            </a:r>
          </a:p>
        </p:txBody>
      </p:sp>
    </p:spTree>
    <p:extLst>
      <p:ext uri="{BB962C8B-B14F-4D97-AF65-F5344CB8AC3E}">
        <p14:creationId xmlns:p14="http://schemas.microsoft.com/office/powerpoint/2010/main" val="3981848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7375" y="719091"/>
            <a:ext cx="9348186" cy="1938992"/>
          </a:xfrm>
          <a:prstGeom prst="rect">
            <a:avLst/>
          </a:prstGeom>
          <a:noFill/>
        </p:spPr>
        <p:txBody>
          <a:bodyPr wrap="square" rtlCol="0">
            <a:spAutoFit/>
          </a:bodyPr>
          <a:lstStyle/>
          <a:p>
            <a:r>
              <a:rPr lang="en-US" altLang="zh-CN" sz="2400" b="1" dirty="0" smtClean="0"/>
              <a:t>·</a:t>
            </a:r>
            <a:r>
              <a:rPr lang="zh-CN" altLang="en-US" sz="2400" b="1" dirty="0"/>
              <a:t>移位法</a:t>
            </a:r>
          </a:p>
          <a:p>
            <a:endParaRPr lang="en-US" altLang="zh-CN" sz="2400" b="1" dirty="0" smtClean="0"/>
          </a:p>
          <a:p>
            <a:r>
              <a:rPr lang="zh-CN" altLang="en-US" dirty="0"/>
              <a:t>由于计算机特有的逻辑移位运算，可以对种子</a:t>
            </a:r>
            <a:r>
              <a:rPr lang="en-US" altLang="zh-CN" dirty="0"/>
              <a:t>N0</a:t>
            </a:r>
            <a:r>
              <a:rPr lang="zh-CN" altLang="en-US" dirty="0"/>
              <a:t>左移</a:t>
            </a:r>
            <a:r>
              <a:rPr lang="en-US" altLang="zh-CN" dirty="0"/>
              <a:t>n</a:t>
            </a:r>
            <a:r>
              <a:rPr lang="zh-CN" altLang="en-US" dirty="0"/>
              <a:t>位得到</a:t>
            </a:r>
            <a:r>
              <a:rPr lang="en-US" altLang="zh-CN" dirty="0"/>
              <a:t>M1</a:t>
            </a:r>
            <a:r>
              <a:rPr lang="zh-CN" altLang="en-US" dirty="0"/>
              <a:t>，右移</a:t>
            </a:r>
            <a:r>
              <a:rPr lang="en-US" altLang="zh-CN" dirty="0"/>
              <a:t>n</a:t>
            </a:r>
            <a:r>
              <a:rPr lang="zh-CN" altLang="en-US" dirty="0"/>
              <a:t>位得到</a:t>
            </a:r>
            <a:r>
              <a:rPr lang="en-US" altLang="zh-CN" dirty="0"/>
              <a:t>M2</a:t>
            </a:r>
            <a:r>
              <a:rPr lang="zh-CN" altLang="en-US" dirty="0"/>
              <a:t>，将</a:t>
            </a:r>
            <a:r>
              <a:rPr lang="en-US" altLang="zh-CN" dirty="0"/>
              <a:t>M1</a:t>
            </a:r>
            <a:r>
              <a:rPr lang="zh-CN" altLang="en-US" dirty="0"/>
              <a:t>与</a:t>
            </a:r>
            <a:r>
              <a:rPr lang="en-US" altLang="zh-CN" dirty="0"/>
              <a:t>M2</a:t>
            </a:r>
            <a:r>
              <a:rPr lang="zh-CN" altLang="en-US" dirty="0"/>
              <a:t>做逻辑相加运算得到随机数</a:t>
            </a:r>
            <a:r>
              <a:rPr lang="en-US" altLang="zh-CN" dirty="0"/>
              <a:t>N1</a:t>
            </a:r>
            <a:r>
              <a:rPr lang="zh-CN" altLang="en-US" dirty="0"/>
              <a:t>，</a:t>
            </a:r>
          </a:p>
          <a:p>
            <a:r>
              <a:rPr lang="zh-CN" altLang="en-US" dirty="0"/>
              <a:t>公式为</a:t>
            </a:r>
            <a:r>
              <a:rPr lang="en-US" altLang="zh-CN" dirty="0"/>
              <a:t>Ni+1 = Ni  &gt;&gt; n + Ni &lt;&lt; n.</a:t>
            </a:r>
            <a:r>
              <a:rPr lang="zh-CN" altLang="en-US" dirty="0"/>
              <a:t>移位法速度非常快，但对初始值要求较高，很难得到满意的随机序列。</a:t>
            </a:r>
          </a:p>
        </p:txBody>
      </p:sp>
    </p:spTree>
    <p:extLst>
      <p:ext uri="{BB962C8B-B14F-4D97-AF65-F5344CB8AC3E}">
        <p14:creationId xmlns:p14="http://schemas.microsoft.com/office/powerpoint/2010/main" val="2711615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7375" y="719091"/>
            <a:ext cx="9348186" cy="3323987"/>
          </a:xfrm>
          <a:prstGeom prst="rect">
            <a:avLst/>
          </a:prstGeom>
          <a:noFill/>
        </p:spPr>
        <p:txBody>
          <a:bodyPr wrap="square" rtlCol="0">
            <a:spAutoFit/>
          </a:bodyPr>
          <a:lstStyle/>
          <a:p>
            <a:r>
              <a:rPr lang="en-US" altLang="zh-CN" sz="2400" b="1" dirty="0" smtClean="0"/>
              <a:t>·</a:t>
            </a:r>
            <a:r>
              <a:rPr lang="zh-CN" altLang="en-US" sz="2400" b="1" dirty="0" smtClean="0"/>
              <a:t>梅森旋转法</a:t>
            </a:r>
            <a:endParaRPr lang="zh-CN" altLang="en-US" sz="2400" b="1" dirty="0"/>
          </a:p>
          <a:p>
            <a:endParaRPr lang="en-US" altLang="zh-CN" sz="2400" b="1" dirty="0" smtClean="0"/>
          </a:p>
          <a:p>
            <a:r>
              <a:rPr lang="zh-CN" altLang="en-US" dirty="0" smtClean="0"/>
              <a:t>  </a:t>
            </a:r>
            <a:r>
              <a:rPr lang="en-US" altLang="zh-CN" dirty="0" smtClean="0"/>
              <a:t>MT19937</a:t>
            </a:r>
            <a:r>
              <a:rPr lang="zh-CN" altLang="en-US" dirty="0" smtClean="0"/>
              <a:t>以及</a:t>
            </a:r>
            <a:r>
              <a:rPr lang="en-US" altLang="zh-CN" dirty="0" smtClean="0"/>
              <a:t>MT19937-64</a:t>
            </a:r>
            <a:r>
              <a:rPr lang="zh-CN" altLang="en-US" dirty="0" smtClean="0"/>
              <a:t>标准分别实现了梅森旋转的</a:t>
            </a:r>
            <a:r>
              <a:rPr lang="en-US" altLang="zh-CN" dirty="0" smtClean="0"/>
              <a:t>32</a:t>
            </a:r>
            <a:r>
              <a:rPr lang="zh-CN" altLang="en-US" dirty="0" smtClean="0"/>
              <a:t>位以及</a:t>
            </a:r>
            <a:r>
              <a:rPr lang="en-US" altLang="zh-CN" dirty="0" smtClean="0"/>
              <a:t>64</a:t>
            </a:r>
            <a:r>
              <a:rPr lang="zh-CN" altLang="en-US" dirty="0" smtClean="0"/>
              <a:t>位算法，由于这两者只是参数不同，因此为方便起见，只实现和讨论</a:t>
            </a:r>
            <a:r>
              <a:rPr lang="en-US" altLang="zh-CN" dirty="0" smtClean="0"/>
              <a:t>MT19937</a:t>
            </a:r>
            <a:r>
              <a:rPr lang="zh-CN" altLang="en-US" dirty="0" smtClean="0"/>
              <a:t>标准。</a:t>
            </a:r>
            <a:r>
              <a:rPr lang="en-US" altLang="zh-CN" dirty="0" smtClean="0"/>
              <a:t>MT19937</a:t>
            </a:r>
            <a:r>
              <a:rPr lang="zh-CN" altLang="en-US" dirty="0" smtClean="0"/>
              <a:t>标准采用的梅森素数为</a:t>
            </a:r>
            <a:r>
              <a:rPr lang="en-US" altLang="zh-CN" dirty="0" smtClean="0"/>
              <a:t>219937-1</a:t>
            </a:r>
            <a:r>
              <a:rPr lang="zh-CN" altLang="en-US" dirty="0" smtClean="0"/>
              <a:t>，因此它可生成的随机数范围为</a:t>
            </a:r>
            <a:r>
              <a:rPr lang="en-US" altLang="zh-CN" dirty="0" smtClean="0"/>
              <a:t>[0, 219937 -1]</a:t>
            </a:r>
            <a:r>
              <a:rPr lang="zh-CN" altLang="en-US" dirty="0" smtClean="0"/>
              <a:t>。        </a:t>
            </a:r>
            <a:endParaRPr lang="en-US" altLang="zh-CN" dirty="0" smtClean="0"/>
          </a:p>
          <a:p>
            <a:r>
              <a:rPr lang="zh-CN" altLang="en-US" dirty="0" smtClean="0"/>
              <a:t>梅森旋转算法实际使用的是旋转的广义反馈移位寄存器（</a:t>
            </a:r>
            <a:r>
              <a:rPr lang="en-US" altLang="zh-CN" dirty="0" smtClean="0"/>
              <a:t>Twisted Generalized Feedback Shift </a:t>
            </a:r>
            <a:r>
              <a:rPr lang="en-US" altLang="zh-CN" dirty="0" err="1" smtClean="0"/>
              <a:t>Register,GFSR</a:t>
            </a:r>
            <a:r>
              <a:rPr lang="zh-CN" altLang="en-US" dirty="0" smtClean="0"/>
              <a:t>）。</a:t>
            </a:r>
            <a:endParaRPr lang="en-US" altLang="zh-CN" dirty="0" smtClean="0"/>
          </a:p>
          <a:p>
            <a:r>
              <a:rPr lang="zh-CN" altLang="en-US" dirty="0" smtClean="0"/>
              <a:t>整个</a:t>
            </a:r>
            <a:r>
              <a:rPr lang="zh-CN" altLang="en-US" dirty="0"/>
              <a:t>算法分为三个阶段（如图所示）： </a:t>
            </a:r>
            <a:r>
              <a:rPr lang="zh-CN" altLang="en-US" dirty="0" smtClean="0"/>
              <a:t/>
            </a:r>
            <a:br>
              <a:rPr lang="zh-CN" altLang="en-US" dirty="0" smtClean="0"/>
            </a:br>
            <a:r>
              <a:rPr lang="zh-CN" altLang="en-US" dirty="0"/>
              <a:t>第一阶段：初始化，获得基础的梅森旋转链； </a:t>
            </a:r>
            <a:r>
              <a:rPr lang="zh-CN" altLang="en-US" dirty="0" smtClean="0"/>
              <a:t/>
            </a:r>
            <a:br>
              <a:rPr lang="zh-CN" altLang="en-US" dirty="0" smtClean="0"/>
            </a:br>
            <a:r>
              <a:rPr lang="zh-CN" altLang="en-US" dirty="0"/>
              <a:t>第二阶段：对于旋转链进行旋转算法； </a:t>
            </a:r>
            <a:r>
              <a:rPr lang="zh-CN" altLang="en-US" dirty="0" smtClean="0"/>
              <a:t/>
            </a:r>
            <a:br>
              <a:rPr lang="zh-CN" altLang="en-US" dirty="0" smtClean="0"/>
            </a:br>
            <a:r>
              <a:rPr lang="zh-CN" altLang="en-US" dirty="0"/>
              <a:t>第三阶段：对于旋转算法所得的结果进行处理；</a:t>
            </a:r>
            <a:endParaRPr lang="zh-CN" altLang="en-US" dirty="0" smtClean="0"/>
          </a:p>
        </p:txBody>
      </p:sp>
      <p:pic>
        <p:nvPicPr>
          <p:cNvPr id="13314" name="Picture 2" descr="梅森旋转算法图示"/>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0803" y="4125992"/>
            <a:ext cx="5457888" cy="2425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403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7375" y="719091"/>
            <a:ext cx="9348186" cy="1661993"/>
          </a:xfrm>
          <a:prstGeom prst="rect">
            <a:avLst/>
          </a:prstGeom>
          <a:noFill/>
        </p:spPr>
        <p:txBody>
          <a:bodyPr wrap="square" rtlCol="0">
            <a:spAutoFit/>
          </a:bodyPr>
          <a:lstStyle/>
          <a:p>
            <a:r>
              <a:rPr lang="en-US" altLang="zh-CN" sz="2400" b="1" dirty="0" smtClean="0"/>
              <a:t>·</a:t>
            </a:r>
            <a:r>
              <a:rPr lang="zh-CN" altLang="en-US" sz="2400" b="1" dirty="0" smtClean="0"/>
              <a:t>线性反馈位移寄存器</a:t>
            </a:r>
            <a:endParaRPr lang="zh-CN" altLang="en-US" sz="2400" b="1" dirty="0"/>
          </a:p>
          <a:p>
            <a:endParaRPr lang="en-US" altLang="zh-CN" sz="2400" b="1" dirty="0" smtClean="0"/>
          </a:p>
          <a:p>
            <a:r>
              <a:rPr lang="zh-CN" altLang="en-US" dirty="0" smtClean="0"/>
              <a:t>  </a:t>
            </a:r>
            <a:r>
              <a:rPr lang="zh-CN" altLang="en-US" dirty="0"/>
              <a:t>线性反馈移位寄存器（</a:t>
            </a:r>
            <a:r>
              <a:rPr lang="en-US" altLang="zh-CN" dirty="0"/>
              <a:t>linear feedback shift register, LFSR</a:t>
            </a:r>
            <a:r>
              <a:rPr lang="zh-CN" altLang="en-US" dirty="0"/>
              <a:t>）是指，给定前一状态的输出，将该输出</a:t>
            </a:r>
            <a:r>
              <a:rPr lang="zh-CN" altLang="en-US" dirty="0" smtClean="0"/>
              <a:t>的线性函数再</a:t>
            </a:r>
            <a:r>
              <a:rPr lang="zh-CN" altLang="en-US" dirty="0"/>
              <a:t>用作输入的移位寄存器。异或运算是最常见的单比特线性函数：对寄存器的某些位进行异或操作后作为输入，再对寄存器中的各比特进行整体移位。</a:t>
            </a:r>
            <a:endParaRPr lang="zh-CN" altLang="en-US" dirty="0" smtClean="0"/>
          </a:p>
        </p:txBody>
      </p:sp>
      <p:sp>
        <p:nvSpPr>
          <p:cNvPr id="2"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7500" algn="l"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线性反馈移位寄存器（</a:t>
            </a:r>
            <a:r>
              <a:rPr kumimoji="0" lang="zh-CN" altLang="zh-CN" sz="10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linear feedback shift register, LFSR</a:t>
            </a:r>
            <a:r>
              <a:rPr kumimoji="0" lang="zh-CN" sz="10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）是指，给定前一状态的输出，将该输出的</a:t>
            </a:r>
            <a:r>
              <a:rPr kumimoji="0" lang="zh-CN" sz="1000" b="0" i="0" u="none" strike="noStrike" cap="none" normalizeH="0" baseline="0" smtClean="0">
                <a:ln>
                  <a:noFill/>
                </a:ln>
                <a:solidFill>
                  <a:srgbClr val="136EC2"/>
                </a:solidFill>
                <a:effectLst/>
                <a:latin typeface="Arial" panose="020B0604020202020204" pitchFamily="34" charset="0"/>
                <a:cs typeface="Arial" panose="020B0604020202020204" pitchFamily="34" charset="0"/>
                <a:hlinkClick r:id="rId2"/>
              </a:rPr>
              <a:t>线性函数</a:t>
            </a:r>
            <a:r>
              <a:rPr kumimoji="0" lang="zh-CN" sz="10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再用作输入的移位寄存器。异或运算是最常见的单比特线性函数：对寄存器的某些位进行异或操作后作为输入，再对寄存器中的各比特进行整体移位。</a:t>
            </a:r>
            <a:endParaRPr kumimoji="0" lang="zh-CN" sz="9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
            </a:r>
            <a:br>
              <a:rPr kumimoji="0" lang="zh-CN" sz="9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br>
            <a:endParaRPr kumimoji="0" lang="zh-CN" sz="900" b="0" i="0" u="none" strike="noStrike" cap="none" normalizeH="0" baseline="0" smtClean="0">
              <a:ln>
                <a:noFill/>
              </a:ln>
              <a:solidFill>
                <a:srgbClr val="333333"/>
              </a:solidFill>
              <a:effectLst/>
              <a:latin typeface="Arial" panose="020B0604020202020204" pitchFamily="34" charset="0"/>
              <a:cs typeface="Arial" panose="020B0604020202020204" pitchFamily="34" charset="0"/>
            </a:endParaRPr>
          </a:p>
          <a:p>
            <a:pPr marL="0" marR="0" lvl="0" indent="31750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anose="020B0604020202020204" pitchFamily="34" charset="0"/>
            </a:endParaRPr>
          </a:p>
        </p:txBody>
      </p:sp>
      <p:pic>
        <p:nvPicPr>
          <p:cNvPr id="1027" name="Picture 3" descr="https://img-blog.csdn.net/201406111419044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993" y="3919491"/>
            <a:ext cx="6115050"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809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77375" y="719091"/>
            <a:ext cx="9348186" cy="1384995"/>
          </a:xfrm>
          <a:prstGeom prst="rect">
            <a:avLst/>
          </a:prstGeom>
          <a:noFill/>
        </p:spPr>
        <p:txBody>
          <a:bodyPr wrap="square" rtlCol="0">
            <a:spAutoFit/>
          </a:bodyPr>
          <a:lstStyle/>
          <a:p>
            <a:r>
              <a:rPr lang="en-US" altLang="zh-CN" sz="2400" b="1" dirty="0" smtClean="0"/>
              <a:t>·</a:t>
            </a:r>
            <a:r>
              <a:rPr lang="zh-CN" altLang="en-US" sz="2400" b="1" dirty="0" smtClean="0"/>
              <a:t>简单的函数衍化</a:t>
            </a:r>
            <a:endParaRPr lang="en-US" altLang="zh-CN" sz="2400" b="1" dirty="0" smtClean="0"/>
          </a:p>
          <a:p>
            <a:endParaRPr lang="en-US" altLang="zh-CN" sz="2400" b="1" dirty="0" smtClean="0"/>
          </a:p>
          <a:p>
            <a:r>
              <a:rPr lang="zh-CN" altLang="en-US" dirty="0" smtClean="0"/>
              <a:t>  </a:t>
            </a:r>
            <a:r>
              <a:rPr lang="en-US" altLang="zh-CN" dirty="0"/>
              <a:t>《The Book Of </a:t>
            </a:r>
            <a:r>
              <a:rPr lang="en-US" altLang="zh-CN" dirty="0" err="1"/>
              <a:t>Shader</a:t>
            </a:r>
            <a:r>
              <a:rPr lang="en-US" altLang="zh-CN" dirty="0" smtClean="0"/>
              <a:t>》</a:t>
            </a:r>
            <a:r>
              <a:rPr lang="zh-CN" altLang="en-US" dirty="0" smtClean="0"/>
              <a:t>中，通过</a:t>
            </a:r>
            <a:r>
              <a:rPr lang="en-US" altLang="zh-CN" dirty="0" err="1" smtClean="0"/>
              <a:t>frac</a:t>
            </a:r>
            <a:r>
              <a:rPr lang="en-US" altLang="zh-CN" dirty="0" smtClean="0"/>
              <a:t>()</a:t>
            </a:r>
            <a:r>
              <a:rPr lang="zh-CN" altLang="en-US" dirty="0" smtClean="0"/>
              <a:t>和</a:t>
            </a:r>
            <a:r>
              <a:rPr lang="en-US" altLang="zh-CN" dirty="0" smtClean="0"/>
              <a:t>sin()</a:t>
            </a:r>
            <a:r>
              <a:rPr lang="zh-CN" altLang="en-US" dirty="0" smtClean="0"/>
              <a:t>的结合，我们得到了一个有一定规律但被打乱的曲线，如下图</a:t>
            </a:r>
            <a:r>
              <a:rPr lang="en-US" altLang="zh-CN" dirty="0" smtClean="0"/>
              <a:t>:</a:t>
            </a:r>
            <a:endParaRPr lang="zh-CN" altLang="en-US" dirty="0" smtClean="0"/>
          </a:p>
        </p:txBody>
      </p:sp>
      <p:sp>
        <p:nvSpPr>
          <p:cNvPr id="3" name="AutoShape 3" descr="https://user-gold-cdn.xitu.io/2018/9/24/1660a5eb93df47ac?imageView2/0/w/1280/h/960/format/webp/ignore-error/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9" name="Picture 5" descr="https://user-gold-cdn.xitu.io/2018/9/24/1660a5eb93df47ac?imagesli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2402" y="2166230"/>
            <a:ext cx="4536491" cy="16218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2077375" y="4014186"/>
            <a:ext cx="9348186" cy="369332"/>
          </a:xfrm>
          <a:prstGeom prst="rect">
            <a:avLst/>
          </a:prstGeom>
          <a:noFill/>
        </p:spPr>
        <p:txBody>
          <a:bodyPr wrap="square" rtlCol="0">
            <a:spAutoFit/>
          </a:bodyPr>
          <a:lstStyle/>
          <a:p>
            <a:r>
              <a:rPr lang="zh-CN" altLang="en-US" dirty="0" smtClean="0"/>
              <a:t>而当我们把</a:t>
            </a:r>
            <a:r>
              <a:rPr lang="en-US" altLang="zh-CN" dirty="0" smtClean="0"/>
              <a:t>1.0</a:t>
            </a:r>
            <a:r>
              <a:rPr lang="zh-CN" altLang="en-US" dirty="0" smtClean="0"/>
              <a:t>变成一个非常大的数时，变成了如下的效果</a:t>
            </a:r>
            <a:r>
              <a:rPr lang="en-US" altLang="zh-CN" dirty="0" smtClean="0"/>
              <a:t>:</a:t>
            </a:r>
            <a:endParaRPr lang="zh-CN" altLang="en-US" dirty="0" smtClean="0"/>
          </a:p>
        </p:txBody>
      </p:sp>
      <p:pic>
        <p:nvPicPr>
          <p:cNvPr id="1035" name="Picture 11" descr="https://user-gold-cdn.xitu.io/2018/9/24/1660a5fd5514653b?imagesli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2402" y="4765290"/>
            <a:ext cx="4536491" cy="165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58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噪声</a:t>
            </a:r>
          </a:p>
        </p:txBody>
      </p:sp>
      <p:sp>
        <p:nvSpPr>
          <p:cNvPr id="5" name="文本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03886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1691</TotalTime>
  <Words>3123</Words>
  <Application>Microsoft Office PowerPoint</Application>
  <PresentationFormat>宽屏</PresentationFormat>
  <Paragraphs>125</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MathJax_Main</vt:lpstr>
      <vt:lpstr>MathJax_Math-italic</vt:lpstr>
      <vt:lpstr>微软雅黑</vt:lpstr>
      <vt:lpstr>微软雅黑</vt:lpstr>
      <vt:lpstr>幼圆</vt:lpstr>
      <vt:lpstr>Arial</vt:lpstr>
      <vt:lpstr>Century Gothic</vt:lpstr>
      <vt:lpstr>Wingdings 3</vt:lpstr>
      <vt:lpstr>丝状</vt:lpstr>
      <vt:lpstr>随机与噪声</vt:lpstr>
      <vt:lpstr>随机算法</vt:lpstr>
      <vt:lpstr>常见的伪随机数发生器</vt:lpstr>
      <vt:lpstr>PowerPoint 演示文稿</vt:lpstr>
      <vt:lpstr>PowerPoint 演示文稿</vt:lpstr>
      <vt:lpstr>PowerPoint 演示文稿</vt:lpstr>
      <vt:lpstr>PowerPoint 演示文稿</vt:lpstr>
      <vt:lpstr>PowerPoint 演示文稿</vt:lpstr>
      <vt:lpstr>噪声</vt:lpstr>
      <vt:lpstr>常见的噪声类型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常见的噪声处理</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随机与噪声</dc:title>
  <dc:creator>Windows 用户</dc:creator>
  <cp:lastModifiedBy>Windows 用户</cp:lastModifiedBy>
  <cp:revision>36</cp:revision>
  <dcterms:created xsi:type="dcterms:W3CDTF">2019-07-19T09:13:20Z</dcterms:created>
  <dcterms:modified xsi:type="dcterms:W3CDTF">2019-07-25T10:34:39Z</dcterms:modified>
</cp:coreProperties>
</file>