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5143500" cx="9144000"/>
  <p:notesSz cx="6858000" cy="9144000"/>
  <p:embeddedFontLst>
    <p:embeddedFont>
      <p:font typeface="Roboto"/>
      <p:regular r:id="rId23"/>
      <p:bold r:id="rId24"/>
      <p:italic r:id="rId25"/>
      <p:boldItalic r:id="rId26"/>
    </p:embeddedFont>
    <p:embeddedFont>
      <p:font typeface="Nunito"/>
      <p:regular r:id="rId27"/>
      <p:bold r:id="rId28"/>
      <p:italic r:id="rId29"/>
      <p:boldItalic r:id="rId30"/>
    </p:embeddedFont>
    <p:embeddedFont>
      <p:font typeface="Lato"/>
      <p:regular r:id="rId31"/>
      <p:bold r:id="rId32"/>
      <p:italic r:id="rId33"/>
      <p:boldItalic r:id="rId34"/>
    </p:embeddedFont>
    <p:embeddedFont>
      <p:font typeface="Merriweather"/>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Roboto-bold.fntdata"/><Relationship Id="rId23"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Italic.fntdata"/><Relationship Id="rId25" Type="http://schemas.openxmlformats.org/officeDocument/2006/relationships/font" Target="fonts/Roboto-italic.fntdata"/><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Nunito-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35" Type="http://schemas.openxmlformats.org/officeDocument/2006/relationships/font" Target="fonts/Merriweather-regular.fntdata"/><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37" Type="http://schemas.openxmlformats.org/officeDocument/2006/relationships/font" Target="fonts/Merriweather-italic.fntdata"/><Relationship Id="rId14" Type="http://schemas.openxmlformats.org/officeDocument/2006/relationships/slide" Target="slides/slide9.xml"/><Relationship Id="rId36" Type="http://schemas.openxmlformats.org/officeDocument/2006/relationships/font" Target="fonts/Merriweather-bold.fntdata"/><Relationship Id="rId17" Type="http://schemas.openxmlformats.org/officeDocument/2006/relationships/slide" Target="slides/slide12.xml"/><Relationship Id="rId16" Type="http://schemas.openxmlformats.org/officeDocument/2006/relationships/slide" Target="slides/slide11.xml"/><Relationship Id="rId38" Type="http://schemas.openxmlformats.org/officeDocument/2006/relationships/font" Target="fonts/Merriweather-bold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e06c3b59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e06c3b59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2e06c3b593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2e06c3b593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e07df913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e07df913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e06c3b593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e06c3b593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e06c3b5935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e06c3b5935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e06c3b593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e06c3b593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e0b6793169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e0b6793169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e06c3b5935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e06c3b5935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2e06c3b5935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2e06c3b5935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e06c3b5935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2e06c3b5935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06c3b5915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06c3b5915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e06c3b593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e06c3b593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e06c3b593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e06c3b593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e06c3b5915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e06c3b591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e06c3b593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e06c3b593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2e06c3b593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2e06c3b593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e06c3b5915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2e06c3b591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5.png"/><Relationship Id="rId5"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8.png"/><Relationship Id="rId4" Type="http://schemas.openxmlformats.org/officeDocument/2006/relationships/image" Target="../media/image2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 Id="rId4" Type="http://schemas.openxmlformats.org/officeDocument/2006/relationships/image" Target="../media/image4.png"/><Relationship Id="rId5"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6.png"/><Relationship Id="rId5" Type="http://schemas.openxmlformats.org/officeDocument/2006/relationships/image" Target="../media/image22.png"/><Relationship Id="rId6" Type="http://schemas.openxmlformats.org/officeDocument/2006/relationships/image" Target="../media/image14.png"/><Relationship Id="rId7"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6.png"/><Relationship Id="rId4" Type="http://schemas.openxmlformats.org/officeDocument/2006/relationships/image" Target="../media/image23.png"/><Relationship Id="rId5" Type="http://schemas.openxmlformats.org/officeDocument/2006/relationships/image" Target="../media/image17.png"/><Relationship Id="rId6"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9.png"/><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 Id="rId4" Type="http://schemas.openxmlformats.org/officeDocument/2006/relationships/image" Target="../media/image8.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2.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3.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1.png"/><Relationship Id="rId4" Type="http://schemas.openxmlformats.org/officeDocument/2006/relationships/image" Target="../media/image9.png"/><Relationship Id="rId5" Type="http://schemas.openxmlformats.org/officeDocument/2006/relationships/image" Target="../media/image4.png"/><Relationship Id="rId6"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614575" y="416050"/>
            <a:ext cx="5274300" cy="300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t>TERM PROJECT</a:t>
            </a:r>
            <a:endParaRPr sz="2200"/>
          </a:p>
          <a:p>
            <a:pPr indent="0" lvl="0" marL="0" rtl="0" algn="l">
              <a:spcBef>
                <a:spcPts val="0"/>
              </a:spcBef>
              <a:spcAft>
                <a:spcPts val="0"/>
              </a:spcAft>
              <a:buNone/>
            </a:pPr>
            <a:r>
              <a:rPr lang="en" sz="2200"/>
              <a:t>MAÇKOLIK WEBSITE TESTING</a:t>
            </a:r>
            <a:endParaRPr sz="2200"/>
          </a:p>
          <a:p>
            <a:pPr indent="0" lvl="0" marL="0" rtl="0" algn="l">
              <a:spcBef>
                <a:spcPts val="0"/>
              </a:spcBef>
              <a:spcAft>
                <a:spcPts val="0"/>
              </a:spcAft>
              <a:buNone/>
            </a:pPr>
            <a:r>
              <a:t/>
            </a:r>
            <a:endParaRPr sz="1022"/>
          </a:p>
          <a:p>
            <a:pPr indent="457200" lvl="0" marL="0" rtl="0" algn="l">
              <a:spcBef>
                <a:spcPts val="0"/>
              </a:spcBef>
              <a:spcAft>
                <a:spcPts val="0"/>
              </a:spcAft>
              <a:buNone/>
            </a:pPr>
            <a:r>
              <a:t/>
            </a:r>
            <a:endParaRPr sz="922"/>
          </a:p>
          <a:p>
            <a:pPr indent="0" lvl="0" marL="0" rtl="0" algn="l">
              <a:spcBef>
                <a:spcPts val="0"/>
              </a:spcBef>
              <a:spcAft>
                <a:spcPts val="0"/>
              </a:spcAft>
              <a:buNone/>
            </a:pPr>
            <a:r>
              <a:t/>
            </a:r>
            <a:endParaRPr sz="2400"/>
          </a:p>
        </p:txBody>
      </p:sp>
      <p:pic>
        <p:nvPicPr>
          <p:cNvPr id="129" name="Google Shape;129;p13"/>
          <p:cNvPicPr preferRelativeResize="0"/>
          <p:nvPr/>
        </p:nvPicPr>
        <p:blipFill>
          <a:blip r:embed="rId3">
            <a:alphaModFix/>
          </a:blip>
          <a:stretch>
            <a:fillRect/>
          </a:stretch>
        </p:blipFill>
        <p:spPr>
          <a:xfrm>
            <a:off x="7707700" y="299050"/>
            <a:ext cx="1130107" cy="416050"/>
          </a:xfrm>
          <a:prstGeom prst="rect">
            <a:avLst/>
          </a:prstGeom>
          <a:noFill/>
          <a:ln>
            <a:noFill/>
          </a:ln>
        </p:spPr>
      </p:pic>
      <p:pic>
        <p:nvPicPr>
          <p:cNvPr id="130" name="Google Shape;130;p13"/>
          <p:cNvPicPr preferRelativeResize="0"/>
          <p:nvPr/>
        </p:nvPicPr>
        <p:blipFill>
          <a:blip r:embed="rId4">
            <a:alphaModFix/>
          </a:blip>
          <a:stretch>
            <a:fillRect/>
          </a:stretch>
        </p:blipFill>
        <p:spPr>
          <a:xfrm>
            <a:off x="5053000" y="2077225"/>
            <a:ext cx="3433174" cy="1723000"/>
          </a:xfrm>
          <a:prstGeom prst="rect">
            <a:avLst/>
          </a:prstGeom>
          <a:noFill/>
          <a:ln>
            <a:noFill/>
          </a:ln>
        </p:spPr>
      </p:pic>
      <p:sp>
        <p:nvSpPr>
          <p:cNvPr id="131" name="Google Shape;131;p13"/>
          <p:cNvSpPr txBox="1"/>
          <p:nvPr/>
        </p:nvSpPr>
        <p:spPr>
          <a:xfrm>
            <a:off x="614575" y="1534700"/>
            <a:ext cx="3327900" cy="328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rPr b="1" lang="en" sz="1122">
                <a:solidFill>
                  <a:schemeClr val="dk2"/>
                </a:solidFill>
                <a:latin typeface="Merriweather"/>
                <a:ea typeface="Merriweather"/>
                <a:cs typeface="Merriweather"/>
                <a:sym typeface="Merriweather"/>
              </a:rPr>
              <a:t>•Lecture:</a:t>
            </a:r>
            <a:endParaRPr b="1" sz="1122">
              <a:solidFill>
                <a:schemeClr val="dk2"/>
              </a:solidFill>
              <a:latin typeface="Merriweather"/>
              <a:ea typeface="Merriweather"/>
              <a:cs typeface="Merriweather"/>
              <a:sym typeface="Merriweather"/>
            </a:endParaRPr>
          </a:p>
          <a:p>
            <a:pPr indent="457200" lvl="0" marL="0" rtl="0" algn="l">
              <a:spcBef>
                <a:spcPts val="0"/>
              </a:spcBef>
              <a:spcAft>
                <a:spcPts val="0"/>
              </a:spcAft>
              <a:buNone/>
            </a:pPr>
            <a:r>
              <a:rPr lang="en" sz="1122">
                <a:solidFill>
                  <a:schemeClr val="dk2"/>
                </a:solidFill>
                <a:latin typeface="Merriweather"/>
                <a:ea typeface="Merriweather"/>
                <a:cs typeface="Merriweather"/>
                <a:sym typeface="Merriweather"/>
              </a:rPr>
              <a:t>SE2226- Software Quality Assurance and Testing</a:t>
            </a:r>
            <a:endParaRPr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b="1"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rPr b="1" lang="en" sz="1122">
                <a:solidFill>
                  <a:schemeClr val="dk2"/>
                </a:solidFill>
                <a:latin typeface="Merriweather"/>
                <a:ea typeface="Merriweather"/>
                <a:cs typeface="Merriweather"/>
                <a:sym typeface="Merriweather"/>
              </a:rPr>
              <a:t>•Students Name-ID:</a:t>
            </a:r>
            <a:endParaRPr b="1" sz="1122">
              <a:solidFill>
                <a:schemeClr val="dk2"/>
              </a:solidFill>
              <a:latin typeface="Merriweather"/>
              <a:ea typeface="Merriweather"/>
              <a:cs typeface="Merriweather"/>
              <a:sym typeface="Merriweather"/>
            </a:endParaRPr>
          </a:p>
          <a:p>
            <a:pPr indent="457200" lvl="0" marL="0" rtl="0" algn="l">
              <a:spcBef>
                <a:spcPts val="0"/>
              </a:spcBef>
              <a:spcAft>
                <a:spcPts val="0"/>
              </a:spcAft>
              <a:buNone/>
            </a:pPr>
            <a:r>
              <a:rPr lang="en" sz="1122">
                <a:solidFill>
                  <a:schemeClr val="dk2"/>
                </a:solidFill>
                <a:latin typeface="Merriweather"/>
                <a:ea typeface="Merriweather"/>
                <a:cs typeface="Merriweather"/>
                <a:sym typeface="Merriweather"/>
              </a:rPr>
              <a:t>Gizem Gültoprak-22070006034</a:t>
            </a:r>
            <a:endParaRPr sz="1122">
              <a:solidFill>
                <a:schemeClr val="dk2"/>
              </a:solidFill>
              <a:latin typeface="Merriweather"/>
              <a:ea typeface="Merriweather"/>
              <a:cs typeface="Merriweather"/>
              <a:sym typeface="Merriweather"/>
            </a:endParaRPr>
          </a:p>
          <a:p>
            <a:pPr indent="457200" lvl="0" marL="0" rtl="0" algn="l">
              <a:spcBef>
                <a:spcPts val="0"/>
              </a:spcBef>
              <a:spcAft>
                <a:spcPts val="0"/>
              </a:spcAft>
              <a:buNone/>
            </a:pPr>
            <a:r>
              <a:rPr lang="en" sz="1122">
                <a:solidFill>
                  <a:schemeClr val="dk2"/>
                </a:solidFill>
                <a:latin typeface="Merriweather"/>
                <a:ea typeface="Merriweather"/>
                <a:cs typeface="Merriweather"/>
                <a:sym typeface="Merriweather"/>
              </a:rPr>
              <a:t>Beren Elçin Polat-22070006064</a:t>
            </a:r>
            <a:endParaRPr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b="1"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rPr b="1" lang="en" sz="1122">
                <a:solidFill>
                  <a:schemeClr val="dk2"/>
                </a:solidFill>
                <a:latin typeface="Merriweather"/>
                <a:ea typeface="Merriweather"/>
                <a:cs typeface="Merriweather"/>
                <a:sym typeface="Merriweather"/>
              </a:rPr>
              <a:t>•Department: </a:t>
            </a:r>
            <a:endParaRPr b="1" sz="1122">
              <a:solidFill>
                <a:schemeClr val="dk2"/>
              </a:solidFill>
              <a:latin typeface="Merriweather"/>
              <a:ea typeface="Merriweather"/>
              <a:cs typeface="Merriweather"/>
              <a:sym typeface="Merriweather"/>
            </a:endParaRPr>
          </a:p>
          <a:p>
            <a:pPr indent="457200" lvl="0" marL="0" rtl="0" algn="l">
              <a:spcBef>
                <a:spcPts val="0"/>
              </a:spcBef>
              <a:spcAft>
                <a:spcPts val="0"/>
              </a:spcAft>
              <a:buNone/>
            </a:pPr>
            <a:r>
              <a:rPr lang="en" sz="1122">
                <a:solidFill>
                  <a:schemeClr val="dk2"/>
                </a:solidFill>
                <a:latin typeface="Merriweather"/>
                <a:ea typeface="Merriweather"/>
                <a:cs typeface="Merriweather"/>
                <a:sym typeface="Merriweather"/>
              </a:rPr>
              <a:t>Software Engineering</a:t>
            </a:r>
            <a:endParaRPr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t/>
            </a:r>
            <a:endParaRPr b="1" sz="1122">
              <a:solidFill>
                <a:schemeClr val="dk2"/>
              </a:solidFill>
              <a:latin typeface="Merriweather"/>
              <a:ea typeface="Merriweather"/>
              <a:cs typeface="Merriweather"/>
              <a:sym typeface="Merriweather"/>
            </a:endParaRPr>
          </a:p>
          <a:p>
            <a:pPr indent="0" lvl="0" marL="0" rtl="0" algn="l">
              <a:spcBef>
                <a:spcPts val="0"/>
              </a:spcBef>
              <a:spcAft>
                <a:spcPts val="0"/>
              </a:spcAft>
              <a:buNone/>
            </a:pPr>
            <a:r>
              <a:rPr b="1" lang="en" sz="1122">
                <a:solidFill>
                  <a:schemeClr val="dk2"/>
                </a:solidFill>
                <a:latin typeface="Merriweather"/>
                <a:ea typeface="Merriweather"/>
                <a:cs typeface="Merriweather"/>
                <a:sym typeface="Merriweather"/>
              </a:rPr>
              <a:t>•Lecturer:</a:t>
            </a:r>
            <a:endParaRPr b="1" sz="1122">
              <a:solidFill>
                <a:schemeClr val="dk2"/>
              </a:solidFill>
              <a:latin typeface="Merriweather"/>
              <a:ea typeface="Merriweather"/>
              <a:cs typeface="Merriweather"/>
              <a:sym typeface="Merriweather"/>
            </a:endParaRPr>
          </a:p>
          <a:p>
            <a:pPr indent="457200" lvl="0" marL="0" rtl="0" algn="l">
              <a:spcBef>
                <a:spcPts val="0"/>
              </a:spcBef>
              <a:spcAft>
                <a:spcPts val="0"/>
              </a:spcAft>
              <a:buNone/>
            </a:pPr>
            <a:r>
              <a:rPr lang="en" sz="1122">
                <a:solidFill>
                  <a:schemeClr val="dk2"/>
                </a:solidFill>
                <a:latin typeface="Merriweather"/>
                <a:ea typeface="Merriweather"/>
                <a:cs typeface="Merriweather"/>
                <a:sym typeface="Merriweather"/>
              </a:rPr>
              <a:t>Korhan Karabulut</a:t>
            </a:r>
            <a:endParaRPr sz="1300">
              <a:solidFill>
                <a:schemeClr val="dk2"/>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22"/>
          <p:cNvPicPr preferRelativeResize="0"/>
          <p:nvPr/>
        </p:nvPicPr>
        <p:blipFill rotWithShape="1">
          <a:blip r:embed="rId3">
            <a:alphaModFix/>
          </a:blip>
          <a:srcRect b="7529" l="0" r="0" t="-7530"/>
          <a:stretch/>
        </p:blipFill>
        <p:spPr>
          <a:xfrm>
            <a:off x="251825" y="236475"/>
            <a:ext cx="3829350" cy="4414026"/>
          </a:xfrm>
          <a:prstGeom prst="rect">
            <a:avLst/>
          </a:prstGeom>
          <a:noFill/>
          <a:ln>
            <a:noFill/>
          </a:ln>
        </p:spPr>
      </p:pic>
      <p:sp>
        <p:nvSpPr>
          <p:cNvPr id="246" name="Google Shape;246;p22"/>
          <p:cNvSpPr txBox="1"/>
          <p:nvPr>
            <p:ph type="title"/>
          </p:nvPr>
        </p:nvSpPr>
        <p:spPr>
          <a:xfrm>
            <a:off x="230450" y="1430575"/>
            <a:ext cx="3872100" cy="33423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sz="2511">
                <a:solidFill>
                  <a:srgbClr val="0D0D0D"/>
                </a:solidFill>
              </a:rPr>
              <a:t> Use Case Testing</a:t>
            </a:r>
            <a:endParaRPr sz="2511">
              <a:solidFill>
                <a:srgbClr val="0D0D0D"/>
              </a:solidFill>
            </a:endParaRPr>
          </a:p>
          <a:p>
            <a:pPr indent="0" lvl="0" marL="0" rtl="0" algn="l">
              <a:lnSpc>
                <a:spcPct val="175000"/>
              </a:lnSpc>
              <a:spcBef>
                <a:spcPts val="0"/>
              </a:spcBef>
              <a:spcAft>
                <a:spcPts val="0"/>
              </a:spcAft>
              <a:buNone/>
            </a:pPr>
            <a:r>
              <a:t/>
            </a:r>
            <a:endParaRPr sz="1300">
              <a:solidFill>
                <a:srgbClr val="0D0D0D"/>
              </a:solidFill>
            </a:endParaRPr>
          </a:p>
          <a:p>
            <a:pPr indent="0" lvl="0" marL="0" rtl="0" algn="l">
              <a:lnSpc>
                <a:spcPct val="175000"/>
              </a:lnSpc>
              <a:spcBef>
                <a:spcPts val="0"/>
              </a:spcBef>
              <a:spcAft>
                <a:spcPts val="0"/>
              </a:spcAft>
              <a:buNone/>
            </a:pPr>
            <a:r>
              <a:rPr lang="en" sz="1300">
                <a:solidFill>
                  <a:srgbClr val="0D0D0D"/>
                </a:solidFill>
              </a:rPr>
              <a:t>The provided tests are examples of Use Case Testing as they focus on validating the application's behavior against various scenarios that users might encounter while trying to change their passwords. This ensures that the password change functionality is robust and user-friendly.</a:t>
            </a:r>
            <a:endParaRPr sz="1300">
              <a:solidFill>
                <a:srgbClr val="0D0D0D"/>
              </a:solidFill>
            </a:endParaRPr>
          </a:p>
          <a:p>
            <a:pPr indent="0" lvl="0" marL="0" rtl="0" algn="l">
              <a:lnSpc>
                <a:spcPct val="90000"/>
              </a:lnSpc>
              <a:spcBef>
                <a:spcPts val="1000"/>
              </a:spcBef>
              <a:spcAft>
                <a:spcPts val="0"/>
              </a:spcAft>
              <a:buNone/>
            </a:pPr>
            <a:r>
              <a:t/>
            </a:r>
            <a:endParaRPr sz="1200">
              <a:solidFill>
                <a:srgbClr val="0D0D0D"/>
              </a:solidFill>
            </a:endParaRPr>
          </a:p>
          <a:p>
            <a:pPr indent="0" lvl="0" marL="0" rtl="0" algn="l">
              <a:spcBef>
                <a:spcPts val="0"/>
              </a:spcBef>
              <a:spcAft>
                <a:spcPts val="0"/>
              </a:spcAft>
              <a:buNone/>
            </a:pPr>
            <a:r>
              <a:t/>
            </a:r>
            <a:endParaRPr>
              <a:solidFill>
                <a:srgbClr val="0D0D0D"/>
              </a:solidFill>
            </a:endParaRPr>
          </a:p>
        </p:txBody>
      </p:sp>
      <p:pic>
        <p:nvPicPr>
          <p:cNvPr id="247" name="Google Shape;247;p22"/>
          <p:cNvPicPr preferRelativeResize="0"/>
          <p:nvPr/>
        </p:nvPicPr>
        <p:blipFill>
          <a:blip r:embed="rId4">
            <a:alphaModFix/>
          </a:blip>
          <a:stretch>
            <a:fillRect/>
          </a:stretch>
        </p:blipFill>
        <p:spPr>
          <a:xfrm>
            <a:off x="4353075" y="1131575"/>
            <a:ext cx="4693000" cy="3271000"/>
          </a:xfrm>
          <a:prstGeom prst="rect">
            <a:avLst/>
          </a:prstGeom>
          <a:noFill/>
          <a:ln>
            <a:noFill/>
          </a:ln>
        </p:spPr>
      </p:pic>
      <p:sp>
        <p:nvSpPr>
          <p:cNvPr id="248" name="Google Shape;248;p22"/>
          <p:cNvSpPr/>
          <p:nvPr/>
        </p:nvSpPr>
        <p:spPr>
          <a:xfrm>
            <a:off x="5032125" y="1064375"/>
            <a:ext cx="329400" cy="7389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49" name="Google Shape;249;p22"/>
          <p:cNvSpPr txBox="1"/>
          <p:nvPr/>
        </p:nvSpPr>
        <p:spPr>
          <a:xfrm>
            <a:off x="4572000" y="557075"/>
            <a:ext cx="222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Previous Password</a:t>
            </a:r>
            <a:r>
              <a:rPr lang="en">
                <a:solidFill>
                  <a:schemeClr val="dk2"/>
                </a:solidFill>
                <a:latin typeface="Roboto"/>
                <a:ea typeface="Roboto"/>
                <a:cs typeface="Roboto"/>
                <a:sym typeface="Roboto"/>
              </a:rPr>
              <a:t> Text Box</a:t>
            </a:r>
            <a:endParaRPr>
              <a:solidFill>
                <a:schemeClr val="dk2"/>
              </a:solidFill>
              <a:latin typeface="Roboto"/>
              <a:ea typeface="Roboto"/>
              <a:cs typeface="Roboto"/>
              <a:sym typeface="Roboto"/>
            </a:endParaRPr>
          </a:p>
        </p:txBody>
      </p:sp>
      <p:sp>
        <p:nvSpPr>
          <p:cNvPr id="250" name="Google Shape;250;p22"/>
          <p:cNvSpPr/>
          <p:nvPr/>
        </p:nvSpPr>
        <p:spPr>
          <a:xfrm>
            <a:off x="7328025" y="993150"/>
            <a:ext cx="329400" cy="1655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51" name="Google Shape;251;p22"/>
          <p:cNvSpPr txBox="1"/>
          <p:nvPr/>
        </p:nvSpPr>
        <p:spPr>
          <a:xfrm>
            <a:off x="6867900" y="593750"/>
            <a:ext cx="2222700" cy="7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New </a:t>
            </a:r>
            <a:r>
              <a:rPr lang="en">
                <a:solidFill>
                  <a:schemeClr val="dk2"/>
                </a:solidFill>
                <a:latin typeface="Roboto"/>
                <a:ea typeface="Roboto"/>
                <a:cs typeface="Roboto"/>
                <a:sym typeface="Roboto"/>
              </a:rPr>
              <a:t>Password Text Box</a:t>
            </a:r>
            <a:endParaRPr>
              <a:solidFill>
                <a:schemeClr val="dk2"/>
              </a:solidFill>
              <a:latin typeface="Roboto"/>
              <a:ea typeface="Roboto"/>
              <a:cs typeface="Roboto"/>
              <a:sym typeface="Roboto"/>
            </a:endParaRPr>
          </a:p>
        </p:txBody>
      </p:sp>
      <p:sp>
        <p:nvSpPr>
          <p:cNvPr id="252" name="Google Shape;252;p22"/>
          <p:cNvSpPr txBox="1"/>
          <p:nvPr/>
        </p:nvSpPr>
        <p:spPr>
          <a:xfrm>
            <a:off x="8831525" y="4772875"/>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9</a:t>
            </a:r>
            <a:endParaRPr sz="1300">
              <a:solidFill>
                <a:schemeClr val="dk2"/>
              </a:solidFill>
              <a:latin typeface="Roboto"/>
              <a:ea typeface="Roboto"/>
              <a:cs typeface="Roboto"/>
              <a:sym typeface="Roboto"/>
            </a:endParaRPr>
          </a:p>
        </p:txBody>
      </p:sp>
      <p:pic>
        <p:nvPicPr>
          <p:cNvPr id="253" name="Google Shape;253;p22"/>
          <p:cNvPicPr preferRelativeResize="0"/>
          <p:nvPr/>
        </p:nvPicPr>
        <p:blipFill>
          <a:blip r:embed="rId5">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23"/>
          <p:cNvPicPr preferRelativeResize="0"/>
          <p:nvPr/>
        </p:nvPicPr>
        <p:blipFill>
          <a:blip r:embed="rId3">
            <a:alphaModFix/>
          </a:blip>
          <a:stretch>
            <a:fillRect/>
          </a:stretch>
        </p:blipFill>
        <p:spPr>
          <a:xfrm>
            <a:off x="152400" y="138675"/>
            <a:ext cx="5279151" cy="1228325"/>
          </a:xfrm>
          <a:prstGeom prst="rect">
            <a:avLst/>
          </a:prstGeom>
          <a:noFill/>
          <a:ln>
            <a:noFill/>
          </a:ln>
        </p:spPr>
      </p:pic>
      <p:pic>
        <p:nvPicPr>
          <p:cNvPr id="259" name="Google Shape;259;p23"/>
          <p:cNvPicPr preferRelativeResize="0"/>
          <p:nvPr/>
        </p:nvPicPr>
        <p:blipFill>
          <a:blip r:embed="rId4">
            <a:alphaModFix/>
          </a:blip>
          <a:stretch>
            <a:fillRect/>
          </a:stretch>
        </p:blipFill>
        <p:spPr>
          <a:xfrm>
            <a:off x="152400" y="1447275"/>
            <a:ext cx="7446175" cy="3610377"/>
          </a:xfrm>
          <a:prstGeom prst="rect">
            <a:avLst/>
          </a:prstGeom>
          <a:noFill/>
          <a:ln>
            <a:noFill/>
          </a:ln>
        </p:spPr>
      </p:pic>
      <p:sp>
        <p:nvSpPr>
          <p:cNvPr id="260" name="Google Shape;260;p23"/>
          <p:cNvSpPr txBox="1"/>
          <p:nvPr/>
        </p:nvSpPr>
        <p:spPr>
          <a:xfrm>
            <a:off x="883150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10</a:t>
            </a:r>
            <a:endParaRPr sz="1300">
              <a:solidFill>
                <a:schemeClr val="dk2"/>
              </a:solidFill>
              <a:latin typeface="Roboto"/>
              <a:ea typeface="Roboto"/>
              <a:cs typeface="Roboto"/>
              <a:sym typeface="Roboto"/>
            </a:endParaRPr>
          </a:p>
        </p:txBody>
      </p:sp>
      <p:pic>
        <p:nvPicPr>
          <p:cNvPr id="261" name="Google Shape;261;p23"/>
          <p:cNvPicPr preferRelativeResize="0"/>
          <p:nvPr/>
        </p:nvPicPr>
        <p:blipFill>
          <a:blip r:embed="rId5">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id="266" name="Google Shape;266;p24"/>
          <p:cNvPicPr preferRelativeResize="0"/>
          <p:nvPr/>
        </p:nvPicPr>
        <p:blipFill rotWithShape="1">
          <a:blip r:embed="rId3">
            <a:alphaModFix/>
          </a:blip>
          <a:srcRect b="0" l="0" r="32840" t="0"/>
          <a:stretch/>
        </p:blipFill>
        <p:spPr>
          <a:xfrm>
            <a:off x="4391150" y="1933375"/>
            <a:ext cx="4673473" cy="2091951"/>
          </a:xfrm>
          <a:prstGeom prst="rect">
            <a:avLst/>
          </a:prstGeom>
          <a:noFill/>
          <a:ln>
            <a:noFill/>
          </a:ln>
        </p:spPr>
      </p:pic>
      <p:pic>
        <p:nvPicPr>
          <p:cNvPr id="267" name="Google Shape;267;p24"/>
          <p:cNvPicPr preferRelativeResize="0"/>
          <p:nvPr/>
        </p:nvPicPr>
        <p:blipFill rotWithShape="1">
          <a:blip r:embed="rId4">
            <a:alphaModFix/>
          </a:blip>
          <a:srcRect b="7529" l="0" r="0" t="-7530"/>
          <a:stretch/>
        </p:blipFill>
        <p:spPr>
          <a:xfrm>
            <a:off x="199425" y="-209200"/>
            <a:ext cx="3829350" cy="4414026"/>
          </a:xfrm>
          <a:prstGeom prst="rect">
            <a:avLst/>
          </a:prstGeom>
          <a:noFill/>
          <a:ln>
            <a:noFill/>
          </a:ln>
        </p:spPr>
      </p:pic>
      <p:sp>
        <p:nvSpPr>
          <p:cNvPr id="268" name="Google Shape;268;p24"/>
          <p:cNvSpPr txBox="1"/>
          <p:nvPr>
            <p:ph type="title"/>
          </p:nvPr>
        </p:nvSpPr>
        <p:spPr>
          <a:xfrm>
            <a:off x="267050" y="862525"/>
            <a:ext cx="3872100" cy="33423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sz="2511">
                <a:solidFill>
                  <a:srgbClr val="0D0D0D"/>
                </a:solidFill>
              </a:rPr>
              <a:t> Use Case Testing</a:t>
            </a:r>
            <a:endParaRPr sz="2511">
              <a:solidFill>
                <a:srgbClr val="0D0D0D"/>
              </a:solidFill>
            </a:endParaRPr>
          </a:p>
          <a:p>
            <a:pPr indent="0" lvl="0" marL="0" rtl="0" algn="l">
              <a:lnSpc>
                <a:spcPct val="175000"/>
              </a:lnSpc>
              <a:spcBef>
                <a:spcPts val="0"/>
              </a:spcBef>
              <a:spcAft>
                <a:spcPts val="0"/>
              </a:spcAft>
              <a:buNone/>
            </a:pPr>
            <a:r>
              <a:t/>
            </a:r>
            <a:endParaRPr sz="1300">
              <a:solidFill>
                <a:srgbClr val="0D0D0D"/>
              </a:solidFill>
            </a:endParaRPr>
          </a:p>
          <a:p>
            <a:pPr indent="0" lvl="0" marL="0" rtl="0" algn="l">
              <a:lnSpc>
                <a:spcPct val="175000"/>
              </a:lnSpc>
              <a:spcBef>
                <a:spcPts val="0"/>
              </a:spcBef>
              <a:spcAft>
                <a:spcPts val="0"/>
              </a:spcAft>
              <a:buNone/>
            </a:pPr>
            <a:r>
              <a:rPr lang="en" sz="1311">
                <a:solidFill>
                  <a:srgbClr val="0D0D0D"/>
                </a:solidFill>
              </a:rPr>
              <a:t>This test case is an example of Use Case Testing as it focuses on validating the application's behavior against a specific scenario: filtering statistics for Germany. It ensures that the user can successfully filter the statistics by selecting a country and that the application displays the correct filtered results.</a:t>
            </a:r>
            <a:endParaRPr sz="1411">
              <a:solidFill>
                <a:srgbClr val="0D0D0D"/>
              </a:solidFill>
            </a:endParaRPr>
          </a:p>
          <a:p>
            <a:pPr indent="0" lvl="0" marL="0" rtl="0" algn="l">
              <a:lnSpc>
                <a:spcPct val="90000"/>
              </a:lnSpc>
              <a:spcBef>
                <a:spcPts val="1000"/>
              </a:spcBef>
              <a:spcAft>
                <a:spcPts val="0"/>
              </a:spcAft>
              <a:buNone/>
            </a:pPr>
            <a:r>
              <a:t/>
            </a:r>
            <a:endParaRPr sz="1200">
              <a:solidFill>
                <a:srgbClr val="0D0D0D"/>
              </a:solidFill>
            </a:endParaRPr>
          </a:p>
          <a:p>
            <a:pPr indent="0" lvl="0" marL="0" rtl="0" algn="l">
              <a:spcBef>
                <a:spcPts val="0"/>
              </a:spcBef>
              <a:spcAft>
                <a:spcPts val="0"/>
              </a:spcAft>
              <a:buNone/>
            </a:pPr>
            <a:r>
              <a:t/>
            </a:r>
            <a:endParaRPr>
              <a:solidFill>
                <a:srgbClr val="0D0D0D"/>
              </a:solidFill>
            </a:endParaRPr>
          </a:p>
        </p:txBody>
      </p:sp>
      <p:sp>
        <p:nvSpPr>
          <p:cNvPr id="269" name="Google Shape;269;p24"/>
          <p:cNvSpPr/>
          <p:nvPr/>
        </p:nvSpPr>
        <p:spPr>
          <a:xfrm>
            <a:off x="4709534" y="854986"/>
            <a:ext cx="228000" cy="13044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0" name="Google Shape;270;p24"/>
          <p:cNvSpPr txBox="1"/>
          <p:nvPr/>
        </p:nvSpPr>
        <p:spPr>
          <a:xfrm>
            <a:off x="4391150" y="338675"/>
            <a:ext cx="1184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D0D0D"/>
                </a:solidFill>
                <a:latin typeface="Roboto"/>
                <a:ea typeface="Roboto"/>
                <a:cs typeface="Roboto"/>
                <a:sym typeface="Roboto"/>
              </a:rPr>
              <a:t>Country</a:t>
            </a:r>
            <a:r>
              <a:rPr lang="en" sz="1300">
                <a:solidFill>
                  <a:srgbClr val="0D0D0D"/>
                </a:solidFill>
                <a:latin typeface="Roboto"/>
                <a:ea typeface="Roboto"/>
                <a:cs typeface="Roboto"/>
                <a:sym typeface="Roboto"/>
              </a:rPr>
              <a:t> Select Box</a:t>
            </a:r>
            <a:endParaRPr sz="1300">
              <a:solidFill>
                <a:srgbClr val="0D0D0D"/>
              </a:solidFill>
              <a:latin typeface="Roboto"/>
              <a:ea typeface="Roboto"/>
              <a:cs typeface="Roboto"/>
              <a:sym typeface="Roboto"/>
            </a:endParaRPr>
          </a:p>
        </p:txBody>
      </p:sp>
      <p:sp>
        <p:nvSpPr>
          <p:cNvPr id="271" name="Google Shape;271;p24"/>
          <p:cNvSpPr/>
          <p:nvPr/>
        </p:nvSpPr>
        <p:spPr>
          <a:xfrm>
            <a:off x="7737234" y="854986"/>
            <a:ext cx="228000" cy="13044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2" name="Google Shape;272;p24"/>
          <p:cNvSpPr txBox="1"/>
          <p:nvPr/>
        </p:nvSpPr>
        <p:spPr>
          <a:xfrm>
            <a:off x="7490075" y="481125"/>
            <a:ext cx="1184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latin typeface="Roboto"/>
                <a:ea typeface="Roboto"/>
                <a:cs typeface="Roboto"/>
                <a:sym typeface="Roboto"/>
              </a:rPr>
              <a:t>List</a:t>
            </a:r>
            <a:r>
              <a:rPr lang="en" sz="1300">
                <a:latin typeface="Roboto"/>
                <a:ea typeface="Roboto"/>
                <a:cs typeface="Roboto"/>
                <a:sym typeface="Roboto"/>
              </a:rPr>
              <a:t> Box</a:t>
            </a:r>
            <a:endParaRPr sz="1300">
              <a:latin typeface="Roboto"/>
              <a:ea typeface="Roboto"/>
              <a:cs typeface="Roboto"/>
              <a:sym typeface="Roboto"/>
            </a:endParaRPr>
          </a:p>
        </p:txBody>
      </p:sp>
      <p:sp>
        <p:nvSpPr>
          <p:cNvPr id="273" name="Google Shape;273;p24"/>
          <p:cNvSpPr/>
          <p:nvPr/>
        </p:nvSpPr>
        <p:spPr>
          <a:xfrm>
            <a:off x="6483100" y="3743825"/>
            <a:ext cx="228000" cy="6855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74" name="Google Shape;274;p24"/>
          <p:cNvSpPr txBox="1"/>
          <p:nvPr/>
        </p:nvSpPr>
        <p:spPr>
          <a:xfrm>
            <a:off x="6020175" y="4429325"/>
            <a:ext cx="1522200" cy="204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Listed Leagues</a:t>
            </a:r>
            <a:endParaRPr sz="1300">
              <a:solidFill>
                <a:schemeClr val="dk2"/>
              </a:solidFill>
              <a:latin typeface="Roboto"/>
              <a:ea typeface="Roboto"/>
              <a:cs typeface="Roboto"/>
              <a:sym typeface="Roboto"/>
            </a:endParaRPr>
          </a:p>
        </p:txBody>
      </p:sp>
      <p:sp>
        <p:nvSpPr>
          <p:cNvPr id="275" name="Google Shape;275;p24"/>
          <p:cNvSpPr txBox="1"/>
          <p:nvPr/>
        </p:nvSpPr>
        <p:spPr>
          <a:xfrm>
            <a:off x="882315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11</a:t>
            </a:r>
            <a:endParaRPr sz="1300">
              <a:solidFill>
                <a:schemeClr val="dk2"/>
              </a:solidFill>
              <a:latin typeface="Roboto"/>
              <a:ea typeface="Roboto"/>
              <a:cs typeface="Roboto"/>
              <a:sym typeface="Roboto"/>
            </a:endParaRPr>
          </a:p>
        </p:txBody>
      </p:sp>
      <p:pic>
        <p:nvPicPr>
          <p:cNvPr id="276" name="Google Shape;276;p24"/>
          <p:cNvPicPr preferRelativeResize="0"/>
          <p:nvPr/>
        </p:nvPicPr>
        <p:blipFill>
          <a:blip r:embed="rId5">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pic>
        <p:nvPicPr>
          <p:cNvPr id="281" name="Google Shape;281;p25"/>
          <p:cNvPicPr preferRelativeResize="0"/>
          <p:nvPr/>
        </p:nvPicPr>
        <p:blipFill rotWithShape="1">
          <a:blip r:embed="rId3">
            <a:alphaModFix/>
          </a:blip>
          <a:srcRect b="7529" l="0" r="0" t="-7530"/>
          <a:stretch/>
        </p:blipFill>
        <p:spPr>
          <a:xfrm>
            <a:off x="256525" y="-290600"/>
            <a:ext cx="3829350" cy="3367750"/>
          </a:xfrm>
          <a:prstGeom prst="rect">
            <a:avLst/>
          </a:prstGeom>
          <a:noFill/>
          <a:ln>
            <a:noFill/>
          </a:ln>
        </p:spPr>
      </p:pic>
      <p:sp>
        <p:nvSpPr>
          <p:cNvPr id="282" name="Google Shape;282;p25"/>
          <p:cNvSpPr txBox="1"/>
          <p:nvPr>
            <p:ph type="title"/>
          </p:nvPr>
        </p:nvSpPr>
        <p:spPr>
          <a:xfrm>
            <a:off x="213775" y="787725"/>
            <a:ext cx="3872100" cy="17058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sz="2511">
                <a:solidFill>
                  <a:srgbClr val="0D0D0D"/>
                </a:solidFill>
              </a:rPr>
              <a:t>  UI Testing</a:t>
            </a:r>
            <a:endParaRPr sz="2511">
              <a:solidFill>
                <a:srgbClr val="0D0D0D"/>
              </a:solidFill>
            </a:endParaRPr>
          </a:p>
          <a:p>
            <a:pPr indent="0" lvl="0" marL="0" rtl="0" algn="l">
              <a:lnSpc>
                <a:spcPct val="175000"/>
              </a:lnSpc>
              <a:spcBef>
                <a:spcPts val="0"/>
              </a:spcBef>
              <a:spcAft>
                <a:spcPts val="0"/>
              </a:spcAft>
              <a:buNone/>
            </a:pPr>
            <a:r>
              <a:t/>
            </a:r>
            <a:endParaRPr sz="1300">
              <a:solidFill>
                <a:srgbClr val="0D0D0D"/>
              </a:solidFill>
            </a:endParaRPr>
          </a:p>
          <a:p>
            <a:pPr indent="0" lvl="0" marL="0" rtl="0" algn="l">
              <a:lnSpc>
                <a:spcPct val="175000"/>
              </a:lnSpc>
              <a:spcBef>
                <a:spcPts val="0"/>
              </a:spcBef>
              <a:spcAft>
                <a:spcPts val="0"/>
              </a:spcAft>
              <a:buNone/>
            </a:pPr>
            <a:r>
              <a:rPr lang="en" sz="1422">
                <a:solidFill>
                  <a:srgbClr val="0D0D0D"/>
                </a:solidFill>
                <a:latin typeface="Roboto"/>
                <a:ea typeface="Roboto"/>
                <a:cs typeface="Roboto"/>
                <a:sym typeface="Roboto"/>
              </a:rPr>
              <a:t>These tests are designed to validate the functionality of various elements on a webpage, specifically on the Maçkolik website. </a:t>
            </a:r>
            <a:endParaRPr sz="1422">
              <a:solidFill>
                <a:srgbClr val="0D0D0D"/>
              </a:solidFill>
            </a:endParaRPr>
          </a:p>
          <a:p>
            <a:pPr indent="0" lvl="0" marL="0" rtl="0" algn="l">
              <a:lnSpc>
                <a:spcPct val="90000"/>
              </a:lnSpc>
              <a:spcBef>
                <a:spcPts val="1000"/>
              </a:spcBef>
              <a:spcAft>
                <a:spcPts val="0"/>
              </a:spcAft>
              <a:buNone/>
            </a:pPr>
            <a:r>
              <a:t/>
            </a:r>
            <a:endParaRPr sz="1200">
              <a:solidFill>
                <a:srgbClr val="0D0D0D"/>
              </a:solidFill>
            </a:endParaRPr>
          </a:p>
          <a:p>
            <a:pPr indent="0" lvl="0" marL="0" rtl="0" algn="l">
              <a:spcBef>
                <a:spcPts val="0"/>
              </a:spcBef>
              <a:spcAft>
                <a:spcPts val="0"/>
              </a:spcAft>
              <a:buNone/>
            </a:pPr>
            <a:r>
              <a:t/>
            </a:r>
            <a:endParaRPr>
              <a:solidFill>
                <a:srgbClr val="0D0D0D"/>
              </a:solidFill>
            </a:endParaRPr>
          </a:p>
        </p:txBody>
      </p:sp>
      <p:pic>
        <p:nvPicPr>
          <p:cNvPr id="283" name="Google Shape;283;p25"/>
          <p:cNvPicPr preferRelativeResize="0"/>
          <p:nvPr/>
        </p:nvPicPr>
        <p:blipFill>
          <a:blip r:embed="rId4">
            <a:alphaModFix/>
          </a:blip>
          <a:stretch>
            <a:fillRect/>
          </a:stretch>
        </p:blipFill>
        <p:spPr>
          <a:xfrm>
            <a:off x="4465175" y="597475"/>
            <a:ext cx="3206749" cy="1811100"/>
          </a:xfrm>
          <a:prstGeom prst="rect">
            <a:avLst/>
          </a:prstGeom>
          <a:noFill/>
          <a:ln>
            <a:noFill/>
          </a:ln>
        </p:spPr>
      </p:pic>
      <p:pic>
        <p:nvPicPr>
          <p:cNvPr id="284" name="Google Shape;284;p25"/>
          <p:cNvPicPr preferRelativeResize="0"/>
          <p:nvPr/>
        </p:nvPicPr>
        <p:blipFill rotWithShape="1">
          <a:blip r:embed="rId5">
            <a:alphaModFix/>
          </a:blip>
          <a:srcRect b="0" l="-1031" r="16443" t="0"/>
          <a:stretch/>
        </p:blipFill>
        <p:spPr>
          <a:xfrm>
            <a:off x="4365825" y="3171713"/>
            <a:ext cx="4628624" cy="1705725"/>
          </a:xfrm>
          <a:prstGeom prst="rect">
            <a:avLst/>
          </a:prstGeom>
          <a:noFill/>
          <a:ln>
            <a:noFill/>
          </a:ln>
        </p:spPr>
      </p:pic>
      <p:sp>
        <p:nvSpPr>
          <p:cNvPr id="285" name="Google Shape;285;p25"/>
          <p:cNvSpPr/>
          <p:nvPr/>
        </p:nvSpPr>
        <p:spPr>
          <a:xfrm>
            <a:off x="6670025" y="1420475"/>
            <a:ext cx="1344000" cy="2316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6" name="Google Shape;286;p25"/>
          <p:cNvSpPr txBox="1"/>
          <p:nvPr/>
        </p:nvSpPr>
        <p:spPr>
          <a:xfrm>
            <a:off x="8051225" y="1115300"/>
            <a:ext cx="11814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Video Play Button (assert element present)</a:t>
            </a:r>
            <a:endParaRPr sz="1300">
              <a:solidFill>
                <a:schemeClr val="dk2"/>
              </a:solidFill>
              <a:latin typeface="Roboto"/>
              <a:ea typeface="Roboto"/>
              <a:cs typeface="Roboto"/>
              <a:sym typeface="Roboto"/>
            </a:endParaRPr>
          </a:p>
        </p:txBody>
      </p:sp>
      <p:sp>
        <p:nvSpPr>
          <p:cNvPr id="287" name="Google Shape;287;p25"/>
          <p:cNvSpPr/>
          <p:nvPr/>
        </p:nvSpPr>
        <p:spPr>
          <a:xfrm>
            <a:off x="8585750" y="2625925"/>
            <a:ext cx="204600" cy="5874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88" name="Google Shape;288;p25"/>
          <p:cNvSpPr txBox="1"/>
          <p:nvPr/>
        </p:nvSpPr>
        <p:spPr>
          <a:xfrm>
            <a:off x="7929700" y="2362850"/>
            <a:ext cx="15843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General Season Section</a:t>
            </a:r>
            <a:endParaRPr sz="1300">
              <a:solidFill>
                <a:schemeClr val="dk2"/>
              </a:solidFill>
              <a:latin typeface="Roboto"/>
              <a:ea typeface="Roboto"/>
              <a:cs typeface="Roboto"/>
              <a:sym typeface="Roboto"/>
            </a:endParaRPr>
          </a:p>
        </p:txBody>
      </p:sp>
      <p:sp>
        <p:nvSpPr>
          <p:cNvPr id="289" name="Google Shape;289;p25"/>
          <p:cNvSpPr/>
          <p:nvPr/>
        </p:nvSpPr>
        <p:spPr>
          <a:xfrm>
            <a:off x="4928150" y="2953925"/>
            <a:ext cx="204600" cy="5874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0" name="Google Shape;290;p25"/>
          <p:cNvSpPr txBox="1"/>
          <p:nvPr/>
        </p:nvSpPr>
        <p:spPr>
          <a:xfrm>
            <a:off x="4238300" y="2609450"/>
            <a:ext cx="2716200" cy="23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Match</a:t>
            </a:r>
            <a:r>
              <a:rPr lang="en" sz="1300">
                <a:solidFill>
                  <a:schemeClr val="dk2"/>
                </a:solidFill>
                <a:latin typeface="Roboto"/>
                <a:ea typeface="Roboto"/>
                <a:cs typeface="Roboto"/>
                <a:sym typeface="Roboto"/>
              </a:rPr>
              <a:t> Season Section(assert value)</a:t>
            </a:r>
            <a:endParaRPr sz="1300">
              <a:solidFill>
                <a:schemeClr val="dk2"/>
              </a:solidFill>
              <a:latin typeface="Roboto"/>
              <a:ea typeface="Roboto"/>
              <a:cs typeface="Roboto"/>
              <a:sym typeface="Roboto"/>
            </a:endParaRPr>
          </a:p>
        </p:txBody>
      </p:sp>
      <p:pic>
        <p:nvPicPr>
          <p:cNvPr id="291" name="Google Shape;291;p25"/>
          <p:cNvPicPr preferRelativeResize="0"/>
          <p:nvPr/>
        </p:nvPicPr>
        <p:blipFill>
          <a:blip r:embed="rId6">
            <a:alphaModFix/>
          </a:blip>
          <a:stretch>
            <a:fillRect/>
          </a:stretch>
        </p:blipFill>
        <p:spPr>
          <a:xfrm>
            <a:off x="251025" y="3995397"/>
            <a:ext cx="3483370" cy="498600"/>
          </a:xfrm>
          <a:prstGeom prst="rect">
            <a:avLst/>
          </a:prstGeom>
          <a:noFill/>
          <a:ln>
            <a:noFill/>
          </a:ln>
        </p:spPr>
      </p:pic>
      <p:sp>
        <p:nvSpPr>
          <p:cNvPr id="292" name="Google Shape;292;p25"/>
          <p:cNvSpPr/>
          <p:nvPr/>
        </p:nvSpPr>
        <p:spPr>
          <a:xfrm>
            <a:off x="824750" y="3408000"/>
            <a:ext cx="294000" cy="5874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93" name="Google Shape;293;p25"/>
          <p:cNvSpPr txBox="1"/>
          <p:nvPr/>
        </p:nvSpPr>
        <p:spPr>
          <a:xfrm>
            <a:off x="8824150" y="4846075"/>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12</a:t>
            </a:r>
            <a:endParaRPr sz="1300">
              <a:solidFill>
                <a:schemeClr val="dk2"/>
              </a:solidFill>
              <a:latin typeface="Roboto"/>
              <a:ea typeface="Roboto"/>
              <a:cs typeface="Roboto"/>
              <a:sym typeface="Roboto"/>
            </a:endParaRPr>
          </a:p>
        </p:txBody>
      </p:sp>
      <p:sp>
        <p:nvSpPr>
          <p:cNvPr id="294" name="Google Shape;294;p25"/>
          <p:cNvSpPr txBox="1"/>
          <p:nvPr/>
        </p:nvSpPr>
        <p:spPr>
          <a:xfrm>
            <a:off x="323650" y="3001275"/>
            <a:ext cx="2394300" cy="3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Lato"/>
                <a:ea typeface="Lato"/>
                <a:cs typeface="Lato"/>
                <a:sym typeface="Lato"/>
              </a:rPr>
              <a:t>New Website Link(Assertion of new website title)</a:t>
            </a:r>
            <a:endParaRPr sz="1300">
              <a:solidFill>
                <a:schemeClr val="accent1"/>
              </a:solidFill>
              <a:latin typeface="Lato"/>
              <a:ea typeface="Lato"/>
              <a:cs typeface="Lato"/>
              <a:sym typeface="Lato"/>
            </a:endParaRPr>
          </a:p>
        </p:txBody>
      </p:sp>
      <p:pic>
        <p:nvPicPr>
          <p:cNvPr id="295" name="Google Shape;295;p25"/>
          <p:cNvPicPr preferRelativeResize="0"/>
          <p:nvPr/>
        </p:nvPicPr>
        <p:blipFill>
          <a:blip r:embed="rId7">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pic>
        <p:nvPicPr>
          <p:cNvPr id="300" name="Google Shape;300;p26"/>
          <p:cNvPicPr preferRelativeResize="0"/>
          <p:nvPr/>
        </p:nvPicPr>
        <p:blipFill rotWithShape="1">
          <a:blip r:embed="rId3">
            <a:alphaModFix/>
          </a:blip>
          <a:srcRect b="25986" l="1104" r="5253" t="0"/>
          <a:stretch/>
        </p:blipFill>
        <p:spPr>
          <a:xfrm>
            <a:off x="332600" y="854975"/>
            <a:ext cx="7779523" cy="1110175"/>
          </a:xfrm>
          <a:prstGeom prst="rect">
            <a:avLst/>
          </a:prstGeom>
          <a:noFill/>
          <a:ln>
            <a:noFill/>
          </a:ln>
        </p:spPr>
      </p:pic>
      <p:pic>
        <p:nvPicPr>
          <p:cNvPr id="301" name="Google Shape;301;p26"/>
          <p:cNvPicPr preferRelativeResize="0"/>
          <p:nvPr/>
        </p:nvPicPr>
        <p:blipFill>
          <a:blip r:embed="rId4">
            <a:alphaModFix/>
          </a:blip>
          <a:stretch>
            <a:fillRect/>
          </a:stretch>
        </p:blipFill>
        <p:spPr>
          <a:xfrm>
            <a:off x="1739100" y="2394475"/>
            <a:ext cx="5422049" cy="1110175"/>
          </a:xfrm>
          <a:prstGeom prst="rect">
            <a:avLst/>
          </a:prstGeom>
          <a:noFill/>
          <a:ln>
            <a:noFill/>
          </a:ln>
        </p:spPr>
      </p:pic>
      <p:pic>
        <p:nvPicPr>
          <p:cNvPr id="302" name="Google Shape;302;p26"/>
          <p:cNvPicPr preferRelativeResize="0"/>
          <p:nvPr/>
        </p:nvPicPr>
        <p:blipFill rotWithShape="1">
          <a:blip r:embed="rId5">
            <a:alphaModFix/>
          </a:blip>
          <a:srcRect b="0" l="7364" r="0" t="47696"/>
          <a:stretch/>
        </p:blipFill>
        <p:spPr>
          <a:xfrm>
            <a:off x="3384025" y="4103033"/>
            <a:ext cx="2460500" cy="380925"/>
          </a:xfrm>
          <a:prstGeom prst="rect">
            <a:avLst/>
          </a:prstGeom>
          <a:noFill/>
          <a:ln>
            <a:noFill/>
          </a:ln>
        </p:spPr>
      </p:pic>
      <p:sp>
        <p:nvSpPr>
          <p:cNvPr id="303" name="Google Shape;303;p26"/>
          <p:cNvSpPr/>
          <p:nvPr/>
        </p:nvSpPr>
        <p:spPr>
          <a:xfrm>
            <a:off x="6605675" y="641332"/>
            <a:ext cx="228000" cy="516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4" name="Google Shape;304;p26"/>
          <p:cNvSpPr txBox="1"/>
          <p:nvPr/>
        </p:nvSpPr>
        <p:spPr>
          <a:xfrm>
            <a:off x="6305100" y="125025"/>
            <a:ext cx="1184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Age</a:t>
            </a:r>
            <a:r>
              <a:rPr lang="en" sz="1300">
                <a:solidFill>
                  <a:schemeClr val="dk2"/>
                </a:solidFill>
                <a:latin typeface="Roboto"/>
                <a:ea typeface="Roboto"/>
                <a:cs typeface="Roboto"/>
                <a:sym typeface="Roboto"/>
              </a:rPr>
              <a:t> Selection Box</a:t>
            </a:r>
            <a:endParaRPr sz="1300">
              <a:solidFill>
                <a:schemeClr val="dk2"/>
              </a:solidFill>
              <a:latin typeface="Roboto"/>
              <a:ea typeface="Roboto"/>
              <a:cs typeface="Roboto"/>
              <a:sym typeface="Roboto"/>
            </a:endParaRPr>
          </a:p>
        </p:txBody>
      </p:sp>
      <p:sp>
        <p:nvSpPr>
          <p:cNvPr id="305" name="Google Shape;305;p26"/>
          <p:cNvSpPr/>
          <p:nvPr/>
        </p:nvSpPr>
        <p:spPr>
          <a:xfrm>
            <a:off x="7789775" y="641332"/>
            <a:ext cx="228000" cy="516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6" name="Google Shape;306;p26"/>
          <p:cNvSpPr txBox="1"/>
          <p:nvPr/>
        </p:nvSpPr>
        <p:spPr>
          <a:xfrm>
            <a:off x="7489200" y="276375"/>
            <a:ext cx="1184100" cy="51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List</a:t>
            </a:r>
            <a:r>
              <a:rPr lang="en" sz="1300">
                <a:solidFill>
                  <a:schemeClr val="dk2"/>
                </a:solidFill>
                <a:latin typeface="Roboto"/>
                <a:ea typeface="Roboto"/>
                <a:cs typeface="Roboto"/>
                <a:sym typeface="Roboto"/>
              </a:rPr>
              <a:t> Button</a:t>
            </a:r>
            <a:endParaRPr sz="1300">
              <a:solidFill>
                <a:schemeClr val="dk2"/>
              </a:solidFill>
              <a:latin typeface="Roboto"/>
              <a:ea typeface="Roboto"/>
              <a:cs typeface="Roboto"/>
              <a:sym typeface="Roboto"/>
            </a:endParaRPr>
          </a:p>
        </p:txBody>
      </p:sp>
      <p:sp>
        <p:nvSpPr>
          <p:cNvPr id="307" name="Google Shape;307;p26"/>
          <p:cNvSpPr/>
          <p:nvPr/>
        </p:nvSpPr>
        <p:spPr>
          <a:xfrm>
            <a:off x="7382175" y="1625225"/>
            <a:ext cx="845700" cy="231600"/>
          </a:xfrm>
          <a:prstGeom prst="left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08" name="Google Shape;308;p26"/>
          <p:cNvSpPr txBox="1"/>
          <p:nvPr/>
        </p:nvSpPr>
        <p:spPr>
          <a:xfrm>
            <a:off x="8325775" y="1402675"/>
            <a:ext cx="1050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Listed Element</a:t>
            </a:r>
            <a:endParaRPr sz="1300">
              <a:solidFill>
                <a:schemeClr val="dk2"/>
              </a:solidFill>
              <a:latin typeface="Roboto"/>
              <a:ea typeface="Roboto"/>
              <a:cs typeface="Roboto"/>
              <a:sym typeface="Roboto"/>
            </a:endParaRPr>
          </a:p>
        </p:txBody>
      </p:sp>
      <p:sp>
        <p:nvSpPr>
          <p:cNvPr id="309" name="Google Shape;309;p26"/>
          <p:cNvSpPr/>
          <p:nvPr/>
        </p:nvSpPr>
        <p:spPr>
          <a:xfrm>
            <a:off x="7161150" y="2911925"/>
            <a:ext cx="845700" cy="231600"/>
          </a:xfrm>
          <a:prstGeom prst="lef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0" name="Google Shape;310;p26"/>
          <p:cNvSpPr txBox="1"/>
          <p:nvPr/>
        </p:nvSpPr>
        <p:spPr>
          <a:xfrm>
            <a:off x="8112125" y="2778425"/>
            <a:ext cx="1050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Right Slider(assert element present)</a:t>
            </a:r>
            <a:endParaRPr sz="1300">
              <a:solidFill>
                <a:schemeClr val="dk2"/>
              </a:solidFill>
              <a:latin typeface="Roboto"/>
              <a:ea typeface="Roboto"/>
              <a:cs typeface="Roboto"/>
              <a:sym typeface="Roboto"/>
            </a:endParaRPr>
          </a:p>
        </p:txBody>
      </p:sp>
      <p:sp>
        <p:nvSpPr>
          <p:cNvPr id="311" name="Google Shape;311;p26"/>
          <p:cNvSpPr/>
          <p:nvPr/>
        </p:nvSpPr>
        <p:spPr>
          <a:xfrm>
            <a:off x="848100" y="2927200"/>
            <a:ext cx="845700" cy="231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2" name="Google Shape;312;p26"/>
          <p:cNvSpPr txBox="1"/>
          <p:nvPr/>
        </p:nvSpPr>
        <p:spPr>
          <a:xfrm>
            <a:off x="293550" y="2814050"/>
            <a:ext cx="8802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Left Slider</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p:txBody>
      </p:sp>
      <p:sp>
        <p:nvSpPr>
          <p:cNvPr id="313" name="Google Shape;313;p26"/>
          <p:cNvSpPr/>
          <p:nvPr/>
        </p:nvSpPr>
        <p:spPr>
          <a:xfrm>
            <a:off x="2469300" y="4157363"/>
            <a:ext cx="845700" cy="231600"/>
          </a:xfrm>
          <a:prstGeom prst="right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314" name="Google Shape;314;p26"/>
          <p:cNvSpPr txBox="1"/>
          <p:nvPr/>
        </p:nvSpPr>
        <p:spPr>
          <a:xfrm>
            <a:off x="1739100" y="4044188"/>
            <a:ext cx="1113300" cy="49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Football Button</a:t>
            </a:r>
            <a:endParaRPr sz="1300">
              <a:solidFill>
                <a:schemeClr val="dk2"/>
              </a:solidFill>
              <a:latin typeface="Roboto"/>
              <a:ea typeface="Roboto"/>
              <a:cs typeface="Roboto"/>
              <a:sym typeface="Roboto"/>
            </a:endParaRPr>
          </a:p>
          <a:p>
            <a:pPr indent="0" lvl="0" marL="0" rtl="0" algn="l">
              <a:spcBef>
                <a:spcPts val="0"/>
              </a:spcBef>
              <a:spcAft>
                <a:spcPts val="0"/>
              </a:spcAft>
              <a:buNone/>
            </a:pPr>
            <a:r>
              <a:t/>
            </a:r>
            <a:endParaRPr sz="1300">
              <a:solidFill>
                <a:schemeClr val="lt1"/>
              </a:solidFill>
              <a:latin typeface="Roboto"/>
              <a:ea typeface="Roboto"/>
              <a:cs typeface="Roboto"/>
              <a:sym typeface="Roboto"/>
            </a:endParaRPr>
          </a:p>
        </p:txBody>
      </p:sp>
      <p:sp>
        <p:nvSpPr>
          <p:cNvPr id="315" name="Google Shape;315;p26"/>
          <p:cNvSpPr txBox="1"/>
          <p:nvPr/>
        </p:nvSpPr>
        <p:spPr>
          <a:xfrm>
            <a:off x="8781375"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13</a:t>
            </a:r>
            <a:endParaRPr sz="1300">
              <a:solidFill>
                <a:schemeClr val="dk2"/>
              </a:solidFill>
              <a:latin typeface="Roboto"/>
              <a:ea typeface="Roboto"/>
              <a:cs typeface="Roboto"/>
              <a:sym typeface="Roboto"/>
            </a:endParaRPr>
          </a:p>
        </p:txBody>
      </p:sp>
      <p:pic>
        <p:nvPicPr>
          <p:cNvPr id="316" name="Google Shape;316;p26"/>
          <p:cNvPicPr preferRelativeResize="0"/>
          <p:nvPr/>
        </p:nvPicPr>
        <p:blipFill>
          <a:blip r:embed="rId6">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pic>
        <p:nvPicPr>
          <p:cNvPr id="321" name="Google Shape;321;p27"/>
          <p:cNvPicPr preferRelativeResize="0"/>
          <p:nvPr/>
        </p:nvPicPr>
        <p:blipFill>
          <a:blip r:embed="rId3">
            <a:alphaModFix/>
          </a:blip>
          <a:stretch>
            <a:fillRect/>
          </a:stretch>
        </p:blipFill>
        <p:spPr>
          <a:xfrm>
            <a:off x="792825" y="944675"/>
            <a:ext cx="3196305" cy="3168451"/>
          </a:xfrm>
          <a:prstGeom prst="rect">
            <a:avLst/>
          </a:prstGeom>
          <a:noFill/>
          <a:ln>
            <a:noFill/>
          </a:ln>
        </p:spPr>
      </p:pic>
      <p:pic>
        <p:nvPicPr>
          <p:cNvPr id="322" name="Google Shape;322;p27"/>
          <p:cNvPicPr preferRelativeResize="0"/>
          <p:nvPr/>
        </p:nvPicPr>
        <p:blipFill>
          <a:blip r:embed="rId4">
            <a:alphaModFix/>
          </a:blip>
          <a:stretch>
            <a:fillRect/>
          </a:stretch>
        </p:blipFill>
        <p:spPr>
          <a:xfrm>
            <a:off x="4260775" y="1288050"/>
            <a:ext cx="4090351" cy="264020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28"/>
          <p:cNvSpPr txBox="1"/>
          <p:nvPr>
            <p:ph type="title"/>
          </p:nvPr>
        </p:nvSpPr>
        <p:spPr>
          <a:xfrm>
            <a:off x="226700" y="66770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Problem Description</a:t>
            </a:r>
            <a:endParaRPr/>
          </a:p>
        </p:txBody>
      </p:sp>
      <p:sp>
        <p:nvSpPr>
          <p:cNvPr id="328" name="Google Shape;328;p28"/>
          <p:cNvSpPr txBox="1"/>
          <p:nvPr>
            <p:ph idx="1" type="body"/>
          </p:nvPr>
        </p:nvSpPr>
        <p:spPr>
          <a:xfrm>
            <a:off x="360475" y="1639075"/>
            <a:ext cx="4166400" cy="2183700"/>
          </a:xfrm>
          <a:prstGeom prst="rect">
            <a:avLst/>
          </a:prstGeom>
        </p:spPr>
        <p:txBody>
          <a:bodyPr anchorCtr="0" anchor="t" bIns="91425" lIns="91425" spcFirstLastPara="1" rIns="91425" wrap="square" tIns="91425">
            <a:normAutofit lnSpcReduction="20000"/>
          </a:bodyPr>
          <a:lstStyle/>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This use case describes how a user interacts with the Maçkolik website to check live scores, match statistics, and news updates related to various sports events. </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The actors involved are the users and the Maçkolik website services. The following preconditions must be met: the user's device must be connected to the internet, and there must be an active network connection to the Maçkolik server.</a:t>
            </a:r>
            <a:endParaRPr sz="1200">
              <a:solidFill>
                <a:srgbClr val="0D0D0D"/>
              </a:solidFill>
              <a:highlight>
                <a:srgbClr val="FFFFFF"/>
              </a:highlight>
            </a:endParaRPr>
          </a:p>
          <a:p>
            <a:pPr indent="-304800" lvl="0" marL="457200" rtl="0" algn="l">
              <a:spcBef>
                <a:spcPts val="0"/>
              </a:spcBef>
              <a:spcAft>
                <a:spcPts val="0"/>
              </a:spcAft>
              <a:buClr>
                <a:srgbClr val="0D0D0D"/>
              </a:buClr>
              <a:buSzPts val="1200"/>
              <a:buChar char="●"/>
            </a:pPr>
            <a:r>
              <a:rPr lang="en" sz="1200">
                <a:solidFill>
                  <a:srgbClr val="0D0D0D"/>
                </a:solidFill>
                <a:highlight>
                  <a:srgbClr val="FFFFFF"/>
                </a:highlight>
              </a:rPr>
              <a:t>Maçkolik Website does not open via school internet.</a:t>
            </a:r>
            <a:endParaRPr sz="1200">
              <a:solidFill>
                <a:srgbClr val="0D0D0D"/>
              </a:solidFill>
              <a:highlight>
                <a:srgbClr val="FFFFFF"/>
              </a:highlight>
            </a:endParaRPr>
          </a:p>
          <a:p>
            <a:pPr indent="0" lvl="0" marL="457200" rtl="0" algn="l">
              <a:spcBef>
                <a:spcPts val="1200"/>
              </a:spcBef>
              <a:spcAft>
                <a:spcPts val="1200"/>
              </a:spcAft>
              <a:buNone/>
            </a:pPr>
            <a:r>
              <a:t/>
            </a:r>
            <a:endParaRPr sz="1200">
              <a:solidFill>
                <a:srgbClr val="0D0D0D"/>
              </a:solidFill>
              <a:highlight>
                <a:srgbClr val="FFFFFF"/>
              </a:highlight>
            </a:endParaRPr>
          </a:p>
        </p:txBody>
      </p:sp>
      <p:sp>
        <p:nvSpPr>
          <p:cNvPr id="329" name="Google Shape;329;p28"/>
          <p:cNvSpPr txBox="1"/>
          <p:nvPr/>
        </p:nvSpPr>
        <p:spPr>
          <a:xfrm>
            <a:off x="874795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14</a:t>
            </a:r>
            <a:endParaRPr sz="1300">
              <a:solidFill>
                <a:schemeClr val="dk2"/>
              </a:solidFill>
              <a:latin typeface="Roboto"/>
              <a:ea typeface="Roboto"/>
              <a:cs typeface="Roboto"/>
              <a:sym typeface="Roboto"/>
            </a:endParaRPr>
          </a:p>
        </p:txBody>
      </p:sp>
      <p:pic>
        <p:nvPicPr>
          <p:cNvPr id="330" name="Google Shape;330;p28"/>
          <p:cNvPicPr preferRelativeResize="0"/>
          <p:nvPr/>
        </p:nvPicPr>
        <p:blipFill>
          <a:blip r:embed="rId3">
            <a:alphaModFix/>
          </a:blip>
          <a:stretch>
            <a:fillRect/>
          </a:stretch>
        </p:blipFill>
        <p:spPr>
          <a:xfrm>
            <a:off x="8377125" y="282225"/>
            <a:ext cx="433950" cy="4339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9"/>
          <p:cNvSpPr txBox="1"/>
          <p:nvPr>
            <p:ph type="title"/>
          </p:nvPr>
        </p:nvSpPr>
        <p:spPr>
          <a:xfrm>
            <a:off x="4585425" y="6082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336" name="Google Shape;336;p29"/>
          <p:cNvSpPr txBox="1"/>
          <p:nvPr/>
        </p:nvSpPr>
        <p:spPr>
          <a:xfrm>
            <a:off x="876095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15</a:t>
            </a:r>
            <a:endParaRPr sz="1300">
              <a:solidFill>
                <a:schemeClr val="dk2"/>
              </a:solidFill>
              <a:latin typeface="Roboto"/>
              <a:ea typeface="Roboto"/>
              <a:cs typeface="Roboto"/>
              <a:sym typeface="Roboto"/>
            </a:endParaRPr>
          </a:p>
        </p:txBody>
      </p:sp>
      <p:pic>
        <p:nvPicPr>
          <p:cNvPr id="337" name="Google Shape;337;p29"/>
          <p:cNvPicPr preferRelativeResize="0"/>
          <p:nvPr/>
        </p:nvPicPr>
        <p:blipFill>
          <a:blip r:embed="rId3">
            <a:alphaModFix/>
          </a:blip>
          <a:stretch>
            <a:fillRect/>
          </a:stretch>
        </p:blipFill>
        <p:spPr>
          <a:xfrm>
            <a:off x="777775" y="1797850"/>
            <a:ext cx="3002450" cy="1723000"/>
          </a:xfrm>
          <a:prstGeom prst="rect">
            <a:avLst/>
          </a:prstGeom>
          <a:noFill/>
          <a:ln>
            <a:noFill/>
          </a:ln>
        </p:spPr>
      </p:pic>
      <p:sp>
        <p:nvSpPr>
          <p:cNvPr id="338" name="Google Shape;338;p29"/>
          <p:cNvSpPr txBox="1"/>
          <p:nvPr/>
        </p:nvSpPr>
        <p:spPr>
          <a:xfrm>
            <a:off x="4195475" y="1462400"/>
            <a:ext cx="4220400" cy="3186300"/>
          </a:xfrm>
          <a:prstGeom prst="rect">
            <a:avLst/>
          </a:prstGeom>
          <a:noFill/>
          <a:ln>
            <a:noFill/>
          </a:ln>
        </p:spPr>
        <p:txBody>
          <a:bodyPr anchorCtr="0" anchor="t" bIns="91425" lIns="91425" spcFirstLastPara="1" rIns="91425" wrap="square" tIns="91425">
            <a:spAutoFit/>
          </a:bodyPr>
          <a:lstStyle/>
          <a:p>
            <a:pPr indent="-311150" lvl="0" marL="4572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Testing process and our projects includes testing the websites quantity, reliability and functionality. There is multiple testing design in our code, white and black box methods. Each test case is executed carefully to validate different points of the website, covering both functional and nonfunctional requirements. </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rgbClr val="0D0D0D"/>
              </a:solidFill>
              <a:latin typeface="Lato"/>
              <a:ea typeface="Lato"/>
              <a:cs typeface="Lato"/>
              <a:sym typeface="Lato"/>
            </a:endParaRPr>
          </a:p>
          <a:p>
            <a:pPr indent="-311150" lvl="0" marL="457200" rtl="0" algn="l">
              <a:spcBef>
                <a:spcPts val="0"/>
              </a:spcBef>
              <a:spcAft>
                <a:spcPts val="0"/>
              </a:spcAft>
              <a:buClr>
                <a:srgbClr val="0D0D0D"/>
              </a:buClr>
              <a:buSzPts val="1300"/>
              <a:buFont typeface="Lato"/>
              <a:buChar char="●"/>
            </a:pPr>
            <a:r>
              <a:rPr lang="en" sz="1300">
                <a:solidFill>
                  <a:srgbClr val="0D0D0D"/>
                </a:solidFill>
                <a:latin typeface="Lato"/>
                <a:ea typeface="Lato"/>
                <a:cs typeface="Lato"/>
                <a:sym typeface="Lato"/>
              </a:rPr>
              <a:t>Throughout the testing we have found a couple of errors. For example, filtering table error and password change is not user-friendly. To conclusion, the automated test includes user password change, search, filter, favorites and various links.</a:t>
            </a:r>
            <a:endParaRPr sz="1300">
              <a:solidFill>
                <a:srgbClr val="0D0D0D"/>
              </a:solidFill>
              <a:latin typeface="Lato"/>
              <a:ea typeface="Lato"/>
              <a:cs typeface="Lato"/>
              <a:sym typeface="Lato"/>
            </a:endParaRPr>
          </a:p>
          <a:p>
            <a:pPr indent="0" lvl="0" marL="0" rtl="0" algn="l">
              <a:spcBef>
                <a:spcPts val="0"/>
              </a:spcBef>
              <a:spcAft>
                <a:spcPts val="0"/>
              </a:spcAft>
              <a:buNone/>
            </a:pPr>
            <a:r>
              <a:t/>
            </a:r>
            <a:endParaRPr sz="1300">
              <a:solidFill>
                <a:srgbClr val="0D0D0D"/>
              </a:solidFill>
              <a:latin typeface="Lato"/>
              <a:ea typeface="Lato"/>
              <a:cs typeface="Lato"/>
              <a:sym typeface="Lato"/>
            </a:endParaRPr>
          </a:p>
        </p:txBody>
      </p:sp>
      <p:pic>
        <p:nvPicPr>
          <p:cNvPr id="339" name="Google Shape;339;p29"/>
          <p:cNvPicPr preferRelativeResize="0"/>
          <p:nvPr/>
        </p:nvPicPr>
        <p:blipFill>
          <a:blip r:embed="rId4">
            <a:alphaModFix/>
          </a:blip>
          <a:stretch>
            <a:fillRect/>
          </a:stretch>
        </p:blipFill>
        <p:spPr>
          <a:xfrm>
            <a:off x="8377125" y="282225"/>
            <a:ext cx="433950" cy="4339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14"/>
          <p:cNvSpPr txBox="1"/>
          <p:nvPr>
            <p:ph type="title"/>
          </p:nvPr>
        </p:nvSpPr>
        <p:spPr>
          <a:xfrm>
            <a:off x="4170675" y="539625"/>
            <a:ext cx="3706500" cy="592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INTRODUCTION</a:t>
            </a:r>
            <a:endParaRPr/>
          </a:p>
        </p:txBody>
      </p:sp>
      <p:sp>
        <p:nvSpPr>
          <p:cNvPr id="137" name="Google Shape;137;p14"/>
          <p:cNvSpPr txBox="1"/>
          <p:nvPr>
            <p:ph idx="1" type="body"/>
          </p:nvPr>
        </p:nvSpPr>
        <p:spPr>
          <a:xfrm>
            <a:off x="4170675" y="1381700"/>
            <a:ext cx="4640400" cy="2344500"/>
          </a:xfrm>
          <a:prstGeom prst="rect">
            <a:avLst/>
          </a:prstGeom>
        </p:spPr>
        <p:txBody>
          <a:bodyPr anchorCtr="0" anchor="t" bIns="91425" lIns="91425" spcFirstLastPara="1" rIns="91425" wrap="square" tIns="91425">
            <a:noAutofit/>
          </a:bodyPr>
          <a:lstStyle/>
          <a:p>
            <a:pPr indent="0" lvl="0" marL="0" rtl="0" algn="l">
              <a:lnSpc>
                <a:spcPct val="175000"/>
              </a:lnSpc>
              <a:spcBef>
                <a:spcPts val="0"/>
              </a:spcBef>
              <a:spcAft>
                <a:spcPts val="0"/>
              </a:spcAft>
              <a:buNone/>
            </a:pPr>
            <a:r>
              <a:rPr lang="en" sz="1200">
                <a:solidFill>
                  <a:srgbClr val="0D0D0D"/>
                </a:solidFill>
                <a:highlight>
                  <a:srgbClr val="FFFFFF"/>
                </a:highlight>
                <a:latin typeface="Merriweather"/>
                <a:ea typeface="Merriweather"/>
                <a:cs typeface="Merriweather"/>
                <a:sym typeface="Merriweather"/>
              </a:rPr>
              <a:t>Maçkolik is a popular sports website that provides real-time scores, news, and detailed information about various sports events, including football, basketball, and tennis. It serves as an essential hub for sports enthusiasts to stay updated with live scores, match statistics, and the latest sports news.</a:t>
            </a:r>
            <a:endParaRPr sz="1200">
              <a:solidFill>
                <a:srgbClr val="0D0D0D"/>
              </a:solidFill>
              <a:highlight>
                <a:srgbClr val="FFFFFF"/>
              </a:highlight>
              <a:latin typeface="Merriweather"/>
              <a:ea typeface="Merriweather"/>
              <a:cs typeface="Merriweather"/>
              <a:sym typeface="Merriweather"/>
            </a:endParaRPr>
          </a:p>
          <a:p>
            <a:pPr indent="0" lvl="0" marL="0" rtl="0" algn="l">
              <a:spcBef>
                <a:spcPts val="0"/>
              </a:spcBef>
              <a:spcAft>
                <a:spcPts val="1200"/>
              </a:spcAft>
              <a:buNone/>
            </a:pPr>
            <a:r>
              <a:t/>
            </a:r>
            <a:endParaRPr sz="1800">
              <a:latin typeface="Merriweather"/>
              <a:ea typeface="Merriweather"/>
              <a:cs typeface="Merriweather"/>
              <a:sym typeface="Merriweather"/>
            </a:endParaRPr>
          </a:p>
        </p:txBody>
      </p:sp>
      <p:sp>
        <p:nvSpPr>
          <p:cNvPr id="138" name="Google Shape;138;p14"/>
          <p:cNvSpPr txBox="1"/>
          <p:nvPr/>
        </p:nvSpPr>
        <p:spPr>
          <a:xfrm>
            <a:off x="8811075"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1</a:t>
            </a:r>
            <a:endParaRPr sz="1300">
              <a:solidFill>
                <a:schemeClr val="dk2"/>
              </a:solidFill>
              <a:latin typeface="Roboto"/>
              <a:ea typeface="Roboto"/>
              <a:cs typeface="Roboto"/>
              <a:sym typeface="Roboto"/>
            </a:endParaRPr>
          </a:p>
        </p:txBody>
      </p:sp>
      <p:sp>
        <p:nvSpPr>
          <p:cNvPr id="139" name="Google Shape;139;p14"/>
          <p:cNvSpPr txBox="1"/>
          <p:nvPr/>
        </p:nvSpPr>
        <p:spPr>
          <a:xfrm>
            <a:off x="833950" y="2276238"/>
            <a:ext cx="43062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800"/>
              </a:spcAft>
              <a:buNone/>
            </a:pPr>
            <a:r>
              <a:t/>
            </a:r>
            <a:endParaRPr sz="1300">
              <a:solidFill>
                <a:schemeClr val="dk2"/>
              </a:solidFill>
              <a:latin typeface="Roboto"/>
              <a:ea typeface="Roboto"/>
              <a:cs typeface="Roboto"/>
              <a:sym typeface="Roboto"/>
            </a:endParaRPr>
          </a:p>
        </p:txBody>
      </p:sp>
      <p:pic>
        <p:nvPicPr>
          <p:cNvPr id="140" name="Google Shape;140;p14"/>
          <p:cNvPicPr preferRelativeResize="0"/>
          <p:nvPr/>
        </p:nvPicPr>
        <p:blipFill rotWithShape="1">
          <a:blip r:embed="rId3">
            <a:alphaModFix/>
          </a:blip>
          <a:srcRect b="7529" l="0" r="0" t="-7530"/>
          <a:stretch/>
        </p:blipFill>
        <p:spPr>
          <a:xfrm>
            <a:off x="522850" y="1052113"/>
            <a:ext cx="2647926" cy="804574"/>
          </a:xfrm>
          <a:prstGeom prst="rect">
            <a:avLst/>
          </a:prstGeom>
          <a:noFill/>
          <a:ln>
            <a:noFill/>
          </a:ln>
        </p:spPr>
      </p:pic>
      <p:pic>
        <p:nvPicPr>
          <p:cNvPr id="141" name="Google Shape;141;p14"/>
          <p:cNvPicPr preferRelativeResize="0"/>
          <p:nvPr/>
        </p:nvPicPr>
        <p:blipFill rotWithShape="1">
          <a:blip r:embed="rId3">
            <a:alphaModFix/>
          </a:blip>
          <a:srcRect b="7529" l="0" r="0" t="-7530"/>
          <a:stretch/>
        </p:blipFill>
        <p:spPr>
          <a:xfrm>
            <a:off x="522850" y="1784663"/>
            <a:ext cx="2647926" cy="804574"/>
          </a:xfrm>
          <a:prstGeom prst="rect">
            <a:avLst/>
          </a:prstGeom>
          <a:noFill/>
          <a:ln>
            <a:noFill/>
          </a:ln>
        </p:spPr>
      </p:pic>
      <p:pic>
        <p:nvPicPr>
          <p:cNvPr id="142" name="Google Shape;142;p14"/>
          <p:cNvPicPr preferRelativeResize="0"/>
          <p:nvPr/>
        </p:nvPicPr>
        <p:blipFill rotWithShape="1">
          <a:blip r:embed="rId3">
            <a:alphaModFix/>
          </a:blip>
          <a:srcRect b="7529" l="0" r="0" t="-7530"/>
          <a:stretch/>
        </p:blipFill>
        <p:spPr>
          <a:xfrm>
            <a:off x="522850" y="2501525"/>
            <a:ext cx="2647926" cy="804574"/>
          </a:xfrm>
          <a:prstGeom prst="rect">
            <a:avLst/>
          </a:prstGeom>
          <a:noFill/>
          <a:ln>
            <a:noFill/>
          </a:ln>
        </p:spPr>
      </p:pic>
      <p:pic>
        <p:nvPicPr>
          <p:cNvPr id="143" name="Google Shape;143;p14"/>
          <p:cNvPicPr preferRelativeResize="0"/>
          <p:nvPr/>
        </p:nvPicPr>
        <p:blipFill rotWithShape="1">
          <a:blip r:embed="rId3">
            <a:alphaModFix/>
          </a:blip>
          <a:srcRect b="7529" l="0" r="0" t="-7530"/>
          <a:stretch/>
        </p:blipFill>
        <p:spPr>
          <a:xfrm>
            <a:off x="522850" y="3248663"/>
            <a:ext cx="2647926" cy="804574"/>
          </a:xfrm>
          <a:prstGeom prst="rect">
            <a:avLst/>
          </a:prstGeom>
          <a:noFill/>
          <a:ln>
            <a:noFill/>
          </a:ln>
        </p:spPr>
      </p:pic>
      <p:sp>
        <p:nvSpPr>
          <p:cNvPr id="144" name="Google Shape;144;p14"/>
          <p:cNvSpPr txBox="1"/>
          <p:nvPr/>
        </p:nvSpPr>
        <p:spPr>
          <a:xfrm>
            <a:off x="606950" y="2025475"/>
            <a:ext cx="52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Test Case</a:t>
            </a:r>
            <a:endParaRPr>
              <a:latin typeface="Roboto"/>
              <a:ea typeface="Roboto"/>
              <a:cs typeface="Roboto"/>
              <a:sym typeface="Roboto"/>
            </a:endParaRPr>
          </a:p>
        </p:txBody>
      </p:sp>
      <p:sp>
        <p:nvSpPr>
          <p:cNvPr id="145" name="Google Shape;145;p14"/>
          <p:cNvSpPr txBox="1"/>
          <p:nvPr/>
        </p:nvSpPr>
        <p:spPr>
          <a:xfrm>
            <a:off x="606950" y="1288513"/>
            <a:ext cx="5275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D0D0D"/>
                </a:solidFill>
                <a:latin typeface="Roboto"/>
                <a:ea typeface="Roboto"/>
                <a:cs typeface="Roboto"/>
                <a:sym typeface="Roboto"/>
              </a:rPr>
              <a:t>Decision Table</a:t>
            </a:r>
            <a:endParaRPr>
              <a:solidFill>
                <a:srgbClr val="0D0D0D"/>
              </a:solidFill>
              <a:latin typeface="Roboto"/>
              <a:ea typeface="Roboto"/>
              <a:cs typeface="Roboto"/>
              <a:sym typeface="Roboto"/>
            </a:endParaRPr>
          </a:p>
        </p:txBody>
      </p:sp>
      <p:sp>
        <p:nvSpPr>
          <p:cNvPr id="146" name="Google Shape;146;p14"/>
          <p:cNvSpPr txBox="1"/>
          <p:nvPr/>
        </p:nvSpPr>
        <p:spPr>
          <a:xfrm>
            <a:off x="606950" y="2762450"/>
            <a:ext cx="5275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Use Case Testing</a:t>
            </a:r>
            <a:endParaRPr sz="1300">
              <a:latin typeface="Roboto"/>
              <a:ea typeface="Roboto"/>
              <a:cs typeface="Roboto"/>
              <a:sym typeface="Roboto"/>
            </a:endParaRPr>
          </a:p>
        </p:txBody>
      </p:sp>
      <p:sp>
        <p:nvSpPr>
          <p:cNvPr id="147" name="Google Shape;147;p14"/>
          <p:cNvSpPr txBox="1"/>
          <p:nvPr/>
        </p:nvSpPr>
        <p:spPr>
          <a:xfrm>
            <a:off x="596650" y="3525138"/>
            <a:ext cx="47808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latin typeface="Roboto"/>
                <a:ea typeface="Roboto"/>
                <a:cs typeface="Roboto"/>
                <a:sym typeface="Roboto"/>
              </a:rPr>
              <a:t>Equivalence</a:t>
            </a:r>
            <a:r>
              <a:rPr lang="en" sz="1300">
                <a:latin typeface="Roboto"/>
                <a:ea typeface="Roboto"/>
                <a:cs typeface="Roboto"/>
                <a:sym typeface="Roboto"/>
              </a:rPr>
              <a:t> and Boundary Test</a:t>
            </a:r>
            <a:endParaRPr sz="1300">
              <a:latin typeface="Roboto"/>
              <a:ea typeface="Roboto"/>
              <a:cs typeface="Roboto"/>
              <a:sym typeface="Roboto"/>
            </a:endParaRPr>
          </a:p>
        </p:txBody>
      </p:sp>
      <p:pic>
        <p:nvPicPr>
          <p:cNvPr id="148" name="Google Shape;148;p14"/>
          <p:cNvPicPr preferRelativeResize="0"/>
          <p:nvPr/>
        </p:nvPicPr>
        <p:blipFill rotWithShape="1">
          <a:blip r:embed="rId3">
            <a:alphaModFix/>
          </a:blip>
          <a:srcRect b="7529" l="0" r="0" t="-7530"/>
          <a:stretch/>
        </p:blipFill>
        <p:spPr>
          <a:xfrm>
            <a:off x="522850" y="387988"/>
            <a:ext cx="2647926" cy="804574"/>
          </a:xfrm>
          <a:prstGeom prst="rect">
            <a:avLst/>
          </a:prstGeom>
          <a:noFill/>
          <a:ln>
            <a:noFill/>
          </a:ln>
        </p:spPr>
      </p:pic>
      <p:sp>
        <p:nvSpPr>
          <p:cNvPr id="149" name="Google Shape;149;p14"/>
          <p:cNvSpPr txBox="1"/>
          <p:nvPr/>
        </p:nvSpPr>
        <p:spPr>
          <a:xfrm>
            <a:off x="606950" y="635763"/>
            <a:ext cx="4025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Roboto"/>
                <a:ea typeface="Roboto"/>
                <a:cs typeface="Roboto"/>
                <a:sym typeface="Roboto"/>
              </a:rPr>
              <a:t>Unit Testing</a:t>
            </a:r>
            <a:endParaRPr>
              <a:latin typeface="Roboto"/>
              <a:ea typeface="Roboto"/>
              <a:cs typeface="Roboto"/>
              <a:sym typeface="Roboto"/>
            </a:endParaRPr>
          </a:p>
        </p:txBody>
      </p:sp>
      <p:pic>
        <p:nvPicPr>
          <p:cNvPr id="150" name="Google Shape;150;p14"/>
          <p:cNvPicPr preferRelativeResize="0"/>
          <p:nvPr/>
        </p:nvPicPr>
        <p:blipFill>
          <a:blip r:embed="rId4">
            <a:alphaModFix/>
          </a:blip>
          <a:stretch>
            <a:fillRect/>
          </a:stretch>
        </p:blipFill>
        <p:spPr>
          <a:xfrm>
            <a:off x="8377125" y="282225"/>
            <a:ext cx="433950" cy="433950"/>
          </a:xfrm>
          <a:prstGeom prst="rect">
            <a:avLst/>
          </a:prstGeom>
          <a:noFill/>
          <a:ln>
            <a:noFill/>
          </a:ln>
        </p:spPr>
      </p:pic>
      <p:pic>
        <p:nvPicPr>
          <p:cNvPr id="151" name="Google Shape;151;p14"/>
          <p:cNvPicPr preferRelativeResize="0"/>
          <p:nvPr/>
        </p:nvPicPr>
        <p:blipFill rotWithShape="1">
          <a:blip r:embed="rId3">
            <a:alphaModFix/>
          </a:blip>
          <a:srcRect b="7529" l="0" r="0" t="-7530"/>
          <a:stretch/>
        </p:blipFill>
        <p:spPr>
          <a:xfrm>
            <a:off x="522850" y="3950938"/>
            <a:ext cx="2647926" cy="804574"/>
          </a:xfrm>
          <a:prstGeom prst="rect">
            <a:avLst/>
          </a:prstGeom>
          <a:noFill/>
          <a:ln>
            <a:noFill/>
          </a:ln>
        </p:spPr>
      </p:pic>
      <p:sp>
        <p:nvSpPr>
          <p:cNvPr id="152" name="Google Shape;152;p14"/>
          <p:cNvSpPr txBox="1"/>
          <p:nvPr/>
        </p:nvSpPr>
        <p:spPr>
          <a:xfrm>
            <a:off x="522850" y="4221063"/>
            <a:ext cx="402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D0D0D"/>
                </a:solidFill>
                <a:latin typeface="Roboto"/>
                <a:ea typeface="Roboto"/>
                <a:cs typeface="Roboto"/>
                <a:sym typeface="Roboto"/>
              </a:rPr>
              <a:t>Selenium Webdriver / Chrome IDE</a:t>
            </a:r>
            <a:endParaRPr sz="1300">
              <a:solidFill>
                <a:srgbClr val="0D0D0D"/>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5"/>
          <p:cNvSpPr txBox="1"/>
          <p:nvPr>
            <p:ph idx="1" type="body"/>
          </p:nvPr>
        </p:nvSpPr>
        <p:spPr>
          <a:xfrm>
            <a:off x="4572000" y="1044900"/>
            <a:ext cx="4166400" cy="4098600"/>
          </a:xfrm>
          <a:prstGeom prst="rect">
            <a:avLst/>
          </a:prstGeom>
        </p:spPr>
        <p:txBody>
          <a:bodyPr anchorCtr="0" anchor="t" bIns="91425" lIns="91425" spcFirstLastPara="1" rIns="91425" wrap="square" tIns="91425">
            <a:normAutofit/>
          </a:bodyPr>
          <a:lstStyle/>
          <a:p>
            <a:pPr indent="0" lvl="0" marL="0" rtl="0" algn="just">
              <a:lnSpc>
                <a:spcPct val="107000"/>
              </a:lnSpc>
              <a:spcBef>
                <a:spcPts val="0"/>
              </a:spcBef>
              <a:spcAft>
                <a:spcPts val="0"/>
              </a:spcAft>
              <a:buNone/>
            </a:pPr>
            <a:r>
              <a:rPr lang="en" sz="1400">
                <a:solidFill>
                  <a:srgbClr val="000000"/>
                </a:solidFill>
                <a:latin typeface="Arial"/>
                <a:ea typeface="Arial"/>
                <a:cs typeface="Arial"/>
                <a:sym typeface="Arial"/>
              </a:rPr>
              <a:t>1.</a:t>
            </a:r>
            <a:r>
              <a:rPr lang="en" sz="1400">
                <a:solidFill>
                  <a:srgbClr val="44546A"/>
                </a:solidFill>
                <a:latin typeface="Arial"/>
                <a:ea typeface="Arial"/>
                <a:cs typeface="Arial"/>
                <a:sym typeface="Arial"/>
              </a:rPr>
              <a:t>Black-Box testing</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1.1  Testing Report</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1.2  Decision Table</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1.3  Equivalence Table</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1.4  Boundary Analysis</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1.5  Use Case Testing</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1.6  Integration Testing</a:t>
            </a:r>
            <a:endParaRPr sz="1400">
              <a:solidFill>
                <a:srgbClr val="44546A"/>
              </a:solidFill>
              <a:latin typeface="Arial"/>
              <a:ea typeface="Arial"/>
              <a:cs typeface="Arial"/>
              <a:sym typeface="Arial"/>
            </a:endParaRPr>
          </a:p>
          <a:p>
            <a:pPr indent="0" lvl="0" marL="457200" rtl="0" algn="just">
              <a:lnSpc>
                <a:spcPct val="107000"/>
              </a:lnSpc>
              <a:spcBef>
                <a:spcPts val="0"/>
              </a:spcBef>
              <a:spcAft>
                <a:spcPts val="0"/>
              </a:spcAft>
              <a:buNone/>
            </a:pPr>
            <a:r>
              <a:rPr lang="en" sz="1400">
                <a:solidFill>
                  <a:srgbClr val="44546A"/>
                </a:solidFill>
                <a:latin typeface="Arial"/>
                <a:ea typeface="Arial"/>
                <a:cs typeface="Arial"/>
                <a:sym typeface="Arial"/>
              </a:rPr>
              <a:t>1.7 UI Testing</a:t>
            </a:r>
            <a:endParaRPr sz="1400">
              <a:solidFill>
                <a:srgbClr val="44546A"/>
              </a:solidFill>
              <a:latin typeface="Arial"/>
              <a:ea typeface="Arial"/>
              <a:cs typeface="Arial"/>
              <a:sym typeface="Arial"/>
            </a:endParaRPr>
          </a:p>
          <a:p>
            <a:pPr indent="0" lvl="0" marL="0" rtl="0" algn="just">
              <a:lnSpc>
                <a:spcPct val="107000"/>
              </a:lnSpc>
              <a:spcBef>
                <a:spcPts val="0"/>
              </a:spcBef>
              <a:spcAft>
                <a:spcPts val="0"/>
              </a:spcAft>
              <a:buNone/>
            </a:pPr>
            <a:r>
              <a:rPr lang="en" sz="1400">
                <a:solidFill>
                  <a:srgbClr val="000000"/>
                </a:solidFill>
                <a:latin typeface="Arial"/>
                <a:ea typeface="Arial"/>
                <a:cs typeface="Arial"/>
                <a:sym typeface="Arial"/>
              </a:rPr>
              <a:t>2.</a:t>
            </a:r>
            <a:r>
              <a:rPr lang="en" sz="1400">
                <a:solidFill>
                  <a:srgbClr val="44546A"/>
                </a:solidFill>
                <a:latin typeface="Arial"/>
                <a:ea typeface="Arial"/>
                <a:cs typeface="Arial"/>
                <a:sym typeface="Arial"/>
              </a:rPr>
              <a:t>White-Box Technique</a:t>
            </a:r>
            <a:endParaRPr sz="1400">
              <a:solidFill>
                <a:srgbClr val="44546A"/>
              </a:solidFill>
              <a:latin typeface="Arial"/>
              <a:ea typeface="Arial"/>
              <a:cs typeface="Arial"/>
              <a:sym typeface="Arial"/>
            </a:endParaRPr>
          </a:p>
          <a:p>
            <a:pPr indent="0" lvl="0" marL="0" rtl="0" algn="just">
              <a:lnSpc>
                <a:spcPct val="107000"/>
              </a:lnSpc>
              <a:spcBef>
                <a:spcPts val="0"/>
              </a:spcBef>
              <a:spcAft>
                <a:spcPts val="0"/>
              </a:spcAft>
              <a:buNone/>
            </a:pPr>
            <a:r>
              <a:rPr lang="en" sz="1400">
                <a:solidFill>
                  <a:srgbClr val="44546A"/>
                </a:solidFill>
                <a:latin typeface="Arial"/>
                <a:ea typeface="Arial"/>
                <a:cs typeface="Arial"/>
                <a:sym typeface="Arial"/>
              </a:rPr>
              <a:t>      	2.1 Selenium Webdriver with Java, Selenium ChromeDriver, Junit5</a:t>
            </a:r>
            <a:endParaRPr sz="1400">
              <a:solidFill>
                <a:srgbClr val="44546A"/>
              </a:solidFill>
              <a:latin typeface="Arial"/>
              <a:ea typeface="Arial"/>
              <a:cs typeface="Arial"/>
              <a:sym typeface="Arial"/>
            </a:endParaRPr>
          </a:p>
          <a:p>
            <a:pPr indent="0" lvl="0" marL="0" rtl="0" algn="just">
              <a:lnSpc>
                <a:spcPct val="107000"/>
              </a:lnSpc>
              <a:spcBef>
                <a:spcPts val="0"/>
              </a:spcBef>
              <a:spcAft>
                <a:spcPts val="0"/>
              </a:spcAft>
              <a:buNone/>
            </a:pPr>
            <a:r>
              <a:t/>
            </a:r>
            <a:endParaRPr sz="1400">
              <a:solidFill>
                <a:srgbClr val="44546A"/>
              </a:solidFill>
              <a:latin typeface="Arial"/>
              <a:ea typeface="Arial"/>
              <a:cs typeface="Arial"/>
              <a:sym typeface="Arial"/>
            </a:endParaRPr>
          </a:p>
          <a:p>
            <a:pPr indent="0" lvl="0" marL="0" rtl="0" algn="just">
              <a:lnSpc>
                <a:spcPct val="107000"/>
              </a:lnSpc>
              <a:spcBef>
                <a:spcPts val="0"/>
              </a:spcBef>
              <a:spcAft>
                <a:spcPts val="0"/>
              </a:spcAft>
              <a:buNone/>
            </a:pPr>
            <a:r>
              <a:rPr lang="en" sz="1400">
                <a:solidFill>
                  <a:srgbClr val="000000"/>
                </a:solidFill>
                <a:latin typeface="Arial"/>
                <a:ea typeface="Arial"/>
                <a:cs typeface="Arial"/>
                <a:sym typeface="Arial"/>
              </a:rPr>
              <a:t>3.</a:t>
            </a:r>
            <a:r>
              <a:rPr lang="en" sz="1400">
                <a:solidFill>
                  <a:srgbClr val="44546A"/>
                </a:solidFill>
                <a:latin typeface="Arial"/>
                <a:ea typeface="Arial"/>
                <a:cs typeface="Arial"/>
                <a:sym typeface="Arial"/>
              </a:rPr>
              <a:t>Usability Testing</a:t>
            </a:r>
            <a:br>
              <a:rPr lang="en" sz="1600">
                <a:solidFill>
                  <a:srgbClr val="44546A"/>
                </a:solidFill>
                <a:latin typeface="Arial"/>
                <a:ea typeface="Arial"/>
                <a:cs typeface="Arial"/>
                <a:sym typeface="Arial"/>
              </a:rPr>
            </a:br>
            <a:endParaRPr sz="1600">
              <a:solidFill>
                <a:srgbClr val="44546A"/>
              </a:solidFill>
              <a:latin typeface="Arial"/>
              <a:ea typeface="Arial"/>
              <a:cs typeface="Arial"/>
              <a:sym typeface="Arial"/>
            </a:endParaRPr>
          </a:p>
          <a:p>
            <a:pPr indent="0" lvl="0" marL="0" rtl="0" algn="just">
              <a:lnSpc>
                <a:spcPct val="107000"/>
              </a:lnSpc>
              <a:spcBef>
                <a:spcPts val="0"/>
              </a:spcBef>
              <a:spcAft>
                <a:spcPts val="0"/>
              </a:spcAft>
              <a:buNone/>
            </a:pPr>
            <a:r>
              <a:t/>
            </a:r>
            <a:endParaRPr sz="1600">
              <a:solidFill>
                <a:srgbClr val="44546A"/>
              </a:solidFill>
              <a:latin typeface="Arial"/>
              <a:ea typeface="Arial"/>
              <a:cs typeface="Arial"/>
              <a:sym typeface="Arial"/>
            </a:endParaRPr>
          </a:p>
          <a:p>
            <a:pPr indent="0" lvl="0" marL="0" rtl="0" algn="l">
              <a:spcBef>
                <a:spcPts val="0"/>
              </a:spcBef>
              <a:spcAft>
                <a:spcPts val="1200"/>
              </a:spcAft>
              <a:buNone/>
            </a:pPr>
            <a:r>
              <a:t/>
            </a:r>
            <a:endParaRPr/>
          </a:p>
        </p:txBody>
      </p:sp>
      <p:sp>
        <p:nvSpPr>
          <p:cNvPr id="158" name="Google Shape;158;p15"/>
          <p:cNvSpPr txBox="1"/>
          <p:nvPr/>
        </p:nvSpPr>
        <p:spPr>
          <a:xfrm>
            <a:off x="8811075"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2</a:t>
            </a:r>
            <a:endParaRPr sz="1300">
              <a:solidFill>
                <a:schemeClr val="dk2"/>
              </a:solidFill>
              <a:latin typeface="Roboto"/>
              <a:ea typeface="Roboto"/>
              <a:cs typeface="Roboto"/>
              <a:sym typeface="Roboto"/>
            </a:endParaRPr>
          </a:p>
        </p:txBody>
      </p:sp>
      <p:pic>
        <p:nvPicPr>
          <p:cNvPr id="159" name="Google Shape;159;p15"/>
          <p:cNvPicPr preferRelativeResize="0"/>
          <p:nvPr/>
        </p:nvPicPr>
        <p:blipFill rotWithShape="1">
          <a:blip r:embed="rId3">
            <a:alphaModFix/>
          </a:blip>
          <a:srcRect b="7529" l="0" r="0" t="-7530"/>
          <a:stretch/>
        </p:blipFill>
        <p:spPr>
          <a:xfrm>
            <a:off x="514725" y="781600"/>
            <a:ext cx="3829350" cy="2450325"/>
          </a:xfrm>
          <a:prstGeom prst="rect">
            <a:avLst/>
          </a:prstGeom>
          <a:noFill/>
          <a:ln>
            <a:noFill/>
          </a:ln>
        </p:spPr>
      </p:pic>
      <p:sp>
        <p:nvSpPr>
          <p:cNvPr id="160" name="Google Shape;160;p15"/>
          <p:cNvSpPr txBox="1"/>
          <p:nvPr>
            <p:ph type="title"/>
          </p:nvPr>
        </p:nvSpPr>
        <p:spPr>
          <a:xfrm>
            <a:off x="637575" y="1764150"/>
            <a:ext cx="3706500" cy="25089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None/>
            </a:pPr>
            <a:r>
              <a:rPr lang="en" sz="1300">
                <a:solidFill>
                  <a:srgbClr val="0D0D0D"/>
                </a:solidFill>
              </a:rPr>
              <a:t>For testing of the Maçkolik Website we have used Black Box testing and White Box Testing together</a:t>
            </a:r>
            <a:endParaRPr sz="1300">
              <a:solidFill>
                <a:srgbClr val="0D0D0D"/>
              </a:solidFill>
            </a:endParaRPr>
          </a:p>
          <a:p>
            <a:pPr indent="0" lvl="0" marL="0" rtl="0" algn="l">
              <a:spcBef>
                <a:spcPts val="0"/>
              </a:spcBef>
              <a:spcAft>
                <a:spcPts val="0"/>
              </a:spcAft>
              <a:buNone/>
            </a:pPr>
            <a:r>
              <a:t/>
            </a:r>
            <a:endParaRPr sz="1200">
              <a:solidFill>
                <a:schemeClr val="dk1"/>
              </a:solidFill>
            </a:endParaRPr>
          </a:p>
        </p:txBody>
      </p:sp>
      <p:pic>
        <p:nvPicPr>
          <p:cNvPr id="161" name="Google Shape;161;p15"/>
          <p:cNvPicPr preferRelativeResize="0"/>
          <p:nvPr/>
        </p:nvPicPr>
        <p:blipFill>
          <a:blip r:embed="rId4">
            <a:alphaModFix/>
          </a:blip>
          <a:stretch>
            <a:fillRect/>
          </a:stretch>
        </p:blipFill>
        <p:spPr>
          <a:xfrm>
            <a:off x="8377125" y="282225"/>
            <a:ext cx="433950" cy="4339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pic>
        <p:nvPicPr>
          <p:cNvPr id="166" name="Google Shape;166;p16"/>
          <p:cNvPicPr preferRelativeResize="0"/>
          <p:nvPr/>
        </p:nvPicPr>
        <p:blipFill>
          <a:blip r:embed="rId3">
            <a:alphaModFix/>
          </a:blip>
          <a:stretch>
            <a:fillRect/>
          </a:stretch>
        </p:blipFill>
        <p:spPr>
          <a:xfrm>
            <a:off x="4350925" y="999550"/>
            <a:ext cx="4663174" cy="3322749"/>
          </a:xfrm>
          <a:prstGeom prst="rect">
            <a:avLst/>
          </a:prstGeom>
          <a:noFill/>
          <a:ln>
            <a:noFill/>
          </a:ln>
        </p:spPr>
      </p:pic>
      <p:pic>
        <p:nvPicPr>
          <p:cNvPr id="167" name="Google Shape;167;p16"/>
          <p:cNvPicPr preferRelativeResize="0"/>
          <p:nvPr/>
        </p:nvPicPr>
        <p:blipFill rotWithShape="1">
          <a:blip r:embed="rId4">
            <a:alphaModFix/>
          </a:blip>
          <a:srcRect b="7529" l="0" r="0" t="-7530"/>
          <a:stretch/>
        </p:blipFill>
        <p:spPr>
          <a:xfrm>
            <a:off x="277450" y="-227800"/>
            <a:ext cx="3829350" cy="4098600"/>
          </a:xfrm>
          <a:prstGeom prst="rect">
            <a:avLst/>
          </a:prstGeom>
          <a:noFill/>
          <a:ln>
            <a:noFill/>
          </a:ln>
        </p:spPr>
      </p:pic>
      <p:sp>
        <p:nvSpPr>
          <p:cNvPr id="168" name="Google Shape;168;p16"/>
          <p:cNvSpPr txBox="1"/>
          <p:nvPr>
            <p:ph type="title"/>
          </p:nvPr>
        </p:nvSpPr>
        <p:spPr>
          <a:xfrm>
            <a:off x="338875" y="1068175"/>
            <a:ext cx="3706500" cy="25089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200">
                <a:solidFill>
                  <a:srgbClr val="0D0D0D"/>
                </a:solidFill>
              </a:rPr>
              <a:t>Decision Table</a:t>
            </a:r>
            <a:endParaRPr sz="2200">
              <a:solidFill>
                <a:srgbClr val="0D0D0D"/>
              </a:solidFill>
            </a:endParaRPr>
          </a:p>
          <a:p>
            <a:pPr indent="0" lvl="0" marL="0" rtl="0" algn="l">
              <a:lnSpc>
                <a:spcPct val="90000"/>
              </a:lnSpc>
              <a:spcBef>
                <a:spcPts val="1000"/>
              </a:spcBef>
              <a:spcAft>
                <a:spcPts val="0"/>
              </a:spcAft>
              <a:buNone/>
            </a:pPr>
            <a:r>
              <a:rPr lang="en" sz="1200">
                <a:solidFill>
                  <a:srgbClr val="0D0D0D"/>
                </a:solidFill>
              </a:rPr>
              <a:t>The </a:t>
            </a:r>
            <a:r>
              <a:rPr lang="en" sz="1200">
                <a:solidFill>
                  <a:srgbClr val="0D0D0D"/>
                </a:solidFill>
              </a:rPr>
              <a:t>table</a:t>
            </a:r>
            <a:r>
              <a:rPr lang="en" sz="1200">
                <a:solidFill>
                  <a:srgbClr val="0D0D0D"/>
                </a:solidFill>
              </a:rPr>
              <a:t> provided, outlines the interactions with various buttons and icons on the Maçkolik website. Each row in the table represents a unique action, such as clicking on a date button to view matches for a specific day, selecting a sport tab to filter by sport, or using the star icon to view favorites.</a:t>
            </a:r>
            <a:endParaRPr sz="2200">
              <a:solidFill>
                <a:srgbClr val="0D0D0D"/>
              </a:solidFill>
            </a:endParaRPr>
          </a:p>
          <a:p>
            <a:pPr indent="0" lvl="0" marL="0" rtl="0" algn="l">
              <a:spcBef>
                <a:spcPts val="0"/>
              </a:spcBef>
              <a:spcAft>
                <a:spcPts val="0"/>
              </a:spcAft>
              <a:buNone/>
            </a:pPr>
            <a:r>
              <a:t/>
            </a:r>
            <a:endParaRPr>
              <a:solidFill>
                <a:srgbClr val="0D0D0D"/>
              </a:solidFill>
            </a:endParaRPr>
          </a:p>
        </p:txBody>
      </p:sp>
      <p:sp>
        <p:nvSpPr>
          <p:cNvPr id="169" name="Google Shape;169;p16"/>
          <p:cNvSpPr/>
          <p:nvPr/>
        </p:nvSpPr>
        <p:spPr>
          <a:xfrm>
            <a:off x="6447475" y="999550"/>
            <a:ext cx="204900" cy="3972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0" name="Google Shape;170;p16"/>
          <p:cNvSpPr txBox="1"/>
          <p:nvPr/>
        </p:nvSpPr>
        <p:spPr>
          <a:xfrm>
            <a:off x="5993125" y="652450"/>
            <a:ext cx="11136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Match Dates</a:t>
            </a:r>
            <a:endParaRPr sz="1100">
              <a:solidFill>
                <a:srgbClr val="0D0D0D"/>
              </a:solidFill>
              <a:latin typeface="Roboto"/>
              <a:ea typeface="Roboto"/>
              <a:cs typeface="Roboto"/>
              <a:sym typeface="Roboto"/>
            </a:endParaRPr>
          </a:p>
        </p:txBody>
      </p:sp>
      <p:sp>
        <p:nvSpPr>
          <p:cNvPr id="171" name="Google Shape;171;p16"/>
          <p:cNvSpPr/>
          <p:nvPr/>
        </p:nvSpPr>
        <p:spPr>
          <a:xfrm>
            <a:off x="4601100" y="488654"/>
            <a:ext cx="204900" cy="1451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2" name="Google Shape;172;p16"/>
          <p:cNvSpPr txBox="1"/>
          <p:nvPr/>
        </p:nvSpPr>
        <p:spPr>
          <a:xfrm>
            <a:off x="4350925" y="90750"/>
            <a:ext cx="9216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Favorite Matches</a:t>
            </a:r>
            <a:endParaRPr sz="1100">
              <a:solidFill>
                <a:srgbClr val="0D0D0D"/>
              </a:solidFill>
              <a:latin typeface="Roboto"/>
              <a:ea typeface="Roboto"/>
              <a:cs typeface="Roboto"/>
              <a:sym typeface="Roboto"/>
            </a:endParaRPr>
          </a:p>
        </p:txBody>
      </p:sp>
      <p:sp>
        <p:nvSpPr>
          <p:cNvPr id="173" name="Google Shape;173;p16"/>
          <p:cNvSpPr/>
          <p:nvPr/>
        </p:nvSpPr>
        <p:spPr>
          <a:xfrm>
            <a:off x="5866225" y="488654"/>
            <a:ext cx="204900" cy="1451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4" name="Google Shape;174;p16"/>
          <p:cNvSpPr txBox="1"/>
          <p:nvPr/>
        </p:nvSpPr>
        <p:spPr>
          <a:xfrm>
            <a:off x="5590225" y="90750"/>
            <a:ext cx="9216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Live</a:t>
            </a:r>
            <a:endParaRPr sz="1100">
              <a:solidFill>
                <a:srgbClr val="0D0D0D"/>
              </a:solidFill>
              <a:latin typeface="Roboto"/>
              <a:ea typeface="Roboto"/>
              <a:cs typeface="Roboto"/>
              <a:sym typeface="Roboto"/>
            </a:endParaRPr>
          </a:p>
          <a:p>
            <a:pPr indent="0" lvl="0" marL="0" rtl="0" algn="l">
              <a:spcBef>
                <a:spcPts val="0"/>
              </a:spcBef>
              <a:spcAft>
                <a:spcPts val="0"/>
              </a:spcAft>
              <a:buNone/>
            </a:pPr>
            <a:r>
              <a:rPr lang="en" sz="1100">
                <a:solidFill>
                  <a:srgbClr val="0D0D0D"/>
                </a:solidFill>
                <a:latin typeface="Roboto"/>
                <a:ea typeface="Roboto"/>
                <a:cs typeface="Roboto"/>
                <a:sym typeface="Roboto"/>
              </a:rPr>
              <a:t>Matches</a:t>
            </a:r>
            <a:endParaRPr sz="1100">
              <a:solidFill>
                <a:srgbClr val="0D0D0D"/>
              </a:solidFill>
              <a:latin typeface="Roboto"/>
              <a:ea typeface="Roboto"/>
              <a:cs typeface="Roboto"/>
              <a:sym typeface="Roboto"/>
            </a:endParaRPr>
          </a:p>
        </p:txBody>
      </p:sp>
      <p:sp>
        <p:nvSpPr>
          <p:cNvPr id="175" name="Google Shape;175;p16"/>
          <p:cNvSpPr/>
          <p:nvPr/>
        </p:nvSpPr>
        <p:spPr>
          <a:xfrm>
            <a:off x="7471750" y="488654"/>
            <a:ext cx="204900" cy="1451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6" name="Google Shape;176;p16"/>
          <p:cNvSpPr txBox="1"/>
          <p:nvPr/>
        </p:nvSpPr>
        <p:spPr>
          <a:xfrm>
            <a:off x="7294300" y="181500"/>
            <a:ext cx="921600" cy="39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Betting</a:t>
            </a:r>
            <a:endParaRPr sz="1100">
              <a:solidFill>
                <a:srgbClr val="0D0D0D"/>
              </a:solidFill>
              <a:latin typeface="Roboto"/>
              <a:ea typeface="Roboto"/>
              <a:cs typeface="Roboto"/>
              <a:sym typeface="Roboto"/>
            </a:endParaRPr>
          </a:p>
        </p:txBody>
      </p:sp>
      <p:sp>
        <p:nvSpPr>
          <p:cNvPr id="177" name="Google Shape;177;p16"/>
          <p:cNvSpPr/>
          <p:nvPr/>
        </p:nvSpPr>
        <p:spPr>
          <a:xfrm>
            <a:off x="5156425" y="930284"/>
            <a:ext cx="204900" cy="7290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78" name="Google Shape;178;p16"/>
          <p:cNvSpPr txBox="1"/>
          <p:nvPr/>
        </p:nvSpPr>
        <p:spPr>
          <a:xfrm>
            <a:off x="4976863" y="488650"/>
            <a:ext cx="11136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Football Matches</a:t>
            </a:r>
            <a:endParaRPr sz="1100">
              <a:solidFill>
                <a:srgbClr val="0D0D0D"/>
              </a:solidFill>
              <a:latin typeface="Roboto"/>
              <a:ea typeface="Roboto"/>
              <a:cs typeface="Roboto"/>
              <a:sym typeface="Roboto"/>
            </a:endParaRPr>
          </a:p>
        </p:txBody>
      </p:sp>
      <p:sp>
        <p:nvSpPr>
          <p:cNvPr id="179" name="Google Shape;179;p16"/>
          <p:cNvSpPr/>
          <p:nvPr/>
        </p:nvSpPr>
        <p:spPr>
          <a:xfrm>
            <a:off x="7009075" y="930272"/>
            <a:ext cx="204900" cy="7290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0" name="Google Shape;180;p16"/>
          <p:cNvSpPr txBox="1"/>
          <p:nvPr/>
        </p:nvSpPr>
        <p:spPr>
          <a:xfrm>
            <a:off x="6829513" y="458713"/>
            <a:ext cx="11136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Basketball</a:t>
            </a:r>
            <a:endParaRPr sz="1100">
              <a:solidFill>
                <a:srgbClr val="0D0D0D"/>
              </a:solidFill>
              <a:latin typeface="Roboto"/>
              <a:ea typeface="Roboto"/>
              <a:cs typeface="Roboto"/>
              <a:sym typeface="Roboto"/>
            </a:endParaRPr>
          </a:p>
          <a:p>
            <a:pPr indent="0" lvl="0" marL="0" rtl="0" algn="l">
              <a:spcBef>
                <a:spcPts val="0"/>
              </a:spcBef>
              <a:spcAft>
                <a:spcPts val="0"/>
              </a:spcAft>
              <a:buNone/>
            </a:pPr>
            <a:r>
              <a:rPr lang="en" sz="1100">
                <a:solidFill>
                  <a:srgbClr val="0D0D0D"/>
                </a:solidFill>
                <a:latin typeface="Roboto"/>
                <a:ea typeface="Roboto"/>
                <a:cs typeface="Roboto"/>
                <a:sym typeface="Roboto"/>
              </a:rPr>
              <a:t>Matches</a:t>
            </a:r>
            <a:endParaRPr sz="1100">
              <a:solidFill>
                <a:srgbClr val="0D0D0D"/>
              </a:solidFill>
              <a:latin typeface="Roboto"/>
              <a:ea typeface="Roboto"/>
              <a:cs typeface="Roboto"/>
              <a:sym typeface="Roboto"/>
            </a:endParaRPr>
          </a:p>
        </p:txBody>
      </p:sp>
      <p:sp>
        <p:nvSpPr>
          <p:cNvPr id="181" name="Google Shape;181;p16"/>
          <p:cNvSpPr/>
          <p:nvPr/>
        </p:nvSpPr>
        <p:spPr>
          <a:xfrm>
            <a:off x="8473400" y="930284"/>
            <a:ext cx="204900" cy="729000"/>
          </a:xfrm>
          <a:prstGeom prst="downArrow">
            <a:avLst>
              <a:gd fmla="val 50000" name="adj1"/>
              <a:gd fmla="val 50000" name="adj2"/>
            </a:avLst>
          </a:prstGeom>
          <a:solidFill>
            <a:srgbClr val="FF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16"/>
          <p:cNvSpPr/>
          <p:nvPr/>
        </p:nvSpPr>
        <p:spPr>
          <a:xfrm>
            <a:off x="6522161" y="4322300"/>
            <a:ext cx="320700" cy="525300"/>
          </a:xfrm>
          <a:prstGeom prst="up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183" name="Google Shape;183;p16"/>
          <p:cNvSpPr txBox="1"/>
          <p:nvPr/>
        </p:nvSpPr>
        <p:spPr>
          <a:xfrm>
            <a:off x="6178975" y="4796575"/>
            <a:ext cx="1865100" cy="2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Listed Elements</a:t>
            </a:r>
            <a:endParaRPr sz="1100">
              <a:solidFill>
                <a:schemeClr val="dk1"/>
              </a:solidFill>
              <a:latin typeface="Roboto"/>
              <a:ea typeface="Roboto"/>
              <a:cs typeface="Roboto"/>
              <a:sym typeface="Roboto"/>
            </a:endParaRPr>
          </a:p>
        </p:txBody>
      </p:sp>
      <p:sp>
        <p:nvSpPr>
          <p:cNvPr id="184" name="Google Shape;184;p16"/>
          <p:cNvSpPr txBox="1"/>
          <p:nvPr/>
        </p:nvSpPr>
        <p:spPr>
          <a:xfrm>
            <a:off x="8811075"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3</a:t>
            </a:r>
            <a:endParaRPr sz="1300">
              <a:solidFill>
                <a:schemeClr val="dk2"/>
              </a:solidFill>
              <a:latin typeface="Roboto"/>
              <a:ea typeface="Roboto"/>
              <a:cs typeface="Roboto"/>
              <a:sym typeface="Roboto"/>
            </a:endParaRPr>
          </a:p>
        </p:txBody>
      </p:sp>
      <p:pic>
        <p:nvPicPr>
          <p:cNvPr id="185" name="Google Shape;185;p16"/>
          <p:cNvPicPr preferRelativeResize="0"/>
          <p:nvPr/>
        </p:nvPicPr>
        <p:blipFill>
          <a:blip r:embed="rId5">
            <a:alphaModFix/>
          </a:blip>
          <a:stretch>
            <a:fillRect/>
          </a:stretch>
        </p:blipFill>
        <p:spPr>
          <a:xfrm>
            <a:off x="8377125" y="282225"/>
            <a:ext cx="433950" cy="433950"/>
          </a:xfrm>
          <a:prstGeom prst="rect">
            <a:avLst/>
          </a:prstGeom>
          <a:noFill/>
          <a:ln>
            <a:noFill/>
          </a:ln>
        </p:spPr>
      </p:pic>
      <p:sp>
        <p:nvSpPr>
          <p:cNvPr id="186" name="Google Shape;186;p16"/>
          <p:cNvSpPr txBox="1"/>
          <p:nvPr/>
        </p:nvSpPr>
        <p:spPr>
          <a:xfrm>
            <a:off x="8041663" y="518900"/>
            <a:ext cx="1113600" cy="347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rgbClr val="0D0D0D"/>
                </a:solidFill>
                <a:latin typeface="Roboto"/>
                <a:ea typeface="Roboto"/>
                <a:cs typeface="Roboto"/>
                <a:sym typeface="Roboto"/>
              </a:rPr>
              <a:t>Tennis</a:t>
            </a:r>
            <a:endParaRPr sz="1100">
              <a:solidFill>
                <a:srgbClr val="0D0D0D"/>
              </a:solidFill>
              <a:latin typeface="Roboto"/>
              <a:ea typeface="Roboto"/>
              <a:cs typeface="Roboto"/>
              <a:sym typeface="Roboto"/>
            </a:endParaRPr>
          </a:p>
          <a:p>
            <a:pPr indent="0" lvl="0" marL="0" rtl="0" algn="l">
              <a:spcBef>
                <a:spcPts val="0"/>
              </a:spcBef>
              <a:spcAft>
                <a:spcPts val="0"/>
              </a:spcAft>
              <a:buNone/>
            </a:pPr>
            <a:r>
              <a:rPr lang="en" sz="1100">
                <a:solidFill>
                  <a:srgbClr val="0D0D0D"/>
                </a:solidFill>
                <a:latin typeface="Roboto"/>
                <a:ea typeface="Roboto"/>
                <a:cs typeface="Roboto"/>
                <a:sym typeface="Roboto"/>
              </a:rPr>
              <a:t>Matches</a:t>
            </a:r>
            <a:endParaRPr sz="1100">
              <a:solidFill>
                <a:srgbClr val="0D0D0D"/>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92" name="Google Shape;19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93" name="Google Shape;193;p17"/>
          <p:cNvPicPr preferRelativeResize="0"/>
          <p:nvPr/>
        </p:nvPicPr>
        <p:blipFill rotWithShape="1">
          <a:blip r:embed="rId3">
            <a:alphaModFix/>
          </a:blip>
          <a:srcRect b="0" l="791" r="1485" t="0"/>
          <a:stretch/>
        </p:blipFill>
        <p:spPr>
          <a:xfrm>
            <a:off x="34325" y="0"/>
            <a:ext cx="4610349" cy="5143501"/>
          </a:xfrm>
          <a:prstGeom prst="rect">
            <a:avLst/>
          </a:prstGeom>
          <a:noFill/>
          <a:ln>
            <a:noFill/>
          </a:ln>
        </p:spPr>
      </p:pic>
      <p:pic>
        <p:nvPicPr>
          <p:cNvPr id="194" name="Google Shape;194;p17"/>
          <p:cNvPicPr preferRelativeResize="0"/>
          <p:nvPr/>
        </p:nvPicPr>
        <p:blipFill rotWithShape="1">
          <a:blip r:embed="rId4">
            <a:alphaModFix/>
          </a:blip>
          <a:srcRect b="0" l="3474" r="7668" t="0"/>
          <a:stretch/>
        </p:blipFill>
        <p:spPr>
          <a:xfrm>
            <a:off x="4718175" y="0"/>
            <a:ext cx="4425826" cy="5143501"/>
          </a:xfrm>
          <a:prstGeom prst="rect">
            <a:avLst/>
          </a:prstGeom>
          <a:noFill/>
          <a:ln>
            <a:noFill/>
          </a:ln>
        </p:spPr>
      </p:pic>
      <p:sp>
        <p:nvSpPr>
          <p:cNvPr id="195" name="Google Shape;195;p17"/>
          <p:cNvSpPr txBox="1"/>
          <p:nvPr/>
        </p:nvSpPr>
        <p:spPr>
          <a:xfrm>
            <a:off x="8672775" y="4820975"/>
            <a:ext cx="4025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4</a:t>
            </a:r>
            <a:endParaRPr sz="13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pic>
        <p:nvPicPr>
          <p:cNvPr id="200" name="Google Shape;200;p18"/>
          <p:cNvPicPr preferRelativeResize="0"/>
          <p:nvPr/>
        </p:nvPicPr>
        <p:blipFill rotWithShape="1">
          <a:blip r:embed="rId3">
            <a:alphaModFix/>
          </a:blip>
          <a:srcRect b="7529" l="0" r="0" t="-7530"/>
          <a:stretch/>
        </p:blipFill>
        <p:spPr>
          <a:xfrm>
            <a:off x="269625" y="-75400"/>
            <a:ext cx="3829350" cy="4098600"/>
          </a:xfrm>
          <a:prstGeom prst="rect">
            <a:avLst/>
          </a:prstGeom>
          <a:noFill/>
          <a:ln>
            <a:noFill/>
          </a:ln>
        </p:spPr>
      </p:pic>
      <p:sp>
        <p:nvSpPr>
          <p:cNvPr id="201" name="Google Shape;201;p18"/>
          <p:cNvSpPr txBox="1"/>
          <p:nvPr>
            <p:ph type="title"/>
          </p:nvPr>
        </p:nvSpPr>
        <p:spPr>
          <a:xfrm>
            <a:off x="331050" y="1220575"/>
            <a:ext cx="3706500" cy="2508900"/>
          </a:xfrm>
          <a:prstGeom prst="rect">
            <a:avLst/>
          </a:prstGeom>
        </p:spPr>
        <p:txBody>
          <a:bodyPr anchorCtr="0" anchor="t" bIns="91425" lIns="91425" spcFirstLastPara="1" rIns="91425" wrap="square" tIns="91425">
            <a:normAutofit fontScale="90000"/>
          </a:bodyPr>
          <a:lstStyle/>
          <a:p>
            <a:pPr indent="0" lvl="0" marL="0" rtl="0" algn="l">
              <a:lnSpc>
                <a:spcPct val="90000"/>
              </a:lnSpc>
              <a:spcBef>
                <a:spcPts val="1000"/>
              </a:spcBef>
              <a:spcAft>
                <a:spcPts val="0"/>
              </a:spcAft>
              <a:buNone/>
            </a:pPr>
            <a:r>
              <a:rPr lang="en" sz="2533">
                <a:solidFill>
                  <a:srgbClr val="0D0D0D"/>
                </a:solidFill>
              </a:rPr>
              <a:t>Equivalence Table</a:t>
            </a:r>
            <a:endParaRPr sz="2533">
              <a:solidFill>
                <a:srgbClr val="0D0D0D"/>
              </a:solidFill>
            </a:endParaRPr>
          </a:p>
          <a:p>
            <a:pPr indent="0" lvl="0" marL="0" rtl="0" algn="l">
              <a:lnSpc>
                <a:spcPct val="90000"/>
              </a:lnSpc>
              <a:spcBef>
                <a:spcPts val="1000"/>
              </a:spcBef>
              <a:spcAft>
                <a:spcPts val="0"/>
              </a:spcAft>
              <a:buNone/>
            </a:pPr>
            <a:r>
              <a:rPr lang="en" sz="1300">
                <a:solidFill>
                  <a:srgbClr val="0D0D0D"/>
                </a:solidFill>
              </a:rPr>
              <a:t>In this case, the table tests the functionality of selecting a date range from the fixture dropdown and verifying that the displayed matches fall within the selected date range. For each input date range selected from the dropdown, the expected outcome is that the displayed matches' dates align with the selected date range.</a:t>
            </a:r>
            <a:endParaRPr sz="1300">
              <a:solidFill>
                <a:srgbClr val="0D0D0D"/>
              </a:solidFill>
            </a:endParaRPr>
          </a:p>
          <a:p>
            <a:pPr indent="0" lvl="0" marL="0" rtl="0" algn="l">
              <a:spcBef>
                <a:spcPts val="0"/>
              </a:spcBef>
              <a:spcAft>
                <a:spcPts val="0"/>
              </a:spcAft>
              <a:buNone/>
            </a:pPr>
            <a:r>
              <a:t/>
            </a:r>
            <a:endParaRPr>
              <a:solidFill>
                <a:srgbClr val="0D0D0D"/>
              </a:solidFill>
            </a:endParaRPr>
          </a:p>
        </p:txBody>
      </p:sp>
      <p:pic>
        <p:nvPicPr>
          <p:cNvPr id="202" name="Google Shape;202;p18"/>
          <p:cNvPicPr preferRelativeResize="0"/>
          <p:nvPr/>
        </p:nvPicPr>
        <p:blipFill>
          <a:blip r:embed="rId4">
            <a:alphaModFix/>
          </a:blip>
          <a:stretch>
            <a:fillRect/>
          </a:stretch>
        </p:blipFill>
        <p:spPr>
          <a:xfrm>
            <a:off x="4403775" y="1158125"/>
            <a:ext cx="4740223" cy="3220871"/>
          </a:xfrm>
          <a:prstGeom prst="rect">
            <a:avLst/>
          </a:prstGeom>
          <a:noFill/>
          <a:ln>
            <a:noFill/>
          </a:ln>
        </p:spPr>
      </p:pic>
      <p:sp>
        <p:nvSpPr>
          <p:cNvPr id="203" name="Google Shape;203;p18"/>
          <p:cNvSpPr/>
          <p:nvPr/>
        </p:nvSpPr>
        <p:spPr>
          <a:xfrm>
            <a:off x="8121025" y="726100"/>
            <a:ext cx="231600" cy="7881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4" name="Google Shape;204;p18"/>
          <p:cNvSpPr/>
          <p:nvPr/>
        </p:nvSpPr>
        <p:spPr>
          <a:xfrm>
            <a:off x="4598325" y="1000136"/>
            <a:ext cx="231600" cy="13017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05" name="Google Shape;205;p18"/>
          <p:cNvSpPr txBox="1"/>
          <p:nvPr/>
        </p:nvSpPr>
        <p:spPr>
          <a:xfrm>
            <a:off x="4341475" y="441225"/>
            <a:ext cx="1531200" cy="55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D0D0D"/>
                </a:solidFill>
                <a:latin typeface="Roboto"/>
                <a:ea typeface="Roboto"/>
                <a:cs typeface="Roboto"/>
                <a:sym typeface="Roboto"/>
              </a:rPr>
              <a:t>Listed Elements’ Dates</a:t>
            </a:r>
            <a:endParaRPr sz="1300">
              <a:solidFill>
                <a:srgbClr val="0D0D0D"/>
              </a:solidFill>
              <a:latin typeface="Roboto"/>
              <a:ea typeface="Roboto"/>
              <a:cs typeface="Roboto"/>
              <a:sym typeface="Roboto"/>
            </a:endParaRPr>
          </a:p>
        </p:txBody>
      </p:sp>
      <p:sp>
        <p:nvSpPr>
          <p:cNvPr id="206" name="Google Shape;206;p18"/>
          <p:cNvSpPr txBox="1"/>
          <p:nvPr/>
        </p:nvSpPr>
        <p:spPr>
          <a:xfrm>
            <a:off x="883150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5</a:t>
            </a:r>
            <a:endParaRPr sz="1300">
              <a:solidFill>
                <a:schemeClr val="dk2"/>
              </a:solidFill>
              <a:latin typeface="Roboto"/>
              <a:ea typeface="Roboto"/>
              <a:cs typeface="Roboto"/>
              <a:sym typeface="Roboto"/>
            </a:endParaRPr>
          </a:p>
        </p:txBody>
      </p:sp>
      <p:sp>
        <p:nvSpPr>
          <p:cNvPr id="207" name="Google Shape;207;p18"/>
          <p:cNvSpPr txBox="1"/>
          <p:nvPr/>
        </p:nvSpPr>
        <p:spPr>
          <a:xfrm>
            <a:off x="7370450" y="387700"/>
            <a:ext cx="1531200" cy="338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rgbClr val="0D0D0D"/>
                </a:solidFill>
                <a:latin typeface="Roboto"/>
                <a:ea typeface="Roboto"/>
                <a:cs typeface="Roboto"/>
                <a:sym typeface="Roboto"/>
              </a:rPr>
              <a:t>League Date Range</a:t>
            </a:r>
            <a:endParaRPr sz="1300">
              <a:solidFill>
                <a:srgbClr val="0D0D0D"/>
              </a:solidFill>
              <a:latin typeface="Roboto"/>
              <a:ea typeface="Roboto"/>
              <a:cs typeface="Roboto"/>
              <a:sym typeface="Roboto"/>
            </a:endParaRPr>
          </a:p>
        </p:txBody>
      </p:sp>
      <p:pic>
        <p:nvPicPr>
          <p:cNvPr id="208" name="Google Shape;208;p18"/>
          <p:cNvPicPr preferRelativeResize="0"/>
          <p:nvPr/>
        </p:nvPicPr>
        <p:blipFill>
          <a:blip r:embed="rId5">
            <a:alphaModFix/>
          </a:blip>
          <a:stretch>
            <a:fillRect/>
          </a:stretch>
        </p:blipFill>
        <p:spPr>
          <a:xfrm>
            <a:off x="8377125" y="282225"/>
            <a:ext cx="433950" cy="433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19"/>
          <p:cNvPicPr preferRelativeResize="0"/>
          <p:nvPr/>
        </p:nvPicPr>
        <p:blipFill>
          <a:blip r:embed="rId3">
            <a:alphaModFix/>
          </a:blip>
          <a:stretch>
            <a:fillRect/>
          </a:stretch>
        </p:blipFill>
        <p:spPr>
          <a:xfrm>
            <a:off x="2357500" y="138262"/>
            <a:ext cx="4523550" cy="4866976"/>
          </a:xfrm>
          <a:prstGeom prst="rect">
            <a:avLst/>
          </a:prstGeom>
          <a:noFill/>
          <a:ln>
            <a:noFill/>
          </a:ln>
        </p:spPr>
      </p:pic>
      <p:sp>
        <p:nvSpPr>
          <p:cNvPr id="214" name="Google Shape;214;p19"/>
          <p:cNvSpPr/>
          <p:nvPr/>
        </p:nvSpPr>
        <p:spPr>
          <a:xfrm>
            <a:off x="646650" y="952500"/>
            <a:ext cx="1302000" cy="471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Lato"/>
                <a:ea typeface="Lato"/>
                <a:cs typeface="Lato"/>
                <a:sym typeface="Lato"/>
              </a:rPr>
              <a:t>Equivalence</a:t>
            </a:r>
            <a:r>
              <a:rPr b="1" lang="en">
                <a:latin typeface="Lato"/>
                <a:ea typeface="Lato"/>
                <a:cs typeface="Lato"/>
                <a:sym typeface="Lato"/>
              </a:rPr>
              <a:t> Classes</a:t>
            </a:r>
            <a:endParaRPr b="1">
              <a:latin typeface="Lato"/>
              <a:ea typeface="Lato"/>
              <a:cs typeface="Lato"/>
              <a:sym typeface="Lato"/>
            </a:endParaRPr>
          </a:p>
        </p:txBody>
      </p:sp>
      <p:sp>
        <p:nvSpPr>
          <p:cNvPr id="215" name="Google Shape;215;p19"/>
          <p:cNvSpPr txBox="1"/>
          <p:nvPr/>
        </p:nvSpPr>
        <p:spPr>
          <a:xfrm>
            <a:off x="883150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6</a:t>
            </a:r>
            <a:endParaRPr sz="1300">
              <a:solidFill>
                <a:schemeClr val="dk2"/>
              </a:solidFill>
              <a:latin typeface="Roboto"/>
              <a:ea typeface="Roboto"/>
              <a:cs typeface="Roboto"/>
              <a:sym typeface="Roboto"/>
            </a:endParaRPr>
          </a:p>
        </p:txBody>
      </p:sp>
      <p:pic>
        <p:nvPicPr>
          <p:cNvPr id="216" name="Google Shape;216;p19"/>
          <p:cNvPicPr preferRelativeResize="0"/>
          <p:nvPr/>
        </p:nvPicPr>
        <p:blipFill>
          <a:blip r:embed="rId4">
            <a:alphaModFix/>
          </a:blip>
          <a:stretch>
            <a:fillRect/>
          </a:stretch>
        </p:blipFill>
        <p:spPr>
          <a:xfrm>
            <a:off x="8377125" y="282225"/>
            <a:ext cx="433950" cy="433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20"/>
          <p:cNvPicPr preferRelativeResize="0"/>
          <p:nvPr/>
        </p:nvPicPr>
        <p:blipFill>
          <a:blip r:embed="rId3">
            <a:alphaModFix/>
          </a:blip>
          <a:stretch>
            <a:fillRect/>
          </a:stretch>
        </p:blipFill>
        <p:spPr>
          <a:xfrm>
            <a:off x="5123550" y="1892225"/>
            <a:ext cx="3403325" cy="650825"/>
          </a:xfrm>
          <a:prstGeom prst="rect">
            <a:avLst/>
          </a:prstGeom>
          <a:noFill/>
          <a:ln>
            <a:noFill/>
          </a:ln>
        </p:spPr>
      </p:pic>
      <p:pic>
        <p:nvPicPr>
          <p:cNvPr id="222" name="Google Shape;222;p20"/>
          <p:cNvPicPr preferRelativeResize="0"/>
          <p:nvPr/>
        </p:nvPicPr>
        <p:blipFill rotWithShape="1">
          <a:blip r:embed="rId4">
            <a:alphaModFix/>
          </a:blip>
          <a:srcRect b="0" l="15718" r="0" t="0"/>
          <a:stretch/>
        </p:blipFill>
        <p:spPr>
          <a:xfrm>
            <a:off x="5123550" y="2796675"/>
            <a:ext cx="3403325" cy="742250"/>
          </a:xfrm>
          <a:prstGeom prst="rect">
            <a:avLst/>
          </a:prstGeom>
          <a:noFill/>
          <a:ln>
            <a:noFill/>
          </a:ln>
        </p:spPr>
      </p:pic>
      <p:sp>
        <p:nvSpPr>
          <p:cNvPr id="223" name="Google Shape;223;p20"/>
          <p:cNvSpPr/>
          <p:nvPr/>
        </p:nvSpPr>
        <p:spPr>
          <a:xfrm>
            <a:off x="6767975" y="1322500"/>
            <a:ext cx="329400" cy="507300"/>
          </a:xfrm>
          <a:prstGeom prst="downArrow">
            <a:avLst>
              <a:gd fmla="val 50000" name="adj1"/>
              <a:gd fmla="val 50000" name="adj2"/>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224" name="Google Shape;224;p20"/>
          <p:cNvSpPr txBox="1"/>
          <p:nvPr/>
        </p:nvSpPr>
        <p:spPr>
          <a:xfrm>
            <a:off x="6331800" y="921875"/>
            <a:ext cx="1602300" cy="36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2"/>
                </a:solidFill>
                <a:latin typeface="Roboto"/>
                <a:ea typeface="Roboto"/>
                <a:cs typeface="Roboto"/>
                <a:sym typeface="Roboto"/>
              </a:rPr>
              <a:t>Search Button</a:t>
            </a:r>
            <a:endParaRPr>
              <a:solidFill>
                <a:schemeClr val="dk2"/>
              </a:solidFill>
              <a:latin typeface="Roboto"/>
              <a:ea typeface="Roboto"/>
              <a:cs typeface="Roboto"/>
              <a:sym typeface="Roboto"/>
            </a:endParaRPr>
          </a:p>
        </p:txBody>
      </p:sp>
      <p:pic>
        <p:nvPicPr>
          <p:cNvPr id="225" name="Google Shape;225;p20"/>
          <p:cNvPicPr preferRelativeResize="0"/>
          <p:nvPr/>
        </p:nvPicPr>
        <p:blipFill rotWithShape="1">
          <a:blip r:embed="rId5">
            <a:alphaModFix/>
          </a:blip>
          <a:srcRect b="7529" l="0" r="0" t="-7530"/>
          <a:stretch/>
        </p:blipFill>
        <p:spPr>
          <a:xfrm>
            <a:off x="242925" y="0"/>
            <a:ext cx="3829350" cy="4098600"/>
          </a:xfrm>
          <a:prstGeom prst="rect">
            <a:avLst/>
          </a:prstGeom>
          <a:noFill/>
          <a:ln>
            <a:noFill/>
          </a:ln>
        </p:spPr>
      </p:pic>
      <p:sp>
        <p:nvSpPr>
          <p:cNvPr id="226" name="Google Shape;226;p20"/>
          <p:cNvSpPr txBox="1"/>
          <p:nvPr>
            <p:ph type="title"/>
          </p:nvPr>
        </p:nvSpPr>
        <p:spPr>
          <a:xfrm>
            <a:off x="304350" y="1295975"/>
            <a:ext cx="3706500" cy="2508900"/>
          </a:xfrm>
          <a:prstGeom prst="rect">
            <a:avLst/>
          </a:prstGeom>
        </p:spPr>
        <p:txBody>
          <a:bodyPr anchorCtr="0" anchor="t" bIns="91425" lIns="91425" spcFirstLastPara="1" rIns="91425" wrap="square" tIns="91425">
            <a:normAutofit/>
          </a:bodyPr>
          <a:lstStyle/>
          <a:p>
            <a:pPr indent="0" lvl="0" marL="0" rtl="0" algn="l">
              <a:lnSpc>
                <a:spcPct val="90000"/>
              </a:lnSpc>
              <a:spcBef>
                <a:spcPts val="1000"/>
              </a:spcBef>
              <a:spcAft>
                <a:spcPts val="0"/>
              </a:spcAft>
              <a:buNone/>
            </a:pPr>
            <a:r>
              <a:rPr lang="en" sz="2200">
                <a:solidFill>
                  <a:srgbClr val="0D0D0D"/>
                </a:solidFill>
              </a:rPr>
              <a:t>Equivalence</a:t>
            </a:r>
            <a:r>
              <a:rPr lang="en" sz="2200">
                <a:solidFill>
                  <a:srgbClr val="0D0D0D"/>
                </a:solidFill>
              </a:rPr>
              <a:t> and Boundary </a:t>
            </a:r>
            <a:r>
              <a:rPr lang="en" sz="2200">
                <a:solidFill>
                  <a:srgbClr val="0D0D0D"/>
                </a:solidFill>
              </a:rPr>
              <a:t>Testing with JUNIT</a:t>
            </a:r>
            <a:endParaRPr sz="2200">
              <a:solidFill>
                <a:srgbClr val="0D0D0D"/>
              </a:solidFill>
            </a:endParaRPr>
          </a:p>
          <a:p>
            <a:pPr indent="0" lvl="0" marL="0" rtl="0" algn="l">
              <a:lnSpc>
                <a:spcPct val="90000"/>
              </a:lnSpc>
              <a:spcBef>
                <a:spcPts val="1000"/>
              </a:spcBef>
              <a:spcAft>
                <a:spcPts val="0"/>
              </a:spcAft>
              <a:buNone/>
            </a:pPr>
            <a:r>
              <a:rPr lang="en" sz="1200">
                <a:solidFill>
                  <a:srgbClr val="0D0D0D"/>
                </a:solidFill>
              </a:rPr>
              <a:t>Boundary table focuses on critical edge cases, especially around the limits of acceptable input lengths.</a:t>
            </a:r>
            <a:endParaRPr sz="1300">
              <a:solidFill>
                <a:srgbClr val="0D0D0D"/>
              </a:solidFill>
            </a:endParaRPr>
          </a:p>
          <a:p>
            <a:pPr indent="0" lvl="0" marL="0" rtl="0" algn="l">
              <a:spcBef>
                <a:spcPts val="0"/>
              </a:spcBef>
              <a:spcAft>
                <a:spcPts val="0"/>
              </a:spcAft>
              <a:buNone/>
            </a:pPr>
            <a:r>
              <a:t/>
            </a:r>
            <a:endParaRPr>
              <a:solidFill>
                <a:srgbClr val="0D0D0D"/>
              </a:solidFill>
            </a:endParaRPr>
          </a:p>
        </p:txBody>
      </p:sp>
      <p:sp>
        <p:nvSpPr>
          <p:cNvPr id="227" name="Google Shape;227;p20"/>
          <p:cNvSpPr txBox="1"/>
          <p:nvPr/>
        </p:nvSpPr>
        <p:spPr>
          <a:xfrm>
            <a:off x="879810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7</a:t>
            </a:r>
            <a:endParaRPr sz="1300">
              <a:solidFill>
                <a:schemeClr val="dk2"/>
              </a:solidFill>
              <a:latin typeface="Roboto"/>
              <a:ea typeface="Roboto"/>
              <a:cs typeface="Roboto"/>
              <a:sym typeface="Roboto"/>
            </a:endParaRPr>
          </a:p>
        </p:txBody>
      </p:sp>
      <p:pic>
        <p:nvPicPr>
          <p:cNvPr id="228" name="Google Shape;228;p20"/>
          <p:cNvPicPr preferRelativeResize="0"/>
          <p:nvPr/>
        </p:nvPicPr>
        <p:blipFill>
          <a:blip r:embed="rId6">
            <a:alphaModFix/>
          </a:blip>
          <a:stretch>
            <a:fillRect/>
          </a:stretch>
        </p:blipFill>
        <p:spPr>
          <a:xfrm>
            <a:off x="8377125" y="282225"/>
            <a:ext cx="433950" cy="4339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pic>
        <p:nvPicPr>
          <p:cNvPr id="233" name="Google Shape;233;p21"/>
          <p:cNvPicPr preferRelativeResize="0"/>
          <p:nvPr/>
        </p:nvPicPr>
        <p:blipFill>
          <a:blip r:embed="rId3">
            <a:alphaModFix/>
          </a:blip>
          <a:stretch>
            <a:fillRect/>
          </a:stretch>
        </p:blipFill>
        <p:spPr>
          <a:xfrm>
            <a:off x="4112750" y="468650"/>
            <a:ext cx="2324100" cy="1885950"/>
          </a:xfrm>
          <a:prstGeom prst="rect">
            <a:avLst/>
          </a:prstGeom>
          <a:noFill/>
          <a:ln>
            <a:noFill/>
          </a:ln>
        </p:spPr>
      </p:pic>
      <p:pic>
        <p:nvPicPr>
          <p:cNvPr id="234" name="Google Shape;234;p21"/>
          <p:cNvPicPr preferRelativeResize="0"/>
          <p:nvPr/>
        </p:nvPicPr>
        <p:blipFill>
          <a:blip r:embed="rId4">
            <a:alphaModFix/>
          </a:blip>
          <a:stretch>
            <a:fillRect/>
          </a:stretch>
        </p:blipFill>
        <p:spPr>
          <a:xfrm>
            <a:off x="3981563" y="2571750"/>
            <a:ext cx="2028825" cy="1819275"/>
          </a:xfrm>
          <a:prstGeom prst="rect">
            <a:avLst/>
          </a:prstGeom>
          <a:noFill/>
          <a:ln>
            <a:noFill/>
          </a:ln>
        </p:spPr>
      </p:pic>
      <p:pic>
        <p:nvPicPr>
          <p:cNvPr id="235" name="Google Shape;235;p21"/>
          <p:cNvPicPr preferRelativeResize="0"/>
          <p:nvPr/>
        </p:nvPicPr>
        <p:blipFill>
          <a:blip r:embed="rId5">
            <a:alphaModFix/>
          </a:blip>
          <a:stretch>
            <a:fillRect/>
          </a:stretch>
        </p:blipFill>
        <p:spPr>
          <a:xfrm>
            <a:off x="6436850" y="1194825"/>
            <a:ext cx="2038350" cy="1847850"/>
          </a:xfrm>
          <a:prstGeom prst="rect">
            <a:avLst/>
          </a:prstGeom>
          <a:noFill/>
          <a:ln>
            <a:noFill/>
          </a:ln>
        </p:spPr>
      </p:pic>
      <p:pic>
        <p:nvPicPr>
          <p:cNvPr id="236" name="Google Shape;236;p21"/>
          <p:cNvPicPr preferRelativeResize="0"/>
          <p:nvPr/>
        </p:nvPicPr>
        <p:blipFill>
          <a:blip r:embed="rId6">
            <a:alphaModFix/>
          </a:blip>
          <a:stretch>
            <a:fillRect/>
          </a:stretch>
        </p:blipFill>
        <p:spPr>
          <a:xfrm>
            <a:off x="209550" y="436150"/>
            <a:ext cx="3285125" cy="4555193"/>
          </a:xfrm>
          <a:prstGeom prst="rect">
            <a:avLst/>
          </a:prstGeom>
          <a:noFill/>
          <a:ln>
            <a:noFill/>
          </a:ln>
        </p:spPr>
      </p:pic>
      <p:sp>
        <p:nvSpPr>
          <p:cNvPr id="237" name="Google Shape;237;p21"/>
          <p:cNvSpPr txBox="1"/>
          <p:nvPr/>
        </p:nvSpPr>
        <p:spPr>
          <a:xfrm>
            <a:off x="8831500" y="4758600"/>
            <a:ext cx="914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2"/>
                </a:solidFill>
                <a:latin typeface="Roboto"/>
                <a:ea typeface="Roboto"/>
                <a:cs typeface="Roboto"/>
                <a:sym typeface="Roboto"/>
              </a:rPr>
              <a:t>8</a:t>
            </a:r>
            <a:endParaRPr sz="1300">
              <a:solidFill>
                <a:schemeClr val="dk2"/>
              </a:solidFill>
              <a:latin typeface="Roboto"/>
              <a:ea typeface="Roboto"/>
              <a:cs typeface="Roboto"/>
              <a:sym typeface="Roboto"/>
            </a:endParaRPr>
          </a:p>
        </p:txBody>
      </p:sp>
      <p:pic>
        <p:nvPicPr>
          <p:cNvPr id="238" name="Google Shape;238;p21"/>
          <p:cNvPicPr preferRelativeResize="0"/>
          <p:nvPr/>
        </p:nvPicPr>
        <p:blipFill>
          <a:blip r:embed="rId7">
            <a:alphaModFix/>
          </a:blip>
          <a:stretch>
            <a:fillRect/>
          </a:stretch>
        </p:blipFill>
        <p:spPr>
          <a:xfrm>
            <a:off x="8377125" y="282225"/>
            <a:ext cx="433950" cy="433950"/>
          </a:xfrm>
          <a:prstGeom prst="rect">
            <a:avLst/>
          </a:prstGeom>
          <a:noFill/>
          <a:ln>
            <a:noFill/>
          </a:ln>
        </p:spPr>
      </p:pic>
      <p:sp>
        <p:nvSpPr>
          <p:cNvPr id="239" name="Google Shape;239;p21"/>
          <p:cNvSpPr/>
          <p:nvPr/>
        </p:nvSpPr>
        <p:spPr>
          <a:xfrm>
            <a:off x="1117850" y="2147625"/>
            <a:ext cx="740400" cy="882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0" name="Google Shape;240;p21"/>
          <p:cNvSpPr txBox="1"/>
          <p:nvPr/>
        </p:nvSpPr>
        <p:spPr>
          <a:xfrm>
            <a:off x="1048250" y="2053275"/>
            <a:ext cx="1491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2"/>
                </a:solidFill>
                <a:latin typeface="Calibri"/>
                <a:ea typeface="Calibri"/>
                <a:cs typeface="Calibri"/>
                <a:sym typeface="Calibri"/>
              </a:rPr>
              <a:t>Equivalence Class</a:t>
            </a:r>
            <a:endParaRPr sz="200">
              <a:solidFill>
                <a:schemeClr val="dk2"/>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