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4" r:id="rId19"/>
    <p:sldId id="285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36672"/>
        <c:axId val="90638208"/>
      </c:scatterChart>
      <c:valAx>
        <c:axId val="90636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90638208"/>
        <c:crosses val="autoZero"/>
        <c:crossBetween val="midCat"/>
        <c:majorUnit val="4"/>
      </c:valAx>
      <c:valAx>
        <c:axId val="9063820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63667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90688"/>
        <c:axId val="90692224"/>
      </c:scatterChart>
      <c:valAx>
        <c:axId val="906906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90692224"/>
        <c:crosses val="autoZero"/>
        <c:crossBetween val="midCat"/>
        <c:majorUnit val="4"/>
        <c:minorUnit val="4"/>
      </c:valAx>
      <c:valAx>
        <c:axId val="906922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690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8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3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957F-8E2E-442F-A7F0-23C7DDD741A9}" type="datetimeFigureOut">
              <a:rPr lang="en-US" smtClean="0"/>
              <a:t>2015-02-06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jpeg"/><Relationship Id="rId9" Type="http://schemas.openxmlformats.org/officeDocument/2006/relationships/image" Target="../media/image6.wmf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</a:t>
            </a:r>
            <a:endParaRPr lang="nl-BE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/>
              <a:t>Geert Jan Bex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289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7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5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2230438" y="4643438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3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2295" name="TextBox 15"/>
          <p:cNvSpPr txBox="1">
            <a:spLocks noChangeArrowheads="1"/>
          </p:cNvSpPr>
          <p:nvPr/>
        </p:nvSpPr>
        <p:spPr bwMode="auto">
          <a:xfrm rot="-5400000">
            <a:off x="2425700" y="38576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2296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1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785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0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9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301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7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2302" name="Group 44"/>
          <p:cNvGrpSpPr>
            <a:grpSpLocks/>
          </p:cNvGrpSpPr>
          <p:nvPr/>
        </p:nvGrpSpPr>
        <p:grpSpPr bwMode="auto">
          <a:xfrm>
            <a:off x="5205413" y="4643438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15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2303" name="TextBox 41"/>
          <p:cNvSpPr txBox="1">
            <a:spLocks noChangeArrowheads="1"/>
          </p:cNvSpPr>
          <p:nvPr/>
        </p:nvSpPr>
        <p:spPr bwMode="auto">
          <a:xfrm rot="-5400000">
            <a:off x="5426075" y="38576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785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5357813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310" name="TextBox 54"/>
          <p:cNvSpPr txBox="1">
            <a:spLocks noChangeArrowheads="1"/>
          </p:cNvSpPr>
          <p:nvPr/>
        </p:nvSpPr>
        <p:spPr bwMode="auto">
          <a:xfrm>
            <a:off x="2571750" y="6000750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latin typeface="Calibri" pitchFamily="34" charset="0"/>
              </a:rPr>
              <a:t>map</a:t>
            </a:r>
            <a:endParaRPr lang="nl-BE" sz="36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1" name="TextBox 55"/>
          <p:cNvSpPr txBox="1">
            <a:spLocks noChangeArrowheads="1"/>
          </p:cNvSpPr>
          <p:nvPr/>
        </p:nvSpPr>
        <p:spPr bwMode="auto">
          <a:xfrm>
            <a:off x="6357938" y="5997575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92D050"/>
                </a:solidFill>
                <a:latin typeface="Calibri" pitchFamily="34" charset="0"/>
              </a:rPr>
              <a:t>reduce</a:t>
            </a:r>
            <a:endParaRPr lang="nl-BE" sz="360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16200000">
            <a:off x="2964657" y="3393281"/>
            <a:ext cx="285750" cy="5214937"/>
          </a:xfrm>
          <a:prstGeom prst="leftBrac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>
              <a:solidFill>
                <a:srgbClr val="FF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7036594" y="4679156"/>
            <a:ext cx="285750" cy="2643188"/>
          </a:xfrm>
          <a:prstGeom prst="leftBrace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4" name="Group 19"/>
          <p:cNvGrpSpPr>
            <a:grpSpLocks/>
          </p:cNvGrpSpPr>
          <p:nvPr/>
        </p:nvGrpSpPr>
        <p:grpSpPr bwMode="auto">
          <a:xfrm>
            <a:off x="1300163" y="3286125"/>
            <a:ext cx="1074737" cy="1143000"/>
            <a:chOff x="2165335" y="5143512"/>
            <a:chExt cx="1074718" cy="1143008"/>
          </a:xfrm>
        </p:grpSpPr>
        <p:sp>
          <p:nvSpPr>
            <p:cNvPr id="44" name="Folded Corner 43"/>
            <p:cNvSpPr/>
            <p:nvPr/>
          </p:nvSpPr>
          <p:spPr>
            <a:xfrm>
              <a:off x="2427267" y="5572140"/>
              <a:ext cx="500054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2" name="TextBox 44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7471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latin typeface="Calibri" pitchFamily="34" charset="0"/>
                </a:rPr>
                <a:t>prolog.sh</a:t>
              </a:r>
              <a:endParaRPr lang="nl-BE" b="1">
                <a:latin typeface="Calibri" pitchFamily="34" charset="0"/>
              </a:endParaRPr>
            </a:p>
          </p:txBody>
        </p:sp>
      </p:grp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300163" y="3286125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7" name="Group 19"/>
          <p:cNvGrpSpPr>
            <a:grpSpLocks/>
          </p:cNvGrpSpPr>
          <p:nvPr/>
        </p:nvGrpSpPr>
        <p:grpSpPr bwMode="auto">
          <a:xfrm>
            <a:off x="3714750" y="1143000"/>
            <a:ext cx="977900" cy="1143000"/>
            <a:chOff x="2165335" y="5143512"/>
            <a:chExt cx="978025" cy="1143008"/>
          </a:xfrm>
        </p:grpSpPr>
        <p:sp>
          <p:nvSpPr>
            <p:cNvPr id="63" name="Folded Corner 62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6" name="TextBox 63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8" name="Group 19"/>
          <p:cNvGrpSpPr>
            <a:grpSpLocks/>
          </p:cNvGrpSpPr>
          <p:nvPr/>
        </p:nvGrpSpPr>
        <p:grpSpPr bwMode="auto">
          <a:xfrm>
            <a:off x="3714750" y="2357438"/>
            <a:ext cx="977900" cy="1143000"/>
            <a:chOff x="2165335" y="5143512"/>
            <a:chExt cx="978025" cy="1143008"/>
          </a:xfrm>
        </p:grpSpPr>
        <p:sp>
          <p:nvSpPr>
            <p:cNvPr id="66" name="Folded Corner 65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4" name="TextBox 66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9" name="Group 19"/>
          <p:cNvGrpSpPr>
            <a:grpSpLocks/>
          </p:cNvGrpSpPr>
          <p:nvPr/>
        </p:nvGrpSpPr>
        <p:grpSpPr bwMode="auto">
          <a:xfrm>
            <a:off x="3714750" y="4286250"/>
            <a:ext cx="977900" cy="1143000"/>
            <a:chOff x="2165335" y="5143512"/>
            <a:chExt cx="978025" cy="1143008"/>
          </a:xfrm>
        </p:grpSpPr>
        <p:sp>
          <p:nvSpPr>
            <p:cNvPr id="69" name="Folded Corner 68"/>
            <p:cNvSpPr/>
            <p:nvPr/>
          </p:nvSpPr>
          <p:spPr>
            <a:xfrm>
              <a:off x="2427306" y="5572140"/>
              <a:ext cx="50012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2" name="TextBox 6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857250" y="57150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$ wsub –prolog prolog.sh  –batch batch.sh \</a:t>
            </a:r>
          </a:p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     –epilog epilog.sh  –l nodes=8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Getting a summary of a job</a:t>
            </a:r>
          </a:p>
          <a:p>
            <a:endParaRPr lang="en-US" smtClean="0"/>
          </a:p>
          <a:p>
            <a:pPr lvl="1"/>
            <a:r>
              <a:rPr lang="en-US" smtClean="0"/>
              <a:t>Number of successfully completed items</a:t>
            </a:r>
          </a:p>
          <a:p>
            <a:pPr lvl="1"/>
            <a:r>
              <a:rPr lang="en-US" smtClean="0"/>
              <a:t>Number of failed items</a:t>
            </a:r>
          </a:p>
          <a:p>
            <a:r>
              <a:rPr lang="en-US" smtClean="0"/>
              <a:t>Monitoring progress of a running job</a:t>
            </a:r>
          </a:p>
          <a:p>
            <a:endParaRPr lang="en-US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8" y="2247900"/>
            <a:ext cx="5346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>
                <a:latin typeface="Courier New" pitchFamily="49" charset="0"/>
                <a:cs typeface="Courier New" pitchFamily="49" charset="0"/>
              </a:rPr>
              <a:t>wsummarize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757238" y="4437063"/>
            <a:ext cx="774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watch -n 60  wsummarize run.pbs.log445948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Resuming a job that hit the walltime</a:t>
            </a:r>
            <a:endParaRPr lang="nl-BE" smtClean="0"/>
          </a:p>
          <a:p>
            <a:endParaRPr lang="en-US" smtClean="0"/>
          </a:p>
          <a:p>
            <a:r>
              <a:rPr lang="en-US" smtClean="0"/>
              <a:t>Redoing failed work items</a:t>
            </a:r>
            <a:endParaRPr lang="nl-BE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11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wresume  -l walltime=1:30:00  -jobid 445948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3500438"/>
            <a:ext cx="553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wresume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jobid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445948  -</a:t>
            </a: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retry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Limit per work item</a:t>
            </a:r>
          </a:p>
          <a:p>
            <a:pPr lvl="1"/>
            <a:r>
              <a:rPr lang="en-US" smtClean="0"/>
              <a:t>Avoid spending all walltime on a few work items that (accidentally) run too long</a:t>
            </a:r>
            <a:endParaRPr lang="nl-BE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016000" y="3284538"/>
            <a:ext cx="6940550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#!/bin/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bash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-l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=5:ppn=20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walltime=04:00:00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module load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timedrun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timedrun</a:t>
            </a:r>
            <a:r>
              <a:rPr lang="nl-B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-t 00:20:00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cfd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-test  -t $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-p $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pressure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pPr eaLnBrk="1" hangingPunct="1"/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-v $volume</a:t>
            </a:r>
          </a:p>
        </p:txBody>
      </p: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my-data.csv: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9721" y="4910104"/>
            <a:ext cx="11461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1.3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5.7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2.7, 1.4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3.4, 2.1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4.1, 3.8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51920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/>
              <a:t>wcat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 smtClean="0"/>
              <a:t>Worker epilog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331640" y="2300679"/>
            <a:ext cx="73741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wcat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–data my-data.csv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613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195736" y="5949280"/>
            <a:ext cx="35856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added in Worker 1.4!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55576" y="4725144"/>
            <a:ext cx="825379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419872" y="5877272"/>
            <a:ext cx="345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Very</a:t>
            </a:r>
            <a:r>
              <a:rPr lang="en-US" sz="3600" dirty="0" smtClean="0"/>
              <a:t> inefficient!!!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8793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7745" y="2204864"/>
            <a:ext cx="475252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#!/bin/bash -l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-N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walltime=1:00:00,nodes=5:ppn=20</a:t>
            </a:r>
            <a:endParaRPr lang="nl-NL" sz="14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module load 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endParaRPr lang="nl-N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 OMP_NUM_THREADS=1</a:t>
            </a:r>
            <a:endParaRPr lang="nl-NL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Rscript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$a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7669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wsub processing</a:t>
            </a:r>
            <a:endParaRPr lang="nl-BE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smtClean="0"/>
              <a:t>Future work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31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Worker a panacea?</a:t>
            </a:r>
            <a:endParaRPr 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it work?</a:t>
            </a:r>
            <a:endParaRPr lang="nl-NL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</a:t>
            </a:r>
            <a:r>
              <a:rPr lang="en-US" dirty="0" smtClean="0"/>
              <a:t>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Worker</a:t>
            </a:r>
            <a:endParaRPr lang="nl-NL" smtClean="0"/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  <a:p>
            <a:pPr lvl="1"/>
            <a:r>
              <a:rPr lang="en-US" smtClean="0"/>
              <a:t>Parameter exploration</a:t>
            </a:r>
          </a:p>
          <a:p>
            <a:pPr lvl="1"/>
            <a:r>
              <a:rPr lang="en-US" smtClean="0"/>
              <a:t>MapReduce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Conclusions</a:t>
            </a:r>
          </a:p>
          <a:p>
            <a:r>
              <a:rPr lang="en-US" smtClean="0">
                <a:solidFill>
                  <a:srgbClr val="FF0000"/>
                </a:solidFill>
              </a:rPr>
              <a:t>Future work</a:t>
            </a:r>
            <a:endParaRPr lang="nl-NL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785938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121" name="TextBox 3"/>
          <p:cNvSpPr txBox="1">
            <a:spLocks noChangeArrowheads="1"/>
          </p:cNvSpPr>
          <p:nvPr/>
        </p:nvSpPr>
        <p:spPr bwMode="auto">
          <a:xfrm>
            <a:off x="428625" y="3754438"/>
            <a:ext cx="721543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nodes=5:ppn=20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weather –p $pressure  –t $temperature  –h 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humidity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Bent Arrow 4"/>
          <p:cNvSpPr/>
          <p:nvPr/>
        </p:nvSpPr>
        <p:spPr>
          <a:xfrm rot="16200000" flipH="1">
            <a:off x="1393031" y="2678907"/>
            <a:ext cx="1000125" cy="92868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nl-NL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Map &amp; Reduce operators,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-like functionalities</a:t>
            </a:r>
          </a:p>
          <a:p>
            <a:pPr lvl="1"/>
            <a:r>
              <a:rPr lang="en-US" dirty="0" smtClean="0"/>
              <a:t>Give us use cases!</a:t>
            </a:r>
          </a:p>
          <a:p>
            <a:r>
              <a:rPr lang="en-US" dirty="0" smtClean="0"/>
              <a:t>Split work items over multiple jobs?</a:t>
            </a:r>
          </a:p>
          <a:p>
            <a:r>
              <a:rPr lang="en-US" dirty="0" smtClean="0"/>
              <a:t>R engine?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837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14625" y="1785938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5145" name="TextBox 3"/>
          <p:cNvSpPr txBox="1">
            <a:spLocks noChangeArrowheads="1"/>
          </p:cNvSpPr>
          <p:nvPr/>
        </p:nvSpPr>
        <p:spPr bwMode="auto">
          <a:xfrm>
            <a:off x="1643063" y="3967896"/>
            <a:ext cx="7491153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nodes=5:ppn=20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weather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–p $pressure  –t $temperature  –h 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humidity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46" name="TextBox 5"/>
          <p:cNvSpPr txBox="1">
            <a:spLocks noChangeArrowheads="1"/>
          </p:cNvSpPr>
          <p:nvPr/>
        </p:nvSpPr>
        <p:spPr bwMode="auto">
          <a:xfrm>
            <a:off x="301625" y="2466975"/>
            <a:ext cx="119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data.csv</a:t>
            </a:r>
            <a:endParaRPr lang="nl-BE" sz="2400">
              <a:latin typeface="Calibri" pitchFamily="34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965200" y="5929313"/>
            <a:ext cx="7189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cs typeface="Courier New" pitchFamily="49" charset="0"/>
              </a:rPr>
              <a:t>$ wsub  –data data.csv  –batch job.pbs</a:t>
            </a:r>
            <a:endParaRPr lang="nl-BE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48" name="TextBox 8"/>
          <p:cNvSpPr txBox="1">
            <a:spLocks noChangeArrowheads="1"/>
          </p:cNvSpPr>
          <p:nvPr/>
        </p:nvSpPr>
        <p:spPr bwMode="auto">
          <a:xfrm>
            <a:off x="301625" y="4823559"/>
            <a:ext cx="1101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job.pbs</a:t>
            </a:r>
            <a:endParaRPr lang="nl-BE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Write PBS script with parameters</a:t>
            </a:r>
          </a:p>
          <a:p>
            <a:r>
              <a:rPr lang="en-US" smtClean="0"/>
              <a:t>Create Excel sheet with data</a:t>
            </a:r>
          </a:p>
          <a:p>
            <a:pPr lvl="1"/>
            <a:r>
              <a:rPr lang="en-US" smtClean="0"/>
              <a:t>Convert to CSV</a:t>
            </a:r>
          </a:p>
          <a:p>
            <a:r>
              <a:rPr lang="en-US" smtClean="0"/>
              <a:t>Run with wsub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 is not parallelized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However, some usage scenario’s can be done in parallel, e.g.,</a:t>
            </a:r>
          </a:p>
          <a:p>
            <a:pPr lvl="1" eaLnBrk="1" hangingPunct="1"/>
            <a:r>
              <a:rPr lang="en-US" smtClean="0"/>
              <a:t>parameter exploration</a:t>
            </a:r>
            <a:endParaRPr lang="nl-NL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013" y="4648200"/>
            <a:ext cx="5843587" cy="1568450"/>
            <a:chOff x="480" y="3072"/>
            <a:chExt cx="3681" cy="988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344" y="3072"/>
              <a:ext cx="2817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args &lt;- commandArgs(TRUE)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a &lt;- as.double(args[1])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b &lt;- as.double(args[2])</a:t>
              </a:r>
            </a:p>
            <a:p>
              <a:pPr eaLnBrk="1" hangingPunct="1"/>
              <a:endParaRPr lang="en-US" sz="160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result &lt;- c(a, b, soph_func(a + b))</a:t>
              </a:r>
            </a:p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480" y="3120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ourier New" pitchFamily="49" charset="0"/>
                  <a:cs typeface="Courier New" pitchFamily="49" charset="0"/>
                </a:rPr>
                <a:t>my-pe.r</a:t>
              </a:r>
              <a:endParaRPr lang="nl-NL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540500" y="4419600"/>
            <a:ext cx="19764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for (a, b) in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{(1.3, 5.7),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(2.7, 1.4),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(3.4, 2.1),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(4.1, 3.8),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nl-NL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516563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</a:t>
            </a:r>
            <a:r>
              <a:rPr lang="en-US" dirty="0" smtClean="0"/>
              <a:t>thinking, </a:t>
            </a:r>
            <a:r>
              <a:rPr lang="en-US" dirty="0" smtClean="0"/>
              <a:t>create PBS script ‘my-</a:t>
            </a:r>
            <a:r>
              <a:rPr lang="en-US" dirty="0" err="1" smtClean="0"/>
              <a:t>pe.pbs</a:t>
            </a:r>
            <a:r>
              <a:rPr lang="en-US" dirty="0" smtClean="0"/>
              <a:t>’ and ‘my-data.csv’: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331640" y="3497263"/>
            <a:ext cx="439248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#!/bin/bash -l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-N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>
                <a:latin typeface="Courier New" pitchFamily="49" charset="0"/>
                <a:cs typeface="Courier New" pitchFamily="49" charset="0"/>
              </a:rPr>
              <a:t>#PBS -l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walltime=1:00:00,nodes=1:ppn=20</a:t>
            </a:r>
            <a:endParaRPr lang="nl-NL" sz="14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module load 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Rscript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$a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$b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76375" y="2133600"/>
            <a:ext cx="29765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$ Rscript my-pe  1.3  5.7 </a:t>
            </a:r>
            <a:endParaRPr lang="nl-NL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03350" y="5949950"/>
            <a:ext cx="48029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worker/1.5.1-intel-2014a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wsub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my-pe.pbs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  –data my-data.csv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553200" y="3644900"/>
            <a:ext cx="11461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1.3, 5.7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2.7, 1.4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3.4, 2.1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4.1, 3.8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…</a:t>
            </a:r>
            <a:endParaRPr lang="nl-NL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animBg="1"/>
      <p:bldP spid="10246" grpId="0"/>
      <p:bldP spid="102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Torque supports job arrays, i.e.,</a:t>
            </a:r>
            <a:br>
              <a:rPr lang="en-US" sz="3000" smtClean="0"/>
            </a:br>
            <a:r>
              <a:rPr lang="en-US" sz="3000" smtClean="0"/>
              <a:t>    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$ qsub –t 1-10  job.pbs</a:t>
            </a:r>
            <a:endParaRPr lang="nl-BE" sz="3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112963" y="2492375"/>
            <a:ext cx="48355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"params-$PBS_ARRAYID"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"result-$PBS_ARRAYID"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136525" y="4718050"/>
            <a:ext cx="33337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"params-1"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"result-1"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2" name="TextBox 3"/>
          <p:cNvSpPr txBox="1">
            <a:spLocks noChangeArrowheads="1"/>
          </p:cNvSpPr>
          <p:nvPr/>
        </p:nvSpPr>
        <p:spPr bwMode="auto">
          <a:xfrm>
            <a:off x="5537200" y="4724400"/>
            <a:ext cx="347027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pPr eaLnBrk="1" hangingPunct="1"/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cfd-sim –i "params-10" \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        –o "result-10"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exit 0</a:t>
            </a:r>
            <a:endParaRPr lang="nl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333875" y="5589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…</a:t>
            </a:r>
            <a:endParaRPr lang="nl-NL"/>
          </a:p>
        </p:txBody>
      </p:sp>
      <p:sp>
        <p:nvSpPr>
          <p:cNvPr id="9224" name="AutoShape 9"/>
          <p:cNvSpPr>
            <a:spLocks noChangeArrowheads="1"/>
          </p:cNvSpPr>
          <p:nvPr/>
        </p:nvSpPr>
        <p:spPr bwMode="auto">
          <a:xfrm flipV="1">
            <a:off x="4767263" y="4724400"/>
            <a:ext cx="719137" cy="720725"/>
          </a:xfrm>
          <a:custGeom>
            <a:avLst/>
            <a:gdLst>
              <a:gd name="T0" fmla="*/ 503596 w 21600"/>
              <a:gd name="T1" fmla="*/ 0 h 21600"/>
              <a:gd name="T2" fmla="*/ 503596 w 21600"/>
              <a:gd name="T3" fmla="*/ 405675 h 21600"/>
              <a:gd name="T4" fmla="*/ 107771 w 21600"/>
              <a:gd name="T5" fmla="*/ 720725 h 21600"/>
              <a:gd name="T6" fmla="*/ 719137 w 21600"/>
              <a:gd name="T7" fmla="*/ 20283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flipH="1" flipV="1">
            <a:off x="3514725" y="4724400"/>
            <a:ext cx="719138" cy="720725"/>
          </a:xfrm>
          <a:custGeom>
            <a:avLst/>
            <a:gdLst>
              <a:gd name="T0" fmla="*/ 503596 w 21600"/>
              <a:gd name="T1" fmla="*/ 0 h 21600"/>
              <a:gd name="T2" fmla="*/ 503596 w 21600"/>
              <a:gd name="T3" fmla="*/ 405675 h 21600"/>
              <a:gd name="T4" fmla="*/ 107771 w 21600"/>
              <a:gd name="T5" fmla="*/ 720725 h 21600"/>
              <a:gd name="T6" fmla="*/ 719138 w 21600"/>
              <a:gd name="T7" fmla="*/ 20283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1"/>
          <p:cNvSpPr>
            <a:spLocks noChangeArrowheads="1"/>
          </p:cNvSpPr>
          <p:nvPr/>
        </p:nvSpPr>
        <p:spPr bwMode="auto">
          <a:xfrm>
            <a:off x="4291013" y="4910138"/>
            <a:ext cx="431800" cy="649287"/>
          </a:xfrm>
          <a:prstGeom prst="downArrow">
            <a:avLst>
              <a:gd name="adj1" fmla="val 50000"/>
              <a:gd name="adj2" fmla="val 3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wsub</a:t>
            </a:r>
            <a:r>
              <a:rPr lang="en-US" dirty="0" smtClean="0"/>
              <a:t> simulates job arrays, i.e.,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–t 1-100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job.pbs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597025" y="2924944"/>
            <a:ext cx="5974713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#PBS –l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nodes=1:ppn=20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cd $PBS_O_WORKDIR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cfd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-simulator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parameters-$PBS_ARRAYID \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              –o result-$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PBS_ARRAYID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1036</Words>
  <Application>Microsoft Office PowerPoint</Application>
  <PresentationFormat>On-screen Show (4:3)</PresentationFormat>
  <Paragraphs>427</Paragraphs>
  <Slides>30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Vergelijking</vt:lpstr>
      <vt:lpstr>Worker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Worker &amp; multithreading</vt:lpstr>
      <vt:lpstr>Picking the sweet spot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When does it work?</vt:lpstr>
      <vt:lpstr>Worker</vt:lpstr>
      <vt:lpstr>Future work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</cp:revision>
  <dcterms:created xsi:type="dcterms:W3CDTF">2013-02-20T15:39:10Z</dcterms:created>
  <dcterms:modified xsi:type="dcterms:W3CDTF">2015-02-06T08:22:29Z</dcterms:modified>
</cp:coreProperties>
</file>