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57" r:id="rId9"/>
    <p:sldId id="258" r:id="rId10"/>
    <p:sldId id="259" r:id="rId11"/>
    <p:sldId id="260" r:id="rId12"/>
    <p:sldId id="267" r:id="rId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0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B2F7-E7C6-4E36-BF36-1A2A0FA67819}" type="datetimeFigureOut">
              <a:rPr lang="nl-BE" smtClean="0"/>
              <a:pPr/>
              <a:t>22/01/2010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B0E5-CE2C-49CE-9AE5-4C8B4E9E6FD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B2F7-E7C6-4E36-BF36-1A2A0FA67819}" type="datetimeFigureOut">
              <a:rPr lang="nl-BE" smtClean="0"/>
              <a:pPr/>
              <a:t>22/01/2010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B0E5-CE2C-49CE-9AE5-4C8B4E9E6FD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B2F7-E7C6-4E36-BF36-1A2A0FA67819}" type="datetimeFigureOut">
              <a:rPr lang="nl-BE" smtClean="0"/>
              <a:pPr/>
              <a:t>22/01/2010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B0E5-CE2C-49CE-9AE5-4C8B4E9E6FD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B2F7-E7C6-4E36-BF36-1A2A0FA67819}" type="datetimeFigureOut">
              <a:rPr lang="nl-BE" smtClean="0"/>
              <a:pPr/>
              <a:t>22/01/2010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B0E5-CE2C-49CE-9AE5-4C8B4E9E6FD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B2F7-E7C6-4E36-BF36-1A2A0FA67819}" type="datetimeFigureOut">
              <a:rPr lang="nl-BE" smtClean="0"/>
              <a:pPr/>
              <a:t>22/01/2010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B0E5-CE2C-49CE-9AE5-4C8B4E9E6FD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B2F7-E7C6-4E36-BF36-1A2A0FA67819}" type="datetimeFigureOut">
              <a:rPr lang="nl-BE" smtClean="0"/>
              <a:pPr/>
              <a:t>22/01/2010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B0E5-CE2C-49CE-9AE5-4C8B4E9E6FD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B2F7-E7C6-4E36-BF36-1A2A0FA67819}" type="datetimeFigureOut">
              <a:rPr lang="nl-BE" smtClean="0"/>
              <a:pPr/>
              <a:t>22/01/2010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B0E5-CE2C-49CE-9AE5-4C8B4E9E6FD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B2F7-E7C6-4E36-BF36-1A2A0FA67819}" type="datetimeFigureOut">
              <a:rPr lang="nl-BE" smtClean="0"/>
              <a:pPr/>
              <a:t>22/01/2010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B0E5-CE2C-49CE-9AE5-4C8B4E9E6FD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B2F7-E7C6-4E36-BF36-1A2A0FA67819}" type="datetimeFigureOut">
              <a:rPr lang="nl-BE" smtClean="0"/>
              <a:pPr/>
              <a:t>22/01/2010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B0E5-CE2C-49CE-9AE5-4C8B4E9E6FD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B2F7-E7C6-4E36-BF36-1A2A0FA67819}" type="datetimeFigureOut">
              <a:rPr lang="nl-BE" smtClean="0"/>
              <a:pPr/>
              <a:t>22/01/2010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B0E5-CE2C-49CE-9AE5-4C8B4E9E6FD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B2F7-E7C6-4E36-BF36-1A2A0FA67819}" type="datetimeFigureOut">
              <a:rPr lang="nl-BE" smtClean="0"/>
              <a:pPr/>
              <a:t>22/01/2010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B0E5-CE2C-49CE-9AE5-4C8B4E9E6FD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DB2F7-E7C6-4E36-BF36-1A2A0FA67819}" type="datetimeFigureOut">
              <a:rPr lang="nl-BE" smtClean="0"/>
              <a:pPr/>
              <a:t>22/01/2010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EB0E5-CE2C-49CE-9AE5-4C8B4E9E6FD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Worker:</a:t>
            </a:r>
            <a:br>
              <a:rPr lang="en-US" dirty="0" smtClean="0"/>
            </a:br>
            <a:r>
              <a:rPr lang="en-US" dirty="0" err="1" smtClean="0"/>
              <a:t>MapReduce</a:t>
            </a:r>
            <a:r>
              <a:rPr lang="en-US" dirty="0" smtClean="0"/>
              <a:t> for shell scripts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G.J. Bex</a:t>
            </a:r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810" y="5786454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57620" y="5425875"/>
            <a:ext cx="653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read</a:t>
            </a:r>
          </a:p>
          <a:p>
            <a:r>
              <a:rPr lang="en-US" i="1" dirty="0" smtClean="0"/>
              <a:t>work</a:t>
            </a:r>
            <a:endParaRPr lang="nl-BE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worker: initialization &amp; operation</a:t>
            </a:r>
            <a:endParaRPr lang="nl-BE" dirty="0"/>
          </a:p>
        </p:txBody>
      </p:sp>
      <p:cxnSp>
        <p:nvCxnSpPr>
          <p:cNvPr id="4" name="Straight Connector 3"/>
          <p:cNvCxnSpPr>
            <a:stCxn id="5" idx="2"/>
          </p:cNvCxnSpPr>
          <p:nvPr/>
        </p:nvCxnSpPr>
        <p:spPr>
          <a:xfrm rot="16200000" flipH="1">
            <a:off x="2085415" y="4157124"/>
            <a:ext cx="5110499" cy="5547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10535" y="1142984"/>
            <a:ext cx="1054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master</a:t>
            </a:r>
            <a:endParaRPr lang="nl-BE" sz="2400" dirty="0"/>
          </a:p>
        </p:txBody>
      </p:sp>
      <p:cxnSp>
        <p:nvCxnSpPr>
          <p:cNvPr id="8" name="Straight Connector 7"/>
          <p:cNvCxnSpPr>
            <a:stCxn id="9" idx="2"/>
          </p:cNvCxnSpPr>
          <p:nvPr/>
        </p:nvCxnSpPr>
        <p:spPr>
          <a:xfrm rot="16200000" flipH="1">
            <a:off x="4778200" y="4157008"/>
            <a:ext cx="5110499" cy="5779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74409" y="1142984"/>
            <a:ext cx="912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slave</a:t>
            </a:r>
            <a:r>
              <a:rPr lang="en-US" sz="2400" baseline="-25000" dirty="0" smtClean="0"/>
              <a:t>2</a:t>
            </a:r>
            <a:endParaRPr lang="nl-BE" sz="2400" baseline="-25000" dirty="0"/>
          </a:p>
        </p:txBody>
      </p:sp>
      <p:cxnSp>
        <p:nvCxnSpPr>
          <p:cNvPr id="10" name="Straight Connector 9"/>
          <p:cNvCxnSpPr>
            <a:stCxn id="11" idx="2"/>
          </p:cNvCxnSpPr>
          <p:nvPr/>
        </p:nvCxnSpPr>
        <p:spPr>
          <a:xfrm rot="16200000" flipH="1">
            <a:off x="-651088" y="4157008"/>
            <a:ext cx="5110499" cy="5779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45121" y="1142984"/>
            <a:ext cx="912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slave</a:t>
            </a:r>
            <a:r>
              <a:rPr lang="en-US" sz="2400" baseline="-25000" dirty="0" smtClean="0"/>
              <a:t>1</a:t>
            </a:r>
            <a:endParaRPr lang="nl-BE" sz="2400" baseline="-25000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487"/>
            <a:ext cx="2714644" cy="7874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2662" y="1714488"/>
            <a:ext cx="71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ready</a:t>
            </a:r>
            <a:endParaRPr lang="nl-BE" i="1" dirty="0"/>
          </a:p>
        </p:txBody>
      </p:sp>
      <p:grpSp>
        <p:nvGrpSpPr>
          <p:cNvPr id="55" name="Group 54"/>
          <p:cNvGrpSpPr/>
          <p:nvPr/>
        </p:nvGrpSpPr>
        <p:grpSpPr>
          <a:xfrm>
            <a:off x="4643438" y="2773915"/>
            <a:ext cx="2714644" cy="655084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397"/>
              <a:ext cx="271464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143504" y="2773915"/>
              <a:ext cx="166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jobID</a:t>
              </a:r>
              <a:r>
                <a:rPr lang="en-US" i="1" dirty="0" smtClean="0"/>
                <a:t>, </a:t>
              </a:r>
              <a:r>
                <a:rPr lang="en-US" i="1" dirty="0" err="1" smtClean="0"/>
                <a:t>scriptSize</a:t>
              </a:r>
              <a:endParaRPr lang="nl-BE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149"/>
              <a:ext cx="271464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18473" y="3059667"/>
              <a:ext cx="696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script</a:t>
              </a:r>
              <a:endParaRPr lang="nl-BE" i="1" dirty="0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5803"/>
            <a:ext cx="2714644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00628" y="4786321"/>
            <a:ext cx="178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jobID</a:t>
            </a:r>
            <a:r>
              <a:rPr lang="en-US" i="1" dirty="0" smtClean="0"/>
              <a:t>, </a:t>
            </a:r>
            <a:r>
              <a:rPr lang="en-US" i="1" dirty="0" err="1" smtClean="0"/>
              <a:t>existStatus</a:t>
            </a:r>
            <a:endParaRPr lang="nl-BE" i="1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40" y="4214817"/>
            <a:ext cx="1714512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43834" y="3988361"/>
            <a:ext cx="138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computation</a:t>
            </a:r>
            <a:endParaRPr lang="nl-BE" i="1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794" y="1928803"/>
            <a:ext cx="2714646" cy="15716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43174" y="2071678"/>
            <a:ext cx="71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ready</a:t>
            </a:r>
            <a:endParaRPr lang="nl-BE" i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794" y="4014233"/>
            <a:ext cx="2714644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28860" y="3714751"/>
            <a:ext cx="166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jobID</a:t>
            </a:r>
            <a:r>
              <a:rPr lang="en-US" i="1" dirty="0" smtClean="0"/>
              <a:t>, </a:t>
            </a:r>
            <a:r>
              <a:rPr lang="en-US" i="1" dirty="0" err="1" smtClean="0"/>
              <a:t>scriptSize</a:t>
            </a:r>
            <a:endParaRPr lang="nl-BE" i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794" y="4299985"/>
            <a:ext cx="2714644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03829" y="4000503"/>
            <a:ext cx="69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script</a:t>
            </a:r>
            <a:endParaRPr lang="nl-BE" i="1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810" y="2786057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57620" y="2425478"/>
            <a:ext cx="653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read</a:t>
            </a:r>
          </a:p>
          <a:p>
            <a:r>
              <a:rPr lang="en-US" i="1" dirty="0" smtClean="0"/>
              <a:t>work</a:t>
            </a:r>
            <a:endParaRPr lang="nl-BE" i="1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89992" y="3785395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75744" y="3424816"/>
            <a:ext cx="653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read</a:t>
            </a:r>
          </a:p>
          <a:p>
            <a:r>
              <a:rPr lang="en-US" i="1" dirty="0" smtClean="0"/>
              <a:t>work</a:t>
            </a:r>
            <a:endParaRPr lang="nl-BE" i="1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036" y="2071678"/>
            <a:ext cx="857256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09961" y="185736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prolog</a:t>
            </a:r>
            <a:endParaRPr lang="nl-BE" i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4643438" y="5774312"/>
            <a:ext cx="2714644" cy="655084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397"/>
              <a:ext cx="271464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143504" y="2773915"/>
              <a:ext cx="166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jobID</a:t>
              </a:r>
              <a:r>
                <a:rPr lang="en-US" i="1" dirty="0" smtClean="0"/>
                <a:t>, </a:t>
              </a:r>
              <a:r>
                <a:rPr lang="en-US" i="1" dirty="0" err="1" smtClean="0"/>
                <a:t>scriptSize</a:t>
              </a:r>
              <a:endParaRPr lang="nl-BE" i="1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149"/>
              <a:ext cx="271464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518473" y="3059667"/>
              <a:ext cx="696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script</a:t>
              </a:r>
              <a:endParaRPr lang="nl-BE" i="1" dirty="0"/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1680" y="5500702"/>
            <a:ext cx="2428892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56572" y="5131370"/>
            <a:ext cx="138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computation</a:t>
            </a:r>
            <a:endParaRPr lang="nl-BE" i="1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4597" y="5288479"/>
            <a:ext cx="432811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29058" y="500063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log</a:t>
            </a:r>
            <a:endParaRPr lang="nl-BE" i="1" dirty="0"/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2363" y="6620927"/>
            <a:ext cx="500066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644628" y="6417254"/>
            <a:ext cx="13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computation</a:t>
            </a:r>
            <a:endParaRPr lang="nl-BE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530" y="6108322"/>
            <a:ext cx="1213652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14744" y="58578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epilog</a:t>
            </a:r>
            <a:endParaRPr lang="nl-BE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worker: termination</a:t>
            </a:r>
            <a:endParaRPr lang="nl-BE" dirty="0"/>
          </a:p>
        </p:txBody>
      </p:sp>
      <p:cxnSp>
        <p:nvCxnSpPr>
          <p:cNvPr id="4" name="Straight Connector 3"/>
          <p:cNvCxnSpPr>
            <a:stCxn id="5" idx="2"/>
          </p:cNvCxnSpPr>
          <p:nvPr/>
        </p:nvCxnSpPr>
        <p:spPr>
          <a:xfrm rot="16200000" flipH="1">
            <a:off x="2085415" y="4157124"/>
            <a:ext cx="5110499" cy="5547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10535" y="1142984"/>
            <a:ext cx="1054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master</a:t>
            </a:r>
            <a:endParaRPr lang="nl-BE" sz="2400" dirty="0"/>
          </a:p>
        </p:txBody>
      </p:sp>
      <p:cxnSp>
        <p:nvCxnSpPr>
          <p:cNvPr id="8" name="Straight Connector 7"/>
          <p:cNvCxnSpPr>
            <a:stCxn id="9" idx="2"/>
          </p:cNvCxnSpPr>
          <p:nvPr/>
        </p:nvCxnSpPr>
        <p:spPr>
          <a:xfrm rot="5400000">
            <a:off x="5382534" y="3552675"/>
            <a:ext cx="3896053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74409" y="1142984"/>
            <a:ext cx="912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slave</a:t>
            </a:r>
            <a:r>
              <a:rPr lang="en-US" sz="2400" baseline="-25000" dirty="0" smtClean="0"/>
              <a:t>2</a:t>
            </a:r>
            <a:endParaRPr lang="nl-BE" sz="2400" baseline="-25000" dirty="0"/>
          </a:p>
        </p:txBody>
      </p:sp>
      <p:cxnSp>
        <p:nvCxnSpPr>
          <p:cNvPr id="10" name="Straight Connector 9"/>
          <p:cNvCxnSpPr>
            <a:stCxn id="11" idx="2"/>
          </p:cNvCxnSpPr>
          <p:nvPr/>
        </p:nvCxnSpPr>
        <p:spPr>
          <a:xfrm rot="5400000">
            <a:off x="810502" y="2695419"/>
            <a:ext cx="2181541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45121" y="1142984"/>
            <a:ext cx="912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slave</a:t>
            </a:r>
            <a:r>
              <a:rPr lang="en-US" sz="2400" baseline="-25000" dirty="0" smtClean="0"/>
              <a:t>1</a:t>
            </a:r>
            <a:endParaRPr lang="nl-BE" sz="2400" baseline="-25000" dirty="0"/>
          </a:p>
        </p:txBody>
      </p:sp>
      <p:grpSp>
        <p:nvGrpSpPr>
          <p:cNvPr id="3" name="Group 54"/>
          <p:cNvGrpSpPr/>
          <p:nvPr/>
        </p:nvGrpSpPr>
        <p:grpSpPr>
          <a:xfrm>
            <a:off x="4643438" y="2773915"/>
            <a:ext cx="2714644" cy="655084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397"/>
              <a:ext cx="271464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143504" y="2773915"/>
              <a:ext cx="166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jobID</a:t>
              </a:r>
              <a:r>
                <a:rPr lang="en-US" i="1" dirty="0" smtClean="0"/>
                <a:t>, </a:t>
              </a:r>
              <a:r>
                <a:rPr lang="en-US" i="1" dirty="0" err="1" smtClean="0"/>
                <a:t>scriptSize</a:t>
              </a:r>
              <a:endParaRPr lang="nl-BE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149"/>
              <a:ext cx="271464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18473" y="3059667"/>
              <a:ext cx="696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script</a:t>
              </a:r>
              <a:endParaRPr lang="nl-BE" i="1" dirty="0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5803"/>
            <a:ext cx="2714644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00628" y="4786321"/>
            <a:ext cx="178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jobID</a:t>
            </a:r>
            <a:r>
              <a:rPr lang="en-US" i="1" dirty="0" smtClean="0"/>
              <a:t>, </a:t>
            </a:r>
            <a:r>
              <a:rPr lang="en-US" i="1" dirty="0" err="1" smtClean="0"/>
              <a:t>existStatus</a:t>
            </a:r>
            <a:endParaRPr lang="nl-BE" i="1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40" y="4214817"/>
            <a:ext cx="1714512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43834" y="3988361"/>
            <a:ext cx="138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computation</a:t>
            </a:r>
            <a:endParaRPr lang="nl-BE" i="1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810" y="2786057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57620" y="2425478"/>
            <a:ext cx="653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read</a:t>
            </a:r>
          </a:p>
          <a:p>
            <a:r>
              <a:rPr lang="en-US" i="1" dirty="0" smtClean="0"/>
              <a:t>work</a:t>
            </a:r>
            <a:endParaRPr lang="nl-BE" i="1" dirty="0"/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423" y="2035959"/>
            <a:ext cx="785818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56572" y="1773784"/>
            <a:ext cx="138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computation</a:t>
            </a:r>
            <a:endParaRPr lang="nl-BE" i="1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4597" y="5288479"/>
            <a:ext cx="432811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29058" y="500063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log</a:t>
            </a:r>
            <a:endParaRPr lang="nl-BE" i="1" dirty="0"/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9" y="2085408"/>
            <a:ext cx="2714644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00629" y="1785926"/>
            <a:ext cx="178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jobID</a:t>
            </a:r>
            <a:r>
              <a:rPr lang="en-US" i="1" dirty="0" smtClean="0"/>
              <a:t>, </a:t>
            </a:r>
            <a:r>
              <a:rPr lang="en-US" i="1" dirty="0" err="1" smtClean="0"/>
              <a:t>existStatus</a:t>
            </a:r>
            <a:endParaRPr lang="nl-BE" i="1" dirty="0"/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597" y="2288083"/>
            <a:ext cx="432811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29058" y="205953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log</a:t>
            </a:r>
            <a:endParaRPr lang="nl-BE" i="1" dirty="0"/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082" y="1857364"/>
            <a:ext cx="428628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644628" y="1571612"/>
            <a:ext cx="138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computation</a:t>
            </a:r>
            <a:endParaRPr lang="nl-BE" i="1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794" y="2430456"/>
            <a:ext cx="2714644" cy="99854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43108" y="3000372"/>
            <a:ext cx="178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jobID</a:t>
            </a:r>
            <a:r>
              <a:rPr lang="en-US" i="1" dirty="0" smtClean="0"/>
              <a:t>, </a:t>
            </a:r>
            <a:r>
              <a:rPr lang="en-US" i="1" dirty="0" err="1" smtClean="0"/>
              <a:t>existStatus</a:t>
            </a:r>
            <a:endParaRPr lang="nl-BE" i="1" dirty="0"/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349" y="3640428"/>
            <a:ext cx="432811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786314" y="34290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log</a:t>
            </a:r>
            <a:endParaRPr lang="nl-BE" i="1" dirty="0"/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794" y="3799920"/>
            <a:ext cx="2714644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679982" y="3500438"/>
            <a:ext cx="110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terminate</a:t>
            </a:r>
            <a:endParaRPr lang="nl-BE" i="1" dirty="0"/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9" y="5442994"/>
            <a:ext cx="2714644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394627" y="5143512"/>
            <a:ext cx="110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terminate</a:t>
            </a:r>
            <a:endParaRPr lang="nl-BE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Worker a panacea?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Worker 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Several scenarios</a:t>
            </a:r>
          </a:p>
          <a:p>
            <a:r>
              <a:rPr lang="en-US" dirty="0" smtClean="0"/>
              <a:t>Worker disadvantages</a:t>
            </a:r>
          </a:p>
          <a:p>
            <a:pPr lvl="1"/>
            <a:r>
              <a:rPr lang="en-US" dirty="0" smtClean="0"/>
              <a:t>Sub-optimal performance</a:t>
            </a:r>
          </a:p>
          <a:p>
            <a:pPr lvl="1"/>
            <a:r>
              <a:rPr lang="en-US" dirty="0" smtClean="0"/>
              <a:t>Overhead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/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/>
            <a:r>
              <a:rPr lang="en-US" dirty="0" smtClean="0"/>
              <a:t>Using for-loops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1: Torque job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Torque supports job arrays, i.e.,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–t 1-10 job.pbs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Moab does 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not</a:t>
            </a:r>
            <a:r>
              <a:rPr lang="en-US" dirty="0" smtClean="0">
                <a:cs typeface="Courier New" pitchFamily="49" charset="0"/>
              </a:rPr>
              <a:t> support job arrays</a:t>
            </a:r>
            <a:endParaRPr lang="nl-BE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1604" y="3000372"/>
            <a:ext cx="597471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#!/bin/bash –l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#PBS –l nodes=1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$PBS_O_WORKDIR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cfd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-simulator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parameters-$PBS_ARRAYID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–o result-$PBS_ARRAYID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exit 0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274638"/>
            <a:ext cx="8229600" cy="1143000"/>
          </a:xfrm>
        </p:spPr>
        <p:txBody>
          <a:bodyPr/>
          <a:lstStyle/>
          <a:p>
            <a:r>
              <a:rPr lang="en-US" dirty="0" smtClean="0"/>
              <a:t>Use case 2: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71736" y="178592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1.0e05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313.0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1.3e05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8596" y="3755129"/>
            <a:ext cx="721543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#!/bin/bash –l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#PBS –l nodes=8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$PBS_O_WORKDIR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weather –p $pressure –t $temperature –h $humidity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exit 0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Bent Arrow 4"/>
          <p:cNvSpPr/>
          <p:nvPr/>
        </p:nvSpPr>
        <p:spPr>
          <a:xfrm rot="16200000" flipH="1">
            <a:off x="1393009" y="2678901"/>
            <a:ext cx="1000132" cy="928694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3: </a:t>
            </a:r>
            <a:r>
              <a:rPr lang="en-US" dirty="0" err="1" smtClean="0"/>
              <a:t>MapReduce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357158" y="2857496"/>
            <a:ext cx="906467" cy="1143008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290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083" y="2285992"/>
              <a:ext cx="906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data.txt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30073" y="1142984"/>
            <a:ext cx="1081193" cy="1143008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97" y="3857628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0034" y="3429000"/>
              <a:ext cx="1081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data.txt.1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30073" y="2357430"/>
            <a:ext cx="1081193" cy="1143008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97" y="3857628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034" y="3429000"/>
              <a:ext cx="1081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data.txt.2</a:t>
              </a:r>
              <a:endParaRPr lang="nl-BE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30073" y="4643446"/>
            <a:ext cx="1081193" cy="1143008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97" y="3857628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0034" y="3429000"/>
              <a:ext cx="1081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data.txt.7</a:t>
              </a:r>
              <a:endParaRPr lang="nl-BE" dirty="0"/>
            </a:p>
          </p:txBody>
        </p:sp>
      </p:grpSp>
      <p:sp>
        <p:nvSpPr>
          <p:cNvPr id="16" name="TextBox 15"/>
          <p:cNvSpPr txBox="1"/>
          <p:nvPr/>
        </p:nvSpPr>
        <p:spPr>
          <a:xfrm rot="16200000">
            <a:off x="2425366" y="385773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nl-BE" sz="3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7547119" y="2857496"/>
            <a:ext cx="1025409" cy="1143008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8006" y="557214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65335" y="5143512"/>
              <a:ext cx="1025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result.txt</a:t>
              </a:r>
              <a:endParaRPr lang="nl-BE" dirty="0"/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431" y="1928802"/>
            <a:ext cx="1471205" cy="17145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431" y="3143248"/>
            <a:ext cx="1471205" cy="5000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431" y="3643314"/>
            <a:ext cx="1471205" cy="17859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205319" y="1142984"/>
            <a:ext cx="1200137" cy="1143008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5354" y="1571612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05319" y="1142984"/>
              <a:ext cx="12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result.txt.1</a:t>
              </a:r>
              <a:endParaRPr lang="nl-BE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205319" y="2357430"/>
            <a:ext cx="1200137" cy="1143008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5354" y="307181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05319" y="2643182"/>
              <a:ext cx="12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result.txt.2</a:t>
              </a:r>
              <a:endParaRPr lang="nl-BE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05319" y="4643446"/>
            <a:ext cx="1200137" cy="1143008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5354" y="5429264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05319" y="5000636"/>
              <a:ext cx="12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result.txt.7</a:t>
              </a:r>
              <a:endParaRPr lang="nl-BE" dirty="0"/>
            </a:p>
          </p:txBody>
        </p:sp>
      </p:grpSp>
      <p:sp>
        <p:nvSpPr>
          <p:cNvPr id="42" name="TextBox 41"/>
          <p:cNvSpPr txBox="1"/>
          <p:nvPr/>
        </p:nvSpPr>
        <p:spPr>
          <a:xfrm rot="16200000">
            <a:off x="5425762" y="385773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nl-BE" sz="3600" dirty="0"/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5420" y="1928802"/>
            <a:ext cx="1754370" cy="17145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5420" y="3143248"/>
            <a:ext cx="1754370" cy="5000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5420" y="3643314"/>
            <a:ext cx="1754370" cy="17859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58" y="1714488"/>
            <a:ext cx="785818" cy="3571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 smtClean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58" y="2928934"/>
            <a:ext cx="785818" cy="3571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 smtClean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58" y="5357826"/>
            <a:ext cx="785818" cy="3571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 smtClean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71736" y="6000768"/>
            <a:ext cx="10166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map</a:t>
            </a:r>
            <a:endParaRPr lang="nl-BE" sz="36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57950" y="5997379"/>
            <a:ext cx="147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reduce</a:t>
            </a:r>
            <a:endParaRPr lang="nl-BE" sz="3600" dirty="0">
              <a:solidFill>
                <a:srgbClr val="92D050"/>
              </a:solidFill>
            </a:endParaRPr>
          </a:p>
        </p:txBody>
      </p:sp>
      <p:sp>
        <p:nvSpPr>
          <p:cNvPr id="57" name="Left Brace 56"/>
          <p:cNvSpPr/>
          <p:nvPr/>
        </p:nvSpPr>
        <p:spPr>
          <a:xfrm rot="16200000">
            <a:off x="2964645" y="3393281"/>
            <a:ext cx="285752" cy="5214974"/>
          </a:xfrm>
          <a:prstGeom prst="leftBrac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0000"/>
              </a:solidFill>
            </a:endParaRPr>
          </a:p>
        </p:txBody>
      </p:sp>
      <p:sp>
        <p:nvSpPr>
          <p:cNvPr id="58" name="Left Brace 57"/>
          <p:cNvSpPr/>
          <p:nvPr/>
        </p:nvSpPr>
        <p:spPr>
          <a:xfrm rot="16200000">
            <a:off x="7036611" y="4679166"/>
            <a:ext cx="285752" cy="2643206"/>
          </a:xfrm>
          <a:prstGeom prst="leftBrace">
            <a:avLst/>
          </a:prstGeom>
          <a:ln w="19050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wsub</a:t>
            </a:r>
            <a:r>
              <a:rPr lang="en-US" dirty="0" smtClean="0"/>
              <a:t> simulates job arrays, i.e.,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–t 1-10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job.pbs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1604" y="3000372"/>
            <a:ext cx="597471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#!/bin/bash –l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#PBS –l nodes=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$PBS_O_WORKDIR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cfd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-simulator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parameters-$PBS_ARRAYID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–o result-$PBS_ARRAYID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exit 0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274638"/>
            <a:ext cx="8229600" cy="1143000"/>
          </a:xfrm>
        </p:spPr>
        <p:txBody>
          <a:bodyPr/>
          <a:lstStyle/>
          <a:p>
            <a:r>
              <a:rPr lang="en-US" dirty="0" smtClean="0"/>
              <a:t>Solution 2: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–data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14612" y="178592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1.0e05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313.0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1.3e05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43042" y="3397939"/>
            <a:ext cx="721543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#!/bin/bash –l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#PBS –l nodes=8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$PBS_O_WORKDIR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weather –p $pressure –t $temperature –h $humidity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exit 0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927" y="2467269"/>
            <a:ext cx="119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data.csv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65612" y="5929330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–data data.csv  –batch job.pbs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927" y="4253219"/>
            <a:ext cx="110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job.pbs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3: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57158" y="2857496"/>
            <a:ext cx="906467" cy="1143008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290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083" y="2285992"/>
              <a:ext cx="906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data.txt</a:t>
              </a:r>
              <a:endParaRPr lang="nl-BE" dirty="0"/>
            </a:p>
          </p:txBody>
        </p:sp>
      </p:grpSp>
      <p:grpSp>
        <p:nvGrpSpPr>
          <p:cNvPr id="6" name="Group 8"/>
          <p:cNvGrpSpPr/>
          <p:nvPr/>
        </p:nvGrpSpPr>
        <p:grpSpPr>
          <a:xfrm>
            <a:off x="2230073" y="1142984"/>
            <a:ext cx="1081193" cy="1143008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97" y="3857628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0034" y="3429000"/>
              <a:ext cx="1081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data.txt.1</a:t>
              </a:r>
              <a:endParaRPr lang="nl-BE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230073" y="2357430"/>
            <a:ext cx="1081193" cy="1143008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97" y="3857628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034" y="3429000"/>
              <a:ext cx="1081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data.txt.2</a:t>
              </a:r>
              <a:endParaRPr lang="nl-BE" dirty="0"/>
            </a:p>
          </p:txBody>
        </p:sp>
      </p:grpSp>
      <p:grpSp>
        <p:nvGrpSpPr>
          <p:cNvPr id="10" name="Group 12"/>
          <p:cNvGrpSpPr/>
          <p:nvPr/>
        </p:nvGrpSpPr>
        <p:grpSpPr>
          <a:xfrm>
            <a:off x="2230073" y="4214818"/>
            <a:ext cx="1081193" cy="1143008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97" y="3857628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0034" y="3429000"/>
              <a:ext cx="1081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data.txt.7</a:t>
              </a:r>
              <a:endParaRPr lang="nl-BE" dirty="0"/>
            </a:p>
          </p:txBody>
        </p:sp>
      </p:grpSp>
      <p:sp>
        <p:nvSpPr>
          <p:cNvPr id="16" name="TextBox 15"/>
          <p:cNvSpPr txBox="1"/>
          <p:nvPr/>
        </p:nvSpPr>
        <p:spPr>
          <a:xfrm rot="16200000">
            <a:off x="2425366" y="357198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nl-BE" sz="3600" dirty="0"/>
          </a:p>
        </p:txBody>
      </p:sp>
      <p:grpSp>
        <p:nvGrpSpPr>
          <p:cNvPr id="13" name="Group 19"/>
          <p:cNvGrpSpPr/>
          <p:nvPr/>
        </p:nvGrpSpPr>
        <p:grpSpPr>
          <a:xfrm>
            <a:off x="7547119" y="2857496"/>
            <a:ext cx="1025409" cy="1143008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8006" y="557214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65335" y="5143512"/>
              <a:ext cx="1025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result.txt</a:t>
              </a:r>
              <a:endParaRPr lang="nl-BE" dirty="0"/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431" y="1928802"/>
            <a:ext cx="1471205" cy="17145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431" y="3143248"/>
            <a:ext cx="1471205" cy="5000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431" y="3643314"/>
            <a:ext cx="1471205" cy="13573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42"/>
          <p:cNvGrpSpPr/>
          <p:nvPr/>
        </p:nvGrpSpPr>
        <p:grpSpPr>
          <a:xfrm>
            <a:off x="5205319" y="1142984"/>
            <a:ext cx="1200137" cy="1143008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5354" y="1571612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05319" y="1142984"/>
              <a:ext cx="12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result.txt.1</a:t>
              </a:r>
              <a:endParaRPr lang="nl-BE" dirty="0"/>
            </a:p>
          </p:txBody>
        </p:sp>
      </p:grpSp>
      <p:grpSp>
        <p:nvGrpSpPr>
          <p:cNvPr id="20" name="Group 43"/>
          <p:cNvGrpSpPr/>
          <p:nvPr/>
        </p:nvGrpSpPr>
        <p:grpSpPr>
          <a:xfrm>
            <a:off x="5205319" y="2357430"/>
            <a:ext cx="1200137" cy="1143008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5354" y="307181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05319" y="2643182"/>
              <a:ext cx="12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result.txt.2</a:t>
              </a:r>
              <a:endParaRPr lang="nl-BE" dirty="0"/>
            </a:p>
          </p:txBody>
        </p:sp>
      </p:grpSp>
      <p:grpSp>
        <p:nvGrpSpPr>
          <p:cNvPr id="21" name="Group 44"/>
          <p:cNvGrpSpPr/>
          <p:nvPr/>
        </p:nvGrpSpPr>
        <p:grpSpPr>
          <a:xfrm>
            <a:off x="5205319" y="4214818"/>
            <a:ext cx="1200137" cy="1143008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5354" y="5429264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05319" y="5000636"/>
              <a:ext cx="12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result.txt.7</a:t>
              </a:r>
              <a:endParaRPr lang="nl-BE" dirty="0"/>
            </a:p>
          </p:txBody>
        </p:sp>
      </p:grpSp>
      <p:sp>
        <p:nvSpPr>
          <p:cNvPr id="42" name="TextBox 41"/>
          <p:cNvSpPr txBox="1"/>
          <p:nvPr/>
        </p:nvSpPr>
        <p:spPr>
          <a:xfrm rot="16200000">
            <a:off x="5425762" y="357198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nl-BE" sz="3600" dirty="0"/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5420" y="1928802"/>
            <a:ext cx="1754370" cy="17145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5420" y="3143248"/>
            <a:ext cx="1754370" cy="5000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5420" y="3643314"/>
            <a:ext cx="1754370" cy="13573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58" y="1714488"/>
            <a:ext cx="785818" cy="3571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 smtClean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58" y="2928934"/>
            <a:ext cx="785818" cy="3571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 smtClean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58" y="4929198"/>
            <a:ext cx="785818" cy="3571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 smtClean="0">
              <a:solidFill>
                <a:schemeClr val="tx1"/>
              </a:solidFill>
            </a:endParaRPr>
          </a:p>
        </p:txBody>
      </p:sp>
      <p:grpSp>
        <p:nvGrpSpPr>
          <p:cNvPr id="43" name="Group 19"/>
          <p:cNvGrpSpPr/>
          <p:nvPr/>
        </p:nvGrpSpPr>
        <p:grpSpPr>
          <a:xfrm>
            <a:off x="1299632" y="3286124"/>
            <a:ext cx="1074718" cy="1143008"/>
            <a:chOff x="2165335" y="5143512"/>
            <a:chExt cx="1074718" cy="1143008"/>
          </a:xfrm>
        </p:grpSpPr>
        <p:sp>
          <p:nvSpPr>
            <p:cNvPr id="44" name="Folded Corner 43"/>
            <p:cNvSpPr/>
            <p:nvPr/>
          </p:nvSpPr>
          <p:spPr>
            <a:xfrm>
              <a:off x="2428006" y="557214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65335" y="5143512"/>
              <a:ext cx="10747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prolog.sh</a:t>
              </a:r>
              <a:endParaRPr lang="nl-BE" b="1" dirty="0"/>
            </a:p>
          </p:txBody>
        </p:sp>
      </p:grpSp>
      <p:grpSp>
        <p:nvGrpSpPr>
          <p:cNvPr id="46" name="Group 19"/>
          <p:cNvGrpSpPr/>
          <p:nvPr/>
        </p:nvGrpSpPr>
        <p:grpSpPr>
          <a:xfrm>
            <a:off x="6443168" y="3286124"/>
            <a:ext cx="1027845" cy="1143008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8006" y="557214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epilog.sh</a:t>
              </a:r>
              <a:endParaRPr lang="nl-BE" dirty="0"/>
            </a:p>
          </p:txBody>
        </p:sp>
      </p:grpSp>
      <p:grpSp>
        <p:nvGrpSpPr>
          <p:cNvPr id="59" name="Group 19"/>
          <p:cNvGrpSpPr/>
          <p:nvPr/>
        </p:nvGrpSpPr>
        <p:grpSpPr>
          <a:xfrm>
            <a:off x="1299632" y="3286124"/>
            <a:ext cx="1057790" cy="1143008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8006" y="557214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prolog.sh</a:t>
              </a:r>
              <a:endParaRPr lang="nl-BE" dirty="0"/>
            </a:p>
          </p:txBody>
        </p:sp>
      </p:grpSp>
      <p:grpSp>
        <p:nvGrpSpPr>
          <p:cNvPr id="62" name="Group 19"/>
          <p:cNvGrpSpPr/>
          <p:nvPr/>
        </p:nvGrpSpPr>
        <p:grpSpPr>
          <a:xfrm>
            <a:off x="3714744" y="1142984"/>
            <a:ext cx="978025" cy="1143008"/>
            <a:chOff x="2165335" y="5143512"/>
            <a:chExt cx="978025" cy="1143008"/>
          </a:xfrm>
        </p:grpSpPr>
        <p:sp>
          <p:nvSpPr>
            <p:cNvPr id="63" name="Folded Corner 62"/>
            <p:cNvSpPr/>
            <p:nvPr/>
          </p:nvSpPr>
          <p:spPr>
            <a:xfrm>
              <a:off x="2428006" y="557214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165335" y="5143512"/>
              <a:ext cx="9780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batch.sh</a:t>
              </a:r>
              <a:endParaRPr lang="nl-BE" dirty="0"/>
            </a:p>
          </p:txBody>
        </p:sp>
      </p:grpSp>
      <p:grpSp>
        <p:nvGrpSpPr>
          <p:cNvPr id="65" name="Group 19"/>
          <p:cNvGrpSpPr/>
          <p:nvPr/>
        </p:nvGrpSpPr>
        <p:grpSpPr>
          <a:xfrm>
            <a:off x="3714744" y="2357430"/>
            <a:ext cx="978025" cy="1143008"/>
            <a:chOff x="2165335" y="5143512"/>
            <a:chExt cx="978025" cy="1143008"/>
          </a:xfrm>
        </p:grpSpPr>
        <p:sp>
          <p:nvSpPr>
            <p:cNvPr id="66" name="Folded Corner 65"/>
            <p:cNvSpPr/>
            <p:nvPr/>
          </p:nvSpPr>
          <p:spPr>
            <a:xfrm>
              <a:off x="2428006" y="557214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165335" y="5143512"/>
              <a:ext cx="9780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batch.sh</a:t>
              </a:r>
              <a:endParaRPr lang="nl-BE" dirty="0"/>
            </a:p>
          </p:txBody>
        </p:sp>
      </p:grpSp>
      <p:grpSp>
        <p:nvGrpSpPr>
          <p:cNvPr id="68" name="Group 19"/>
          <p:cNvGrpSpPr/>
          <p:nvPr/>
        </p:nvGrpSpPr>
        <p:grpSpPr>
          <a:xfrm>
            <a:off x="3714744" y="4286256"/>
            <a:ext cx="978025" cy="1143008"/>
            <a:chOff x="2165335" y="5143512"/>
            <a:chExt cx="978025" cy="1143008"/>
          </a:xfrm>
        </p:grpSpPr>
        <p:sp>
          <p:nvSpPr>
            <p:cNvPr id="69" name="Folded Corner 68"/>
            <p:cNvSpPr/>
            <p:nvPr/>
          </p:nvSpPr>
          <p:spPr>
            <a:xfrm>
              <a:off x="2428006" y="557214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65335" y="5143512"/>
              <a:ext cx="9780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batch.sh</a:t>
              </a:r>
              <a:endParaRPr lang="nl-BE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857224" y="5715016"/>
            <a:ext cx="7558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–prolog prolog.sh –batch batch.sh \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–epilog epilog.sh –l nodes=8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sub</a:t>
            </a:r>
            <a:r>
              <a:rPr lang="en-US" dirty="0" smtClean="0"/>
              <a:t> processing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4192703" y="1214422"/>
            <a:ext cx="2571768" cy="1143008"/>
            <a:chOff x="4572000" y="2071678"/>
            <a:chExt cx="2571768" cy="1143008"/>
          </a:xfrm>
        </p:grpSpPr>
        <p:grpSp>
          <p:nvGrpSpPr>
            <p:cNvPr id="12" name="Group 11"/>
            <p:cNvGrpSpPr/>
            <p:nvPr/>
          </p:nvGrpSpPr>
          <p:grpSpPr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572000" y="2071678"/>
                <a:ext cx="678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</a:t>
                </a:r>
                <a:r>
                  <a:rPr lang="en-US" baseline="-25000" dirty="0" smtClean="0"/>
                  <a:t>1</a:t>
                </a:r>
                <a:endParaRPr lang="nl-BE" baseline="-250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572000" y="2071678"/>
                <a:ext cx="678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</a:t>
                </a:r>
                <a:r>
                  <a:rPr lang="en-US" baseline="-25000" dirty="0" smtClean="0"/>
                  <a:t>2</a:t>
                </a:r>
                <a:endParaRPr lang="nl-BE" baseline="-250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72000" y="2071678"/>
                <a:ext cx="678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data</a:t>
                </a:r>
                <a:r>
                  <a:rPr lang="en-US" i="1" baseline="-25000" dirty="0" err="1" smtClean="0"/>
                  <a:t>n</a:t>
                </a:r>
                <a:endParaRPr lang="nl-BE" i="1" baseline="-25000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072198" y="26431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906553" y="1639876"/>
            <a:ext cx="1667816" cy="574678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711" y="1893480"/>
              <a:ext cx="49927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p:oleObj spid="_x0000_s1026" name="Vergelijking" r:id="rId3" imgW="774360" imgH="291960" progId="Equation.3">
                <p:embed/>
              </p:oleObj>
            </a:graphicData>
          </a:graphic>
        </p:graphicFrame>
      </p:grpSp>
      <p:grpSp>
        <p:nvGrpSpPr>
          <p:cNvPr id="27" name="Group 26"/>
          <p:cNvGrpSpPr/>
          <p:nvPr/>
        </p:nvGrpSpPr>
        <p:grpSpPr>
          <a:xfrm>
            <a:off x="642910" y="2889178"/>
            <a:ext cx="978025" cy="1143008"/>
            <a:chOff x="1165083" y="2285992"/>
            <a:chExt cx="978025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290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65083" y="2285992"/>
              <a:ext cx="978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batch.sh</a:t>
              </a:r>
              <a:endParaRPr lang="nl-BE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478191" y="185736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-t 1-</a:t>
            </a:r>
            <a:r>
              <a:rPr lang="en-US" i="1" dirty="0" smtClean="0"/>
              <a:t>N</a:t>
            </a:r>
            <a:endParaRPr lang="nl-BE" i="1" dirty="0"/>
          </a:p>
        </p:txBody>
      </p:sp>
      <p:sp>
        <p:nvSpPr>
          <p:cNvPr id="29" name="Can 28"/>
          <p:cNvSpPr/>
          <p:nvPr/>
        </p:nvSpPr>
        <p:spPr>
          <a:xfrm>
            <a:off x="2978257" y="3071810"/>
            <a:ext cx="1057276" cy="121615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templ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183" y="3674996"/>
            <a:ext cx="1643074" cy="489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8" idx="2"/>
            <a:endCxn id="29" idx="1"/>
          </p:cNvCxnSpPr>
          <p:nvPr/>
        </p:nvCxnSpPr>
        <p:spPr>
          <a:xfrm rot="16200000" flipH="1">
            <a:off x="2750404" y="2315319"/>
            <a:ext cx="845114" cy="6678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626" y="2779338"/>
            <a:ext cx="1322456" cy="478641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097" y="2457867"/>
            <a:ext cx="1322456" cy="112158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378" y="1832585"/>
            <a:ext cx="1322456" cy="2372146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720948" y="5131370"/>
            <a:ext cx="1685333" cy="1155150"/>
            <a:chOff x="2857488" y="5572140"/>
            <a:chExt cx="1685333" cy="1155150"/>
          </a:xfrm>
        </p:grpSpPr>
        <p:sp>
          <p:nvSpPr>
            <p:cNvPr id="44" name="Folded Corner 43"/>
            <p:cNvSpPr/>
            <p:nvPr/>
          </p:nvSpPr>
          <p:spPr>
            <a:xfrm>
              <a:off x="3335447" y="557214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57488" y="6357958"/>
              <a:ext cx="1685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batch.sh.worker</a:t>
              </a:r>
              <a:endParaRPr lang="nl-BE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78270" y="5132164"/>
            <a:ext cx="1916905" cy="714380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p:oleObj spid="_x0000_s1027" name="Vergelijking" r:id="rId4" imgW="876240" imgH="215640" progId="Equation.3">
                <p:embed/>
              </p:oleObj>
            </a:graphicData>
          </a:graphic>
        </p:graphicFrame>
      </p:grpSp>
      <p:grpSp>
        <p:nvGrpSpPr>
          <p:cNvPr id="54" name="Group 53"/>
          <p:cNvGrpSpPr/>
          <p:nvPr/>
        </p:nvGrpSpPr>
        <p:grpSpPr>
          <a:xfrm>
            <a:off x="1714480" y="5131370"/>
            <a:ext cx="1208729" cy="115515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447" y="557214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57488" y="6357958"/>
              <a:ext cx="1208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worker.pbs</a:t>
              </a:r>
              <a:endParaRPr lang="nl-BE" dirty="0"/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2980" y="4177455"/>
            <a:ext cx="843408" cy="10644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213" y="4238643"/>
            <a:ext cx="843408" cy="94204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processing: informally</a:t>
            </a:r>
            <a:endParaRPr lang="nl-BE" dirty="0"/>
          </a:p>
        </p:txBody>
      </p:sp>
      <p:sp>
        <p:nvSpPr>
          <p:cNvPr id="3" name="Can 2"/>
          <p:cNvSpPr/>
          <p:nvPr/>
        </p:nvSpPr>
        <p:spPr>
          <a:xfrm>
            <a:off x="571472" y="3284418"/>
            <a:ext cx="914400" cy="1216152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6" y="1643050"/>
            <a:ext cx="914400" cy="1216152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slave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6" y="4498864"/>
            <a:ext cx="914400" cy="1216152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slave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4143268" y="328622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nl-BE" sz="3600" dirty="0"/>
          </a:p>
        </p:txBody>
      </p:sp>
      <p:pic>
        <p:nvPicPr>
          <p:cNvPr id="2050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164248" y="959126"/>
            <a:ext cx="45719" cy="45719"/>
          </a:xfrm>
          <a:prstGeom prst="rect">
            <a:avLst/>
          </a:prstGeom>
          <a:noFill/>
        </p:spPr>
      </p:pic>
      <p:grpSp>
        <p:nvGrpSpPr>
          <p:cNvPr id="53" name="Group 52"/>
          <p:cNvGrpSpPr/>
          <p:nvPr/>
        </p:nvGrpSpPr>
        <p:grpSpPr>
          <a:xfrm>
            <a:off x="1714480" y="2428868"/>
            <a:ext cx="1785950" cy="928694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5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</p:spPr>
        </p:pic>
      </p:grpSp>
      <p:grpSp>
        <p:nvGrpSpPr>
          <p:cNvPr id="54" name="Group 53"/>
          <p:cNvGrpSpPr/>
          <p:nvPr/>
        </p:nvGrpSpPr>
        <p:grpSpPr>
          <a:xfrm>
            <a:off x="1714480" y="2428868"/>
            <a:ext cx="1785950" cy="928694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</p:spPr>
        </p:pic>
      </p:grpSp>
      <p:grpSp>
        <p:nvGrpSpPr>
          <p:cNvPr id="67" name="Group 66"/>
          <p:cNvGrpSpPr/>
          <p:nvPr/>
        </p:nvGrpSpPr>
        <p:grpSpPr>
          <a:xfrm>
            <a:off x="1714481" y="4500570"/>
            <a:ext cx="1785951" cy="642942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</p:spPr>
        </p:pic>
      </p:grpSp>
      <p:grpSp>
        <p:nvGrpSpPr>
          <p:cNvPr id="68" name="Group 67"/>
          <p:cNvGrpSpPr/>
          <p:nvPr/>
        </p:nvGrpSpPr>
        <p:grpSpPr>
          <a:xfrm>
            <a:off x="1714481" y="4500570"/>
            <a:ext cx="1785951" cy="642942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</p:spPr>
        </p:pic>
      </p:grpSp>
      <p:pic>
        <p:nvPicPr>
          <p:cNvPr id="35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2132" y="2357430"/>
            <a:ext cx="360000" cy="360000"/>
          </a:xfrm>
          <a:prstGeom prst="rect">
            <a:avLst/>
          </a:prstGeom>
          <a:noFill/>
        </p:spPr>
      </p:pic>
      <p:pic>
        <p:nvPicPr>
          <p:cNvPr id="36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9322" y="2783248"/>
            <a:ext cx="360000" cy="360000"/>
          </a:xfrm>
          <a:prstGeom prst="rect">
            <a:avLst/>
          </a:prstGeom>
          <a:noFill/>
        </p:spPr>
      </p:pic>
      <p:pic>
        <p:nvPicPr>
          <p:cNvPr id="2057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72132" y="4069132"/>
            <a:ext cx="360000" cy="360000"/>
          </a:xfrm>
          <a:prstGeom prst="rect">
            <a:avLst/>
          </a:prstGeom>
          <a:noFill/>
        </p:spPr>
      </p:pic>
      <p:grpSp>
        <p:nvGrpSpPr>
          <p:cNvPr id="46" name="Group 45"/>
          <p:cNvGrpSpPr/>
          <p:nvPr/>
        </p:nvGrpSpPr>
        <p:grpSpPr>
          <a:xfrm>
            <a:off x="314899" y="5131370"/>
            <a:ext cx="1685333" cy="115515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447" y="557214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57488" y="6357958"/>
              <a:ext cx="1685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batch.sh.worker</a:t>
              </a:r>
              <a:endParaRPr lang="nl-BE" dirty="0"/>
            </a:p>
          </p:txBody>
        </p:sp>
      </p:grpSp>
      <p:pic>
        <p:nvPicPr>
          <p:cNvPr id="4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4414" y="5143512"/>
            <a:ext cx="360000" cy="360000"/>
          </a:xfrm>
          <a:prstGeom prst="rect">
            <a:avLst/>
          </a:prstGeom>
          <a:noFill/>
        </p:spPr>
      </p:pic>
      <p:pic>
        <p:nvPicPr>
          <p:cNvPr id="50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4414" y="5214950"/>
            <a:ext cx="360000" cy="360000"/>
          </a:xfrm>
          <a:prstGeom prst="rect">
            <a:avLst/>
          </a:prstGeom>
          <a:noFill/>
        </p:spPr>
      </p:pic>
      <p:pic>
        <p:nvPicPr>
          <p:cNvPr id="51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4414" y="5286388"/>
            <a:ext cx="360000" cy="360000"/>
          </a:xfrm>
          <a:prstGeom prst="rect">
            <a:avLst/>
          </a:prstGeom>
          <a:noFill/>
        </p:spPr>
      </p:pic>
      <p:pic>
        <p:nvPicPr>
          <p:cNvPr id="5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4414" y="5357826"/>
            <a:ext cx="360000" cy="360000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6429388" y="2285992"/>
            <a:ext cx="224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 queries for work</a:t>
            </a:r>
            <a:endParaRPr lang="nl-BE" dirty="0"/>
          </a:p>
        </p:txBody>
      </p:sp>
      <p:sp>
        <p:nvSpPr>
          <p:cNvPr id="38" name="TextBox 37"/>
          <p:cNvSpPr txBox="1"/>
          <p:nvPr/>
        </p:nvSpPr>
        <p:spPr>
          <a:xfrm>
            <a:off x="6429388" y="2714620"/>
            <a:ext cx="195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sends work</a:t>
            </a:r>
            <a:endParaRPr lang="nl-BE" dirty="0"/>
          </a:p>
        </p:txBody>
      </p:sp>
      <p:sp>
        <p:nvSpPr>
          <p:cNvPr id="39" name="TextBox 38"/>
          <p:cNvSpPr txBox="1"/>
          <p:nvPr/>
        </p:nvSpPr>
        <p:spPr>
          <a:xfrm>
            <a:off x="6429388" y="3143248"/>
            <a:ext cx="23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 notifies on</a:t>
            </a:r>
            <a:br>
              <a:rPr lang="en-US" dirty="0" smtClean="0"/>
            </a:br>
            <a:r>
              <a:rPr lang="en-US" dirty="0" smtClean="0"/>
              <a:t>success/failure, queries</a:t>
            </a:r>
          </a:p>
          <a:p>
            <a:r>
              <a:rPr lang="en-US" dirty="0" smtClean="0"/>
              <a:t>for more work</a:t>
            </a:r>
            <a:endParaRPr lang="nl-BE" dirty="0"/>
          </a:p>
        </p:txBody>
      </p:sp>
      <p:sp>
        <p:nvSpPr>
          <p:cNvPr id="40" name="TextBox 39"/>
          <p:cNvSpPr txBox="1"/>
          <p:nvPr/>
        </p:nvSpPr>
        <p:spPr>
          <a:xfrm>
            <a:off x="6429388" y="4059800"/>
            <a:ext cx="188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sends stop</a:t>
            </a:r>
            <a:endParaRPr lang="nl-BE" dirty="0"/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381" y="4808860"/>
            <a:ext cx="630800" cy="14219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4282" y="5500702"/>
            <a:ext cx="714380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Object 3"/>
          <p:cNvGraphicFramePr>
            <a:graphicFrameLocks noChangeAspect="1"/>
          </p:cNvGraphicFramePr>
          <p:nvPr/>
        </p:nvGraphicFramePr>
        <p:xfrm>
          <a:off x="214282" y="5389579"/>
          <a:ext cx="250825" cy="325437"/>
        </p:xfrm>
        <a:graphic>
          <a:graphicData uri="http://schemas.openxmlformats.org/presentationml/2006/ole">
            <p:oleObj spid="_x0000_s15362" name="Vergelijking" r:id="rId7" imgW="126720" imgH="164880" progId="Equation.3">
              <p:embed/>
            </p:oleObj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5357818" y="3224287"/>
            <a:ext cx="788628" cy="461665"/>
            <a:chOff x="5357818" y="3224287"/>
            <a:chExt cx="788628" cy="461665"/>
          </a:xfrm>
        </p:grpSpPr>
        <p:pic>
          <p:nvPicPr>
            <p:cNvPr id="33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34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</p:spPr>
        </p:pic>
        <p:sp>
          <p:nvSpPr>
            <p:cNvPr id="56" name="TextBox 55"/>
            <p:cNvSpPr txBox="1"/>
            <p:nvPr/>
          </p:nvSpPr>
          <p:spPr>
            <a:xfrm>
              <a:off x="5601949" y="3224287"/>
              <a:ext cx="317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/</a:t>
              </a:r>
              <a:endParaRPr lang="nl-BE" sz="2400" b="1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714480" y="2428868"/>
            <a:ext cx="1785950" cy="928694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59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</p:spPr>
          </p:pic>
          <p:pic>
            <p:nvPicPr>
              <p:cNvPr id="60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5601949" y="3224287"/>
                <a:ext cx="3177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/</a:t>
                </a:r>
                <a:endParaRPr lang="nl-BE" sz="2400" b="1" dirty="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1714481" y="4500570"/>
            <a:ext cx="1785951" cy="642941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6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</p:spPr>
          </p:pic>
          <p:pic>
            <p:nvPicPr>
              <p:cNvPr id="6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5601949" y="3224287"/>
                <a:ext cx="3177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/</a:t>
                </a:r>
                <a:endParaRPr lang="nl-BE" sz="2400" b="1" dirty="0"/>
              </a:p>
            </p:txBody>
          </p:sp>
        </p:grpSp>
      </p:grp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5916633" y="5078426"/>
          <a:ext cx="1655763" cy="350838"/>
        </p:xfrm>
        <a:graphic>
          <a:graphicData uri="http://schemas.openxmlformats.org/presentationml/2006/ole">
            <p:oleObj spid="_x0000_s15363" name="Vergelijking" r:id="rId10" imgW="838080" imgH="177480" progId="Equation.3">
              <p:embed/>
            </p:oleObj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43372" y="2571744"/>
            <a:ext cx="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14810" y="5500702"/>
            <a:ext cx="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5" name="Group 74"/>
          <p:cNvGrpSpPr/>
          <p:nvPr/>
        </p:nvGrpSpPr>
        <p:grpSpPr>
          <a:xfrm>
            <a:off x="1714480" y="2428868"/>
            <a:ext cx="1785950" cy="928694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</p:spPr>
        </p:pic>
      </p:grpSp>
      <p:grpSp>
        <p:nvGrpSpPr>
          <p:cNvPr id="80" name="Group 79"/>
          <p:cNvGrpSpPr/>
          <p:nvPr/>
        </p:nvGrpSpPr>
        <p:grpSpPr>
          <a:xfrm>
            <a:off x="1714480" y="4500570"/>
            <a:ext cx="1785951" cy="642942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81" name="TextBox 80"/>
          <p:cNvSpPr txBox="1"/>
          <p:nvPr/>
        </p:nvSpPr>
        <p:spPr>
          <a:xfrm>
            <a:off x="2214546" y="3429000"/>
            <a:ext cx="1396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cript MT Bold" pitchFamily="66" charset="0"/>
              </a:rPr>
              <a:t>Done!</a:t>
            </a:r>
            <a:endParaRPr lang="nl-BE" sz="4000" dirty="0">
              <a:latin typeface="Script MT Bold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318</Words>
  <Application>Microsoft Office PowerPoint</Application>
  <PresentationFormat>On-screen Show (4:3)</PresentationFormat>
  <Paragraphs>179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Vergelijking</vt:lpstr>
      <vt:lpstr>Worker: MapReduce for shell scripts</vt:lpstr>
      <vt:lpstr>Use case 1: Torque job arrays</vt:lpstr>
      <vt:lpstr>Use case 2: parameter exploration  </vt:lpstr>
      <vt:lpstr>Use case 3: MapReduce</vt:lpstr>
      <vt:lpstr>Solution 1: –t </vt:lpstr>
      <vt:lpstr>Solution 2: –data</vt:lpstr>
      <vt:lpstr>Solution 3: -prolog &amp; -epilog</vt:lpstr>
      <vt:lpstr>wsub processing</vt:lpstr>
      <vt:lpstr>worker processing: informally</vt:lpstr>
      <vt:lpstr>worker: initialization &amp; operation</vt:lpstr>
      <vt:lpstr>worker: termination</vt:lpstr>
      <vt:lpstr>Is Worker a panacea?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Worker: MapReduce for shell scripts</dc:title>
  <dc:creator>Geert Jan Bex</dc:creator>
  <cp:lastModifiedBy>Geert Jan Bex</cp:lastModifiedBy>
  <cp:revision>10</cp:revision>
  <dcterms:created xsi:type="dcterms:W3CDTF">2010-01-15T10:02:11Z</dcterms:created>
  <dcterms:modified xsi:type="dcterms:W3CDTF">2010-01-22T14:07:09Z</dcterms:modified>
</cp:coreProperties>
</file>