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30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6" r:id="rId11"/>
    <p:sldId id="267" r:id="rId12"/>
    <p:sldId id="268" r:id="rId13"/>
    <p:sldId id="307" r:id="rId14"/>
    <p:sldId id="269" r:id="rId15"/>
    <p:sldId id="270" r:id="rId16"/>
    <p:sldId id="271" r:id="rId17"/>
    <p:sldId id="272" r:id="rId18"/>
    <p:sldId id="273" r:id="rId19"/>
    <p:sldId id="300" r:id="rId20"/>
    <p:sldId id="301" r:id="rId21"/>
    <p:sldId id="302" r:id="rId22"/>
    <p:sldId id="303" r:id="rId23"/>
    <p:sldId id="275" r:id="rId24"/>
    <p:sldId id="308" r:id="rId25"/>
    <p:sldId id="281" r:id="rId26"/>
    <p:sldId id="284" r:id="rId27"/>
    <p:sldId id="286" r:id="rId28"/>
    <p:sldId id="294" r:id="rId29"/>
    <p:sldId id="295" r:id="rId30"/>
    <p:sldId id="296" r:id="rId31"/>
    <p:sldId id="297" r:id="rId32"/>
    <p:sldId id="298" r:id="rId33"/>
    <p:sldId id="285" r:id="rId34"/>
    <p:sldId id="299" r:id="rId35"/>
    <p:sldId id="309" r:id="rId36"/>
    <p:sldId id="311" r:id="rId37"/>
    <p:sldId id="276" r:id="rId38"/>
    <p:sldId id="277" r:id="rId39"/>
    <p:sldId id="278" r:id="rId40"/>
    <p:sldId id="310" r:id="rId41"/>
    <p:sldId id="280" r:id="rId42"/>
    <p:sldId id="30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97" d="100"/>
          <a:sy n="97" d="100"/>
        </p:scale>
        <p:origin x="28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6266336"/>
        <c:axId val="373134504"/>
      </c:scatterChart>
      <c:valAx>
        <c:axId val="266266336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73134504"/>
        <c:crosses val="autoZero"/>
        <c:crossBetween val="midCat"/>
        <c:majorUnit val="4"/>
        <c:minorUnit val="4"/>
      </c:valAx>
      <c:valAx>
        <c:axId val="373134504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6266336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132936"/>
        <c:axId val="373135288"/>
      </c:scatterChart>
      <c:valAx>
        <c:axId val="37313293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3135288"/>
        <c:crosses val="autoZero"/>
        <c:crossBetween val="midCat"/>
        <c:majorUnit val="4"/>
        <c:minorUnit val="4"/>
      </c:valAx>
      <c:valAx>
        <c:axId val="373135288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3132936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130584"/>
        <c:axId val="373128624"/>
      </c:scatterChart>
      <c:valAx>
        <c:axId val="373130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3128624"/>
        <c:crosses val="autoZero"/>
        <c:crossBetween val="midCat"/>
        <c:minorUnit val="4"/>
      </c:valAx>
      <c:valAx>
        <c:axId val="373128624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3130584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135680"/>
        <c:axId val="373133328"/>
      </c:scatterChart>
      <c:valAx>
        <c:axId val="3731356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3133328"/>
        <c:crosses val="autoZero"/>
        <c:crossBetween val="midCat"/>
        <c:majorUnit val="4"/>
      </c:valAx>
      <c:valAx>
        <c:axId val="373133328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313568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3131760"/>
        <c:axId val="373130976"/>
      </c:scatterChart>
      <c:valAx>
        <c:axId val="37313176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73130976"/>
        <c:crosses val="autoZero"/>
        <c:crossBetween val="midCat"/>
        <c:majorUnit val="4"/>
        <c:minorUnit val="4"/>
      </c:valAx>
      <c:valAx>
        <c:axId val="37313097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31317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2017-10-15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HPC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2017-10-15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2017-10-15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2017-10-15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2017-10-15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2017-10-15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openxmlformats.org/officeDocument/2006/relationships/image" Target="../media/image11.png"/><Relationship Id="rId10" Type="http://schemas.openxmlformats.org/officeDocument/2006/relationships/image" Target="../media/image14.jpeg"/><Relationship Id="rId4" Type="http://schemas.openxmlformats.org/officeDocument/2006/relationships/image" Target="../media/image10.jpeg"/><Relationship Id="rId9" Type="http://schemas.openxmlformats.org/officeDocument/2006/relationships/image" Target="../media/image8.wmf"/><Relationship Id="rId1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en/latest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eertjan.bex@uhasselt.b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</a:t>
            </a:r>
            <a:r>
              <a:rPr lang="en-US" dirty="0" smtClean="0"/>
              <a:t>orker 1.6.x</a:t>
            </a:r>
            <a:endParaRPr lang="nl-BE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 smtClean="0">
                <a:solidFill>
                  <a:schemeClr val="tx1"/>
                </a:solidFill>
              </a:rPr>
              <a:t>Geert Jan Bex </a:t>
            </a:r>
            <a:r>
              <a:rPr lang="nl-BE" dirty="0" smtClean="0"/>
              <a:t>(</a:t>
            </a:r>
            <a:r>
              <a:rPr lang="nl-BE" dirty="0" smtClean="0">
                <a:hlinkClick r:id="rId3"/>
              </a:rPr>
              <a:t>geertjan.bex@uhasselt.be</a:t>
            </a:r>
            <a:r>
              <a:rPr lang="nl-BE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4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Scenarios: MapReduce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2: MapReduce</a:t>
            </a:r>
            <a:endParaRPr lang="nl-BE" smtClean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2: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smtClean="0"/>
              <a:t> &amp;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-epilog</a:t>
            </a:r>
            <a:endParaRPr lang="nl-BE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smtClean="0"/>
              <a:t>More features: logs</a:t>
            </a:r>
            <a:endParaRPr lang="nl-BE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summary of a job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Number of successfully completed items</a:t>
            </a:r>
          </a:p>
          <a:p>
            <a:pPr lvl="1"/>
            <a:r>
              <a:rPr lang="en-US" dirty="0" smtClean="0"/>
              <a:t>Number of failed items</a:t>
            </a:r>
          </a:p>
          <a:p>
            <a:r>
              <a:rPr lang="en-US" dirty="0" smtClean="0"/>
              <a:t>Monitoring progress of a running job</a:t>
            </a:r>
          </a:p>
          <a:p>
            <a:endParaRPr lang="en-US" dirty="0" smtClean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-n 60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resuming</a:t>
            </a:r>
            <a:endParaRPr lang="nl-BE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Resuming a job that hit the </a:t>
            </a:r>
            <a:r>
              <a:rPr lang="en-US" dirty="0" err="1" smtClean="0"/>
              <a:t>walltime</a:t>
            </a:r>
            <a:endParaRPr lang="nl-BE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Redoing failed work items</a:t>
            </a:r>
            <a:endParaRPr lang="nl-BE" dirty="0" smtClean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features: time limits</a:t>
            </a:r>
            <a:endParaRPr lang="nl-BE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per work item</a:t>
            </a:r>
          </a:p>
          <a:p>
            <a:pPr lvl="1"/>
            <a:r>
              <a:rPr lang="en-US" dirty="0" smtClean="0"/>
              <a:t>Avoid spending all </a:t>
            </a:r>
            <a:r>
              <a:rPr lang="en-US" dirty="0" err="1" smtClean="0"/>
              <a:t>walltime</a:t>
            </a:r>
            <a:r>
              <a:rPr lang="en-US" dirty="0" smtClean="0"/>
              <a:t> on a few work items that (accidentally) run too long</a:t>
            </a:r>
            <a:endParaRPr lang="nl-BE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bash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BE" dirty="0" err="1" smtClean="0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=5:ppn=20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data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convenient that each work item creates file</a:t>
            </a:r>
          </a:p>
          <a:p>
            <a:pPr lvl="1"/>
            <a:r>
              <a:rPr lang="en-US" dirty="0" smtClean="0"/>
              <a:t>Files must be combined later</a:t>
            </a:r>
            <a:br>
              <a:rPr lang="en-US" dirty="0" smtClean="0"/>
            </a:br>
            <a:r>
              <a:rPr lang="en-US" dirty="0" smtClean="0"/>
              <a:t>     = royal pain</a:t>
            </a:r>
          </a:p>
          <a:p>
            <a:pPr lvl="1"/>
            <a:r>
              <a:rPr lang="en-US" dirty="0" smtClean="0"/>
              <a:t>File names are based on values in data</a:t>
            </a:r>
          </a:p>
          <a:p>
            <a:r>
              <a:rPr lang="en-US" dirty="0" smtClean="0"/>
              <a:t>Example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 smtClean="0">
                    <a:latin typeface="Calibri" pitchFamily="34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 smtClean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smtClean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automatic data aggregation: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done from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orker epilog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 smtClean="0"/>
              <a:t> option)</a:t>
            </a:r>
          </a:p>
          <a:p>
            <a:pPr lvl="1"/>
            <a:r>
              <a:rPr lang="en-US" dirty="0" smtClean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310616"/>
            <a:ext cx="7558479" cy="120032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wcat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-output output.csv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36096" y="3140968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More general data aggregation: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Reductor</a:t>
            </a:r>
            <a:r>
              <a:rPr lang="en-US" dirty="0" smtClean="0"/>
              <a:t> can be any executable</a:t>
            </a:r>
          </a:p>
          <a:p>
            <a:pPr lvl="1"/>
            <a:r>
              <a:rPr lang="en-US" dirty="0" smtClean="0"/>
              <a:t>"appends" new data to existing file</a:t>
            </a:r>
          </a:p>
          <a:p>
            <a:pPr lvl="1"/>
            <a:r>
              <a:rPr lang="en-US" dirty="0" smtClean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wreduce  –data data.csv    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 smtClean="0">
                <a:latin typeface="Courier New" pitchFamily="49" charset="0"/>
                <a:cs typeface="Courier New" pitchFamily="49" charset="0"/>
              </a:rPr>
              <a:t>         -output output.txt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Scenarios: parameter </a:t>
            </a:r>
            <a:r>
              <a:rPr lang="en-US" dirty="0" err="1" smtClean="0"/>
              <a:t>exploratino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aggregated data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data to add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new data to aggregate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aggregated data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 is important!</a:t>
            </a:r>
          </a:p>
          <a:p>
            <a:pPr lvl="1"/>
            <a:r>
              <a:rPr lang="en-US" dirty="0" smtClean="0"/>
              <a:t>do all workers approximately the same amount of work?</a:t>
            </a:r>
          </a:p>
          <a:p>
            <a:pPr lvl="1"/>
            <a:r>
              <a:rPr lang="en-US" dirty="0" smtClean="0"/>
              <a:t>easy if all work items take the same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 smtClean="0"/>
              <a:t> </a:t>
            </a:r>
            <a:r>
              <a:rPr lang="en-US" smtClean="0"/>
              <a:t>to analyze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report on work items: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report on workers: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nodes=5:ppn=20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100 cores</a:t>
            </a:r>
          </a:p>
          <a:p>
            <a:pPr lvl="2"/>
            <a:r>
              <a:rPr lang="en-US" dirty="0" smtClean="0"/>
              <a:t>1 master</a:t>
            </a:r>
          </a:p>
          <a:p>
            <a:pPr lvl="2"/>
            <a:r>
              <a:rPr lang="en-US" dirty="0" smtClean="0"/>
              <a:t>99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nodes=5:ppn=20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100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 smtClean="0"/>
              <a:t>100 slaves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19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99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 executes 100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default: violates MPI standard!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</a:t>
            </a:r>
            <a:r>
              <a:rPr lang="en-US" dirty="0" smtClean="0"/>
              <a:t>processing: data sources</a:t>
            </a:r>
            <a:endParaRPr lang="nl-BE" dirty="0" smtClean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 smtClean="0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worker well?</a:t>
            </a:r>
            <a:endParaRPr lang="nl-NL" dirty="0" smtClean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work items, i.e., </a:t>
            </a:r>
            <a:r>
              <a:rPr lang="en-US" dirty="0" smtClean="0">
                <a:solidFill>
                  <a:srgbClr val="FF0000"/>
                </a:solidFill>
              </a:rPr>
              <a:t>#work items/#</a:t>
            </a:r>
            <a:r>
              <a:rPr lang="en-US" dirty="0" err="1" smtClean="0">
                <a:solidFill>
                  <a:srgbClr val="FF0000"/>
                </a:solidFill>
              </a:rPr>
              <a:t>proc</a:t>
            </a:r>
            <a:r>
              <a:rPr lang="en-US" dirty="0" smtClean="0">
                <a:solidFill>
                  <a:srgbClr val="FF0000"/>
                </a:solidFill>
              </a:rPr>
              <a:t> &gt;&gt; 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 smtClean="0"/>
              <a:t>Work item is not multithreaded</a:t>
            </a:r>
          </a:p>
          <a:p>
            <a:pPr lvl="1"/>
            <a:r>
              <a:rPr lang="en-US" dirty="0" smtClean="0"/>
              <a:t>It will work, but user must be careful to request the right resources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 smtClean="0"/>
              <a:t>  flag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software uses multithreading automatically, e.g.,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Will use as many threads as there are cores, regardless of system load</a:t>
            </a:r>
          </a:p>
          <a:p>
            <a:pPr lvl="1"/>
            <a:r>
              <a:rPr lang="en-US" dirty="0" smtClean="0"/>
              <a:t>20 cores/node</a:t>
            </a:r>
          </a:p>
          <a:p>
            <a:pPr lvl="1"/>
            <a:r>
              <a:rPr lang="en-US" dirty="0" smtClean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20 × 20</a:t>
              </a:r>
              <a:r>
                <a:rPr lang="en-US" sz="3600" dirty="0" smtClean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Oversubscription: </a:t>
            </a:r>
            <a:r>
              <a:rPr lang="en-US" sz="3600" i="1" dirty="0" smtClean="0">
                <a:solidFill>
                  <a:srgbClr val="C00000"/>
                </a:solidFill>
              </a:rPr>
              <a:t>very</a:t>
            </a:r>
            <a:r>
              <a:rPr lang="en-US" sz="3600" dirty="0" smtClean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R, most of the time: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 smtClean="0"/>
              <a:t> </a:t>
            </a:r>
            <a:r>
              <a:rPr lang="nl-BE" dirty="0" err="1" smtClean="0"/>
              <a:t>function</a:t>
            </a:r>
            <a:r>
              <a:rPr lang="nl-BE" dirty="0" smtClean="0"/>
              <a:t> call</a:t>
            </a:r>
          </a:p>
          <a:p>
            <a:pPr lvl="1"/>
            <a:r>
              <a:rPr lang="en-US" dirty="0" smtClean="0"/>
              <a:t>Use compiler flag: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031325"/>
            <a:chOff x="2267745" y="2204864"/>
            <a:chExt cx="4752528" cy="203132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walltime=1:00:00,nodes=5:ppn=20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Use case 1: parameter exploration  </a:t>
            </a:r>
            <a:endParaRPr lang="nl-BE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1.0e05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293.0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–h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87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1.003e05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293.3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67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nodes=1:ppn=1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1.3e05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–t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313.0 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–h 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75</a:t>
                </a:r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/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>
                <p:extLst/>
              </p:nvPr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/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 end: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Perl 5.x scripts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 smtClean="0"/>
              <a:t> generate PBS scripts</a:t>
            </a:r>
          </a:p>
          <a:p>
            <a:r>
              <a:rPr lang="en-US" dirty="0" smtClean="0"/>
              <a:t>Back end: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C + MPI</a:t>
            </a:r>
          </a:p>
          <a:p>
            <a:pPr lvl="1"/>
            <a:r>
              <a:rPr lang="en-US" dirty="0" smtClean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 processing: informally</a:t>
            </a:r>
            <a:endParaRPr lang="nl-BE" smtClean="0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initialization &amp; operation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worker: termination</a:t>
            </a:r>
            <a:endParaRPr lang="nl-BE" smtClean="0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Solution 1: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–data</a:t>
            </a:r>
            <a:endParaRPr lang="nl-BE" smtClean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weather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humidity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 worker a panacea?</a:t>
            </a:r>
            <a:endParaRPr 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Easy to use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Supports several scenarios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Some overhead (less than 1 % with 800 processes)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</a:t>
            </a:r>
            <a:r>
              <a:rPr lang="en-US" dirty="0" smtClean="0"/>
              <a:t>orker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a replacement for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Parsing files in </a:t>
            </a:r>
            <a:r>
              <a:rPr lang="en-US" dirty="0" err="1" smtClean="0"/>
              <a:t>Matlab</a:t>
            </a:r>
            <a:r>
              <a:rPr lang="en-US" dirty="0" smtClean="0"/>
              <a:t> or 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Using for-loops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github.com/gjbex/worker</a:t>
            </a:r>
            <a:r>
              <a:rPr lang="en-US" dirty="0" smtClean="0"/>
              <a:t> </a:t>
            </a:r>
          </a:p>
          <a:p>
            <a:r>
              <a:rPr lang="en-US" dirty="0"/>
              <a:t>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exploration: steps</a:t>
            </a:r>
            <a:endParaRPr lang="nl-NL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PBS script with parameters</a:t>
            </a:r>
          </a:p>
          <a:p>
            <a:r>
              <a:rPr lang="en-US" dirty="0" smtClean="0"/>
              <a:t>Create Excel sheet with data</a:t>
            </a:r>
          </a:p>
          <a:p>
            <a:pPr lvl="1"/>
            <a:r>
              <a:rPr lang="en-US" dirty="0" smtClean="0"/>
              <a:t>Convert to CSV format</a:t>
            </a:r>
          </a:p>
          <a:p>
            <a:r>
              <a:rPr lang="en-US" smtClean="0"/>
              <a:t>Submit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nl-N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</a:t>
            </a:r>
            <a:endParaRPr lang="nl-NL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 is not parallelized</a:t>
            </a:r>
          </a:p>
          <a:p>
            <a:pPr lvl="1"/>
            <a:r>
              <a:rPr lang="en-US" dirty="0" smtClean="0"/>
              <a:t>or, not efficiently</a:t>
            </a:r>
          </a:p>
          <a:p>
            <a:pPr eaLnBrk="1" hangingPunct="1"/>
            <a:r>
              <a:rPr lang="en-US" dirty="0" smtClean="0"/>
              <a:t>However, some usage </a:t>
            </a:r>
            <a:r>
              <a:rPr lang="en-US" dirty="0" err="1" smtClean="0"/>
              <a:t>scenario’s</a:t>
            </a:r>
            <a:r>
              <a:rPr lang="en-US" dirty="0" smtClean="0"/>
              <a:t> can be done in parallel, e.g.,</a:t>
            </a:r>
          </a:p>
          <a:p>
            <a:pPr lvl="1" eaLnBrk="1" hangingPunct="1"/>
            <a:r>
              <a:rPr lang="en-US" dirty="0" smtClean="0"/>
              <a:t>parameter exploration</a:t>
            </a:r>
            <a:endParaRPr lang="nl-NL" dirty="0" smtClean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{(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1.3, 5.7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3.4, 2.1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&lt;- c(a, b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 smtClean="0">
                  <a:latin typeface="Courier New" pitchFamily="49" charset="0"/>
                  <a:cs typeface="Courier New" pitchFamily="49" charset="0"/>
                </a:rPr>
                <a:t>  }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1: running R with worker</a:t>
            </a:r>
            <a:endParaRPr lang="nl-NL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For thinking, 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Run the job:</a:t>
            </a:r>
            <a:endParaRPr lang="nl-NL" dirty="0" smtClean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worker/1.6.7-intel-2015a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batch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program_pe.pbs  </a:t>
            </a:r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–data </a:t>
            </a:r>
            <a:r>
              <a:rPr lang="nl-NL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15882"/>
            <a:chOff x="1331640" y="3497263"/>
            <a:chExt cx="4392489" cy="1815882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15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program_pe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</a:t>
              </a:r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walltime=1:00:00,nodes=2:ppn=20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 smtClean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 1a: Torque job arrays</a:t>
            </a:r>
            <a:endParaRPr lang="nl-BE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/>
              <a:t>Torque supports job arrays, i.e.,</a:t>
            </a:r>
            <a:endParaRPr lang="nl-BE" sz="30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params-100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result-100"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1a: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smtClean="0"/>
              <a:t> </a:t>
            </a:r>
            <a:endParaRPr lang="nl-BE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 smtClean="0"/>
              <a:t> simulates job arrays, i.e.,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nodes=1:ppn=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1629</Words>
  <Application>Microsoft Office PowerPoint</Application>
  <PresentationFormat>On-screen Show (4:3)</PresentationFormat>
  <Paragraphs>581</Paragraphs>
  <Slides>42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1.6.x</vt:lpstr>
      <vt:lpstr>Scenarios: parameter exploratino</vt:lpstr>
      <vt:lpstr>Use case 1: parameter exploration  </vt:lpstr>
      <vt:lpstr>Solution 1: –data</vt:lpstr>
      <vt:lpstr>Data exploration: steps</vt:lpstr>
      <vt:lpstr>Example 1: running R</vt:lpstr>
      <vt:lpstr>Example 1: running R with worker</vt:lpstr>
      <vt:lpstr>Use case 1a: Torque job arrays</vt:lpstr>
      <vt:lpstr>Solution 1a: –t </vt:lpstr>
      <vt:lpstr>Scenarios: MapReduce</vt:lpstr>
      <vt:lpstr>Use case 2: MapReduce</vt:lpstr>
      <vt:lpstr>Solution 2: -prolog &amp; -epilog</vt:lpstr>
      <vt:lpstr>Features</vt:lpstr>
      <vt:lpstr>More features: logs</vt:lpstr>
      <vt:lpstr>More features: resuming</vt:lpstr>
      <vt:lpstr>More features: time limits</vt:lpstr>
      <vt:lpstr>More features: data aggregation</vt:lpstr>
      <vt:lpstr>More features: wcat</vt:lpstr>
      <vt:lpstr>More features: wreduce</vt:lpstr>
      <vt:lpstr>Example reductor</vt:lpstr>
      <vt:lpstr>More features: wload</vt:lpstr>
      <vt:lpstr>Load balance</vt:lpstr>
      <vt:lpstr>wsub processing: data sources</vt:lpstr>
      <vt:lpstr>Tuning</vt:lpstr>
      <vt:lpstr>How to use worker well?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Implementation</vt:lpstr>
      <vt:lpstr>worker implementation</vt:lpstr>
      <vt:lpstr>worker processing: informally</vt:lpstr>
      <vt:lpstr>worker: initialization &amp; operation</vt:lpstr>
      <vt:lpstr>worker: termination</vt:lpstr>
      <vt:lpstr>Conclusions</vt:lpstr>
      <vt:lpstr>Is worker a panacea?</vt:lpstr>
      <vt:lpstr>References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55</cp:revision>
  <dcterms:created xsi:type="dcterms:W3CDTF">2013-02-20T15:39:10Z</dcterms:created>
  <dcterms:modified xsi:type="dcterms:W3CDTF">2017-10-15T09:44:10Z</dcterms:modified>
</cp:coreProperties>
</file>