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24"/>
  </p:notesMasterIdLst>
  <p:sldIdLst>
    <p:sldId id="285" r:id="rId2"/>
    <p:sldId id="287" r:id="rId3"/>
    <p:sldId id="257" r:id="rId4"/>
    <p:sldId id="260" r:id="rId5"/>
    <p:sldId id="258" r:id="rId6"/>
    <p:sldId id="264" r:id="rId7"/>
    <p:sldId id="261" r:id="rId8"/>
    <p:sldId id="292" r:id="rId9"/>
    <p:sldId id="286" r:id="rId10"/>
    <p:sldId id="293" r:id="rId11"/>
    <p:sldId id="263" r:id="rId12"/>
    <p:sldId id="294" r:id="rId13"/>
    <p:sldId id="295" r:id="rId14"/>
    <p:sldId id="259" r:id="rId15"/>
    <p:sldId id="262" r:id="rId16"/>
    <p:sldId id="296" r:id="rId17"/>
    <p:sldId id="297" r:id="rId18"/>
    <p:sldId id="291" r:id="rId19"/>
    <p:sldId id="298" r:id="rId20"/>
    <p:sldId id="299" r:id="rId21"/>
    <p:sldId id="300" r:id="rId22"/>
    <p:sldId id="29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15" autoAdjust="0"/>
    <p:restoredTop sz="95038" autoAdjust="0"/>
  </p:normalViewPr>
  <p:slideViewPr>
    <p:cSldViewPr snapToGrid="0">
      <p:cViewPr>
        <p:scale>
          <a:sx n="78" d="100"/>
          <a:sy n="78" d="100"/>
        </p:scale>
        <p:origin x="643"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6FF21-8CD6-438E-BEA6-150CFD352EDD}" type="datetimeFigureOut">
              <a:rPr lang="en-IN" smtClean="0"/>
              <a:t>05-05-2024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BE1234-0814-47D5-BC48-0DBA8B4300A4}" type="slidenum">
              <a:rPr lang="en-IN" smtClean="0"/>
              <a:t>‹#›</a:t>
            </a:fld>
            <a:endParaRPr lang="en-IN"/>
          </a:p>
        </p:txBody>
      </p:sp>
    </p:spTree>
    <p:extLst>
      <p:ext uri="{BB962C8B-B14F-4D97-AF65-F5344CB8AC3E}">
        <p14:creationId xmlns:p14="http://schemas.microsoft.com/office/powerpoint/2010/main" val="417939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BE1234-0814-47D5-BC48-0DBA8B4300A4}" type="slidenum">
              <a:rPr lang="en-IN" smtClean="0"/>
              <a:t>2</a:t>
            </a:fld>
            <a:endParaRPr lang="en-IN"/>
          </a:p>
        </p:txBody>
      </p:sp>
    </p:spTree>
    <p:extLst>
      <p:ext uri="{BB962C8B-B14F-4D97-AF65-F5344CB8AC3E}">
        <p14:creationId xmlns:p14="http://schemas.microsoft.com/office/powerpoint/2010/main" val="1907756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C65F61-71BD-436D-B2C8-B67BDFB2A32E}"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9CC8E7-A3BC-4AD1-8C24-E101100D7903}" type="slidenum">
              <a:rPr lang="en-IN" smtClean="0"/>
              <a:t>‹#›</a:t>
            </a:fld>
            <a:endParaRPr lang="en-IN"/>
          </a:p>
        </p:txBody>
      </p:sp>
    </p:spTree>
    <p:extLst>
      <p:ext uri="{BB962C8B-B14F-4D97-AF65-F5344CB8AC3E}">
        <p14:creationId xmlns:p14="http://schemas.microsoft.com/office/powerpoint/2010/main" val="3695195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C65F61-71BD-436D-B2C8-B67BDFB2A32E}"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9CC8E7-A3BC-4AD1-8C24-E101100D7903}" type="slidenum">
              <a:rPr lang="en-IN" smtClean="0"/>
              <a:t>‹#›</a:t>
            </a:fld>
            <a:endParaRPr lang="en-IN"/>
          </a:p>
        </p:txBody>
      </p:sp>
    </p:spTree>
    <p:extLst>
      <p:ext uri="{BB962C8B-B14F-4D97-AF65-F5344CB8AC3E}">
        <p14:creationId xmlns:p14="http://schemas.microsoft.com/office/powerpoint/2010/main" val="236461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C65F61-71BD-436D-B2C8-B67BDFB2A32E}"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9CC8E7-A3BC-4AD1-8C24-E101100D790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4038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C65F61-71BD-436D-B2C8-B67BDFB2A32E}"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9CC8E7-A3BC-4AD1-8C24-E101100D7903}" type="slidenum">
              <a:rPr lang="en-IN" smtClean="0"/>
              <a:t>‹#›</a:t>
            </a:fld>
            <a:endParaRPr lang="en-IN"/>
          </a:p>
        </p:txBody>
      </p:sp>
    </p:spTree>
    <p:extLst>
      <p:ext uri="{BB962C8B-B14F-4D97-AF65-F5344CB8AC3E}">
        <p14:creationId xmlns:p14="http://schemas.microsoft.com/office/powerpoint/2010/main" val="3918339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C65F61-71BD-436D-B2C8-B67BDFB2A32E}"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9CC8E7-A3BC-4AD1-8C24-E101100D790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6830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C65F61-71BD-436D-B2C8-B67BDFB2A32E}"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9CC8E7-A3BC-4AD1-8C24-E101100D7903}" type="slidenum">
              <a:rPr lang="en-IN" smtClean="0"/>
              <a:t>‹#›</a:t>
            </a:fld>
            <a:endParaRPr lang="en-IN"/>
          </a:p>
        </p:txBody>
      </p:sp>
    </p:spTree>
    <p:extLst>
      <p:ext uri="{BB962C8B-B14F-4D97-AF65-F5344CB8AC3E}">
        <p14:creationId xmlns:p14="http://schemas.microsoft.com/office/powerpoint/2010/main" val="4063884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C65F61-71BD-436D-B2C8-B67BDFB2A32E}"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9CC8E7-A3BC-4AD1-8C24-E101100D7903}" type="slidenum">
              <a:rPr lang="en-IN" smtClean="0"/>
              <a:t>‹#›</a:t>
            </a:fld>
            <a:endParaRPr lang="en-IN"/>
          </a:p>
        </p:txBody>
      </p:sp>
    </p:spTree>
    <p:extLst>
      <p:ext uri="{BB962C8B-B14F-4D97-AF65-F5344CB8AC3E}">
        <p14:creationId xmlns:p14="http://schemas.microsoft.com/office/powerpoint/2010/main" val="2551946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C65F61-71BD-436D-B2C8-B67BDFB2A32E}"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9CC8E7-A3BC-4AD1-8C24-E101100D7903}" type="slidenum">
              <a:rPr lang="en-IN" smtClean="0"/>
              <a:t>‹#›</a:t>
            </a:fld>
            <a:endParaRPr lang="en-IN"/>
          </a:p>
        </p:txBody>
      </p:sp>
    </p:spTree>
    <p:extLst>
      <p:ext uri="{BB962C8B-B14F-4D97-AF65-F5344CB8AC3E}">
        <p14:creationId xmlns:p14="http://schemas.microsoft.com/office/powerpoint/2010/main" val="207061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C65F61-71BD-436D-B2C8-B67BDFB2A32E}"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9CC8E7-A3BC-4AD1-8C24-E101100D7903}" type="slidenum">
              <a:rPr lang="en-IN" smtClean="0"/>
              <a:t>‹#›</a:t>
            </a:fld>
            <a:endParaRPr lang="en-IN"/>
          </a:p>
        </p:txBody>
      </p:sp>
    </p:spTree>
    <p:extLst>
      <p:ext uri="{BB962C8B-B14F-4D97-AF65-F5344CB8AC3E}">
        <p14:creationId xmlns:p14="http://schemas.microsoft.com/office/powerpoint/2010/main" val="4072017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C65F61-71BD-436D-B2C8-B67BDFB2A32E}"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9CC8E7-A3BC-4AD1-8C24-E101100D7903}" type="slidenum">
              <a:rPr lang="en-IN" smtClean="0"/>
              <a:t>‹#›</a:t>
            </a:fld>
            <a:endParaRPr lang="en-IN"/>
          </a:p>
        </p:txBody>
      </p:sp>
    </p:spTree>
    <p:extLst>
      <p:ext uri="{BB962C8B-B14F-4D97-AF65-F5344CB8AC3E}">
        <p14:creationId xmlns:p14="http://schemas.microsoft.com/office/powerpoint/2010/main" val="507779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C65F61-71BD-436D-B2C8-B67BDFB2A32E}"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9CC8E7-A3BC-4AD1-8C24-E101100D7903}" type="slidenum">
              <a:rPr lang="en-IN" smtClean="0"/>
              <a:t>‹#›</a:t>
            </a:fld>
            <a:endParaRPr lang="en-IN"/>
          </a:p>
        </p:txBody>
      </p:sp>
    </p:spTree>
    <p:extLst>
      <p:ext uri="{BB962C8B-B14F-4D97-AF65-F5344CB8AC3E}">
        <p14:creationId xmlns:p14="http://schemas.microsoft.com/office/powerpoint/2010/main" val="915836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C65F61-71BD-436D-B2C8-B67BDFB2A32E}" type="datetimeFigureOut">
              <a:rPr lang="en-IN" smtClean="0"/>
              <a:t>05-05-2024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9CC8E7-A3BC-4AD1-8C24-E101100D7903}" type="slidenum">
              <a:rPr lang="en-IN" smtClean="0"/>
              <a:t>‹#›</a:t>
            </a:fld>
            <a:endParaRPr lang="en-IN"/>
          </a:p>
        </p:txBody>
      </p:sp>
    </p:spTree>
    <p:extLst>
      <p:ext uri="{BB962C8B-B14F-4D97-AF65-F5344CB8AC3E}">
        <p14:creationId xmlns:p14="http://schemas.microsoft.com/office/powerpoint/2010/main" val="267959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C65F61-71BD-436D-B2C8-B67BDFB2A32E}" type="datetimeFigureOut">
              <a:rPr lang="en-IN" smtClean="0"/>
              <a:t>05-05-2024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9CC8E7-A3BC-4AD1-8C24-E101100D7903}" type="slidenum">
              <a:rPr lang="en-IN" smtClean="0"/>
              <a:t>‹#›</a:t>
            </a:fld>
            <a:endParaRPr lang="en-IN"/>
          </a:p>
        </p:txBody>
      </p:sp>
    </p:spTree>
    <p:extLst>
      <p:ext uri="{BB962C8B-B14F-4D97-AF65-F5344CB8AC3E}">
        <p14:creationId xmlns:p14="http://schemas.microsoft.com/office/powerpoint/2010/main" val="2856655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C65F61-71BD-436D-B2C8-B67BDFB2A32E}" type="datetimeFigureOut">
              <a:rPr lang="en-IN" smtClean="0"/>
              <a:t>05-05-2024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9CC8E7-A3BC-4AD1-8C24-E101100D7903}" type="slidenum">
              <a:rPr lang="en-IN" smtClean="0"/>
              <a:t>‹#›</a:t>
            </a:fld>
            <a:endParaRPr lang="en-IN"/>
          </a:p>
        </p:txBody>
      </p:sp>
    </p:spTree>
    <p:extLst>
      <p:ext uri="{BB962C8B-B14F-4D97-AF65-F5344CB8AC3E}">
        <p14:creationId xmlns:p14="http://schemas.microsoft.com/office/powerpoint/2010/main" val="3448364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C65F61-71BD-436D-B2C8-B67BDFB2A32E}"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9CC8E7-A3BC-4AD1-8C24-E101100D7903}" type="slidenum">
              <a:rPr lang="en-IN" smtClean="0"/>
              <a:t>‹#›</a:t>
            </a:fld>
            <a:endParaRPr lang="en-IN"/>
          </a:p>
        </p:txBody>
      </p:sp>
    </p:spTree>
    <p:extLst>
      <p:ext uri="{BB962C8B-B14F-4D97-AF65-F5344CB8AC3E}">
        <p14:creationId xmlns:p14="http://schemas.microsoft.com/office/powerpoint/2010/main" val="3700922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C65F61-71BD-436D-B2C8-B67BDFB2A32E}"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9CC8E7-A3BC-4AD1-8C24-E101100D7903}" type="slidenum">
              <a:rPr lang="en-IN" smtClean="0"/>
              <a:t>‹#›</a:t>
            </a:fld>
            <a:endParaRPr lang="en-IN"/>
          </a:p>
        </p:txBody>
      </p:sp>
    </p:spTree>
    <p:extLst>
      <p:ext uri="{BB962C8B-B14F-4D97-AF65-F5344CB8AC3E}">
        <p14:creationId xmlns:p14="http://schemas.microsoft.com/office/powerpoint/2010/main" val="4119597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C65F61-71BD-436D-B2C8-B67BDFB2A32E}" type="datetimeFigureOut">
              <a:rPr lang="en-IN" smtClean="0"/>
              <a:t>05-05-2024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B9CC8E7-A3BC-4AD1-8C24-E101100D7903}" type="slidenum">
              <a:rPr lang="en-IN" smtClean="0"/>
              <a:t>‹#›</a:t>
            </a:fld>
            <a:endParaRPr lang="en-IN"/>
          </a:p>
        </p:txBody>
      </p:sp>
    </p:spTree>
    <p:extLst>
      <p:ext uri="{BB962C8B-B14F-4D97-AF65-F5344CB8AC3E}">
        <p14:creationId xmlns:p14="http://schemas.microsoft.com/office/powerpoint/2010/main" val="79884164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8;p1"/>
          <p:cNvSpPr txBox="1"/>
          <p:nvPr/>
        </p:nvSpPr>
        <p:spPr>
          <a:xfrm>
            <a:off x="1499768" y="703974"/>
            <a:ext cx="8236469" cy="533400"/>
          </a:xfrm>
          <a:prstGeom prst="rect">
            <a:avLst/>
          </a:prstGeom>
          <a:noFill/>
          <a:ln>
            <a:noFill/>
          </a:ln>
        </p:spPr>
        <p:txBody>
          <a:bodyPr spcFirstLastPara="1" vert="horz" wrap="square" lIns="68564" tIns="34273" rIns="68564" bIns="34273" rtlCol="0" anchor="b" anchorCtr="0">
            <a:normAutofit fontScale="8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90000"/>
              </a:lnSpc>
              <a:spcBef>
                <a:spcPts val="0"/>
              </a:spcBef>
              <a:buClr>
                <a:srgbClr val="FF0000"/>
              </a:buClr>
              <a:buSzPct val="100000"/>
            </a:pPr>
            <a:r>
              <a:rPr lang="en-US" sz="2400" b="1" dirty="0">
                <a:solidFill>
                  <a:srgbClr val="FF0000"/>
                </a:solidFill>
                <a:latin typeface="Times New Roman" panose="02020603050405020304" pitchFamily="18" charset="0"/>
                <a:cs typeface="Times New Roman" panose="02020603050405020304" pitchFamily="18" charset="0"/>
              </a:rPr>
              <a:t>REAL TIME WIRELESS EMBBED ELECTRONICS FOR SOLDIER SECURITY</a:t>
            </a:r>
          </a:p>
        </p:txBody>
      </p:sp>
      <p:sp>
        <p:nvSpPr>
          <p:cNvPr id="6" name="Google Shape;99;p1"/>
          <p:cNvSpPr txBox="1"/>
          <p:nvPr/>
        </p:nvSpPr>
        <p:spPr>
          <a:xfrm>
            <a:off x="1062317" y="1147107"/>
            <a:ext cx="9111373" cy="1289402"/>
          </a:xfrm>
          <a:prstGeom prst="rect">
            <a:avLst/>
          </a:prstGeom>
          <a:noFill/>
          <a:ln>
            <a:noFill/>
          </a:ln>
        </p:spPr>
        <p:txBody>
          <a:bodyPr spcFirstLastPara="1" vert="horz" wrap="square" lIns="68564" tIns="34273" rIns="68564" bIns="34273" rtlCol="0"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lgn="ctr">
              <a:lnSpc>
                <a:spcPct val="150000"/>
              </a:lnSpc>
              <a:spcBef>
                <a:spcPts val="0"/>
              </a:spcBef>
              <a:buClr>
                <a:schemeClr val="dk1"/>
              </a:buClr>
              <a:buSzPct val="100000"/>
              <a:buNone/>
            </a:pPr>
            <a:r>
              <a:rPr lang="en-IN" sz="1400" b="1" u="sng" dirty="0">
                <a:latin typeface="Times New Roman" panose="02020603050405020304" pitchFamily="18" charset="0"/>
                <a:cs typeface="Times New Roman" panose="02020603050405020304" pitchFamily="18" charset="0"/>
              </a:rPr>
              <a:t>Presented by</a:t>
            </a:r>
            <a:endParaRPr lang="en-IN" sz="1400" u="sng" dirty="0">
              <a:latin typeface="Times New Roman" panose="02020603050405020304" pitchFamily="18" charset="0"/>
              <a:cs typeface="Times New Roman" panose="02020603050405020304" pitchFamily="18" charset="0"/>
            </a:endParaRPr>
          </a:p>
          <a:p>
            <a:pPr marL="0" indent="0" algn="ctr">
              <a:lnSpc>
                <a:spcPct val="150000"/>
              </a:lnSpc>
              <a:spcBef>
                <a:spcPts val="0"/>
              </a:spcBef>
              <a:buClr>
                <a:schemeClr val="dk1"/>
              </a:buClr>
              <a:buSzPct val="100000"/>
              <a:buNone/>
            </a:pPr>
            <a:r>
              <a:rPr lang="en-IN" sz="1400" b="1" dirty="0">
                <a:solidFill>
                  <a:srgbClr val="000000"/>
                </a:solidFill>
                <a:latin typeface="Times New Roman" panose="02020603050405020304" pitchFamily="18" charset="0"/>
                <a:cs typeface="Times New Roman" panose="02020603050405020304" pitchFamily="18" charset="0"/>
              </a:rPr>
              <a:t>P. RAJESH (20F01A04I8)</a:t>
            </a:r>
          </a:p>
          <a:p>
            <a:pPr marL="0" indent="0" algn="ctr">
              <a:lnSpc>
                <a:spcPct val="150000"/>
              </a:lnSpc>
              <a:spcBef>
                <a:spcPts val="0"/>
              </a:spcBef>
              <a:buClr>
                <a:srgbClr val="000000"/>
              </a:buClr>
              <a:buSzPct val="100000"/>
              <a:buNone/>
            </a:pPr>
            <a:r>
              <a:rPr lang="en-IN" sz="1400" b="1" dirty="0">
                <a:solidFill>
                  <a:srgbClr val="000000"/>
                </a:solidFill>
                <a:latin typeface="Times New Roman" panose="02020603050405020304" pitchFamily="18" charset="0"/>
                <a:cs typeface="Times New Roman" panose="02020603050405020304" pitchFamily="18" charset="0"/>
              </a:rPr>
              <a:t>G. JAYANTH (20F01A04G5)                                         A. REVANTH SIVA KUMAR (20F01A04E4)</a:t>
            </a:r>
            <a:endParaRPr lang="en-IN" sz="1400" dirty="0">
              <a:latin typeface="Times New Roman" panose="02020603050405020304" pitchFamily="18" charset="0"/>
              <a:cs typeface="Times New Roman" panose="02020603050405020304" pitchFamily="18" charset="0"/>
            </a:endParaRPr>
          </a:p>
          <a:p>
            <a:pPr marL="0" indent="0" algn="ctr">
              <a:lnSpc>
                <a:spcPct val="150000"/>
              </a:lnSpc>
              <a:spcBef>
                <a:spcPts val="0"/>
              </a:spcBef>
              <a:buClr>
                <a:srgbClr val="000000"/>
              </a:buClr>
              <a:buSzPct val="100000"/>
              <a:buNone/>
            </a:pPr>
            <a:r>
              <a:rPr lang="en-IN" sz="1400" b="1" dirty="0">
                <a:solidFill>
                  <a:srgbClr val="000000"/>
                </a:solidFill>
                <a:latin typeface="Times New Roman" panose="02020603050405020304" pitchFamily="18" charset="0"/>
                <a:cs typeface="Times New Roman" panose="02020603050405020304" pitchFamily="18" charset="0"/>
              </a:rPr>
              <a:t>  M. MADHUSUDAN REDDY (20F01A04H6)                      P. SHALEM REDDY (20F01A04I5)</a:t>
            </a:r>
          </a:p>
          <a:p>
            <a:pPr marL="0" indent="0" algn="ctr">
              <a:lnSpc>
                <a:spcPct val="150000"/>
              </a:lnSpc>
              <a:spcBef>
                <a:spcPts val="0"/>
              </a:spcBef>
              <a:buClr>
                <a:srgbClr val="FF0000"/>
              </a:buClr>
              <a:buSzPct val="100000"/>
              <a:buNone/>
            </a:pPr>
            <a:r>
              <a:rPr lang="en-IN" sz="1400" b="1" dirty="0">
                <a:solidFill>
                  <a:srgbClr val="FF0000"/>
                </a:solidFill>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p:txBody>
      </p:sp>
      <p:sp>
        <p:nvSpPr>
          <p:cNvPr id="8" name="Google Shape;101;p1"/>
          <p:cNvSpPr txBox="1"/>
          <p:nvPr/>
        </p:nvSpPr>
        <p:spPr>
          <a:xfrm>
            <a:off x="2039472" y="5223036"/>
            <a:ext cx="7476564" cy="930990"/>
          </a:xfrm>
          <a:prstGeom prst="rect">
            <a:avLst/>
          </a:prstGeom>
          <a:noFill/>
          <a:ln>
            <a:noFill/>
          </a:ln>
        </p:spPr>
        <p:txBody>
          <a:bodyPr spcFirstLastPara="1" wrap="square" lIns="68564" tIns="34273" rIns="68564" bIns="34273" anchor="t" anchorCtr="0">
            <a:spAutoFit/>
          </a:bodyPr>
          <a:lstStyle/>
          <a:p>
            <a:pPr algn="ctr">
              <a:buClr>
                <a:schemeClr val="dk1"/>
              </a:buClr>
              <a:buSzPts val="1800"/>
            </a:pPr>
            <a:r>
              <a:rPr lang="en-GB" sz="1400" b="1" dirty="0">
                <a:solidFill>
                  <a:schemeClr val="dk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       ST. ANN’S COLLEGE OF ENGINEERING &amp; TECHNOLOGY</a:t>
            </a:r>
            <a:r>
              <a:rPr lang="en-GB" sz="1400" dirty="0">
                <a:solidFill>
                  <a:schemeClr val="dk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a:t>
            </a:r>
            <a:r>
              <a:rPr lang="en-GB" sz="1400" b="1" dirty="0">
                <a:solidFill>
                  <a:schemeClr val="dk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CHIRALA</a:t>
            </a:r>
            <a:endParaRPr sz="1400" dirty="0">
              <a:solidFill>
                <a:schemeClr val="dk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algn="ctr">
              <a:buClr>
                <a:schemeClr val="dk1"/>
              </a:buClr>
              <a:buSzPts val="1800"/>
            </a:pPr>
            <a:r>
              <a:rPr lang="en-GB" sz="1400" dirty="0">
                <a:solidFill>
                  <a:schemeClr val="dk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    (</a:t>
            </a:r>
            <a:r>
              <a:rPr lang="en-GB" sz="1400" b="1" dirty="0">
                <a:solidFill>
                  <a:schemeClr val="dk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Approved by AICTE New Delhi, Permanently Affiliated to JNTUK, Kakinada)</a:t>
            </a:r>
          </a:p>
          <a:p>
            <a:pPr algn="ctr">
              <a:buClr>
                <a:schemeClr val="dk1"/>
              </a:buClr>
              <a:buSzPts val="1800"/>
            </a:pPr>
            <a:r>
              <a:rPr lang="en-GB" sz="1400" b="1" dirty="0">
                <a:solidFill>
                  <a:schemeClr val="dk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(Accredited by NAAC with ‘A’ Grade, NBA &amp; IE (I)) </a:t>
            </a:r>
            <a:endParaRPr sz="1400" dirty="0">
              <a:solidFill>
                <a:schemeClr val="dk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a:p>
            <a:pPr algn="ctr">
              <a:buClr>
                <a:schemeClr val="dk1"/>
              </a:buClr>
              <a:buSzPts val="1400"/>
            </a:pPr>
            <a:r>
              <a:rPr lang="en-GB" sz="1400" b="1" dirty="0">
                <a:solidFill>
                  <a:schemeClr val="dk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2020-202</a:t>
            </a:r>
            <a:r>
              <a:rPr lang="en-US" sz="1400" b="1" dirty="0">
                <a:solidFill>
                  <a:schemeClr val="dk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4</a:t>
            </a:r>
            <a:endParaRPr sz="1400" dirty="0">
              <a:solidFill>
                <a:schemeClr val="dk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p:txBody>
      </p:sp>
      <p:sp>
        <p:nvSpPr>
          <p:cNvPr id="9" name="Google Shape;102;p1"/>
          <p:cNvSpPr txBox="1"/>
          <p:nvPr/>
        </p:nvSpPr>
        <p:spPr>
          <a:xfrm>
            <a:off x="2241176" y="4905945"/>
            <a:ext cx="7567315" cy="284659"/>
          </a:xfrm>
          <a:prstGeom prst="rect">
            <a:avLst/>
          </a:prstGeom>
          <a:noFill/>
          <a:ln>
            <a:noFill/>
          </a:ln>
        </p:spPr>
        <p:txBody>
          <a:bodyPr spcFirstLastPara="1" wrap="square" lIns="68564" tIns="34273" rIns="68564" bIns="34273" anchor="t" anchorCtr="0">
            <a:spAutoFit/>
          </a:bodyPr>
          <a:lstStyle/>
          <a:p>
            <a:pPr algn="ctr">
              <a:buClr>
                <a:schemeClr val="dk1"/>
              </a:buClr>
              <a:buSzPts val="1400"/>
            </a:pPr>
            <a:r>
              <a:rPr lang="en-GB" sz="1400" b="1" dirty="0">
                <a:solidFill>
                  <a:schemeClr val="dk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rPr>
              <a:t>DEPARTMENT OF ELECTRONICS AND COMMUNICATION ENGINEERING</a:t>
            </a:r>
            <a:endParaRPr sz="1400" dirty="0">
              <a:solidFill>
                <a:schemeClr val="dk1"/>
              </a:solidFill>
              <a:latin typeface="Times New Roman" panose="02020603050405020304" pitchFamily="18" charset="0"/>
              <a:ea typeface="Bookman Old Style" panose="02050604050505020204"/>
              <a:cs typeface="Times New Roman" panose="02020603050405020304" pitchFamily="18" charset="0"/>
              <a:sym typeface="Bookman Old Style" panose="02050604050505020204"/>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0371" y="3535076"/>
            <a:ext cx="1378532" cy="1338437"/>
          </a:xfrm>
          <a:prstGeom prst="rect">
            <a:avLst/>
          </a:prstGeom>
        </p:spPr>
      </p:pic>
      <p:sp>
        <p:nvSpPr>
          <p:cNvPr id="7" name="TextBox 6">
            <a:extLst>
              <a:ext uri="{FF2B5EF4-FFF2-40B4-BE49-F238E27FC236}">
                <a16:creationId xmlns:a16="http://schemas.microsoft.com/office/drawing/2014/main" id="{453F6481-CF88-9A09-860A-20B6057749E0}"/>
              </a:ext>
            </a:extLst>
          </p:cNvPr>
          <p:cNvSpPr txBox="1"/>
          <p:nvPr/>
        </p:nvSpPr>
        <p:spPr>
          <a:xfrm>
            <a:off x="2885588" y="2562578"/>
            <a:ext cx="5784332" cy="940066"/>
          </a:xfrm>
          <a:prstGeom prst="rect">
            <a:avLst/>
          </a:prstGeom>
          <a:noFill/>
        </p:spPr>
        <p:txBody>
          <a:bodyPr wrap="square">
            <a:spAutoFit/>
          </a:bodyPr>
          <a:lstStyle/>
          <a:p>
            <a:pPr algn="ctr">
              <a:lnSpc>
                <a:spcPct val="150000"/>
              </a:lnSpc>
              <a:buClr>
                <a:srgbClr val="FF0000"/>
              </a:buClr>
              <a:buSzPct val="100000"/>
            </a:pPr>
            <a:r>
              <a:rPr lang="en-IN" sz="1400" b="1" dirty="0">
                <a:solidFill>
                  <a:srgbClr val="FF0000"/>
                </a:solidFill>
                <a:latin typeface="Times New Roman" panose="02020603050405020304" pitchFamily="18" charset="0"/>
                <a:cs typeface="Times New Roman" panose="02020603050405020304" pitchFamily="18" charset="0"/>
              </a:rPr>
              <a:t>Under the Esteemed Guidance of</a:t>
            </a:r>
            <a:endParaRPr lang="en-IN" sz="1400" dirty="0">
              <a:latin typeface="Times New Roman" panose="02020603050405020304" pitchFamily="18" charset="0"/>
              <a:cs typeface="Times New Roman" panose="02020603050405020304" pitchFamily="18" charset="0"/>
            </a:endParaRPr>
          </a:p>
          <a:p>
            <a:pPr algn="ctr">
              <a:lnSpc>
                <a:spcPct val="110000"/>
              </a:lnSpc>
              <a:buClr>
                <a:srgbClr val="FF0000"/>
              </a:buClr>
              <a:buSzPct val="100000"/>
            </a:pPr>
            <a:r>
              <a:rPr lang="en-IN" b="1" dirty="0">
                <a:solidFill>
                  <a:srgbClr val="FF0000"/>
                </a:solidFill>
                <a:latin typeface="Times New Roman" panose="02020603050405020304" pitchFamily="18" charset="0"/>
                <a:cs typeface="Times New Roman" panose="02020603050405020304" pitchFamily="18" charset="0"/>
              </a:rPr>
              <a:t>       G. KOTESWARA RAO</a:t>
            </a:r>
            <a:r>
              <a:rPr lang="en-IN" sz="1000" b="1" dirty="0">
                <a:solidFill>
                  <a:srgbClr val="FF0000"/>
                </a:solidFill>
                <a:latin typeface="Times New Roman" panose="02020603050405020304" pitchFamily="18" charset="0"/>
                <a:cs typeface="Times New Roman" panose="02020603050405020304" pitchFamily="18" charset="0"/>
              </a:rPr>
              <a:t>, </a:t>
            </a:r>
            <a:r>
              <a:rPr lang="en-IN" sz="1200" b="1" dirty="0">
                <a:solidFill>
                  <a:srgbClr val="FF0000"/>
                </a:solidFill>
                <a:latin typeface="Times New Roman" panose="02020603050405020304" pitchFamily="18" charset="0"/>
                <a:cs typeface="Times New Roman" panose="02020603050405020304" pitchFamily="18" charset="0"/>
              </a:rPr>
              <a:t>M. Tech</a:t>
            </a:r>
            <a:r>
              <a:rPr lang="en-IN" sz="900" b="1" dirty="0">
                <a:solidFill>
                  <a:srgbClr val="FF0000"/>
                </a:solidFill>
                <a:latin typeface="Times New Roman" panose="02020603050405020304" pitchFamily="18" charset="0"/>
                <a:cs typeface="Times New Roman" panose="02020603050405020304" pitchFamily="18" charset="0"/>
              </a:rPr>
              <a:t>, </a:t>
            </a:r>
            <a:endParaRPr lang="en-IN" sz="600" b="1" dirty="0">
              <a:solidFill>
                <a:srgbClr val="FF0000"/>
              </a:solidFill>
              <a:latin typeface="Times New Roman" panose="02020603050405020304" pitchFamily="18" charset="0"/>
              <a:cs typeface="Times New Roman" panose="02020603050405020304" pitchFamily="18" charset="0"/>
            </a:endParaRPr>
          </a:p>
          <a:p>
            <a:pPr algn="ctr">
              <a:lnSpc>
                <a:spcPct val="110000"/>
              </a:lnSpc>
              <a:buClr>
                <a:srgbClr val="FF0000"/>
              </a:buClr>
              <a:buSzPct val="100000"/>
            </a:pPr>
            <a:r>
              <a:rPr lang="en-IN" sz="1400" b="1" dirty="0">
                <a:solidFill>
                  <a:srgbClr val="FF0000"/>
                </a:solidFill>
                <a:latin typeface="Times New Roman" panose="02020603050405020304" pitchFamily="18" charset="0"/>
                <a:cs typeface="Times New Roman" panose="02020603050405020304" pitchFamily="18" charset="0"/>
              </a:rPr>
              <a:t>Assistant Professor</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9484-A22B-47F9-89B2-1DCEA016121C}"/>
              </a:ext>
            </a:extLst>
          </p:cNvPr>
          <p:cNvSpPr>
            <a:spLocks noGrp="1"/>
          </p:cNvSpPr>
          <p:nvPr>
            <p:ph type="title"/>
          </p:nvPr>
        </p:nvSpPr>
        <p:spPr>
          <a:xfrm>
            <a:off x="1324460" y="338231"/>
            <a:ext cx="8596668" cy="1320800"/>
          </a:xfrm>
        </p:spPr>
        <p:txBody>
          <a:bodyPr>
            <a:normAutofit/>
          </a:bodyPr>
          <a:lstStyle/>
          <a:p>
            <a:r>
              <a:rPr lang="en-IN" sz="3200" dirty="0">
                <a:latin typeface="Times New Roman" panose="02020603050405020304" pitchFamily="18" charset="0"/>
                <a:cs typeface="Times New Roman" panose="02020603050405020304" pitchFamily="18" charset="0"/>
              </a:rPr>
              <a:t>                 BLOCK DIAGRAM</a:t>
            </a:r>
          </a:p>
        </p:txBody>
      </p:sp>
      <p:pic>
        <p:nvPicPr>
          <p:cNvPr id="6" name="Content Placeholder 8" descr="A diagram of a device&#10;&#10;Description automatically generated">
            <a:extLst>
              <a:ext uri="{FF2B5EF4-FFF2-40B4-BE49-F238E27FC236}">
                <a16:creationId xmlns:a16="http://schemas.microsoft.com/office/drawing/2014/main" id="{80662671-17D3-488E-8C09-DD376FD592F4}"/>
              </a:ext>
            </a:extLst>
          </p:cNvPr>
          <p:cNvPicPr>
            <a:picLocks noGrp="1" noChangeAspect="1"/>
          </p:cNvPicPr>
          <p:nvPr/>
        </p:nvPicPr>
        <p:blipFill>
          <a:blip r:embed="rId2"/>
          <a:stretch>
            <a:fillRect/>
          </a:stretch>
        </p:blipFill>
        <p:spPr>
          <a:xfrm>
            <a:off x="1863797" y="1195294"/>
            <a:ext cx="7800156" cy="5238750"/>
          </a:xfrm>
          <a:prstGeom prst="rect">
            <a:avLst/>
          </a:prstGeom>
        </p:spPr>
      </p:pic>
    </p:spTree>
    <p:extLst>
      <p:ext uri="{BB962C8B-B14F-4D97-AF65-F5344CB8AC3E}">
        <p14:creationId xmlns:p14="http://schemas.microsoft.com/office/powerpoint/2010/main" val="1659288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C7D96-0246-44F5-80C5-A28EF4DC42B6}"/>
              </a:ext>
            </a:extLst>
          </p:cNvPr>
          <p:cNvSpPr>
            <a:spLocks noGrp="1"/>
          </p:cNvSpPr>
          <p:nvPr>
            <p:ph type="title"/>
          </p:nvPr>
        </p:nvSpPr>
        <p:spPr>
          <a:xfrm>
            <a:off x="171388" y="578224"/>
            <a:ext cx="8596668" cy="841375"/>
          </a:xfrm>
        </p:spPr>
        <p:txBody>
          <a:bodyPr>
            <a:normAutofit/>
          </a:bodyPr>
          <a:lstStyle/>
          <a:p>
            <a:pPr algn="ctr"/>
            <a:r>
              <a:rPr lang="en-US" sz="3200" dirty="0">
                <a:latin typeface="Times New Roman" panose="02020603050405020304" pitchFamily="18" charset="0"/>
                <a:cs typeface="Times New Roman" panose="02020603050405020304" pitchFamily="18" charset="0"/>
              </a:rPr>
              <a:t>MAIN CIRCUIT DIAGRAM</a:t>
            </a:r>
            <a:endParaRPr lang="en-IN" sz="32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8CB44C3A-C7A8-45FD-A27C-917A618803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902" y="1190998"/>
            <a:ext cx="9275497" cy="5247901"/>
          </a:xfrm>
        </p:spPr>
      </p:pic>
    </p:spTree>
    <p:extLst>
      <p:ext uri="{BB962C8B-B14F-4D97-AF65-F5344CB8AC3E}">
        <p14:creationId xmlns:p14="http://schemas.microsoft.com/office/powerpoint/2010/main" val="3852867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2EFD4-6EAB-435B-B695-68A5C00FE661}"/>
              </a:ext>
            </a:extLst>
          </p:cNvPr>
          <p:cNvSpPr>
            <a:spLocks noGrp="1"/>
          </p:cNvSpPr>
          <p:nvPr>
            <p:ph type="title"/>
          </p:nvPr>
        </p:nvSpPr>
        <p:spPr>
          <a:xfrm>
            <a:off x="224629" y="385907"/>
            <a:ext cx="8596668" cy="877691"/>
          </a:xfrm>
        </p:spPr>
        <p:txBody>
          <a:bodyPr>
            <a:normAutofit/>
          </a:bodyPr>
          <a:lstStyle/>
          <a:p>
            <a:pPr algn="ctr"/>
            <a:r>
              <a:rPr lang="en-IN" sz="3200" dirty="0">
                <a:latin typeface="Times New Roman" panose="02020603050405020304" pitchFamily="18" charset="0"/>
                <a:cs typeface="Times New Roman" panose="02020603050405020304" pitchFamily="18" charset="0"/>
              </a:rPr>
              <a:t>MODULES DESCRIPTON</a:t>
            </a:r>
          </a:p>
        </p:txBody>
      </p:sp>
      <p:sp>
        <p:nvSpPr>
          <p:cNvPr id="3" name="Content Placeholder 2">
            <a:extLst>
              <a:ext uri="{FF2B5EF4-FFF2-40B4-BE49-F238E27FC236}">
                <a16:creationId xmlns:a16="http://schemas.microsoft.com/office/drawing/2014/main" id="{94E5FCFA-7B2D-4119-9853-8286A14FAB35}"/>
              </a:ext>
            </a:extLst>
          </p:cNvPr>
          <p:cNvSpPr>
            <a:spLocks noGrp="1"/>
          </p:cNvSpPr>
          <p:nvPr>
            <p:ph idx="1"/>
          </p:nvPr>
        </p:nvSpPr>
        <p:spPr>
          <a:xfrm>
            <a:off x="457712" y="1102659"/>
            <a:ext cx="8888007" cy="4930588"/>
          </a:xfrm>
        </p:spPr>
        <p:txBody>
          <a:bodyPr>
            <a:normAutofit/>
          </a:bodyPr>
          <a:lstStyle/>
          <a:p>
            <a:pPr marL="0" indent="0">
              <a:spcBef>
                <a:spcPts val="0"/>
              </a:spcBef>
              <a:buNone/>
            </a:pPr>
            <a:r>
              <a:rPr lang="en-US" sz="2600" b="1" dirty="0">
                <a:latin typeface="Times New Roman" panose="02020603050405020304" pitchFamily="18" charset="0"/>
                <a:cs typeface="Times New Roman" panose="02020603050405020304" pitchFamily="18" charset="0"/>
              </a:rPr>
              <a:t>Raspberry  pi with Camera module </a:t>
            </a:r>
          </a:p>
          <a:p>
            <a:pPr marL="914400" lvl="1" indent="-342900">
              <a:spcBef>
                <a:spcPts val="0"/>
              </a:spcBef>
            </a:pPr>
            <a:r>
              <a:rPr lang="en-US" sz="2200" b="0" i="0" dirty="0">
                <a:solidFill>
                  <a:srgbClr val="2F2F2F"/>
                </a:solidFill>
                <a:effectLst/>
                <a:latin typeface="Times New Roman" panose="02020603050405020304" pitchFamily="18" charset="0"/>
                <a:cs typeface="Times New Roman" panose="02020603050405020304" pitchFamily="18" charset="0"/>
              </a:rPr>
              <a:t>Raspberry Pi is a Microprocessor which has 40 pins with 27 GPIO pins, it has a 1 Giga Bytes of RAM and a SD card slot for the storage or the ROM</a:t>
            </a:r>
            <a:r>
              <a:rPr lang="en-US" sz="2200" dirty="0">
                <a:solidFill>
                  <a:srgbClr val="2F2F2F"/>
                </a:solidFill>
                <a:latin typeface="Times New Roman" panose="02020603050405020304" pitchFamily="18" charset="0"/>
                <a:cs typeface="Times New Roman" panose="02020603050405020304" pitchFamily="18" charset="0"/>
              </a:rPr>
              <a:t>.</a:t>
            </a:r>
            <a:endParaRPr lang="en-US" sz="2200" b="0" i="0" dirty="0">
              <a:solidFill>
                <a:srgbClr val="2F2F2F"/>
              </a:solidFill>
              <a:effectLst/>
              <a:latin typeface="Times New Roman" panose="02020603050405020304" pitchFamily="18" charset="0"/>
              <a:cs typeface="Times New Roman" panose="02020603050405020304" pitchFamily="18" charset="0"/>
            </a:endParaRPr>
          </a:p>
          <a:p>
            <a:pPr marL="914400" lvl="1" indent="-342900">
              <a:spcBef>
                <a:spcPts val="0"/>
              </a:spcBef>
            </a:pPr>
            <a:r>
              <a:rPr lang="en-US" sz="2200" dirty="0">
                <a:solidFill>
                  <a:srgbClr val="2F2F2F"/>
                </a:solidFill>
                <a:latin typeface="Times New Roman" panose="02020603050405020304" pitchFamily="18" charset="0"/>
                <a:cs typeface="Times New Roman" panose="02020603050405020304" pitchFamily="18" charset="0"/>
              </a:rPr>
              <a:t>I</a:t>
            </a:r>
            <a:r>
              <a:rPr lang="en-US" sz="2200" b="0" i="0" dirty="0">
                <a:solidFill>
                  <a:srgbClr val="2F2F2F"/>
                </a:solidFill>
                <a:effectLst/>
                <a:latin typeface="Times New Roman" panose="02020603050405020304" pitchFamily="18" charset="0"/>
                <a:cs typeface="Times New Roman" panose="02020603050405020304" pitchFamily="18" charset="0"/>
              </a:rPr>
              <a:t>t can be used as a mini computer for low computing operations, it has a dual band LAN, faster Ethernet, Bluetooth, it also has USB and HDMI ports for connecting devices.</a:t>
            </a:r>
          </a:p>
          <a:p>
            <a:pPr marL="914400" lvl="1" indent="-342900">
              <a:spcBef>
                <a:spcPts val="0"/>
              </a:spcBef>
            </a:pPr>
            <a:r>
              <a:rPr lang="en-US" sz="2200" b="0" i="0" dirty="0">
                <a:solidFill>
                  <a:srgbClr val="2F2F2F"/>
                </a:solidFill>
                <a:effectLst/>
                <a:latin typeface="Times New Roman" panose="02020603050405020304" pitchFamily="18" charset="0"/>
                <a:cs typeface="Times New Roman" panose="02020603050405020304" pitchFamily="18" charset="0"/>
              </a:rPr>
              <a:t> This device can be used as a server which we are doing in this project.</a:t>
            </a:r>
            <a:endParaRPr lang="en-IN" sz="2200" b="1" dirty="0">
              <a:latin typeface="Times New Roman" panose="02020603050405020304" pitchFamily="18" charset="0"/>
              <a:cs typeface="Times New Roman" panose="02020603050405020304" pitchFamily="18" charset="0"/>
            </a:endParaRPr>
          </a:p>
        </p:txBody>
      </p:sp>
      <p:pic>
        <p:nvPicPr>
          <p:cNvPr id="4" name="Picture Placeholder 5">
            <a:extLst>
              <a:ext uri="{FF2B5EF4-FFF2-40B4-BE49-F238E27FC236}">
                <a16:creationId xmlns:a16="http://schemas.microsoft.com/office/drawing/2014/main" id="{52884822-C84A-4443-B970-09BBD54A84A3}"/>
              </a:ext>
            </a:extLst>
          </p:cNvPr>
          <p:cNvPicPr>
            <a:picLocks noChangeAspect="1"/>
          </p:cNvPicPr>
          <p:nvPr/>
        </p:nvPicPr>
        <p:blipFill>
          <a:blip r:embed="rId2">
            <a:extLst>
              <a:ext uri="{28A0092B-C50C-407E-A947-70E740481C1C}">
                <a14:useLocalDpi xmlns:a14="http://schemas.microsoft.com/office/drawing/2010/main" val="0"/>
              </a:ext>
            </a:extLst>
          </a:blip>
          <a:srcRect t="4414" b="4414"/>
          <a:stretch>
            <a:fillRect/>
          </a:stretch>
        </p:blipFill>
        <p:spPr>
          <a:xfrm>
            <a:off x="2646793" y="4130952"/>
            <a:ext cx="5396753" cy="2119225"/>
          </a:xfrm>
          <a:prstGeom prst="rect">
            <a:avLst/>
          </a:prstGeom>
        </p:spPr>
      </p:pic>
    </p:spTree>
    <p:extLst>
      <p:ext uri="{BB962C8B-B14F-4D97-AF65-F5344CB8AC3E}">
        <p14:creationId xmlns:p14="http://schemas.microsoft.com/office/powerpoint/2010/main" val="929544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4CD7-D908-49A3-9ACB-BC1F503A7D70}"/>
              </a:ext>
            </a:extLst>
          </p:cNvPr>
          <p:cNvSpPr>
            <a:spLocks noGrp="1"/>
          </p:cNvSpPr>
          <p:nvPr>
            <p:ph type="title"/>
          </p:nvPr>
        </p:nvSpPr>
        <p:spPr>
          <a:xfrm>
            <a:off x="627530" y="709155"/>
            <a:ext cx="6100496" cy="824753"/>
          </a:xfrm>
        </p:spPr>
        <p:txBody>
          <a:bodyPr>
            <a:norm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Heartbeat Sensor</a:t>
            </a:r>
            <a:endParaRPr lang="en-IN" sz="3200" b="1" dirty="0">
              <a:solidFill>
                <a:schemeClr val="tx1"/>
              </a:solidFill>
            </a:endParaRPr>
          </a:p>
        </p:txBody>
      </p:sp>
      <p:sp>
        <p:nvSpPr>
          <p:cNvPr id="3" name="Content Placeholder 2">
            <a:extLst>
              <a:ext uri="{FF2B5EF4-FFF2-40B4-BE49-F238E27FC236}">
                <a16:creationId xmlns:a16="http://schemas.microsoft.com/office/drawing/2014/main" id="{8F94D727-EC38-4EE4-B343-BB8C48CFAB81}"/>
              </a:ext>
            </a:extLst>
          </p:cNvPr>
          <p:cNvSpPr>
            <a:spLocks noGrp="1"/>
          </p:cNvSpPr>
          <p:nvPr>
            <p:ph idx="1"/>
          </p:nvPr>
        </p:nvSpPr>
        <p:spPr>
          <a:xfrm>
            <a:off x="856630" y="1533908"/>
            <a:ext cx="9022476" cy="3880773"/>
          </a:xfrm>
        </p:spPr>
        <p:txBody>
          <a:bodyPr/>
          <a:lstStyle/>
          <a:p>
            <a:r>
              <a:rPr lang="en-US" sz="2200" dirty="0">
                <a:latin typeface="Times New Roman" panose="02020603050405020304" pitchFamily="18" charset="0"/>
                <a:cs typeface="Times New Roman" panose="02020603050405020304" pitchFamily="18" charset="0"/>
              </a:rPr>
              <a:t>The Heart Beat sensor provides a simple way to study the heart’s function. </a:t>
            </a:r>
          </a:p>
          <a:p>
            <a:r>
              <a:rPr lang="en-US" sz="2200" dirty="0">
                <a:latin typeface="Times New Roman" panose="02020603050405020304" pitchFamily="18" charset="0"/>
                <a:cs typeface="Times New Roman" panose="02020603050405020304" pitchFamily="18" charset="0"/>
              </a:rPr>
              <a:t>This sensor monitors the flow of blood through the finger. </a:t>
            </a:r>
          </a:p>
          <a:p>
            <a:r>
              <a:rPr lang="en-US" sz="2200" dirty="0">
                <a:latin typeface="Times New Roman" panose="02020603050405020304" pitchFamily="18" charset="0"/>
                <a:cs typeface="Times New Roman" panose="02020603050405020304" pitchFamily="18" charset="0"/>
              </a:rPr>
              <a:t> As the heart forces blood through the blood vessels in the finger, the amount of blood in the finger changes with time.</a:t>
            </a:r>
          </a:p>
          <a:p>
            <a:endParaRPr lang="en-IN" dirty="0">
              <a:latin typeface="Times New Roman" panose="02020603050405020304" pitchFamily="18" charset="0"/>
              <a:cs typeface="Times New Roman" panose="02020603050405020304" pitchFamily="18" charset="0"/>
            </a:endParaRPr>
          </a:p>
        </p:txBody>
      </p:sp>
      <p:pic>
        <p:nvPicPr>
          <p:cNvPr id="4" name="Picture Placeholder 5">
            <a:extLst>
              <a:ext uri="{FF2B5EF4-FFF2-40B4-BE49-F238E27FC236}">
                <a16:creationId xmlns:a16="http://schemas.microsoft.com/office/drawing/2014/main" id="{F6F5DB04-0AB6-4934-9463-A11A76F6C1C9}"/>
              </a:ext>
            </a:extLst>
          </p:cNvPr>
          <p:cNvPicPr>
            <a:picLocks noChangeAspect="1"/>
          </p:cNvPicPr>
          <p:nvPr/>
        </p:nvPicPr>
        <p:blipFill>
          <a:blip r:embed="rId2">
            <a:extLst>
              <a:ext uri="{28A0092B-C50C-407E-A947-70E740481C1C}">
                <a14:useLocalDpi xmlns:a14="http://schemas.microsoft.com/office/drawing/2010/main" val="0"/>
              </a:ext>
            </a:extLst>
          </a:blip>
          <a:srcRect l="1199" r="1199"/>
          <a:stretch>
            <a:fillRect/>
          </a:stretch>
        </p:blipFill>
        <p:spPr>
          <a:xfrm>
            <a:off x="2951926" y="3612524"/>
            <a:ext cx="3776100" cy="2357967"/>
          </a:xfrm>
          <a:prstGeom prst="rect">
            <a:avLst/>
          </a:prstGeom>
        </p:spPr>
      </p:pic>
    </p:spTree>
    <p:extLst>
      <p:ext uri="{BB962C8B-B14F-4D97-AF65-F5344CB8AC3E}">
        <p14:creationId xmlns:p14="http://schemas.microsoft.com/office/powerpoint/2010/main" val="2789364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3E98-4A30-4933-996F-B843C938DD14}"/>
              </a:ext>
            </a:extLst>
          </p:cNvPr>
          <p:cNvSpPr>
            <a:spLocks noGrp="1"/>
          </p:cNvSpPr>
          <p:nvPr>
            <p:ph type="title"/>
          </p:nvPr>
        </p:nvSpPr>
        <p:spPr>
          <a:xfrm>
            <a:off x="-506008" y="637440"/>
            <a:ext cx="8596668" cy="968188"/>
          </a:xfrm>
        </p:spPr>
        <p:txBody>
          <a:bodyPr>
            <a:normAutofit/>
          </a:bodyPr>
          <a:lstStyle/>
          <a:p>
            <a:pPr algn="ctr"/>
            <a:r>
              <a:rPr lang="en-IN" sz="3200" b="1" dirty="0">
                <a:solidFill>
                  <a:schemeClr val="tx1"/>
                </a:solidFill>
                <a:latin typeface="Times New Roman" panose="02020603050405020304" pitchFamily="18" charset="0"/>
                <a:cs typeface="Times New Roman" panose="02020603050405020304" pitchFamily="18" charset="0"/>
              </a:rPr>
              <a:t>Temperature Sensor</a:t>
            </a:r>
          </a:p>
        </p:txBody>
      </p:sp>
      <p:sp>
        <p:nvSpPr>
          <p:cNvPr id="3" name="Content Placeholder 2">
            <a:extLst>
              <a:ext uri="{FF2B5EF4-FFF2-40B4-BE49-F238E27FC236}">
                <a16:creationId xmlns:a16="http://schemas.microsoft.com/office/drawing/2014/main" id="{26FAE699-15AD-4AD1-A8B5-C4B0E1D0F1F0}"/>
              </a:ext>
            </a:extLst>
          </p:cNvPr>
          <p:cNvSpPr>
            <a:spLocks noGrp="1"/>
          </p:cNvSpPr>
          <p:nvPr>
            <p:ph idx="1"/>
          </p:nvPr>
        </p:nvSpPr>
        <p:spPr>
          <a:xfrm>
            <a:off x="749051" y="1371599"/>
            <a:ext cx="9381065" cy="3880773"/>
          </a:xfrm>
        </p:spPr>
        <p:txBody>
          <a:bodyPr>
            <a:normAutofit/>
          </a:bodyPr>
          <a:lstStyle/>
          <a:p>
            <a:pPr algn="just"/>
            <a:r>
              <a:rPr lang="en-US" sz="2200" b="0" i="0" dirty="0">
                <a:solidFill>
                  <a:srgbClr val="000000"/>
                </a:solidFill>
                <a:effectLst/>
                <a:latin typeface="Times New Roman" panose="02020603050405020304" pitchFamily="18" charset="0"/>
                <a:cs typeface="Times New Roman" panose="02020603050405020304" pitchFamily="18" charset="0"/>
              </a:rPr>
              <a:t>The Temperature can be detected with  help of a temperature sensor LM35. </a:t>
            </a:r>
          </a:p>
          <a:p>
            <a:pPr algn="just"/>
            <a:r>
              <a:rPr lang="en-US" sz="2200" b="0" i="0" dirty="0">
                <a:solidFill>
                  <a:srgbClr val="000000"/>
                </a:solidFill>
                <a:effectLst/>
                <a:latin typeface="Times New Roman" panose="02020603050405020304" pitchFamily="18" charset="0"/>
                <a:cs typeface="Times New Roman" panose="02020603050405020304" pitchFamily="18" charset="0"/>
              </a:rPr>
              <a:t> The LM series are precision integrated circuit temperature sensors, whose output voltage is linearly proportional to the Celsius (Centigrade) temperature. </a:t>
            </a:r>
            <a:endParaRPr lang="en-IN" sz="2200" dirty="0"/>
          </a:p>
        </p:txBody>
      </p:sp>
      <p:pic>
        <p:nvPicPr>
          <p:cNvPr id="4" name="Picture Placeholder 5">
            <a:extLst>
              <a:ext uri="{FF2B5EF4-FFF2-40B4-BE49-F238E27FC236}">
                <a16:creationId xmlns:a16="http://schemas.microsoft.com/office/drawing/2014/main" id="{F6852569-0587-4638-BFB8-4BE947FF59C9}"/>
              </a:ext>
            </a:extLst>
          </p:cNvPr>
          <p:cNvPicPr>
            <a:picLocks noChangeAspect="1"/>
          </p:cNvPicPr>
          <p:nvPr/>
        </p:nvPicPr>
        <p:blipFill>
          <a:blip r:embed="rId2">
            <a:extLst>
              <a:ext uri="{28A0092B-C50C-407E-A947-70E740481C1C}">
                <a14:useLocalDpi xmlns:a14="http://schemas.microsoft.com/office/drawing/2010/main" val="0"/>
              </a:ext>
            </a:extLst>
          </a:blip>
          <a:srcRect l="1269" r="1269"/>
          <a:stretch>
            <a:fillRect/>
          </a:stretch>
        </p:blipFill>
        <p:spPr>
          <a:xfrm>
            <a:off x="2313174" y="2930880"/>
            <a:ext cx="5255797" cy="2752131"/>
          </a:xfrm>
          <a:prstGeom prst="rect">
            <a:avLst/>
          </a:prstGeom>
        </p:spPr>
      </p:pic>
    </p:spTree>
    <p:extLst>
      <p:ext uri="{BB962C8B-B14F-4D97-AF65-F5344CB8AC3E}">
        <p14:creationId xmlns:p14="http://schemas.microsoft.com/office/powerpoint/2010/main" val="355269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9B742-E3BF-1504-A890-7EFE47E8BF7D}"/>
              </a:ext>
            </a:extLst>
          </p:cNvPr>
          <p:cNvSpPr>
            <a:spLocks noGrp="1"/>
          </p:cNvSpPr>
          <p:nvPr>
            <p:ph type="title"/>
          </p:nvPr>
        </p:nvSpPr>
        <p:spPr>
          <a:xfrm>
            <a:off x="-765984" y="770965"/>
            <a:ext cx="8596668" cy="1320800"/>
          </a:xfrm>
        </p:spPr>
        <p:txBody>
          <a:bodyPr>
            <a:norm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Fall Sensor</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A56787-8C20-B879-5257-7B159800A144}"/>
              </a:ext>
            </a:extLst>
          </p:cNvPr>
          <p:cNvSpPr>
            <a:spLocks noGrp="1"/>
          </p:cNvSpPr>
          <p:nvPr>
            <p:ph idx="1"/>
          </p:nvPr>
        </p:nvSpPr>
        <p:spPr>
          <a:xfrm>
            <a:off x="677334" y="1530221"/>
            <a:ext cx="8596668" cy="1651518"/>
          </a:xfrm>
        </p:spPr>
        <p:txBody>
          <a:bodyPr/>
          <a:lstStyle/>
          <a:p>
            <a:r>
              <a:rPr lang="en-US" sz="2200" dirty="0">
                <a:latin typeface="Times New Roman" panose="02020603050405020304" pitchFamily="18" charset="0"/>
                <a:cs typeface="Times New Roman" panose="02020603050405020304" pitchFamily="18" charset="0"/>
              </a:rPr>
              <a:t>For fall detection, accelerometer and gyroscope was used to detect acceleration and body tilt angle of the faller respectively.</a:t>
            </a:r>
          </a:p>
          <a:p>
            <a:r>
              <a:rPr lang="en-US" sz="2200" dirty="0">
                <a:latin typeface="Times New Roman" panose="02020603050405020304" pitchFamily="18" charset="0"/>
                <a:cs typeface="Times New Roman" panose="02020603050405020304" pitchFamily="18" charset="0"/>
              </a:rPr>
              <a:t>The main objective is to alert when fall event has occurred.</a:t>
            </a:r>
            <a:endParaRPr lang="en-IN" sz="2200" dirty="0">
              <a:latin typeface="Times New Roman" panose="02020603050405020304" pitchFamily="18" charset="0"/>
              <a:cs typeface="Times New Roman" panose="02020603050405020304" pitchFamily="18" charset="0"/>
            </a:endParaRPr>
          </a:p>
          <a:p>
            <a:endParaRPr lang="en-IN" dirty="0"/>
          </a:p>
        </p:txBody>
      </p:sp>
      <p:pic>
        <p:nvPicPr>
          <p:cNvPr id="4" name="Picture Placeholder 5">
            <a:extLst>
              <a:ext uri="{FF2B5EF4-FFF2-40B4-BE49-F238E27FC236}">
                <a16:creationId xmlns:a16="http://schemas.microsoft.com/office/drawing/2014/main" id="{05E4C0D2-15A8-856B-1580-7583DBA3DB4B}"/>
              </a:ext>
            </a:extLst>
          </p:cNvPr>
          <p:cNvPicPr>
            <a:picLocks noChangeAspect="1"/>
          </p:cNvPicPr>
          <p:nvPr/>
        </p:nvPicPr>
        <p:blipFill>
          <a:blip r:embed="rId2">
            <a:extLst>
              <a:ext uri="{28A0092B-C50C-407E-A947-70E740481C1C}">
                <a14:useLocalDpi xmlns:a14="http://schemas.microsoft.com/office/drawing/2010/main" val="0"/>
              </a:ext>
            </a:extLst>
          </a:blip>
          <a:srcRect t="2797" b="2797"/>
          <a:stretch>
            <a:fillRect/>
          </a:stretch>
        </p:blipFill>
        <p:spPr>
          <a:xfrm>
            <a:off x="3200400" y="3020829"/>
            <a:ext cx="3097763" cy="2960094"/>
          </a:xfrm>
          <a:prstGeom prst="rect">
            <a:avLst/>
          </a:prstGeom>
        </p:spPr>
      </p:pic>
    </p:spTree>
    <p:extLst>
      <p:ext uri="{BB962C8B-B14F-4D97-AF65-F5344CB8AC3E}">
        <p14:creationId xmlns:p14="http://schemas.microsoft.com/office/powerpoint/2010/main" val="1429422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6C133-6C59-45CE-BE7D-D924E7844F4F}"/>
              </a:ext>
            </a:extLst>
          </p:cNvPr>
          <p:cNvSpPr>
            <a:spLocks noGrp="1"/>
          </p:cNvSpPr>
          <p:nvPr>
            <p:ph type="title"/>
          </p:nvPr>
        </p:nvSpPr>
        <p:spPr>
          <a:xfrm>
            <a:off x="-362572" y="573741"/>
            <a:ext cx="8596668" cy="824753"/>
          </a:xfrm>
        </p:spPr>
        <p:txBody>
          <a:bodyPr>
            <a:norm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GSM Module</a:t>
            </a:r>
            <a:endParaRPr lang="en-IN" sz="3200" b="1" dirty="0">
              <a:solidFill>
                <a:schemeClr val="tx1"/>
              </a:solidFill>
            </a:endParaRPr>
          </a:p>
        </p:txBody>
      </p:sp>
      <p:sp>
        <p:nvSpPr>
          <p:cNvPr id="3" name="Content Placeholder 2">
            <a:extLst>
              <a:ext uri="{FF2B5EF4-FFF2-40B4-BE49-F238E27FC236}">
                <a16:creationId xmlns:a16="http://schemas.microsoft.com/office/drawing/2014/main" id="{8C4BE909-D64F-455A-A533-2451CD2BD55E}"/>
              </a:ext>
            </a:extLst>
          </p:cNvPr>
          <p:cNvSpPr>
            <a:spLocks noGrp="1"/>
          </p:cNvSpPr>
          <p:nvPr>
            <p:ph idx="1"/>
          </p:nvPr>
        </p:nvSpPr>
        <p:spPr>
          <a:xfrm>
            <a:off x="829732" y="1317812"/>
            <a:ext cx="8807325" cy="4714586"/>
          </a:xfrm>
        </p:spPr>
        <p:txBody>
          <a:bodyPr>
            <a:normAutofit/>
          </a:bodyPr>
          <a:lstStyle/>
          <a:p>
            <a:r>
              <a:rPr lang="en-US" sz="2200" dirty="0">
                <a:latin typeface="Times New Roman" panose="02020603050405020304" pitchFamily="18" charset="0"/>
                <a:cs typeface="Times New Roman" panose="02020603050405020304" pitchFamily="18" charset="0"/>
              </a:rPr>
              <a:t>The GSM modem is used to provide the information of the soldier like the heartbeat rate and the body temperature to a remote location. </a:t>
            </a:r>
          </a:p>
          <a:p>
            <a:r>
              <a:rPr lang="en-US" sz="2200" dirty="0">
                <a:latin typeface="Times New Roman" panose="02020603050405020304" pitchFamily="18" charset="0"/>
                <a:cs typeface="Times New Roman" panose="02020603050405020304" pitchFamily="18" charset="0"/>
              </a:rPr>
              <a:t> It is similar to a mobile which requires a SIM card for its operation but the advantage of GSM modem over mobile is that it has an serial connectivity that can be directly connected to the Micro controller for sending the AT(Attention) commands for sending. </a:t>
            </a:r>
          </a:p>
          <a:p>
            <a:endParaRPr lang="en-IN" sz="2200" dirty="0"/>
          </a:p>
        </p:txBody>
      </p:sp>
      <p:pic>
        <p:nvPicPr>
          <p:cNvPr id="4" name="Picture Placeholder 5">
            <a:extLst>
              <a:ext uri="{FF2B5EF4-FFF2-40B4-BE49-F238E27FC236}">
                <a16:creationId xmlns:a16="http://schemas.microsoft.com/office/drawing/2014/main" id="{32E3D6E0-ACE3-46CB-B8C8-7251022CF078}"/>
              </a:ext>
            </a:extLst>
          </p:cNvPr>
          <p:cNvPicPr>
            <a:picLocks noChangeAspect="1"/>
          </p:cNvPicPr>
          <p:nvPr/>
        </p:nvPicPr>
        <p:blipFill>
          <a:blip r:embed="rId2">
            <a:extLst>
              <a:ext uri="{28A0092B-C50C-407E-A947-70E740481C1C}">
                <a14:useLocalDpi xmlns:a14="http://schemas.microsoft.com/office/drawing/2010/main" val="0"/>
              </a:ext>
            </a:extLst>
          </a:blip>
          <a:srcRect l="1772" r="1772"/>
          <a:stretch>
            <a:fillRect/>
          </a:stretch>
        </p:blipFill>
        <p:spPr>
          <a:xfrm>
            <a:off x="2823884" y="3534644"/>
            <a:ext cx="5047353" cy="2749615"/>
          </a:xfrm>
          <a:prstGeom prst="rect">
            <a:avLst/>
          </a:prstGeom>
        </p:spPr>
      </p:pic>
    </p:spTree>
    <p:extLst>
      <p:ext uri="{BB962C8B-B14F-4D97-AF65-F5344CB8AC3E}">
        <p14:creationId xmlns:p14="http://schemas.microsoft.com/office/powerpoint/2010/main" val="335029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D97F-67EB-392F-611E-3FD87A359F13}"/>
              </a:ext>
            </a:extLst>
          </p:cNvPr>
          <p:cNvSpPr>
            <a:spLocks noGrp="1"/>
          </p:cNvSpPr>
          <p:nvPr>
            <p:ph type="title"/>
          </p:nvPr>
        </p:nvSpPr>
        <p:spPr>
          <a:xfrm>
            <a:off x="-1001550" y="546847"/>
            <a:ext cx="8596668" cy="1320800"/>
          </a:xfrm>
        </p:spPr>
        <p:txBody>
          <a:bodyPr>
            <a:norm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GPS Modem</a:t>
            </a:r>
            <a:endParaRPr lang="en-IN" sz="3200" b="1" dirty="0">
              <a:solidFill>
                <a:schemeClr val="tx1"/>
              </a:solidFill>
              <a:highlight>
                <a:srgbClr val="000000"/>
              </a:highlight>
            </a:endParaRPr>
          </a:p>
        </p:txBody>
      </p:sp>
      <p:sp>
        <p:nvSpPr>
          <p:cNvPr id="3" name="Content Placeholder 2">
            <a:extLst>
              <a:ext uri="{FF2B5EF4-FFF2-40B4-BE49-F238E27FC236}">
                <a16:creationId xmlns:a16="http://schemas.microsoft.com/office/drawing/2014/main" id="{F0225C0C-0D57-9FC2-0CB7-6001FF9B9B4D}"/>
              </a:ext>
            </a:extLst>
          </p:cNvPr>
          <p:cNvSpPr>
            <a:spLocks noGrp="1"/>
          </p:cNvSpPr>
          <p:nvPr>
            <p:ph idx="1"/>
          </p:nvPr>
        </p:nvSpPr>
        <p:spPr>
          <a:xfrm>
            <a:off x="755780" y="1296955"/>
            <a:ext cx="8752114" cy="2132045"/>
          </a:xfrm>
        </p:spPr>
        <p:txBody>
          <a:bodyPr>
            <a:normAutofit/>
          </a:bodyPr>
          <a:lstStyle/>
          <a:p>
            <a:pPr algn="just"/>
            <a:r>
              <a:rPr lang="en-US" sz="2200" b="0" i="0" dirty="0">
                <a:solidFill>
                  <a:srgbClr val="000000"/>
                </a:solidFill>
                <a:effectLst/>
                <a:latin typeface="Times New Roman" panose="02020603050405020304" pitchFamily="18" charset="0"/>
                <a:cs typeface="Times New Roman" panose="02020603050405020304" pitchFamily="18" charset="0"/>
              </a:rPr>
              <a:t>The location of the soldier can be tracked with the help of a GPS Modem.</a:t>
            </a:r>
          </a:p>
          <a:p>
            <a:pPr algn="just"/>
            <a:r>
              <a:rPr lang="en-US" sz="2200" b="0" i="0" dirty="0">
                <a:solidFill>
                  <a:srgbClr val="000000"/>
                </a:solidFill>
                <a:effectLst/>
                <a:latin typeface="Times New Roman" panose="02020603050405020304" pitchFamily="18" charset="0"/>
                <a:cs typeface="Times New Roman" panose="02020603050405020304" pitchFamily="18" charset="0"/>
              </a:rPr>
              <a:t> The GPS modem receives the signals from the satellite and calculates the Latitude and Longitude of the location of soldier and sends it to the controller in the form of the s</a:t>
            </a:r>
            <a:r>
              <a:rPr lang="en-US" sz="2200" dirty="0">
                <a:solidFill>
                  <a:srgbClr val="000000"/>
                </a:solidFill>
                <a:latin typeface="Times New Roman" panose="02020603050405020304" pitchFamily="18" charset="0"/>
                <a:cs typeface="Times New Roman" panose="02020603050405020304" pitchFamily="18" charset="0"/>
              </a:rPr>
              <a:t>erial data.</a:t>
            </a:r>
          </a:p>
          <a:p>
            <a:pPr marL="342900" indent="-342900" algn="just">
              <a:buFont typeface="Wingdings" panose="05000000000000000000" pitchFamily="2" charset="2"/>
              <a:buChar char="Ø"/>
            </a:pPr>
            <a:endParaRPr lang="en-US" sz="2200" b="0" i="0" dirty="0">
              <a:solidFill>
                <a:srgbClr val="000000"/>
              </a:solidFill>
              <a:effectLst/>
              <a:latin typeface="Times New Roman" panose="02020603050405020304" pitchFamily="18" charset="0"/>
              <a:cs typeface="Times New Roman" panose="02020603050405020304" pitchFamily="18" charset="0"/>
            </a:endParaRPr>
          </a:p>
        </p:txBody>
      </p:sp>
      <p:pic>
        <p:nvPicPr>
          <p:cNvPr id="1026" name="Picture 2" descr="DS Robotics GY-NEO6MV2 NEO-6M gps module NEO6MV2 with flight control EEPROM  MWC APM2.5 large antenna for Arduino : Amazon.in: Electronics">
            <a:extLst>
              <a:ext uri="{FF2B5EF4-FFF2-40B4-BE49-F238E27FC236}">
                <a16:creationId xmlns:a16="http://schemas.microsoft.com/office/drawing/2014/main" id="{BACBEC2D-7632-250C-6EEB-F53E273E83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4105" y="3429000"/>
            <a:ext cx="4911013" cy="2383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015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00E3-541F-4BFF-B4A0-ECEE0493FA79}"/>
              </a:ext>
            </a:extLst>
          </p:cNvPr>
          <p:cNvSpPr>
            <a:spLocks noGrp="1"/>
          </p:cNvSpPr>
          <p:nvPr>
            <p:ph type="title"/>
          </p:nvPr>
        </p:nvSpPr>
        <p:spPr>
          <a:xfrm>
            <a:off x="0" y="550142"/>
            <a:ext cx="9564202" cy="1320800"/>
          </a:xfrm>
        </p:spPr>
        <p:txBody>
          <a:bodyPr>
            <a:normAutofit/>
          </a:bodyPr>
          <a:lstStyle/>
          <a:p>
            <a:r>
              <a:rPr lang="en-US" sz="3200" dirty="0">
                <a:latin typeface="Times New Roman" panose="02020603050405020304" pitchFamily="18" charset="0"/>
                <a:cs typeface="Times New Roman" panose="02020603050405020304" pitchFamily="18" charset="0"/>
              </a:rPr>
              <a:t>      SOFTWARE AND HARDWARE REQUIREMENTS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14EB7C-FA63-41F3-A59C-06C9F04ECFE9}"/>
              </a:ext>
            </a:extLst>
          </p:cNvPr>
          <p:cNvSpPr>
            <a:spLocks noGrp="1"/>
          </p:cNvSpPr>
          <p:nvPr>
            <p:ph idx="1"/>
          </p:nvPr>
        </p:nvSpPr>
        <p:spPr>
          <a:xfrm>
            <a:off x="820769" y="1353764"/>
            <a:ext cx="10304431" cy="4876707"/>
          </a:xfrm>
        </p:spPr>
        <p:txBody>
          <a:bodyPr>
            <a:normAutofit fontScale="92500" lnSpcReduction="20000"/>
          </a:bodyPr>
          <a:lstStyle/>
          <a:p>
            <a:r>
              <a:rPr lang="en-US" sz="2500" b="1" dirty="0">
                <a:latin typeface="Times New Roman" panose="02020603050405020304" pitchFamily="18" charset="0"/>
                <a:cs typeface="Times New Roman" panose="02020603050405020304" pitchFamily="18" charset="0"/>
              </a:rPr>
              <a:t>Software</a:t>
            </a:r>
            <a:r>
              <a:rPr lang="en-US" sz="2500" dirty="0">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Python IDE for Raspberry Pi</a:t>
            </a:r>
          </a:p>
          <a:p>
            <a:pPr lvl="1">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Raspbian or Raspberry Pi OS for Raspberry Pi</a:t>
            </a:r>
          </a:p>
          <a:p>
            <a:r>
              <a:rPr lang="en-US" sz="2500" b="1" dirty="0">
                <a:latin typeface="Times New Roman" panose="02020603050405020304" pitchFamily="18" charset="0"/>
                <a:cs typeface="Times New Roman" panose="02020603050405020304" pitchFamily="18" charset="0"/>
              </a:rPr>
              <a:t>Hardware</a:t>
            </a:r>
            <a:r>
              <a:rPr lang="en-US" sz="2500" dirty="0">
                <a:latin typeface="Times New Roman" panose="02020603050405020304" pitchFamily="18" charset="0"/>
                <a:cs typeface="Times New Roman" panose="02020603050405020304" pitchFamily="18" charset="0"/>
              </a:rPr>
              <a:t>:</a:t>
            </a:r>
          </a:p>
          <a:p>
            <a:pPr lvl="1">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Raspberry Pi with camera module</a:t>
            </a:r>
          </a:p>
          <a:p>
            <a:pPr lvl="1">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Temperature sensor</a:t>
            </a:r>
          </a:p>
          <a:p>
            <a:pPr lvl="1">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SPO2 sensor</a:t>
            </a:r>
          </a:p>
          <a:p>
            <a:pPr lvl="1">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Heart beat sensor</a:t>
            </a:r>
          </a:p>
          <a:p>
            <a:pPr lvl="1">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Fall Detection sensor</a:t>
            </a:r>
          </a:p>
          <a:p>
            <a:pPr lvl="1">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GSM and GPS modules</a:t>
            </a:r>
          </a:p>
          <a:p>
            <a:pPr lvl="1">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LCD display</a:t>
            </a:r>
          </a:p>
          <a:p>
            <a:pPr lvl="1">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Buzzer</a:t>
            </a:r>
          </a:p>
          <a:p>
            <a:pPr lvl="1">
              <a:buFont typeface="Courier New" panose="02070309020205020404" pitchFamily="49" charset="0"/>
              <a:buChar char="o"/>
            </a:pPr>
            <a:endParaRPr lang="en-US" sz="2300" dirty="0">
              <a:latin typeface="Times New Roman" panose="02020603050405020304" pitchFamily="18" charset="0"/>
              <a:cs typeface="Times New Roman" panose="02020603050405020304" pitchFamily="18" charset="0"/>
            </a:endParaRPr>
          </a:p>
          <a:p>
            <a:pPr lvl="2">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lvl="2">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lvl="2">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914400" lvl="2" indent="0">
              <a:buNone/>
            </a:pPr>
            <a:endParaRPr lang="en-US" dirty="0">
              <a:latin typeface="Times New Roman" panose="02020603050405020304" pitchFamily="18" charset="0"/>
              <a:cs typeface="Times New Roman" panose="02020603050405020304" pitchFamily="18" charset="0"/>
            </a:endParaRPr>
          </a:p>
          <a:p>
            <a:pPr marL="800100" lvl="1">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11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2D9E0-808A-4655-B333-D12544A4E89A}"/>
              </a:ext>
            </a:extLst>
          </p:cNvPr>
          <p:cNvSpPr>
            <a:spLocks noGrp="1"/>
          </p:cNvSpPr>
          <p:nvPr>
            <p:ph type="title"/>
          </p:nvPr>
        </p:nvSpPr>
        <p:spPr>
          <a:xfrm>
            <a:off x="1225757" y="437843"/>
            <a:ext cx="8596668" cy="876300"/>
          </a:xfrm>
        </p:spPr>
        <p:txBody>
          <a:bodyPr>
            <a:normAutofit/>
          </a:bodyPr>
          <a:lstStyle/>
          <a:p>
            <a:r>
              <a:rPr lang="en-US" sz="3200" dirty="0">
                <a:latin typeface="Times New Roman" panose="02020603050405020304" pitchFamily="18" charset="0"/>
                <a:cs typeface="Times New Roman" panose="02020603050405020304" pitchFamily="18" charset="0"/>
              </a:rPr>
              <a:t>IMPLEMENTATION AND TESTING</a:t>
            </a:r>
            <a:endParaRPr lang="en-IN" sz="32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F230A7E-3ACC-4BC8-B355-F2526E3BFDA5}"/>
              </a:ext>
            </a:extLst>
          </p:cNvPr>
          <p:cNvSpPr>
            <a:spLocks noGrp="1"/>
          </p:cNvSpPr>
          <p:nvPr>
            <p:ph idx="1"/>
          </p:nvPr>
        </p:nvSpPr>
        <p:spPr>
          <a:xfrm>
            <a:off x="271922" y="974316"/>
            <a:ext cx="9393186" cy="5524500"/>
          </a:xfrm>
        </p:spPr>
        <p:txBody>
          <a:bodyPr>
            <a:normAutofit/>
          </a:bodyPr>
          <a:lstStyle/>
          <a:p>
            <a:pPr marL="0" indent="0" algn="ctr">
              <a:buNone/>
            </a:pPr>
            <a:r>
              <a:rPr lang="en-US" sz="3200" b="1" dirty="0">
                <a:solidFill>
                  <a:schemeClr val="tx1"/>
                </a:solidFill>
                <a:latin typeface="Times New Roman" panose="02020603050405020304" pitchFamily="18" charset="0"/>
                <a:cs typeface="Times New Roman" panose="02020603050405020304" pitchFamily="18" charset="0"/>
              </a:rPr>
              <a:t>Implementation</a:t>
            </a:r>
          </a:p>
          <a:p>
            <a:pPr algn="ctr"/>
            <a:endParaRPr lang="en-US" sz="3200" b="1" dirty="0">
              <a:solidFill>
                <a:schemeClr val="tx1"/>
              </a:solidFill>
              <a:latin typeface="Times New Roman" panose="02020603050405020304" pitchFamily="18" charset="0"/>
              <a:cs typeface="Times New Roman" panose="02020603050405020304" pitchFamily="18" charset="0"/>
            </a:endParaRPr>
          </a:p>
          <a:p>
            <a:pPr algn="ctr"/>
            <a:endParaRPr lang="en-US" sz="3200" b="1" dirty="0">
              <a:solidFill>
                <a:schemeClr val="tx1"/>
              </a:solidFill>
              <a:latin typeface="Times New Roman" panose="02020603050405020304" pitchFamily="18" charset="0"/>
              <a:cs typeface="Times New Roman" panose="02020603050405020304" pitchFamily="18" charset="0"/>
            </a:endParaRPr>
          </a:p>
          <a:p>
            <a:pPr algn="ctr"/>
            <a:endParaRPr lang="en-US" sz="3200" b="1" dirty="0">
              <a:solidFill>
                <a:schemeClr val="tx1"/>
              </a:solidFill>
              <a:latin typeface="Times New Roman" panose="02020603050405020304" pitchFamily="18" charset="0"/>
              <a:cs typeface="Times New Roman" panose="02020603050405020304" pitchFamily="18" charset="0"/>
            </a:endParaRPr>
          </a:p>
          <a:p>
            <a:pPr algn="ctr"/>
            <a:endParaRPr lang="en-US" sz="3200" b="1" dirty="0">
              <a:solidFill>
                <a:schemeClr val="tx1"/>
              </a:solidFill>
              <a:latin typeface="Times New Roman" panose="02020603050405020304" pitchFamily="18" charset="0"/>
              <a:cs typeface="Times New Roman" panose="02020603050405020304" pitchFamily="18" charset="0"/>
            </a:endParaRPr>
          </a:p>
          <a:p>
            <a:pPr algn="ctr"/>
            <a:endParaRPr lang="en-US" sz="3200" b="1" dirty="0">
              <a:solidFill>
                <a:schemeClr val="tx1"/>
              </a:solidFill>
              <a:latin typeface="Times New Roman" panose="02020603050405020304" pitchFamily="18" charset="0"/>
              <a:cs typeface="Times New Roman" panose="02020603050405020304" pitchFamily="18" charset="0"/>
            </a:endParaRPr>
          </a:p>
          <a:p>
            <a:pPr algn="just"/>
            <a:endParaRPr lang="en-US" sz="2200" dirty="0">
              <a:solidFill>
                <a:schemeClr val="tx1"/>
              </a:solidFill>
              <a:latin typeface="Times New Roman" panose="02020603050405020304" pitchFamily="18" charset="0"/>
              <a:cs typeface="Times New Roman" panose="02020603050405020304" pitchFamily="18" charset="0"/>
            </a:endParaRPr>
          </a:p>
          <a:p>
            <a:pPr algn="just"/>
            <a:r>
              <a:rPr lang="en-US" sz="2200" dirty="0">
                <a:solidFill>
                  <a:schemeClr val="tx1"/>
                </a:solidFill>
                <a:latin typeface="Times New Roman" panose="02020603050405020304" pitchFamily="18" charset="0"/>
                <a:cs typeface="Times New Roman" panose="02020603050405020304" pitchFamily="18" charset="0"/>
              </a:rPr>
              <a:t>The implementation of Soldier security system is to monitor the overall health parameters like heart beat, temperature, spo2 etc, and also it detects the live location of the soldier and give live footage at the war fields.</a:t>
            </a:r>
          </a:p>
        </p:txBody>
      </p:sp>
      <p:pic>
        <p:nvPicPr>
          <p:cNvPr id="6" name="image30.jpeg">
            <a:extLst>
              <a:ext uri="{FF2B5EF4-FFF2-40B4-BE49-F238E27FC236}">
                <a16:creationId xmlns:a16="http://schemas.microsoft.com/office/drawing/2014/main" id="{908BBF34-21AA-40FE-9568-ADE1ED6B41CC}"/>
              </a:ext>
            </a:extLst>
          </p:cNvPr>
          <p:cNvPicPr/>
          <p:nvPr/>
        </p:nvPicPr>
        <p:blipFill>
          <a:blip r:embed="rId2" cstate="print"/>
          <a:stretch>
            <a:fillRect/>
          </a:stretch>
        </p:blipFill>
        <p:spPr>
          <a:xfrm>
            <a:off x="2407265" y="1850616"/>
            <a:ext cx="5919018" cy="2829258"/>
          </a:xfrm>
          <a:prstGeom prst="rect">
            <a:avLst/>
          </a:prstGeom>
        </p:spPr>
      </p:pic>
    </p:spTree>
    <p:extLst>
      <p:ext uri="{BB962C8B-B14F-4D97-AF65-F5344CB8AC3E}">
        <p14:creationId xmlns:p14="http://schemas.microsoft.com/office/powerpoint/2010/main" val="499536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B04FB-6518-4094-984A-3D731E75EBF0}"/>
              </a:ext>
            </a:extLst>
          </p:cNvPr>
          <p:cNvSpPr>
            <a:spLocks noGrp="1"/>
          </p:cNvSpPr>
          <p:nvPr>
            <p:ph type="title"/>
          </p:nvPr>
        </p:nvSpPr>
        <p:spPr>
          <a:xfrm>
            <a:off x="989418" y="-85725"/>
            <a:ext cx="8596668" cy="1228725"/>
          </a:xfrm>
        </p:spPr>
        <p:txBody>
          <a:bodyPr/>
          <a:lstStyle/>
          <a:p>
            <a:br>
              <a:rPr lang="en-US" dirty="0"/>
            </a:br>
            <a:r>
              <a:rPr lang="en-US" dirty="0"/>
              <a:t>                 </a:t>
            </a:r>
            <a:r>
              <a:rPr lang="en-US" sz="3200" dirty="0">
                <a:latin typeface="Times New Roman" panose="02020603050405020304" pitchFamily="18" charset="0"/>
                <a:cs typeface="Times New Roman" panose="02020603050405020304" pitchFamily="18" charset="0"/>
              </a:rPr>
              <a:t>CONTENTS</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84BEBA-02D2-4BEB-85E9-6837EF84FE58}"/>
              </a:ext>
            </a:extLst>
          </p:cNvPr>
          <p:cNvSpPr>
            <a:spLocks noGrp="1"/>
          </p:cNvSpPr>
          <p:nvPr>
            <p:ph idx="1"/>
          </p:nvPr>
        </p:nvSpPr>
        <p:spPr>
          <a:xfrm>
            <a:off x="821337" y="1184835"/>
            <a:ext cx="9799038" cy="5368365"/>
          </a:xfrm>
        </p:spPr>
        <p:txBody>
          <a:bodyPr>
            <a:noAutofit/>
          </a:bodyPr>
          <a:lstStyle/>
          <a:p>
            <a:r>
              <a:rPr lang="en-US" sz="2200" dirty="0">
                <a:latin typeface="Times New Roman" panose="02020603050405020304" pitchFamily="18" charset="0"/>
                <a:cs typeface="Times New Roman" panose="02020603050405020304" pitchFamily="18" charset="0"/>
              </a:rPr>
              <a:t>ABSTRACT</a:t>
            </a:r>
          </a:p>
          <a:p>
            <a:r>
              <a:rPr lang="en-US" sz="2200" dirty="0">
                <a:latin typeface="Times New Roman" panose="02020603050405020304" pitchFamily="18" charset="0"/>
                <a:cs typeface="Times New Roman" panose="02020603050405020304" pitchFamily="18" charset="0"/>
              </a:rPr>
              <a:t>INTRODUCTION</a:t>
            </a:r>
          </a:p>
          <a:p>
            <a:r>
              <a:rPr lang="en-US" sz="2200" dirty="0">
                <a:latin typeface="Times New Roman" panose="02020603050405020304" pitchFamily="18" charset="0"/>
                <a:cs typeface="Times New Roman" panose="02020603050405020304" pitchFamily="18" charset="0"/>
              </a:rPr>
              <a:t>OBJECTIVE</a:t>
            </a:r>
          </a:p>
          <a:p>
            <a:r>
              <a:rPr lang="en-US" sz="2200" dirty="0">
                <a:latin typeface="Times New Roman" panose="02020603050405020304" pitchFamily="18" charset="0"/>
                <a:cs typeface="Times New Roman" panose="02020603050405020304" pitchFamily="18" charset="0"/>
              </a:rPr>
              <a:t>LITERATURE REVIEW</a:t>
            </a:r>
          </a:p>
          <a:p>
            <a:r>
              <a:rPr lang="en-US" sz="2200" dirty="0">
                <a:latin typeface="Times New Roman" panose="02020603050405020304" pitchFamily="18" charset="0"/>
                <a:cs typeface="Times New Roman" panose="02020603050405020304" pitchFamily="18" charset="0"/>
              </a:rPr>
              <a:t>EXITSTING SYSTEM </a:t>
            </a:r>
          </a:p>
          <a:p>
            <a:r>
              <a:rPr lang="en-US" sz="2200" dirty="0">
                <a:latin typeface="Times New Roman" panose="02020603050405020304" pitchFamily="18" charset="0"/>
                <a:cs typeface="Times New Roman" panose="02020603050405020304" pitchFamily="18" charset="0"/>
              </a:rPr>
              <a:t>PROPOSED SYSTEM</a:t>
            </a:r>
          </a:p>
          <a:p>
            <a:r>
              <a:rPr lang="en-US" sz="2200" dirty="0">
                <a:latin typeface="Times New Roman" panose="02020603050405020304" pitchFamily="18" charset="0"/>
                <a:cs typeface="Times New Roman" panose="02020603050405020304" pitchFamily="18" charset="0"/>
              </a:rPr>
              <a:t>MAIN CIRCUIT DIAGRAM</a:t>
            </a:r>
          </a:p>
          <a:p>
            <a:r>
              <a:rPr lang="en-US" sz="2200" dirty="0">
                <a:latin typeface="Times New Roman" panose="02020603050405020304" pitchFamily="18" charset="0"/>
                <a:cs typeface="Times New Roman" panose="02020603050405020304" pitchFamily="18" charset="0"/>
              </a:rPr>
              <a:t>MODULE DESCRIPTON</a:t>
            </a:r>
          </a:p>
          <a:p>
            <a:r>
              <a:rPr lang="en-US" sz="2200" dirty="0">
                <a:latin typeface="Times New Roman" panose="02020603050405020304" pitchFamily="18" charset="0"/>
                <a:cs typeface="Times New Roman" panose="02020603050405020304" pitchFamily="18" charset="0"/>
              </a:rPr>
              <a:t>SOFTWARE AND HARDWARE REQUIREMENTS</a:t>
            </a:r>
          </a:p>
        </p:txBody>
      </p:sp>
    </p:spTree>
    <p:extLst>
      <p:ext uri="{BB962C8B-B14F-4D97-AF65-F5344CB8AC3E}">
        <p14:creationId xmlns:p14="http://schemas.microsoft.com/office/powerpoint/2010/main" val="2746746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4A4BEA-5C5F-4987-9870-4953E173A7D3}"/>
              </a:ext>
            </a:extLst>
          </p:cNvPr>
          <p:cNvSpPr>
            <a:spLocks noGrp="1"/>
          </p:cNvSpPr>
          <p:nvPr>
            <p:ph idx="1"/>
          </p:nvPr>
        </p:nvSpPr>
        <p:spPr>
          <a:xfrm>
            <a:off x="265471" y="954805"/>
            <a:ext cx="9635613" cy="5318176"/>
          </a:xfrm>
        </p:spPr>
        <p:txBody>
          <a:bodyPr>
            <a:normAutofit/>
          </a:bodyPr>
          <a:lstStyle/>
          <a:p>
            <a:pPr algn="just">
              <a:spcAft>
                <a:spcPts val="1800"/>
              </a:spcAft>
            </a:pPr>
            <a:r>
              <a:rPr lang="en-US" sz="2200" b="1" dirty="0">
                <a:latin typeface="Times New Roman" panose="02020603050405020304" pitchFamily="18" charset="0"/>
                <a:cs typeface="Times New Roman" panose="02020603050405020304" pitchFamily="18" charset="0"/>
              </a:rPr>
              <a:t>Sensor integration</a:t>
            </a:r>
            <a:r>
              <a:rPr lang="en-US" sz="2200" dirty="0">
                <a:latin typeface="Times New Roman" panose="02020603050405020304" pitchFamily="18" charset="0"/>
                <a:cs typeface="Times New Roman" panose="02020603050405020304" pitchFamily="18" charset="0"/>
              </a:rPr>
              <a:t>: Various sensors, including heartbeat, blood oxygen, temperature, humidity, and air quality, were seamlessly integrated with the Raspberry Pi for comprehensive data collection.</a:t>
            </a:r>
          </a:p>
          <a:p>
            <a:pPr algn="just">
              <a:spcAft>
                <a:spcPts val="1800"/>
              </a:spcAft>
            </a:pPr>
            <a:r>
              <a:rPr lang="en-IN" sz="2200" b="1" dirty="0">
                <a:latin typeface="Times New Roman" panose="02020603050405020304" pitchFamily="18" charset="0"/>
                <a:cs typeface="Times New Roman" panose="02020603050405020304" pitchFamily="18" charset="0"/>
              </a:rPr>
              <a:t>Anomaly detection: </a:t>
            </a:r>
            <a:r>
              <a:rPr lang="en-IN" sz="2200" dirty="0">
                <a:latin typeface="Times New Roman" panose="02020603050405020304" pitchFamily="18" charset="0"/>
                <a:cs typeface="Times New Roman" panose="02020603050405020304" pitchFamily="18" charset="0"/>
              </a:rPr>
              <a:t>Utilizing Raspberry Pi's processing power, the project implemented algorithms to detect anomalies, triggering automated responses like video capture and SMS alerts, enhancing soldier safety.</a:t>
            </a:r>
          </a:p>
          <a:p>
            <a:pPr algn="just"/>
            <a:r>
              <a:rPr lang="en-US" sz="2200" b="1" dirty="0">
                <a:latin typeface="Times New Roman" panose="02020603050405020304" pitchFamily="18" charset="0"/>
                <a:cs typeface="Times New Roman" panose="02020603050405020304" pitchFamily="18" charset="0"/>
              </a:rPr>
              <a:t>Data integrity and scalability: </a:t>
            </a:r>
            <a:r>
              <a:rPr lang="en-US" sz="2200" dirty="0">
                <a:latin typeface="Times New Roman" panose="02020603050405020304" pitchFamily="18" charset="0"/>
                <a:cs typeface="Times New Roman" panose="02020603050405020304" pitchFamily="18" charset="0"/>
              </a:rPr>
              <a:t>The project ensured seamless data management and scalability by combining local storage on the Raspberry Pi with integration into an IoT cloud platform, facilitating real-time monitoring and future expansion.</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2589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603B7-6390-46A3-AE2B-DA581887D0AB}"/>
              </a:ext>
            </a:extLst>
          </p:cNvPr>
          <p:cNvSpPr>
            <a:spLocks noGrp="1"/>
          </p:cNvSpPr>
          <p:nvPr>
            <p:ph type="title"/>
          </p:nvPr>
        </p:nvSpPr>
        <p:spPr>
          <a:xfrm>
            <a:off x="383458" y="464573"/>
            <a:ext cx="8596668" cy="1010266"/>
          </a:xfrm>
        </p:spPr>
        <p:txBody>
          <a:bodyPr>
            <a:normAutofit fontScale="90000"/>
          </a:bodyPr>
          <a:lstStyle/>
          <a:p>
            <a:pPr algn="just"/>
            <a:r>
              <a:rPr lang="en-US" sz="32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TESTING</a:t>
            </a:r>
            <a:br>
              <a:rPr lang="en-US" sz="3200" b="1" dirty="0">
                <a:solidFill>
                  <a:schemeClr val="tx1"/>
                </a:solidFill>
                <a:latin typeface="Times New Roman" panose="02020603050405020304" pitchFamily="18" charset="0"/>
                <a:cs typeface="Times New Roman" panose="02020603050405020304" pitchFamily="18" charset="0"/>
              </a:rPr>
            </a:br>
            <a:r>
              <a:rPr lang="en-US" sz="3200" b="1" dirty="0">
                <a:solidFill>
                  <a:schemeClr val="tx1"/>
                </a:solidFill>
                <a:latin typeface="Times New Roman" panose="02020603050405020304" pitchFamily="18" charset="0"/>
                <a:cs typeface="Times New Roman" panose="02020603050405020304" pitchFamily="18" charset="0"/>
              </a:rPr>
              <a:t>    Outputs</a:t>
            </a:r>
            <a:endParaRPr lang="en-IN" sz="3200"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B5D2801B-453F-4054-9F62-3962478347E7}"/>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t="6431" r="13205"/>
          <a:stretch/>
        </p:blipFill>
        <p:spPr bwMode="auto">
          <a:xfrm>
            <a:off x="677334" y="1675889"/>
            <a:ext cx="4779569" cy="4164472"/>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D43729B3-5E0C-4D6D-A431-BAE57ABFB0D8}"/>
              </a:ext>
            </a:extLst>
          </p:cNvPr>
          <p:cNvPicPr/>
          <p:nvPr/>
        </p:nvPicPr>
        <p:blipFill rotWithShape="1">
          <a:blip r:embed="rId3" cstate="print">
            <a:extLst>
              <a:ext uri="{28A0092B-C50C-407E-A947-70E740481C1C}">
                <a14:useLocalDpi xmlns:a14="http://schemas.microsoft.com/office/drawing/2010/main" val="0"/>
              </a:ext>
            </a:extLst>
          </a:blip>
          <a:srcRect l="3205" t="7515" b="-1"/>
          <a:stretch/>
        </p:blipFill>
        <p:spPr bwMode="auto">
          <a:xfrm>
            <a:off x="5865419" y="1675889"/>
            <a:ext cx="5649247" cy="416447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46213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5C51B2-E4AE-4AA7-9568-C65885C61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823" y="853329"/>
            <a:ext cx="8775450" cy="4936190"/>
          </a:xfrm>
          <a:prstGeom prst="rect">
            <a:avLst/>
          </a:prstGeom>
        </p:spPr>
      </p:pic>
    </p:spTree>
    <p:extLst>
      <p:ext uri="{BB962C8B-B14F-4D97-AF65-F5344CB8AC3E}">
        <p14:creationId xmlns:p14="http://schemas.microsoft.com/office/powerpoint/2010/main" val="2802250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89B8-8349-487F-8115-1E1AA8FCA4A1}"/>
              </a:ext>
            </a:extLst>
          </p:cNvPr>
          <p:cNvSpPr>
            <a:spLocks noGrp="1"/>
          </p:cNvSpPr>
          <p:nvPr>
            <p:ph type="title"/>
          </p:nvPr>
        </p:nvSpPr>
        <p:spPr>
          <a:xfrm>
            <a:off x="820769" y="555811"/>
            <a:ext cx="8596668" cy="1320800"/>
          </a:xfrm>
        </p:spPr>
        <p:txBody>
          <a:bodyPr/>
          <a:lstStyle/>
          <a:p>
            <a:r>
              <a:rPr lang="en-US" sz="28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ABSTRACT</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D2F240-AEBD-4234-BAE5-3B5487BF798E}"/>
              </a:ext>
            </a:extLst>
          </p:cNvPr>
          <p:cNvSpPr>
            <a:spLocks noGrp="1"/>
          </p:cNvSpPr>
          <p:nvPr>
            <p:ph idx="1"/>
          </p:nvPr>
        </p:nvSpPr>
        <p:spPr>
          <a:xfrm>
            <a:off x="820769" y="1213696"/>
            <a:ext cx="8699749" cy="4430607"/>
          </a:xfrm>
        </p:spPr>
        <p:txBody>
          <a:bodyPr>
            <a:noAutofit/>
          </a:bodyPr>
          <a:lstStyle/>
          <a:p>
            <a:pPr>
              <a:spcBef>
                <a:spcPts val="600"/>
              </a:spcBef>
            </a:pPr>
            <a:r>
              <a:rPr lang="en-US" sz="2400" dirty="0">
                <a:latin typeface="Times New Roman" panose="02020603050405020304" pitchFamily="18" charset="0"/>
                <a:cs typeface="Times New Roman" panose="02020603050405020304" pitchFamily="18" charset="0"/>
              </a:rPr>
              <a:t>One of the important and vital roles in a country’s defense is played by the army soldiers. Every year Soldiers get strayed or injured and it is time consuming to do search and rescue operations.</a:t>
            </a:r>
          </a:p>
          <a:p>
            <a:pPr>
              <a:spcBef>
                <a:spcPts val="600"/>
              </a:spcBef>
            </a:pPr>
            <a:r>
              <a:rPr lang="en-US" sz="2400" dirty="0">
                <a:latin typeface="Times New Roman" panose="02020603050405020304" pitchFamily="18" charset="0"/>
                <a:cs typeface="Times New Roman" panose="02020603050405020304" pitchFamily="18" charset="0"/>
              </a:rPr>
              <a:t>Our paper introduces a WSN-based system for real-time monitoring of soldiers environmental and health conditions, vital for national defense. We track diverse factors including blood oxygen levels and body temperature.</a:t>
            </a:r>
          </a:p>
          <a:p>
            <a:pPr>
              <a:spcBef>
                <a:spcPts val="600"/>
              </a:spcBef>
            </a:pPr>
            <a:r>
              <a:rPr lang="en-US" sz="2400" dirty="0">
                <a:latin typeface="Times New Roman" panose="02020603050405020304" pitchFamily="18" charset="0"/>
                <a:cs typeface="Times New Roman" panose="02020603050405020304" pitchFamily="18" charset="0"/>
              </a:rPr>
              <a:t> Equipped with a camera, our goal is to enhance emergency response times using an embedded system integrated with WBASN, prioritizing power efficiency.</a:t>
            </a:r>
          </a:p>
        </p:txBody>
      </p:sp>
    </p:spTree>
    <p:extLst>
      <p:ext uri="{BB962C8B-B14F-4D97-AF65-F5344CB8AC3E}">
        <p14:creationId xmlns:p14="http://schemas.microsoft.com/office/powerpoint/2010/main" val="3793447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73C10-91E5-4C48-8268-C4558A533A51}"/>
              </a:ext>
            </a:extLst>
          </p:cNvPr>
          <p:cNvSpPr>
            <a:spLocks noGrp="1"/>
          </p:cNvSpPr>
          <p:nvPr>
            <p:ph type="title"/>
          </p:nvPr>
        </p:nvSpPr>
        <p:spPr>
          <a:xfrm>
            <a:off x="288552" y="144892"/>
            <a:ext cx="8596668" cy="1320800"/>
          </a:xfrm>
        </p:spPr>
        <p:txBody>
          <a:bodyPr/>
          <a:lstStyle/>
          <a:p>
            <a:br>
              <a:rPr lang="en-US" dirty="0"/>
            </a:br>
            <a:r>
              <a:rPr lang="en-US" dirty="0"/>
              <a:t>                       </a:t>
            </a:r>
            <a:r>
              <a:rPr lang="en-US" sz="3200" dirty="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473B5D-1CFD-40A2-9734-E35E628AD4CF}"/>
              </a:ext>
            </a:extLst>
          </p:cNvPr>
          <p:cNvSpPr>
            <a:spLocks noGrp="1"/>
          </p:cNvSpPr>
          <p:nvPr>
            <p:ph idx="1"/>
          </p:nvPr>
        </p:nvSpPr>
        <p:spPr>
          <a:xfrm>
            <a:off x="1089202" y="1596003"/>
            <a:ext cx="8596668" cy="4851633"/>
          </a:xfrm>
        </p:spPr>
        <p:txBody>
          <a:bodyPr>
            <a:noAutofit/>
          </a:bodyPr>
          <a:lstStyle/>
          <a:p>
            <a:r>
              <a:rPr lang="en-US" sz="2400" dirty="0">
                <a:latin typeface="Times New Roman" panose="02020603050405020304" pitchFamily="18" charset="0"/>
                <a:cs typeface="Times New Roman" panose="02020603050405020304" pitchFamily="18" charset="0"/>
              </a:rPr>
              <a:t>The Army, Navy, and Air Force are pillars of national security, yet soldier safety remains a concern, especially in combat. Connectivity gaps hinder real-time monitoring, underscoring the urgency for location and health tracking.</a:t>
            </a:r>
          </a:p>
          <a:p>
            <a:r>
              <a:rPr lang="en-US" sz="2400" dirty="0">
                <a:latin typeface="Times New Roman" panose="02020603050405020304" pitchFamily="18" charset="0"/>
                <a:cs typeface="Times New Roman" panose="02020603050405020304" pitchFamily="18" charset="0"/>
              </a:rPr>
              <a:t>Wireless Sensor Networks (WSN) offer a crucial solution, gathering soldier data for proactive intervention. WSN ensures comprehensive health and environmental monitoring, aiding in averting life-threatening scenarios.</a:t>
            </a:r>
          </a:p>
          <a:p>
            <a:r>
              <a:rPr lang="en-US" sz="2400" dirty="0">
                <a:latin typeface="Times New Roman" panose="02020603050405020304" pitchFamily="18" charset="0"/>
                <a:cs typeface="Times New Roman" panose="02020603050405020304" pitchFamily="18" charset="0"/>
              </a:rPr>
              <a:t>By leveraging WSN, real-time data collection becomes feasible, empowering rapid response and enhancing soldier safety on the battlefield.</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2201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B35E2-FD9C-42D4-A329-E9034463DE8A}"/>
              </a:ext>
            </a:extLst>
          </p:cNvPr>
          <p:cNvSpPr>
            <a:spLocks noGrp="1"/>
          </p:cNvSpPr>
          <p:nvPr>
            <p:ph type="title"/>
          </p:nvPr>
        </p:nvSpPr>
        <p:spPr>
          <a:xfrm>
            <a:off x="289249" y="741629"/>
            <a:ext cx="8596668" cy="993865"/>
          </a:xfrm>
        </p:spPr>
        <p:txBody>
          <a:bodyPr/>
          <a:lstStyle/>
          <a:p>
            <a:r>
              <a:rPr lang="en-US" sz="28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OBJECTIVE</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5D5C4A-7FD0-42AE-9536-2E06387846C4}"/>
              </a:ext>
            </a:extLst>
          </p:cNvPr>
          <p:cNvSpPr>
            <a:spLocks noGrp="1"/>
          </p:cNvSpPr>
          <p:nvPr>
            <p:ph idx="1"/>
          </p:nvPr>
        </p:nvSpPr>
        <p:spPr>
          <a:xfrm>
            <a:off x="751978" y="1623113"/>
            <a:ext cx="8905205" cy="3937932"/>
          </a:xfrm>
        </p:spPr>
        <p:txBody>
          <a:bodyPr>
            <a:normAutofit/>
          </a:bodyPr>
          <a:lstStyle/>
          <a:p>
            <a:r>
              <a:rPr lang="en-US" sz="2400" dirty="0">
                <a:latin typeface="Times New Roman" panose="02020603050405020304" pitchFamily="18" charset="0"/>
                <a:cs typeface="Times New Roman" panose="02020603050405020304" pitchFamily="18" charset="0"/>
              </a:rPr>
              <a:t>Monitor the environmental and health parameters of soldiers in real time, such as temperature, humidity, air quality, motion, position, geographic location, blood oxygen level, and body temperature.</a:t>
            </a:r>
          </a:p>
          <a:p>
            <a:r>
              <a:rPr lang="en-US" sz="2400" dirty="0">
                <a:latin typeface="Times New Roman" panose="02020603050405020304" pitchFamily="18" charset="0"/>
                <a:cs typeface="Times New Roman" panose="02020603050405020304" pitchFamily="18" charset="0"/>
              </a:rPr>
              <a:t>Detect and prevent critical situations by analyzing the sensor data and sending alerts to the base station.</a:t>
            </a:r>
          </a:p>
          <a:p>
            <a:r>
              <a:rPr lang="en-US" sz="2400" dirty="0">
                <a:latin typeface="Times New Roman" panose="02020603050405020304" pitchFamily="18" charset="0"/>
                <a:cs typeface="Times New Roman" panose="02020603050405020304" pitchFamily="18" charset="0"/>
              </a:rPr>
              <a:t>Reduce the response time for emergencies by using low-cost, low-power, long-range, and secure communication links provided by LoRa network infrastructure.</a:t>
            </a:r>
          </a:p>
          <a:p>
            <a:pPr marL="0" indent="0">
              <a:buNone/>
            </a:pPr>
            <a:endParaRPr lang="en-IN" sz="1900" dirty="0">
              <a:latin typeface="Times New Roman" panose="02020603050405020304" pitchFamily="18" charset="0"/>
              <a:cs typeface="Times New Roman" panose="02020603050405020304" pitchFamily="18" charset="0"/>
            </a:endParaRPr>
          </a:p>
          <a:p>
            <a:pPr marL="0" indent="0">
              <a:buNone/>
            </a:pP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821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8C633-E9BC-42F2-8247-F1F363531D6D}"/>
              </a:ext>
            </a:extLst>
          </p:cNvPr>
          <p:cNvSpPr>
            <a:spLocks noGrp="1"/>
          </p:cNvSpPr>
          <p:nvPr>
            <p:ph type="title"/>
          </p:nvPr>
        </p:nvSpPr>
        <p:spPr>
          <a:xfrm>
            <a:off x="-739090" y="627529"/>
            <a:ext cx="8596668" cy="1030942"/>
          </a:xfrm>
        </p:spPr>
        <p:txBody>
          <a:bodyPr>
            <a:normAutofit/>
          </a:bodyPr>
          <a:lstStyle/>
          <a:p>
            <a:pPr algn="ctr"/>
            <a:r>
              <a:rPr lang="en-US" sz="3200" dirty="0">
                <a:latin typeface="Times New Roman" panose="02020603050405020304" pitchFamily="18" charset="0"/>
                <a:cs typeface="Times New Roman" panose="02020603050405020304" pitchFamily="18" charset="0"/>
              </a:rPr>
              <a:t>LITERATURE REVIEW</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5F29EA-896F-4AF8-860E-D7D0172F6C0C}"/>
              </a:ext>
            </a:extLst>
          </p:cNvPr>
          <p:cNvSpPr>
            <a:spLocks noGrp="1"/>
          </p:cNvSpPr>
          <p:nvPr>
            <p:ph idx="1"/>
          </p:nvPr>
        </p:nvSpPr>
        <p:spPr>
          <a:xfrm>
            <a:off x="552450" y="1380565"/>
            <a:ext cx="9715500" cy="4697506"/>
          </a:xfrm>
        </p:spPr>
        <p:txBody>
          <a:bodyPr>
            <a:noAutofit/>
          </a:bodyPr>
          <a:lstStyle/>
          <a:p>
            <a:pPr>
              <a:spcAft>
                <a:spcPts val="1200"/>
              </a:spcAft>
            </a:pPr>
            <a:r>
              <a:rPr lang="en-US" sz="2400" dirty="0">
                <a:latin typeface="Times New Roman" panose="02020603050405020304" pitchFamily="18" charset="0"/>
                <a:cs typeface="Times New Roman" panose="02020603050405020304" pitchFamily="18" charset="0"/>
              </a:rPr>
              <a:t>In 2017, P.S. Kurhe and S.S. Agrawal proposed a soldier tracking system with body sensor networks for real-time GPS communication. This aids in vital sign monitoring via GSM for navigation and fleet management.</a:t>
            </a:r>
          </a:p>
          <a:p>
            <a:pPr>
              <a:spcAft>
                <a:spcPts val="1000"/>
              </a:spcAft>
            </a:pPr>
            <a:r>
              <a:rPr lang="en-US" sz="2400" dirty="0">
                <a:latin typeface="Times New Roman" panose="02020603050405020304" pitchFamily="18" charset="0"/>
                <a:cs typeface="Times New Roman" panose="02020603050405020304" pitchFamily="18" charset="0"/>
              </a:rPr>
              <a:t>[2]	Juan G. Parada-Salado, Luis E. Ortega-García, Luis F. Ayala-Ramírez, Francisco J. Pérez Pinal, “A Low-Cost Land Wheeled Autonomous </a:t>
            </a:r>
            <a:r>
              <a:rPr lang="en-US" sz="2400" dirty="0" err="1">
                <a:latin typeface="Times New Roman" panose="02020603050405020304" pitchFamily="18" charset="0"/>
                <a:cs typeface="Times New Roman" panose="02020603050405020304" pitchFamily="18" charset="0"/>
              </a:rPr>
              <a:t>MiniRobot</a:t>
            </a:r>
            <a:r>
              <a:rPr lang="en-US" sz="2400" dirty="0">
                <a:latin typeface="Times New Roman" panose="02020603050405020304" pitchFamily="18" charset="0"/>
                <a:cs typeface="Times New Roman" panose="02020603050405020304" pitchFamily="18" charset="0"/>
              </a:rPr>
              <a:t> For In-Door Surveillance” </a:t>
            </a:r>
          </a:p>
          <a:p>
            <a:r>
              <a:rPr lang="en-US" sz="2400" dirty="0">
                <a:latin typeface="Times New Roman" panose="02020603050405020304" pitchFamily="18" charset="0"/>
                <a:cs typeface="Times New Roman" panose="02020603050405020304" pitchFamily="18" charset="0"/>
              </a:rPr>
              <a:t>In 2019, Lim, Ma, Wang, Iyer, and Watkin developed soldier health monitoring using lightweight sensors for real-time data, with plans for a streamlined data management system and web portal.</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5786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239B3-895E-4CC1-BF3C-16A5B1578496}"/>
              </a:ext>
            </a:extLst>
          </p:cNvPr>
          <p:cNvSpPr>
            <a:spLocks noGrp="1"/>
          </p:cNvSpPr>
          <p:nvPr>
            <p:ph type="title"/>
          </p:nvPr>
        </p:nvSpPr>
        <p:spPr>
          <a:xfrm>
            <a:off x="1045069" y="513550"/>
            <a:ext cx="8596668" cy="1320800"/>
          </a:xfrm>
        </p:spPr>
        <p:txBody>
          <a:bodyPr>
            <a:normAutofit/>
          </a:bodyPr>
          <a:lstStyle/>
          <a:p>
            <a:r>
              <a:rPr lang="en-US" sz="3200" dirty="0">
                <a:latin typeface="Times New Roman" panose="02020603050405020304" pitchFamily="18" charset="0"/>
                <a:cs typeface="Times New Roman" panose="02020603050405020304" pitchFamily="18" charset="0"/>
              </a:rPr>
              <a:t>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EXISTING SYSTEMS </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2DBCC5-EF45-46E1-8BBD-415D12772BE9}"/>
              </a:ext>
            </a:extLst>
          </p:cNvPr>
          <p:cNvSpPr>
            <a:spLocks noGrp="1"/>
          </p:cNvSpPr>
          <p:nvPr>
            <p:ph idx="1"/>
          </p:nvPr>
        </p:nvSpPr>
        <p:spPr>
          <a:xfrm>
            <a:off x="811804" y="1999224"/>
            <a:ext cx="8596668" cy="3880773"/>
          </a:xfrm>
        </p:spPr>
        <p:txBody>
          <a:bodyPr>
            <a:normAutofit/>
          </a:bodyPr>
          <a:lstStyle/>
          <a:p>
            <a:pPr lvl="1">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"Soldier's Health Monitoring System Using GSM" is currently deployed in battlegrounds, focusing on ensuring the safety of soldiers by monitoring their health status.</a:t>
            </a:r>
          </a:p>
          <a:p>
            <a:pPr lvl="1">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These systems comprise small physiological sensors, transmission modules, and processing capabilities, offering minimum solutions for health monitoring.</a:t>
            </a:r>
          </a:p>
          <a:p>
            <a:pPr lvl="1">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GPS technology is integrated into weapons and firearms, with some militaries exploring embedding GPS devices.</a:t>
            </a:r>
          </a:p>
        </p:txBody>
      </p:sp>
    </p:spTree>
    <p:extLst>
      <p:ext uri="{BB962C8B-B14F-4D97-AF65-F5344CB8AC3E}">
        <p14:creationId xmlns:p14="http://schemas.microsoft.com/office/powerpoint/2010/main" val="980751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9484-A22B-47F9-89B2-1DCEA016121C}"/>
              </a:ext>
            </a:extLst>
          </p:cNvPr>
          <p:cNvSpPr>
            <a:spLocks noGrp="1"/>
          </p:cNvSpPr>
          <p:nvPr>
            <p:ph type="title"/>
          </p:nvPr>
        </p:nvSpPr>
        <p:spPr>
          <a:xfrm>
            <a:off x="1412517" y="709159"/>
            <a:ext cx="8596668" cy="1320800"/>
          </a:xfrm>
        </p:spPr>
        <p:txBody>
          <a:bodyPr>
            <a:normAutofit/>
          </a:bodyPr>
          <a:lstStyle/>
          <a:p>
            <a:r>
              <a:rPr lang="en-IN" sz="3200" dirty="0">
                <a:latin typeface="Times New Roman" panose="02020603050405020304" pitchFamily="18" charset="0"/>
                <a:cs typeface="Times New Roman" panose="02020603050405020304" pitchFamily="18" charset="0"/>
              </a:rPr>
              <a:t>                 BLOCK DIAGRAM</a:t>
            </a:r>
          </a:p>
        </p:txBody>
      </p:sp>
      <p:pic>
        <p:nvPicPr>
          <p:cNvPr id="11" name="Content Placeholder 10">
            <a:extLst>
              <a:ext uri="{FF2B5EF4-FFF2-40B4-BE49-F238E27FC236}">
                <a16:creationId xmlns:a16="http://schemas.microsoft.com/office/drawing/2014/main" id="{2A79C47B-0684-4FB2-932D-579EC405A4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6505" y="1700213"/>
            <a:ext cx="7680092" cy="4166572"/>
          </a:xfrm>
        </p:spPr>
      </p:pic>
    </p:spTree>
    <p:extLst>
      <p:ext uri="{BB962C8B-B14F-4D97-AF65-F5344CB8AC3E}">
        <p14:creationId xmlns:p14="http://schemas.microsoft.com/office/powerpoint/2010/main" val="2648768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A5DDE-2526-488C-8D93-D4F87FA9E2F2}"/>
              </a:ext>
            </a:extLst>
          </p:cNvPr>
          <p:cNvSpPr>
            <a:spLocks noGrp="1"/>
          </p:cNvSpPr>
          <p:nvPr>
            <p:ph type="title"/>
          </p:nvPr>
        </p:nvSpPr>
        <p:spPr>
          <a:xfrm>
            <a:off x="652452" y="326571"/>
            <a:ext cx="8596668" cy="810727"/>
          </a:xfrm>
        </p:spPr>
        <p:txBody>
          <a:bodyPr>
            <a:normAutofit fontScale="90000"/>
          </a:bodyPr>
          <a:lstStyle/>
          <a:p>
            <a:pPr algn="ct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PROPOSED SYSTEM</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EAB523-16CC-4890-80D8-2795AAA345B1}"/>
              </a:ext>
            </a:extLst>
          </p:cNvPr>
          <p:cNvSpPr>
            <a:spLocks noGrp="1"/>
          </p:cNvSpPr>
          <p:nvPr>
            <p:ph idx="1"/>
          </p:nvPr>
        </p:nvSpPr>
        <p:spPr>
          <a:xfrm>
            <a:off x="789301" y="1442131"/>
            <a:ext cx="9101148" cy="4632097"/>
          </a:xfrm>
        </p:spPr>
        <p:txBody>
          <a:bodyPr>
            <a:normAutofit/>
          </a:bodyPr>
          <a:lstStyle/>
          <a:p>
            <a:r>
              <a:rPr lang="en-US" sz="2400" b="1" dirty="0">
                <a:latin typeface="Times New Roman" panose="02020603050405020304" pitchFamily="18" charset="0"/>
                <a:cs typeface="Times New Roman" panose="02020603050405020304" pitchFamily="18" charset="0"/>
              </a:rPr>
              <a:t>Upgraded system</a:t>
            </a:r>
            <a:r>
              <a:rPr lang="en-US" sz="2400" dirty="0">
                <a:latin typeface="Times New Roman" panose="02020603050405020304" pitchFamily="18" charset="0"/>
                <a:cs typeface="Times New Roman" panose="02020603050405020304" pitchFamily="18" charset="0"/>
              </a:rPr>
              <a:t>: The proposed system, "Realtime Wireless Embedded Electronics for Soldier Security using IoT," addresses flaws in the existing system by replacing Arduino by Raspberry pi  for enhanced performance and flexibility.</a:t>
            </a:r>
          </a:p>
          <a:p>
            <a:r>
              <a:rPr lang="en-US" sz="2400" b="1" dirty="0">
                <a:latin typeface="Times New Roman" panose="02020603050405020304" pitchFamily="18" charset="0"/>
                <a:cs typeface="Times New Roman" panose="02020603050405020304" pitchFamily="18" charset="0"/>
              </a:rPr>
              <a:t>Integration of IoT cloud</a:t>
            </a:r>
            <a:r>
              <a:rPr lang="en-US" sz="2400" dirty="0">
                <a:latin typeface="Times New Roman" panose="02020603050405020304" pitchFamily="18" charset="0"/>
                <a:cs typeface="Times New Roman" panose="02020603050405020304" pitchFamily="18" charset="0"/>
              </a:rPr>
              <a:t>: The proposed system incorporates IoT cloud for efficient storage and management of data, ensuring accessibility and reliability in real-time monitoring and analysis.</a:t>
            </a:r>
          </a:p>
          <a:p>
            <a:r>
              <a:rPr lang="en-US" sz="2400" b="1" dirty="0">
                <a:latin typeface="Times New Roman" panose="02020603050405020304" pitchFamily="18" charset="0"/>
                <a:ea typeface="Verdana"/>
                <a:cs typeface="Times New Roman" panose="02020603050405020304" pitchFamily="18" charset="0"/>
              </a:rPr>
              <a:t>Sensor Data Analysis</a:t>
            </a:r>
            <a:r>
              <a:rPr lang="en-US" sz="2400" dirty="0">
                <a:latin typeface="Times New Roman" panose="02020603050405020304" pitchFamily="18" charset="0"/>
                <a:ea typeface="Verdana"/>
                <a:cs typeface="Times New Roman" panose="02020603050405020304" pitchFamily="18" charset="0"/>
              </a:rPr>
              <a:t>: Sensor data from the heartbeat sensor, SpO2 sensor, body temperature sensor, and 3-axis sensor are analyzed to detect anomalies such as irregular heartbeats, low oxygen levels, high body temperature, and falls.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81924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741</TotalTime>
  <Words>1261</Words>
  <Application>Microsoft Office PowerPoint</Application>
  <PresentationFormat>Widescreen</PresentationFormat>
  <Paragraphs>105</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Courier New</vt:lpstr>
      <vt:lpstr>Times New Roman</vt:lpstr>
      <vt:lpstr>Trebuchet MS</vt:lpstr>
      <vt:lpstr>Wingdings</vt:lpstr>
      <vt:lpstr>Wingdings 3</vt:lpstr>
      <vt:lpstr>Facet</vt:lpstr>
      <vt:lpstr>PowerPoint Presentation</vt:lpstr>
      <vt:lpstr>                  CONTENTS</vt:lpstr>
      <vt:lpstr>                                     ABSTRACT</vt:lpstr>
      <vt:lpstr>                        INTRODUCTION</vt:lpstr>
      <vt:lpstr>                                     OBJECTIVE</vt:lpstr>
      <vt:lpstr>LITERATURE REVIEW</vt:lpstr>
      <vt:lpstr>                     EXISTING SYSTEMS </vt:lpstr>
      <vt:lpstr>                 BLOCK DIAGRAM</vt:lpstr>
      <vt:lpstr>  PROPOSED SYSTEM                                       </vt:lpstr>
      <vt:lpstr>                 BLOCK DIAGRAM</vt:lpstr>
      <vt:lpstr>MAIN CIRCUIT DIAGRAM</vt:lpstr>
      <vt:lpstr>MODULES DESCRIPTON</vt:lpstr>
      <vt:lpstr>Heartbeat Sensor</vt:lpstr>
      <vt:lpstr>Temperature Sensor</vt:lpstr>
      <vt:lpstr>Fall Sensor</vt:lpstr>
      <vt:lpstr>GSM Module</vt:lpstr>
      <vt:lpstr>GPS Modem</vt:lpstr>
      <vt:lpstr>      SOFTWARE AND HARDWARE REQUIREMENTS</vt:lpstr>
      <vt:lpstr>IMPLEMENTATION AND TESTING</vt:lpstr>
      <vt:lpstr>PowerPoint Presentation</vt:lpstr>
      <vt:lpstr>         TESTING     Outputs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jayanth G</dc:creator>
  <cp:lastModifiedBy>jayanth G</cp:lastModifiedBy>
  <cp:revision>61</cp:revision>
  <dcterms:created xsi:type="dcterms:W3CDTF">2024-01-31T07:07:01Z</dcterms:created>
  <dcterms:modified xsi:type="dcterms:W3CDTF">2024-05-05T17:52:33Z</dcterms:modified>
</cp:coreProperties>
</file>