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1"/>
  </p:notesMasterIdLst>
  <p:sldIdLst>
    <p:sldId id="276" r:id="rId2"/>
    <p:sldId id="256" r:id="rId3"/>
    <p:sldId id="273" r:id="rId4"/>
    <p:sldId id="260" r:id="rId5"/>
    <p:sldId id="275" r:id="rId6"/>
    <p:sldId id="270" r:id="rId7"/>
    <p:sldId id="262" r:id="rId8"/>
    <p:sldId id="257" r:id="rId9"/>
    <p:sldId id="272" r:id="rId10"/>
    <p:sldId id="259" r:id="rId11"/>
    <p:sldId id="264" r:id="rId12"/>
    <p:sldId id="258" r:id="rId13"/>
    <p:sldId id="277" r:id="rId14"/>
    <p:sldId id="278" r:id="rId15"/>
    <p:sldId id="279" r:id="rId16"/>
    <p:sldId id="280" r:id="rId17"/>
    <p:sldId id="263" r:id="rId18"/>
    <p:sldId id="282" r:id="rId19"/>
    <p:sldId id="28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BB4D6F-90D4-4779-8714-3926BB064826}">
          <p14:sldIdLst>
            <p14:sldId id="276"/>
            <p14:sldId id="256"/>
            <p14:sldId id="273"/>
            <p14:sldId id="260"/>
            <p14:sldId id="275"/>
            <p14:sldId id="270"/>
            <p14:sldId id="262"/>
            <p14:sldId id="257"/>
            <p14:sldId id="272"/>
            <p14:sldId id="259"/>
            <p14:sldId id="264"/>
            <p14:sldId id="258"/>
            <p14:sldId id="277"/>
            <p14:sldId id="278"/>
            <p14:sldId id="279"/>
            <p14:sldId id="280"/>
            <p14:sldId id="263"/>
            <p14:sldId id="282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5" autoAdjust="0"/>
    <p:restoredTop sz="94660"/>
  </p:normalViewPr>
  <p:slideViewPr>
    <p:cSldViewPr snapToGrid="0">
      <p:cViewPr>
        <p:scale>
          <a:sx n="109" d="100"/>
          <a:sy n="109" d="100"/>
        </p:scale>
        <p:origin x="82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BDB8B-0985-4198-A2F1-361C2E58674E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FDC5E-E805-4CE7-96B0-BA4CC6470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5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4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8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1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6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27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7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8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1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2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5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2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9011-0A68-48D8-B3E4-D57F1565AF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5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6D29011-0A68-48D8-B3E4-D57F1565AF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0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6D29011-0A68-48D8-B3E4-D57F1565AF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CF47C74-602D-48F3-A921-FC0CE4BAC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82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KhronosGroup/OpenCL-Guide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24A56-C7B8-465F-8864-9822D1665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4389427" cy="4962786"/>
          </a:xfrm>
        </p:spPr>
        <p:txBody>
          <a:bodyPr anchor="ctr">
            <a:normAutofit/>
          </a:bodyPr>
          <a:lstStyle/>
          <a:p>
            <a:r>
              <a:rPr lang="en-US" dirty="0"/>
              <a:t>Game of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FA015-AED6-4154-AB72-96A2BCAC4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Naive Implementation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Optimized Implementation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OpenMP Variant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OpenCL Variant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856423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5BA3AE5-0FB8-4948-A421-5CEE1A5E8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615FFFBF-F0D2-4BB8-BB9E-3ADC47E3B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A3E98-B7EB-4FA8-B14F-422469FCD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34" y="210159"/>
            <a:ext cx="5039035" cy="68388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State Generation</a:t>
            </a: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FD056B7E-FBD7-4858-966D-9C4DEDA7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4D62698-E68A-4533-BBE0-22B74C992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188" y="3645200"/>
            <a:ext cx="3832042" cy="1465755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B705A37-06C2-4BCE-B428-33059857AD82}"/>
              </a:ext>
            </a:extLst>
          </p:cNvPr>
          <p:cNvSpPr txBox="1">
            <a:spLocks/>
          </p:cNvSpPr>
          <p:nvPr/>
        </p:nvSpPr>
        <p:spPr>
          <a:xfrm>
            <a:off x="245334" y="954116"/>
            <a:ext cx="7748940" cy="584381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generate_next_board_state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board_t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board_t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memcpy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lookup_cell_ptr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lookup_cell_ptr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lookup_cell_ptr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&gt;&gt;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is_alive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lookup_cell_ptr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0b01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is_alive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// if the cell stays alive, skip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// // kill the cell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kill_cell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// cell only gains life when it has precisely 3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neighbours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spawn_cell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3" name="Content Placeholder 4" descr="Rectangle&#10;&#10;Description automatically generated with low confidence">
            <a:extLst>
              <a:ext uri="{FF2B5EF4-FFF2-40B4-BE49-F238E27FC236}">
                <a16:creationId xmlns:a16="http://schemas.microsoft.com/office/drawing/2014/main" id="{9B4CD2FC-B8B2-4E4E-B87C-A989387F1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188" y="1455185"/>
            <a:ext cx="3832042" cy="149449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4568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4637-31CD-41D3-984A-8C79D5AD9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Optimized Version -  Performance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17C0E6-001E-4737-8ABF-30A386A14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54" y="2495315"/>
            <a:ext cx="7141150" cy="364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72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8E96-8316-4FBB-AF7E-C85E3960DD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OpenCL Implementation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74C1C-9263-429F-89BE-1C46AF700C6A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0322F8FC-E194-473D-9C89-9C536CE326B4}"/>
              </a:ext>
            </a:extLst>
          </p:cNvPr>
          <p:cNvSpPr>
            <a:spLocks noMove="1" noResize="1"/>
          </p:cNvSpPr>
          <p:nvPr/>
        </p:nvSpPr>
        <p:spPr>
          <a:xfrm>
            <a:off x="0" y="-3172"/>
            <a:ext cx="12191996" cy="520382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3278"/>
              <a:gd name="f5" fmla="val 3090"/>
              <a:gd name="f6" fmla="val 943"/>
              <a:gd name="f7" fmla="val 1123"/>
              <a:gd name="f8" fmla="val 3270"/>
              <a:gd name="f9" fmla="val 1127"/>
              <a:gd name="f10" fmla="val 3272"/>
              <a:gd name="f11" fmla="val 1133"/>
              <a:gd name="f12" fmla="val 3275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3278"/>
              <a:gd name="f22" fmla="+- f4 0 f2"/>
              <a:gd name="f23" fmla="+- f3 0 f2"/>
              <a:gd name="f24" fmla="*/ f23 1 5760"/>
              <a:gd name="f25" fmla="*/ f22 1 3278"/>
              <a:gd name="f26" fmla="*/ 0 1 f24"/>
              <a:gd name="f27" fmla="*/ f3 1 f24"/>
              <a:gd name="f28" fmla="*/ 0 1 f25"/>
              <a:gd name="f29" fmla="*/ f4 1 f25"/>
              <a:gd name="f30" fmla="*/ f26 f20 1"/>
              <a:gd name="f31" fmla="*/ f27 f20 1"/>
              <a:gd name="f32" fmla="*/ f29 f21 1"/>
              <a:gd name="f33" fmla="*/ f28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0" t="f33" r="f31" b="f32"/>
            <a:pathLst>
              <a:path w="5760" h="3278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00C6BB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ounded Rectangle 16">
            <a:extLst>
              <a:ext uri="{FF2B5EF4-FFF2-40B4-BE49-F238E27FC236}">
                <a16:creationId xmlns:a16="http://schemas.microsoft.com/office/drawing/2014/main" id="{66699BF6-88FB-40F4-BBF2-5D48C41D15ED}"/>
              </a:ext>
            </a:extLst>
          </p:cNvPr>
          <p:cNvSpPr>
            <a:spLocks noMove="1" noResize="1"/>
          </p:cNvSpPr>
          <p:nvPr/>
        </p:nvSpPr>
        <p:spPr>
          <a:xfrm>
            <a:off x="635462" y="643463"/>
            <a:ext cx="3531577" cy="3599352"/>
          </a:xfrm>
          <a:custGeom>
            <a:avLst>
              <a:gd name="f10" fmla="val 911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911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FFFFF"/>
          </a:solidFill>
          <a:ln w="15873" cap="rnd">
            <a:solidFill>
              <a:srgbClr val="0095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4" name="Rounded Rectangle 16">
            <a:extLst>
              <a:ext uri="{FF2B5EF4-FFF2-40B4-BE49-F238E27FC236}">
                <a16:creationId xmlns:a16="http://schemas.microsoft.com/office/drawing/2014/main" id="{FCBD1E18-6B99-4254-836E-1FB239BA21AF}"/>
              </a:ext>
            </a:extLst>
          </p:cNvPr>
          <p:cNvSpPr>
            <a:spLocks noMove="1" noResize="1"/>
          </p:cNvSpPr>
          <p:nvPr/>
        </p:nvSpPr>
        <p:spPr>
          <a:xfrm>
            <a:off x="4331649" y="643463"/>
            <a:ext cx="3531577" cy="3599352"/>
          </a:xfrm>
          <a:custGeom>
            <a:avLst>
              <a:gd name="f10" fmla="val 911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911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FFFFF"/>
          </a:solidFill>
          <a:ln w="15873" cap="rnd">
            <a:solidFill>
              <a:srgbClr val="0095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5" name="Rounded Rectangle 16">
            <a:extLst>
              <a:ext uri="{FF2B5EF4-FFF2-40B4-BE49-F238E27FC236}">
                <a16:creationId xmlns:a16="http://schemas.microsoft.com/office/drawing/2014/main" id="{C9D2BFC2-6420-419E-BE1C-E9D97CD41C94}"/>
              </a:ext>
            </a:extLst>
          </p:cNvPr>
          <p:cNvSpPr>
            <a:spLocks noMove="1" noResize="1"/>
          </p:cNvSpPr>
          <p:nvPr/>
        </p:nvSpPr>
        <p:spPr>
          <a:xfrm>
            <a:off x="8020339" y="643463"/>
            <a:ext cx="3531577" cy="3599352"/>
          </a:xfrm>
          <a:custGeom>
            <a:avLst>
              <a:gd name="f10" fmla="val 911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911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FFFFF"/>
          </a:solidFill>
          <a:ln w="15873" cap="rnd">
            <a:solidFill>
              <a:srgbClr val="0095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grpSp>
        <p:nvGrpSpPr>
          <p:cNvPr id="6" name="Group 21">
            <a:extLst>
              <a:ext uri="{FF2B5EF4-FFF2-40B4-BE49-F238E27FC236}">
                <a16:creationId xmlns:a16="http://schemas.microsoft.com/office/drawing/2014/main" id="{5556732A-0200-4081-8827-C0E470106147}"/>
              </a:ext>
            </a:extLst>
          </p:cNvPr>
          <p:cNvGrpSpPr/>
          <p:nvPr/>
        </p:nvGrpSpPr>
        <p:grpSpPr>
          <a:xfrm>
            <a:off x="-9829" y="4525091"/>
            <a:ext cx="12203151" cy="2344063"/>
            <a:chOff x="-9829" y="4525091"/>
            <a:chExt cx="12203151" cy="2344063"/>
          </a:xfrm>
        </p:grpSpPr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B0EC87BB-BF52-497A-89C5-4051BF102731}"/>
                </a:ext>
              </a:extLst>
            </p:cNvPr>
            <p:cNvSpPr/>
            <p:nvPr/>
          </p:nvSpPr>
          <p:spPr>
            <a:xfrm>
              <a:off x="-9829" y="4525091"/>
              <a:ext cx="12191996" cy="23329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192000"/>
                <a:gd name="f7" fmla="val 2332906"/>
                <a:gd name="f8" fmla="val 1996017"/>
                <a:gd name="f9" fmla="val 2377017"/>
                <a:gd name="f10" fmla="val 263783"/>
                <a:gd name="f11" fmla="val 2385484"/>
                <a:gd name="f12" fmla="val 266713"/>
                <a:gd name="f13" fmla="val 2398184"/>
                <a:gd name="f14" fmla="val 271110"/>
                <a:gd name="f15" fmla="val 2410883"/>
                <a:gd name="f16" fmla="val 275506"/>
                <a:gd name="f17" fmla="val 2421467"/>
                <a:gd name="f18" fmla="val 2434167"/>
                <a:gd name="f19" fmla="val 2444750"/>
                <a:gd name="f20" fmla="val 2457450"/>
                <a:gd name="f21" fmla="val 2465917"/>
                <a:gd name="f22" fmla="val 2846917"/>
                <a:gd name="f23" fmla="+- 0 0 -90"/>
                <a:gd name="f24" fmla="*/ f3 1 12192000"/>
                <a:gd name="f25" fmla="*/ f4 1 2332906"/>
                <a:gd name="f26" fmla="+- f7 0 f5"/>
                <a:gd name="f27" fmla="+- f6 0 f5"/>
                <a:gd name="f28" fmla="*/ f23 f0 1"/>
                <a:gd name="f29" fmla="*/ f27 1 12192000"/>
                <a:gd name="f30" fmla="*/ f26 1 2332906"/>
                <a:gd name="f31" fmla="*/ 0 f27 1"/>
                <a:gd name="f32" fmla="*/ 0 f26 1"/>
                <a:gd name="f33" fmla="*/ 1996017 f27 1"/>
                <a:gd name="f34" fmla="*/ 2377017 f27 1"/>
                <a:gd name="f35" fmla="*/ 263783 f26 1"/>
                <a:gd name="f36" fmla="*/ 2385484 f27 1"/>
                <a:gd name="f37" fmla="*/ 266713 f26 1"/>
                <a:gd name="f38" fmla="*/ 2398184 f27 1"/>
                <a:gd name="f39" fmla="*/ 271110 f26 1"/>
                <a:gd name="f40" fmla="*/ 2410883 f27 1"/>
                <a:gd name="f41" fmla="*/ 275506 f26 1"/>
                <a:gd name="f42" fmla="*/ 2421467 f27 1"/>
                <a:gd name="f43" fmla="*/ 2434167 f27 1"/>
                <a:gd name="f44" fmla="*/ 2444750 f27 1"/>
                <a:gd name="f45" fmla="*/ 2457450 f27 1"/>
                <a:gd name="f46" fmla="*/ 2465917 f27 1"/>
                <a:gd name="f47" fmla="*/ 2846917 f27 1"/>
                <a:gd name="f48" fmla="*/ 12192000 f27 1"/>
                <a:gd name="f49" fmla="*/ 2332906 f26 1"/>
                <a:gd name="f50" fmla="*/ f28 1 f2"/>
                <a:gd name="f51" fmla="*/ f31 1 12192000"/>
                <a:gd name="f52" fmla="*/ f32 1 2332906"/>
                <a:gd name="f53" fmla="*/ f33 1 12192000"/>
                <a:gd name="f54" fmla="*/ f34 1 12192000"/>
                <a:gd name="f55" fmla="*/ f35 1 2332906"/>
                <a:gd name="f56" fmla="*/ f36 1 12192000"/>
                <a:gd name="f57" fmla="*/ f37 1 2332906"/>
                <a:gd name="f58" fmla="*/ f38 1 12192000"/>
                <a:gd name="f59" fmla="*/ f39 1 2332906"/>
                <a:gd name="f60" fmla="*/ f40 1 12192000"/>
                <a:gd name="f61" fmla="*/ f41 1 2332906"/>
                <a:gd name="f62" fmla="*/ f42 1 12192000"/>
                <a:gd name="f63" fmla="*/ f43 1 12192000"/>
                <a:gd name="f64" fmla="*/ f44 1 12192000"/>
                <a:gd name="f65" fmla="*/ f45 1 12192000"/>
                <a:gd name="f66" fmla="*/ f46 1 12192000"/>
                <a:gd name="f67" fmla="*/ f47 1 12192000"/>
                <a:gd name="f68" fmla="*/ f48 1 12192000"/>
                <a:gd name="f69" fmla="*/ f49 1 2332906"/>
                <a:gd name="f70" fmla="*/ f5 1 f29"/>
                <a:gd name="f71" fmla="*/ f6 1 f29"/>
                <a:gd name="f72" fmla="*/ f5 1 f30"/>
                <a:gd name="f73" fmla="*/ f7 1 f30"/>
                <a:gd name="f74" fmla="+- f50 0 f1"/>
                <a:gd name="f75" fmla="*/ f51 1 f29"/>
                <a:gd name="f76" fmla="*/ f52 1 f30"/>
                <a:gd name="f77" fmla="*/ f53 1 f29"/>
                <a:gd name="f78" fmla="*/ f54 1 f29"/>
                <a:gd name="f79" fmla="*/ f55 1 f30"/>
                <a:gd name="f80" fmla="*/ f56 1 f29"/>
                <a:gd name="f81" fmla="*/ f57 1 f30"/>
                <a:gd name="f82" fmla="*/ f58 1 f29"/>
                <a:gd name="f83" fmla="*/ f59 1 f30"/>
                <a:gd name="f84" fmla="*/ f60 1 f29"/>
                <a:gd name="f85" fmla="*/ f61 1 f30"/>
                <a:gd name="f86" fmla="*/ f62 1 f29"/>
                <a:gd name="f87" fmla="*/ f63 1 f29"/>
                <a:gd name="f88" fmla="*/ f64 1 f29"/>
                <a:gd name="f89" fmla="*/ f65 1 f29"/>
                <a:gd name="f90" fmla="*/ f66 1 f29"/>
                <a:gd name="f91" fmla="*/ f67 1 f29"/>
                <a:gd name="f92" fmla="*/ f68 1 f29"/>
                <a:gd name="f93" fmla="*/ f69 1 f30"/>
                <a:gd name="f94" fmla="*/ f70 f24 1"/>
                <a:gd name="f95" fmla="*/ f71 f24 1"/>
                <a:gd name="f96" fmla="*/ f73 f25 1"/>
                <a:gd name="f97" fmla="*/ f72 f25 1"/>
                <a:gd name="f98" fmla="*/ f75 f24 1"/>
                <a:gd name="f99" fmla="*/ f76 f25 1"/>
                <a:gd name="f100" fmla="*/ f77 f24 1"/>
                <a:gd name="f101" fmla="*/ f78 f24 1"/>
                <a:gd name="f102" fmla="*/ f79 f25 1"/>
                <a:gd name="f103" fmla="*/ f80 f24 1"/>
                <a:gd name="f104" fmla="*/ f81 f25 1"/>
                <a:gd name="f105" fmla="*/ f82 f24 1"/>
                <a:gd name="f106" fmla="*/ f83 f25 1"/>
                <a:gd name="f107" fmla="*/ f84 f24 1"/>
                <a:gd name="f108" fmla="*/ f85 f25 1"/>
                <a:gd name="f109" fmla="*/ f86 f24 1"/>
                <a:gd name="f110" fmla="*/ f87 f24 1"/>
                <a:gd name="f111" fmla="*/ f88 f24 1"/>
                <a:gd name="f112" fmla="*/ f89 f24 1"/>
                <a:gd name="f113" fmla="*/ f90 f24 1"/>
                <a:gd name="f114" fmla="*/ f91 f24 1"/>
                <a:gd name="f115" fmla="*/ f92 f24 1"/>
                <a:gd name="f116" fmla="*/ f93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4">
                  <a:pos x="f98" y="f99"/>
                </a:cxn>
                <a:cxn ang="f74">
                  <a:pos x="f100" y="f99"/>
                </a:cxn>
                <a:cxn ang="f74">
                  <a:pos x="f101" y="f102"/>
                </a:cxn>
                <a:cxn ang="f74">
                  <a:pos x="f103" y="f104"/>
                </a:cxn>
                <a:cxn ang="f74">
                  <a:pos x="f105" y="f106"/>
                </a:cxn>
                <a:cxn ang="f74">
                  <a:pos x="f107" y="f108"/>
                </a:cxn>
                <a:cxn ang="f74">
                  <a:pos x="f109" y="f108"/>
                </a:cxn>
                <a:cxn ang="f74">
                  <a:pos x="f110" y="f108"/>
                </a:cxn>
                <a:cxn ang="f74">
                  <a:pos x="f111" y="f106"/>
                </a:cxn>
                <a:cxn ang="f74">
                  <a:pos x="f112" y="f104"/>
                </a:cxn>
                <a:cxn ang="f74">
                  <a:pos x="f113" y="f102"/>
                </a:cxn>
                <a:cxn ang="f74">
                  <a:pos x="f114" y="f99"/>
                </a:cxn>
                <a:cxn ang="f74">
                  <a:pos x="f115" y="f99"/>
                </a:cxn>
                <a:cxn ang="f74">
                  <a:pos x="f115" y="f116"/>
                </a:cxn>
                <a:cxn ang="f74">
                  <a:pos x="f98" y="f116"/>
                </a:cxn>
              </a:cxnLst>
              <a:rect l="f94" t="f97" r="f95" b="f96"/>
              <a:pathLst>
                <a:path w="12192000" h="2332906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6"/>
                  </a:lnTo>
                  <a:lnTo>
                    <a:pt x="f18" y="f16"/>
                  </a:lnTo>
                  <a:lnTo>
                    <a:pt x="f19" y="f14"/>
                  </a:lnTo>
                  <a:lnTo>
                    <a:pt x="f20" y="f12"/>
                  </a:lnTo>
                  <a:lnTo>
                    <a:pt x="f21" y="f10"/>
                  </a:lnTo>
                  <a:lnTo>
                    <a:pt x="f22" y="f5"/>
                  </a:ln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close/>
                </a:path>
              </a:pathLst>
            </a:custGeom>
            <a:solidFill>
              <a:srgbClr val="262626"/>
            </a:solidFill>
            <a:ln w="15873" cap="rnd">
              <a:solidFill>
                <a:srgbClr val="00C6BB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endParaRPr>
            </a:p>
          </p:txBody>
        </p:sp>
        <p:sp>
          <p:nvSpPr>
            <p:cNvPr id="8" name="Isosceles Triangle 23">
              <a:extLst>
                <a:ext uri="{FF2B5EF4-FFF2-40B4-BE49-F238E27FC236}">
                  <a16:creationId xmlns:a16="http://schemas.microsoft.com/office/drawing/2014/main" id="{8F9EC261-1D0C-4907-A718-710843A6560D}"/>
                </a:ext>
              </a:extLst>
            </p:cNvPr>
            <p:cNvSpPr/>
            <p:nvPr/>
          </p:nvSpPr>
          <p:spPr>
            <a:xfrm flipH="1">
              <a:off x="-6007" y="4536246"/>
              <a:ext cx="5660995" cy="23329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26262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endParaRPr>
            </a:p>
          </p:txBody>
        </p:sp>
        <p:sp>
          <p:nvSpPr>
            <p:cNvPr id="9" name="Isosceles Triangle 24">
              <a:extLst>
                <a:ext uri="{FF2B5EF4-FFF2-40B4-BE49-F238E27FC236}">
                  <a16:creationId xmlns:a16="http://schemas.microsoft.com/office/drawing/2014/main" id="{C821E8A8-B122-4DE2-99D5-B5FDB6A7F664}"/>
                </a:ext>
              </a:extLst>
            </p:cNvPr>
            <p:cNvSpPr/>
            <p:nvPr/>
          </p:nvSpPr>
          <p:spPr>
            <a:xfrm>
              <a:off x="4803882" y="4536246"/>
              <a:ext cx="7389440" cy="23329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26262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endParaRP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4D65B0F2-F574-41AA-AA8F-CEE76F56CF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002" y="4817534"/>
            <a:ext cx="10572000" cy="779526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</a:rPr>
              <a:t>OpenCL </a:t>
            </a:r>
          </a:p>
        </p:txBody>
      </p:sp>
      <p:pic>
        <p:nvPicPr>
          <p:cNvPr id="11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EDAF6E5-F57E-4F33-9646-4E91D3F44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50" y="838925"/>
            <a:ext cx="3200400" cy="320841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Picture 8" descr="Diagram&#10;&#10;Description automatically generated">
            <a:extLst>
              <a:ext uri="{FF2B5EF4-FFF2-40B4-BE49-F238E27FC236}">
                <a16:creationId xmlns:a16="http://schemas.microsoft.com/office/drawing/2014/main" id="{D8E2FACB-34AE-4A5A-87EB-C19133B32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555" y="1113263"/>
            <a:ext cx="3200400" cy="279234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892E6DA-85A0-47FF-9486-FBA96C4681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5964" y="1153268"/>
            <a:ext cx="3200400" cy="275234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2150B672-858D-4BC0-BDD9-22E2938AC35C}"/>
              </a:ext>
            </a:extLst>
          </p:cNvPr>
          <p:cNvSpPr>
            <a:spLocks noMove="1" noResize="1"/>
          </p:cNvSpPr>
          <p:nvPr/>
        </p:nvSpPr>
        <p:spPr>
          <a:xfrm>
            <a:off x="0" y="-3172"/>
            <a:ext cx="12191996" cy="520382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3278"/>
              <a:gd name="f5" fmla="val 3090"/>
              <a:gd name="f6" fmla="val 943"/>
              <a:gd name="f7" fmla="val 1123"/>
              <a:gd name="f8" fmla="val 3270"/>
              <a:gd name="f9" fmla="val 1127"/>
              <a:gd name="f10" fmla="val 3272"/>
              <a:gd name="f11" fmla="val 1133"/>
              <a:gd name="f12" fmla="val 3275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3278"/>
              <a:gd name="f22" fmla="+- f4 0 f2"/>
              <a:gd name="f23" fmla="+- f3 0 f2"/>
              <a:gd name="f24" fmla="*/ f23 1 5760"/>
              <a:gd name="f25" fmla="*/ f22 1 3278"/>
              <a:gd name="f26" fmla="*/ 0 1 f24"/>
              <a:gd name="f27" fmla="*/ f3 1 f24"/>
              <a:gd name="f28" fmla="*/ 0 1 f25"/>
              <a:gd name="f29" fmla="*/ f4 1 f25"/>
              <a:gd name="f30" fmla="*/ f26 f20 1"/>
              <a:gd name="f31" fmla="*/ f27 f20 1"/>
              <a:gd name="f32" fmla="*/ f29 f21 1"/>
              <a:gd name="f33" fmla="*/ f28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0" t="f33" r="f31" b="f32"/>
            <a:pathLst>
              <a:path w="5760" h="3278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00C6BB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31">
            <a:extLst>
              <a:ext uri="{FF2B5EF4-FFF2-40B4-BE49-F238E27FC236}">
                <a16:creationId xmlns:a16="http://schemas.microsoft.com/office/drawing/2014/main" id="{A3E111D6-86FC-42AB-9CF8-F01A057D749C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43A3869F-AF18-4EE4-9AB9-30F8A5CC7F9A}"/>
              </a:ext>
            </a:extLst>
          </p:cNvPr>
          <p:cNvSpPr>
            <a:spLocks noMove="1" noResize="1"/>
          </p:cNvSpPr>
          <p:nvPr/>
        </p:nvSpPr>
        <p:spPr>
          <a:xfrm flipV="1">
            <a:off x="0" y="4672007"/>
            <a:ext cx="12191996" cy="218599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1377"/>
              <a:gd name="f5" fmla="val 1189"/>
              <a:gd name="f6" fmla="val 943"/>
              <a:gd name="f7" fmla="val 1123"/>
              <a:gd name="f8" fmla="val 1369"/>
              <a:gd name="f9" fmla="val 1127"/>
              <a:gd name="f10" fmla="val 1371"/>
              <a:gd name="f11" fmla="val 1133"/>
              <a:gd name="f12" fmla="val 1374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1377"/>
              <a:gd name="f22" fmla="+- f4 0 f2"/>
              <a:gd name="f23" fmla="+- f3 0 f2"/>
              <a:gd name="f24" fmla="*/ f23 1 5760"/>
              <a:gd name="f25" fmla="*/ f22 1 1377"/>
              <a:gd name="f26" fmla="*/ 0 1 f24"/>
              <a:gd name="f27" fmla="*/ f3 1 f24"/>
              <a:gd name="f28" fmla="*/ 0 1 f25"/>
              <a:gd name="f29" fmla="*/ f4 1 f25"/>
              <a:gd name="f30" fmla="*/ f26 f20 1"/>
              <a:gd name="f31" fmla="*/ f27 f20 1"/>
              <a:gd name="f32" fmla="*/ f29 f21 1"/>
              <a:gd name="f33" fmla="*/ f28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0" t="f33" r="f31" b="f32"/>
            <a:pathLst>
              <a:path w="5760" h="1377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solidFill>
            <a:srgbClr val="21212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9C9F42-8456-4CB8-BF8A-3C59686BE0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1512" y="5151994"/>
            <a:ext cx="10930490" cy="673446"/>
          </a:xfrm>
        </p:spPr>
        <p:txBody>
          <a:bodyPr>
            <a:normAutofit/>
          </a:bodyPr>
          <a:lstStyle/>
          <a:p>
            <a:pPr lvl="0"/>
            <a:r>
              <a:rPr lang="en-US" sz="3200" dirty="0">
                <a:solidFill>
                  <a:srgbClr val="FFFFFF"/>
                </a:solidFill>
              </a:rPr>
              <a:t>Porting </a:t>
            </a:r>
            <a:r>
              <a:rPr lang="en-US" sz="3200" dirty="0" err="1">
                <a:solidFill>
                  <a:srgbClr val="FFFFFF"/>
                </a:solidFill>
              </a:rPr>
              <a:t>GoL</a:t>
            </a:r>
            <a:r>
              <a:rPr lang="en-US" sz="3200" dirty="0">
                <a:solidFill>
                  <a:srgbClr val="FFFFFF"/>
                </a:solidFill>
              </a:rPr>
              <a:t> to OpenCL</a:t>
            </a:r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73C3E008-3BB6-4A66-AAC9-DA569E28D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9690" y="179258"/>
            <a:ext cx="7549487" cy="434794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88372A8C-11C3-474B-BC7B-CD43FEBD262D}"/>
              </a:ext>
            </a:extLst>
          </p:cNvPr>
          <p:cNvSpPr>
            <a:spLocks noMove="1" noResize="1"/>
          </p:cNvSpPr>
          <p:nvPr/>
        </p:nvSpPr>
        <p:spPr>
          <a:xfrm>
            <a:off x="0" y="-3172"/>
            <a:ext cx="12191996" cy="520382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3278"/>
              <a:gd name="f5" fmla="val 3090"/>
              <a:gd name="f6" fmla="val 943"/>
              <a:gd name="f7" fmla="val 1123"/>
              <a:gd name="f8" fmla="val 3270"/>
              <a:gd name="f9" fmla="val 1127"/>
              <a:gd name="f10" fmla="val 3272"/>
              <a:gd name="f11" fmla="val 1133"/>
              <a:gd name="f12" fmla="val 3275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3278"/>
              <a:gd name="f22" fmla="+- f4 0 f2"/>
              <a:gd name="f23" fmla="+- f3 0 f2"/>
              <a:gd name="f24" fmla="*/ f23 1 5760"/>
              <a:gd name="f25" fmla="*/ f22 1 3278"/>
              <a:gd name="f26" fmla="*/ 0 1 f24"/>
              <a:gd name="f27" fmla="*/ f3 1 f24"/>
              <a:gd name="f28" fmla="*/ 0 1 f25"/>
              <a:gd name="f29" fmla="*/ f4 1 f25"/>
              <a:gd name="f30" fmla="*/ f26 f20 1"/>
              <a:gd name="f31" fmla="*/ f27 f20 1"/>
              <a:gd name="f32" fmla="*/ f29 f21 1"/>
              <a:gd name="f33" fmla="*/ f28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0" t="f33" r="f31" b="f32"/>
            <a:pathLst>
              <a:path w="5760" h="3278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00C6BB"/>
            </a:solidFill>
            <a:prstDash val="solid"/>
            <a:miter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10A61FEA-023C-4E40-B8E3-626625999674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AF24AA94-CF94-41D3-AC30-654C9CCE9F95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218599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1377"/>
              <a:gd name="f5" fmla="val 1189"/>
              <a:gd name="f6" fmla="val 943"/>
              <a:gd name="f7" fmla="val 1123"/>
              <a:gd name="f8" fmla="val 1369"/>
              <a:gd name="f9" fmla="val 1127"/>
              <a:gd name="f10" fmla="val 1371"/>
              <a:gd name="f11" fmla="val 1133"/>
              <a:gd name="f12" fmla="val 1374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1377"/>
              <a:gd name="f22" fmla="+- f4 0 f2"/>
              <a:gd name="f23" fmla="+- f3 0 f2"/>
              <a:gd name="f24" fmla="*/ f23 1 5760"/>
              <a:gd name="f25" fmla="*/ f22 1 1377"/>
              <a:gd name="f26" fmla="*/ 0 1 f24"/>
              <a:gd name="f27" fmla="*/ f3 1 f24"/>
              <a:gd name="f28" fmla="*/ 0 1 f25"/>
              <a:gd name="f29" fmla="*/ f4 1 f25"/>
              <a:gd name="f30" fmla="*/ f26 f20 1"/>
              <a:gd name="f31" fmla="*/ f27 f20 1"/>
              <a:gd name="f32" fmla="*/ f29 f21 1"/>
              <a:gd name="f33" fmla="*/ f28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0" t="f33" r="f31" b="f32"/>
            <a:pathLst>
              <a:path w="5760" h="1377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solidFill>
            <a:srgbClr val="21212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5F92AB-4C5E-4306-934E-2ADF3E8555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1512" y="394938"/>
            <a:ext cx="11288972" cy="816641"/>
          </a:xfrm>
        </p:spPr>
        <p:txBody>
          <a:bodyPr>
            <a:normAutofit/>
          </a:bodyPr>
          <a:lstStyle/>
          <a:p>
            <a:pPr lvl="0"/>
            <a:r>
              <a:rPr lang="en-US" sz="3200">
                <a:solidFill>
                  <a:srgbClr val="FFFFFF"/>
                </a:solidFill>
              </a:rPr>
              <a:t>GoL Board vs OpenCL NDRange</a:t>
            </a:r>
          </a:p>
        </p:txBody>
      </p:sp>
      <p:pic>
        <p:nvPicPr>
          <p:cNvPr id="6" name="Graphic 6">
            <a:extLst>
              <a:ext uri="{FF2B5EF4-FFF2-40B4-BE49-F238E27FC236}">
                <a16:creationId xmlns:a16="http://schemas.microsoft.com/office/drawing/2014/main" id="{E2FC5329-DB91-45CE-9E07-F3C620DF9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9" y="1988344"/>
            <a:ext cx="10303431" cy="471963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B247-DD83-4EFE-B507-FF51B6CBBC6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OpenCL Kernel (V1)</a:t>
            </a:r>
            <a:endParaRPr lang="en-DE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82E3FC4-5E3A-4A76-BE4F-9B34F02EBB17}"/>
              </a:ext>
            </a:extLst>
          </p:cNvPr>
          <p:cNvSpPr txBox="1"/>
          <p:nvPr/>
        </p:nvSpPr>
        <p:spPr>
          <a:xfrm>
            <a:off x="0" y="2164997"/>
            <a:ext cx="5832628" cy="45550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#define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 BLOCK_SIZE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6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#define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 LOCAL_MEM_BLOCK_SIZE (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BLOCK_SIZE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 + 2)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/// fixes modulo for the purposes of this file (maximally negative the modulo range).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fixed_modulo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val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,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mod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 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return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(val + mod) % mod;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}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kernel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void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game_of_life_split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x_width,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y_width,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global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* board,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local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* group_board</a:t>
            </a: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 // has size LOCAL_MEM_BLOCK_SIZE²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y_local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get_local_id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x_local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get_local_id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y_group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get_group_id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x_group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get_group_id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    // "true" x and y position on the board (not bloated by larger kernel workgroup size for caching, wrapped around)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y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fixed_modulo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(y_group * BLOCK_SIZE + (y_local -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), y_width);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x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fixed_modulo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(x_group * BLOCK_SIZE + (x_local -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), x_width);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was_alive =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board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[y * x_width + x];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group_board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[y_local * LOCAL_MEM_BLOCK_SIZE + x_local] = was_alive;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49420CF2-BCC0-4018-970C-659D04A5A208}"/>
              </a:ext>
            </a:extLst>
          </p:cNvPr>
          <p:cNvSpPr txBox="1"/>
          <p:nvPr/>
        </p:nvSpPr>
        <p:spPr>
          <a:xfrm>
            <a:off x="5968755" y="2481050"/>
            <a:ext cx="6098956" cy="36317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    // if this is a cell at the border its only real purpose was to write the local memory. I left the other stuff there because it will still realistically be executed like this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is_compute_cell = !((y_local ==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 | (y_local == (BLOCK_SIZE +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)) | 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(x_local ==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 | (x_local == (BLOCK_SIZE +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)));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nb_count 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barrier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(CLK_LOCAL_MEM_FENCE);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    // indexing like this is only legal in the actually calculated cells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if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(is_compute_cell) 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    nb_count += […];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}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would_stay_alive = 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2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&lt;= nb_count) &amp; (nb_count &lt;=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3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would_gain_live = nb_count ==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3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is_alive_now = was_alive ? would_stay_alive : would_gain_live;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barrier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(CLK_GLOBAL_MEM_FENCE);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if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(is_compute_cell) 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   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board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[y * y_width + x] = is_alive_now;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}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E2B9C-0D04-441E-91C7-E35AC5C7EB0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OpenCL Kernel (V2)</a:t>
            </a:r>
            <a:endParaRPr lang="en-DE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5A6C241-9B18-4328-BAFF-B2FFE82A12CF}"/>
              </a:ext>
            </a:extLst>
          </p:cNvPr>
          <p:cNvSpPr txBox="1"/>
          <p:nvPr/>
        </p:nvSpPr>
        <p:spPr>
          <a:xfrm>
            <a:off x="0" y="2049581"/>
            <a:ext cx="5832628" cy="486287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#define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 BLOCK_SIZE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6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#define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 LOCAL_MEM_BLOCK_SIZE (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BLOCK_SIZE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 + 2)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/// fixes modulo for the purposes of this file (maximally negative the modulo range).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fixed_modulo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val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,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mod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 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return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(val + mod) % mod;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}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kernel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void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game_of_life_split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x_width,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y_width,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global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* src_board,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global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* dst_board,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local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* group_board</a:t>
            </a: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 // has size LOCAL_MEM_BLOCK_SIZE²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y_local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get_local_id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x_local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get_local_id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y_group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get_group_id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x_group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get_group_id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    // "true" x and y position on the board (not bloated by larger kernel workgroup size for caching, wrapped around)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y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fixed_modulo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(y_group * BLOCK_SIZE + (y_local -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), y_width);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x =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fixed_modulo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(x_group * BLOCK_SIZE + (x_local -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), x_width);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was_alive =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src_board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[y * x_width + x];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group_board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[y_local * LOCAL_MEM_BLOCK_SIZE + x_local] = was_alive;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0CD94F45-CFD6-4DD5-9651-804B170C69F2}"/>
              </a:ext>
            </a:extLst>
          </p:cNvPr>
          <p:cNvSpPr txBox="1"/>
          <p:nvPr/>
        </p:nvSpPr>
        <p:spPr>
          <a:xfrm>
            <a:off x="5968755" y="2481050"/>
            <a:ext cx="6098956" cy="347787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   // if this is a cell at the border its only real purpose was to write the local memory. I left the other stuff there because it will still realistically be executed like this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is_compute_cell = !((y_local ==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 | (y_local == (BLOCK_SIZE +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)) | (x_local ==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 | (x_local == (BLOCK_SIZE +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1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)));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int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nb_count 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0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DCDCAA"/>
                </a:solidFill>
                <a:uFillTx/>
                <a:latin typeface="Consolas" pitchFamily="49"/>
              </a:rPr>
              <a:t>barrier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(CLK_LOCAL_MEM_FENCE);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6A9955"/>
                </a:solidFill>
                <a:uFillTx/>
                <a:latin typeface="Consolas" pitchFamily="49"/>
              </a:rPr>
              <a:t>    // indexing like this is only legal in the actually calculated cells</a:t>
            </a: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if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(is_compute_cell) 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    nb_count += […];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}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would_stay_alive = (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2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&lt;= nb_count) &amp; (nb_count &lt;=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3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would_gain_live = nb_count == </a:t>
            </a:r>
            <a:r>
              <a:rPr lang="en-US" sz="1000" b="0" i="0" u="none" strike="noStrike" kern="1200" cap="none" spc="0" baseline="0">
                <a:solidFill>
                  <a:srgbClr val="B5CEA8"/>
                </a:solidFill>
                <a:uFillTx/>
                <a:latin typeface="Consolas" pitchFamily="49"/>
              </a:rPr>
              <a:t>3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</a:b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569CD6"/>
                </a:solidFill>
                <a:uFillTx/>
                <a:latin typeface="Consolas" pitchFamily="49"/>
              </a:rPr>
              <a:t>bool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is_alive_now = was_alive ? would_stay_alive : would_gain_live;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00" b="0" i="0" u="none" strike="noStrike" kern="1200" cap="none" spc="0" baseline="0">
              <a:solidFill>
                <a:srgbClr val="D4D4D4"/>
              </a:solidFill>
              <a:uFillTx/>
              <a:latin typeface="Consolas" pitchFamily="49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</a:t>
            </a:r>
            <a:r>
              <a:rPr lang="en-US" sz="1000" b="0" i="0" u="none" strike="noStrike" kern="1200" cap="none" spc="0" baseline="0">
                <a:solidFill>
                  <a:srgbClr val="C586C0"/>
                </a:solidFill>
                <a:uFillTx/>
                <a:latin typeface="Consolas" pitchFamily="49"/>
              </a:rPr>
              <a:t>if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(is_compute_cell) {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    </a:t>
            </a:r>
            <a:r>
              <a:rPr lang="en-US" sz="1000" b="0" i="0" u="none" strike="noStrike" kern="1200" cap="none" spc="0" baseline="0">
                <a:solidFill>
                  <a:srgbClr val="9CDCFE"/>
                </a:solidFill>
                <a:uFillTx/>
                <a:latin typeface="Consolas" pitchFamily="49"/>
              </a:rPr>
              <a:t>dst_board</a:t>
            </a: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[y * y_width + x] = is_alive_now;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    }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D4D4D4"/>
                </a:solidFill>
                <a:uFillTx/>
                <a:latin typeface="Consolas" pitchFamily="49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D7C5-C15C-4F70-A023-38B580113B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Overall Performance Metrics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55998-E3CC-48E2-AE7B-BE2B22B8E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24696"/>
            <a:ext cx="11140751" cy="14413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D80D26-F1A0-4402-B3D0-69F001AB7151}"/>
              </a:ext>
            </a:extLst>
          </p:cNvPr>
          <p:cNvSpPr txBox="1"/>
          <p:nvPr/>
        </p:nvSpPr>
        <p:spPr>
          <a:xfrm>
            <a:off x="4007627" y="2642911"/>
            <a:ext cx="417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AMD R5 3600, DDR4-3200, GTX 1070, </a:t>
            </a:r>
            <a:r>
              <a:rPr lang="en-US" dirty="0" err="1"/>
              <a:t>Zeiten</a:t>
            </a:r>
            <a:r>
              <a:rPr lang="en-US" dirty="0"/>
              <a:t> in </a:t>
            </a:r>
            <a:r>
              <a:rPr lang="en-US" dirty="0" err="1"/>
              <a:t>ms</a:t>
            </a:r>
            <a:endParaRPr lang="en-D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2B8C-C7C6-4368-A193-AEBE3021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8BFF8-EBA6-4511-A07D-6DB5E34031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  <a:p>
            <a:r>
              <a:rPr lang="en-US" dirty="0"/>
              <a:t>OpenCL </a:t>
            </a:r>
            <a:r>
              <a:rPr lang="en-US" dirty="0" err="1"/>
              <a:t>Infografiken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https://github.com/KhronosGroup/OpenCL-Guide</a:t>
            </a:r>
            <a:r>
              <a:rPr lang="en-US" dirty="0"/>
              <a:t> (CC-BY 4.0)</a:t>
            </a:r>
            <a:endParaRPr lang="en-DE" dirty="0"/>
          </a:p>
          <a:p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pic>
        <p:nvPicPr>
          <p:cNvPr id="4" name="Graphic 5" descr="Questions">
            <a:extLst>
              <a:ext uri="{FF2B5EF4-FFF2-40B4-BE49-F238E27FC236}">
                <a16:creationId xmlns:a16="http://schemas.microsoft.com/office/drawing/2014/main" id="{58117C9F-4504-40E4-BE6E-D5B9537E1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5700" y="550506"/>
            <a:ext cx="3102219" cy="310221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367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24A56-C7B8-465F-8864-9822D1665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4389427" cy="4962786"/>
          </a:xfrm>
        </p:spPr>
        <p:txBody>
          <a:bodyPr anchor="ctr">
            <a:normAutofit/>
          </a:bodyPr>
          <a:lstStyle/>
          <a:p>
            <a:r>
              <a:rPr lang="en-US"/>
              <a:t>Game of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FA015-AED6-4154-AB72-96A2BCAC4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MSans12-Regular"/>
              </a:rPr>
              <a:t> Any live cell with two or three alive </a:t>
            </a:r>
            <a:r>
              <a:rPr lang="en-US" sz="2800" dirty="0" err="1">
                <a:latin typeface="LMSans12-Regular"/>
              </a:rPr>
              <a:t>neighbours</a:t>
            </a:r>
            <a:r>
              <a:rPr lang="en-US" sz="2800" dirty="0">
                <a:latin typeface="LMSans12-Regular"/>
              </a:rPr>
              <a:t> survives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MSans12-Regular"/>
              </a:rPr>
              <a:t> Any dead cell with three live </a:t>
            </a:r>
            <a:r>
              <a:rPr lang="en-US" sz="2800" dirty="0" err="1">
                <a:latin typeface="LMSans12-Regular"/>
              </a:rPr>
              <a:t>neighbours</a:t>
            </a:r>
            <a:r>
              <a:rPr lang="en-US" sz="2800" dirty="0">
                <a:latin typeface="LMSans12-Regular"/>
              </a:rPr>
              <a:t> becomes a live cell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MSans12-Regular"/>
              </a:rPr>
              <a:t> All other live cells die in the next generation. Similarly, all other dead cells stay dead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7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BA3AE5-0FB8-4948-A421-5CEE1A5E8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615FFFBF-F0D2-4BB8-BB9E-3ADC47E3B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01445-CE9F-4656-86FD-A4B9CD2C3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06" y="758140"/>
            <a:ext cx="5039035" cy="71120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Naive Data Representation</a:t>
            </a:r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FD056B7E-FBD7-4858-966D-9C4DEDA7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0C00DD-E01F-4271-908F-8647AA714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06" y="1413481"/>
            <a:ext cx="6584334" cy="3636963"/>
          </a:xfrm>
        </p:spPr>
        <p:txBody>
          <a:bodyPr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row_nr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col_nr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board_t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pic>
        <p:nvPicPr>
          <p:cNvPr id="8" name="Picture 7" descr="Text, table&#10;&#10;Description automatically generated">
            <a:extLst>
              <a:ext uri="{FF2B5EF4-FFF2-40B4-BE49-F238E27FC236}">
                <a16:creationId xmlns:a16="http://schemas.microsoft.com/office/drawing/2014/main" id="{04511733-2DFD-4501-9865-FB35D0D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946" y="2126932"/>
            <a:ext cx="3983809" cy="260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36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5BA3AE5-0FB8-4948-A421-5CEE1A5E8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9">
            <a:extLst>
              <a:ext uri="{FF2B5EF4-FFF2-40B4-BE49-F238E27FC236}">
                <a16:creationId xmlns:a16="http://schemas.microsoft.com/office/drawing/2014/main" id="{615FFFBF-F0D2-4BB8-BB9E-3ADC47E3B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B7A43-A5F1-434E-B08F-A439F852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58" y="304799"/>
            <a:ext cx="5039035" cy="84524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Neighbour</a:t>
            </a:r>
            <a:r>
              <a:rPr lang="en-US" dirty="0"/>
              <a:t> Counting</a:t>
            </a:r>
          </a:p>
        </p:txBody>
      </p:sp>
      <p:sp>
        <p:nvSpPr>
          <p:cNvPr id="27" name="Rounded Rectangle 17">
            <a:extLst>
              <a:ext uri="{FF2B5EF4-FFF2-40B4-BE49-F238E27FC236}">
                <a16:creationId xmlns:a16="http://schemas.microsoft.com/office/drawing/2014/main" id="{FD056B7E-FBD7-4858-966D-9C4DEDA7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01F1515-3635-4312-A551-F380451F4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58" y="1247473"/>
            <a:ext cx="6152700" cy="5513098"/>
          </a:xfrm>
        </p:spPr>
        <p:txBody>
          <a:bodyPr>
            <a:normAutofit fontScale="47500" lnSpcReduction="20000"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Select the cell at 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row:col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of the board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cell_state_at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board_t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use % to get wrapping effect at board edges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row_nr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%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row_nr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col_nr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%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col_nr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Get the neighbor count of the cell at 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row:col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of the board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get_neighbour_count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board_t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neighbour_count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{ 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Check col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 Check Row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// Avoid the current cell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// Add cell state (0|1) to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neighbour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count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neighbour_count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cell_state_at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neighbour_count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24" name="Picture 23" descr="Text, table&#10;&#10;Description automatically generated">
            <a:extLst>
              <a:ext uri="{FF2B5EF4-FFF2-40B4-BE49-F238E27FC236}">
                <a16:creationId xmlns:a16="http://schemas.microsoft.com/office/drawing/2014/main" id="{B6D09B11-5631-4AD7-A56B-FD347E6B6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946" y="2126932"/>
            <a:ext cx="3983809" cy="260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84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5BA3AE5-0FB8-4948-A421-5CEE1A5E8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9">
            <a:extLst>
              <a:ext uri="{FF2B5EF4-FFF2-40B4-BE49-F238E27FC236}">
                <a16:creationId xmlns:a16="http://schemas.microsoft.com/office/drawing/2014/main" id="{615FFFBF-F0D2-4BB8-BB9E-3ADC47E3B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B7A43-A5F1-434E-B08F-A439F852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" y="330231"/>
            <a:ext cx="5039035" cy="69840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State Generation</a:t>
            </a:r>
          </a:p>
        </p:txBody>
      </p:sp>
      <p:sp>
        <p:nvSpPr>
          <p:cNvPr id="33" name="Rounded Rectangle 17">
            <a:extLst>
              <a:ext uri="{FF2B5EF4-FFF2-40B4-BE49-F238E27FC236}">
                <a16:creationId xmlns:a16="http://schemas.microsoft.com/office/drawing/2014/main" id="{FD056B7E-FBD7-4858-966D-9C4DEDA7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20DB8CF-F3FF-47FC-8FBC-DAA247B3AE0E}"/>
              </a:ext>
            </a:extLst>
          </p:cNvPr>
          <p:cNvSpPr txBox="1">
            <a:spLocks/>
          </p:cNvSpPr>
          <p:nvPr/>
        </p:nvSpPr>
        <p:spPr>
          <a:xfrm>
            <a:off x="236220" y="1576086"/>
            <a:ext cx="6249247" cy="46024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Generates the next state of a cell based on the rules of the game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generate_cell_state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board_t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cell_neighbour_count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get_neighbour_count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cell_survives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cell_neighbour_count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cell_neighbour_count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cell_birth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!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cell_neighbour_count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cell_survives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cell_birth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Loops through all board cells and generates the next board state based on the rules of the game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generate_next_board_state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board_t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current_board_state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//Store current board state to avoid overriding during cell state generation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board_t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current_board_state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Loop through rows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current_board_state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row_nr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 Loop through cols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current_board_state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col_nr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// generate new states for row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current_board_state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cell_rows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generate_cell_state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0" name="Picture 19" descr="Text, table&#10;&#10;Description automatically generated">
            <a:extLst>
              <a:ext uri="{FF2B5EF4-FFF2-40B4-BE49-F238E27FC236}">
                <a16:creationId xmlns:a16="http://schemas.microsoft.com/office/drawing/2014/main" id="{F82DC31B-32E3-4F57-8E6A-36A90EF8B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086" y="2126932"/>
            <a:ext cx="3983809" cy="260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53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1E124-EA2F-4263-8D48-665CF234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000">
                <a:solidFill>
                  <a:schemeClr val="tx1"/>
                </a:solidFill>
              </a:rPr>
              <a:t>Naive Implementation – Open MP</a:t>
            </a:r>
            <a:endParaRPr lang="en-US" sz="30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2CCA9-F59C-4A86-9886-9641C96A8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114" y="495300"/>
            <a:ext cx="6691106" cy="5867400"/>
          </a:xfrm>
          <a:effectLst/>
        </p:spPr>
        <p:txBody>
          <a:bodyPr>
            <a:normAutofit fontScale="92500"/>
          </a:bodyPr>
          <a:lstStyle/>
          <a:p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game_of_life_loop_omp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board_t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board_t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generations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parallel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omp_get_num_threads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generations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row_nr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col_nr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alive_neighbours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get_neighbour_count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cell_survives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cell_rows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alive_neighbours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alive_neighbours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cell_birth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!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cell_rows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alive_neighbours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cell_rows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cell_survives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cell_birth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master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cell_rows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cell_rows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display_board_state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board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barrier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"Number of threads: 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916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22AEB96-A3F8-4EC3-A246-8DAD9319A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14002556-A10E-479D-9B30-0C8B7938E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E4333-3980-4C0E-AD2A-A8A7312D3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43" y="273651"/>
            <a:ext cx="3675318" cy="197128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/>
              <a:t>Performance Metrics and</a:t>
            </a:r>
            <a:br>
              <a:rPr lang="en-US" sz="3200" dirty="0"/>
            </a:br>
            <a:r>
              <a:rPr lang="en-US" sz="3200" dirty="0"/>
              <a:t>Limiting Factors</a:t>
            </a:r>
          </a:p>
        </p:txBody>
      </p:sp>
      <p:pic>
        <p:nvPicPr>
          <p:cNvPr id="10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F8686854-B224-4EAF-AA8E-574C032D2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513" y="734883"/>
            <a:ext cx="6584950" cy="282124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531B61C-C9E7-46B5-BE38-DAD375A0077C}"/>
              </a:ext>
            </a:extLst>
          </p:cNvPr>
          <p:cNvSpPr txBox="1">
            <a:spLocks/>
          </p:cNvSpPr>
          <p:nvPr/>
        </p:nvSpPr>
        <p:spPr>
          <a:xfrm>
            <a:off x="480843" y="2518589"/>
            <a:ext cx="4075970" cy="22139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Vector Memory Allocations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Memory Bound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Cell_State_At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9C46E1-8FFB-48ED-8601-2C372AEB4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171" y="3763957"/>
            <a:ext cx="6939634" cy="256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10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C5B73-82D0-49E7-96A5-A5E32971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694" y="878774"/>
            <a:ext cx="4211485" cy="56642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dirty="0"/>
              <a:t>Data Representation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38E242-BA9E-46B8-8234-670CF8FC23A4}"/>
              </a:ext>
            </a:extLst>
          </p:cNvPr>
          <p:cNvSpPr txBox="1"/>
          <p:nvPr/>
        </p:nvSpPr>
        <p:spPr>
          <a:xfrm>
            <a:off x="344077" y="2035327"/>
            <a:ext cx="4292928" cy="2487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u_char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u_int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board_t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b="0" dirty="0">
                <a:solidFill>
                  <a:srgbClr val="FFFFFF"/>
                </a:solidFill>
                <a:effectLst/>
              </a:rPr>
            </a:br>
            <a:endParaRPr lang="en-US" sz="2000" b="0" dirty="0">
              <a:solidFill>
                <a:srgbClr val="FFFFFF"/>
              </a:solidFill>
              <a:effectLst/>
            </a:endParaRPr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Rectangle&#10;&#10;Description automatically generated with low confidence">
            <a:extLst>
              <a:ext uri="{FF2B5EF4-FFF2-40B4-BE49-F238E27FC236}">
                <a16:creationId xmlns:a16="http://schemas.microsoft.com/office/drawing/2014/main" id="{3BADFA31-447F-4915-B79C-6279221C2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706" y="2324056"/>
            <a:ext cx="5638853" cy="219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20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5BA3AE5-0FB8-4948-A421-5CEE1A5E8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615FFFBF-F0D2-4BB8-BB9E-3ADC47E3B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C5B73-82D0-49E7-96A5-A5E32971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8" y="244259"/>
            <a:ext cx="5385060" cy="71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Cell State Manipulation</a:t>
            </a:r>
          </a:p>
        </p:txBody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FD056B7E-FBD7-4858-966D-9C4DEDA7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Rectangle&#10;&#10;Description automatically generated with low confidence">
            <a:extLst>
              <a:ext uri="{FF2B5EF4-FFF2-40B4-BE49-F238E27FC236}">
                <a16:creationId xmlns:a16="http://schemas.microsoft.com/office/drawing/2014/main" id="{3BADFA31-447F-4915-B79C-6279221C2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188" y="1455185"/>
            <a:ext cx="3832042" cy="149449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6981D5D-F29A-4F3C-B46D-4EB128A58EC1}"/>
              </a:ext>
            </a:extLst>
          </p:cNvPr>
          <p:cNvSpPr txBox="1">
            <a:spLocks/>
          </p:cNvSpPr>
          <p:nvPr/>
        </p:nvSpPr>
        <p:spPr>
          <a:xfrm>
            <a:off x="264008" y="1208398"/>
            <a:ext cx="6221459" cy="523213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spawn_cell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board_t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u_int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u_int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   // index 1d array as 2d array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u_char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cell_ptr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cells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cols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   // make cell alive by setting first bit to 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*(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cell_ptr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|=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0x01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   // Handle indexes if the cell is on the edges of the board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x_left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x_right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y_above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y_below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get_wrap_indexes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x_left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x_right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y_above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y_below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  *(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cell_ptr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y_above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x_left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0x02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 //[1]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*(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cell_ptr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y_above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0x02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          //[2]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*(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cell_ptr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y_above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x_right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0x02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//[3]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*(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cell_ptr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x_left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0x02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           //[4]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*(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cell_ptr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x_right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0x02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          //[5]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*(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cell_ptr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y_below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x_left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0x02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 //[6]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*(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cell_ptr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y_below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0x02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          //[7]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*(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cell_ptr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y_below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x_right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0x02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//[8]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6FCA5E5-63DE-4B08-8A6A-E6DAAE1C5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188" y="3429000"/>
            <a:ext cx="3832042" cy="146575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23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631</TotalTime>
  <Words>2673</Words>
  <Application>Microsoft Office PowerPoint</Application>
  <PresentationFormat>Widescreen</PresentationFormat>
  <Paragraphs>240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Consolas</vt:lpstr>
      <vt:lpstr>LMSans12-Regular</vt:lpstr>
      <vt:lpstr>Wingdings 2</vt:lpstr>
      <vt:lpstr>Quotable</vt:lpstr>
      <vt:lpstr>Game of Life</vt:lpstr>
      <vt:lpstr>Game of Life</vt:lpstr>
      <vt:lpstr>Naive Data Representation</vt:lpstr>
      <vt:lpstr>Neighbour Counting</vt:lpstr>
      <vt:lpstr>State Generation</vt:lpstr>
      <vt:lpstr>Naive Implementation – Open MP</vt:lpstr>
      <vt:lpstr>Performance Metrics and Limiting Factors</vt:lpstr>
      <vt:lpstr>Data Representation</vt:lpstr>
      <vt:lpstr>Cell State Manipulation</vt:lpstr>
      <vt:lpstr>State Generation</vt:lpstr>
      <vt:lpstr>Optimized Version -  Performance Metrics</vt:lpstr>
      <vt:lpstr>OpenCL Implementation</vt:lpstr>
      <vt:lpstr>OpenCL </vt:lpstr>
      <vt:lpstr>Porting GoL to OpenCL</vt:lpstr>
      <vt:lpstr>GoL Board vs OpenCL NDRange</vt:lpstr>
      <vt:lpstr>OpenCL Kernel (V1)</vt:lpstr>
      <vt:lpstr>OpenCL Kernel (V2)</vt:lpstr>
      <vt:lpstr>Overall Performance Metrics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of Life</dc:title>
  <dc:creator>Anduena Shkurti</dc:creator>
  <cp:lastModifiedBy>Samuel Maier</cp:lastModifiedBy>
  <cp:revision>43</cp:revision>
  <dcterms:created xsi:type="dcterms:W3CDTF">2022-01-15T10:50:13Z</dcterms:created>
  <dcterms:modified xsi:type="dcterms:W3CDTF">2022-01-17T09:06:55Z</dcterms:modified>
</cp:coreProperties>
</file>