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4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2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slides/slide47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2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39.xml" ContentType="application/vnd.openxmlformats-officedocument.presentationml.slide+xml"/>
  <Override PartName="/customXml/itemProps2.xml" ContentType="application/vnd.openxmlformats-officedocument.customXmlProperties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6.xml" ContentType="application/vnd.openxmlformats-officedocument.presentationml.slide+xml"/>
  <Override PartName="/customXml/itemProps3.xml" ContentType="application/vnd.openxmlformats-officedocument.customXmlProperties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1.xml" ContentType="application/vnd.openxmlformats-officedocument.presentationml.slide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0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presProps.xml" ContentType="application/vnd.openxmlformats-officedocument.presentationml.presProps+xml"/>
  <Override PartName="/ppt/slides/slide21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>
  <p:sldMasterIdLst>
    <p:sldMasterId id="2147483648" r:id="rId4"/>
  </p:sldMasterIdLst>
  <p:notesMasterIdLst>
    <p:notesMasterId r:id="rId54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12192000" cy="6858000"/>
  <p:notesSz cx="6858000" cy="9144000"/>
  <p:custDataLst>
    <p:custData r:id="rId1"/>
    <p:custData r:id="rId2"/>
    <p:custData r:id="rId3"/>
  </p:custDataLst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5" d="100"/>
          <a:sy n="125" d="100"/>
        </p:scale>
        <p:origin x="3680" y="168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 /><Relationship Id="rId56" Type="http://schemas.openxmlformats.org/officeDocument/2006/relationships/tableStyles" Target="tableStyles.xml" /><Relationship Id="rId5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988217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irce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07068814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irce"/>
              </a:defRPr>
            </a:lvl1pPr>
          </a:lstStyle>
          <a:p>
            <a:pPr>
              <a:defRPr/>
            </a:pPr>
            <a:fld id="{0CB47BFB-69F5-4E79-99AD-82B75EF675AA}" type="datetimeFigureOut">
              <a:rPr lang="it-IT"/>
              <a:t>07/07/23</a:t>
            </a:fld>
            <a:endParaRPr lang="it-IT"/>
          </a:p>
        </p:txBody>
      </p:sp>
      <p:sp>
        <p:nvSpPr>
          <p:cNvPr id="847176898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1800718206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1103404416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irce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39378343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irce"/>
              </a:defRPr>
            </a:lvl1pPr>
          </a:lstStyle>
          <a:p>
            <a:pPr>
              <a:defRPr/>
            </a:pPr>
            <a:fld id="{8E985342-32E4-4B60-965B-BC36838A0356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Circe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87622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784350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4899875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985342-32E4-4B60-965B-BC36838A0356}" type="slidenum">
              <a:rPr lang="it-IT"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341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87119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21744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D119DE-7A34-4243-2B5C-136FC096D3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9734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48901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47163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EE823C-733E-82D1-16A4-B819B96A8CB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1943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00943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42419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DA727-D3A1-DF2A-3103-53A163206E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5491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28764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86082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E77AB4-0B49-3643-E67B-D231917490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5568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245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84894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A07BAC-E054-5462-566E-A826ACBC2D3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2753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4303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93162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C34FB3-92DC-C602-2E46-27999E384F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9418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81136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24349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D9FA4D-40EB-508C-F20C-9BCBFE8BE9A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9927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72514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86138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F9EF1F-B33D-5ADD-47DD-198FBD636C8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2646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53124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72885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21D7E9-6085-7034-CFF6-438CA9C4372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8976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75481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35982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52FF9B-B49D-0F7C-EE8F-C1F4A91394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44681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94929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216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AAB14F-05C5-0727-D366-FA01D3FDA8C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914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34818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60330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CE19C6-89D4-672E-C050-25623D13724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6140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4277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48711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B73002-02DB-6041-C1A0-7E152B4D0B9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8072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00570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99152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6B6475-3EE7-F518-59AC-792DB0084B0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85230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0953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3835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F00118-3B7D-17E8-DBF6-042B7510C92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5553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2133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70559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C45EA6-F7E0-1F15-FFA9-8B8A0D6CDCE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60301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82827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41881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587AD3-7DE9-CBC0-FB32-713161360DB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561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3326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37178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0E29A7-C950-4278-4948-59F4BFB593D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7357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08782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35797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684AC9-1995-9C24-EF28-F94F3F90D9C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0198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57339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60157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56A9ED-8085-D9C4-441A-6DAEB4F781C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33435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69428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04632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31F403-C4A3-8C88-B01B-708E182C378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842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16939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1106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E63981-C198-8BAD-4240-168F610A6AC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24598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21253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84618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3E5EBA-1C9D-8702-66D1-88BF149EADF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6678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06175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6067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1CCAB8-C41B-EE57-E082-04B810E8135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776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82982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05272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3944E-2B49-B205-23F1-DF504D38D95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697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5426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73386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10B3C8-7FEF-2627-FB70-FF9F7E1A051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3678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16919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06371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F8E959-F5D5-1616-0E3B-FB663BD6B1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4385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97792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073940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50BEC3-AE00-8EF6-6316-5662935AF7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0741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47753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92064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D4E63D-3A24-F3D6-C37E-BAF038FA83F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9083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5017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73351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C7ACEE-4E3C-6EC9-D03C-29E563B5410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0066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06277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60870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000855-7D9C-C9BF-7D4E-E2F217347E4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3385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91302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35763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77A1F6-3D96-B375-9327-D2ECFB024B5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1669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4615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9812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71639D-DA10-A758-63C7-C0C4CB3CED2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92090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56954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17036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E9D9AC-6449-0107-B28C-769CB581063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22081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6759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4587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C953AD-C436-AA5F-205D-FF9CF6C6B81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056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6497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55324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D737FC-DEB8-3F59-8E04-35F4F571EA5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8939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28550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1409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57E707-2A69-B36E-48A9-DA056D094CD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3559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98785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91910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8D78D1-FBDF-855D-286A-90D998A68C7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85611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614434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6272419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2666B57-60EB-5019-63F7-AC0946F0CBF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6483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65748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2582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EFDA1C-D64F-452A-370F-5AC1F341DDF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3269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0212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7762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A490B2-56D6-AE12-7659-9CAF4B814D0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5453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6764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7609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5A0B18-DCE4-5B3F-A8B9-9A63C63B4C3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74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525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72821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1CEE49-8BAF-B9F3-670D-E3A1F854CBE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1504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1269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9746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B9C5A-DD26-8B8E-E320-D133BA50F9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7840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95669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10560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F6108B-96A4-71CC-E863-0480611B1BC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2268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10662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09004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CA6FA-6857-E95D-5328-9BAEF1822E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pertina princip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774663" name="Rettangolo 8"/>
          <p:cNvSpPr/>
          <p:nvPr userDrawn="1"/>
        </p:nvSpPr>
        <p:spPr bwMode="auto">
          <a:xfrm>
            <a:off x="0" y="3316941"/>
            <a:ext cx="12192000" cy="3537284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it-IT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1949557587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42875" y="3392626"/>
            <a:ext cx="1121069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80000"/>
              </a:lnSpc>
              <a:defRPr sz="5400">
                <a:solidFill>
                  <a:schemeClr val="bg1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Titolo copertina principale, </a:t>
            </a:r>
            <a:br>
              <a:rPr lang="it-IT"/>
            </a:br>
            <a:r>
              <a:rPr lang="it-IT"/>
              <a:t>iniziale maiuscola</a:t>
            </a:r>
            <a:endParaRPr/>
          </a:p>
        </p:txBody>
      </p:sp>
      <p:sp>
        <p:nvSpPr>
          <p:cNvPr id="460679713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15613" y="5815389"/>
            <a:ext cx="11237960" cy="598658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800" i="0">
                <a:solidFill>
                  <a:schemeClr val="bg1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it-IT"/>
              <a:t>Sommario copertina principale, </a:t>
            </a:r>
            <a:br>
              <a:rPr lang="it-IT"/>
            </a:br>
            <a:r>
              <a:rPr lang="it-IT"/>
              <a:t>iniziale maiuscola</a:t>
            </a:r>
            <a:endParaRPr/>
          </a:p>
        </p:txBody>
      </p:sp>
      <p:sp>
        <p:nvSpPr>
          <p:cNvPr id="1385020291" name="Rectangle 33"/>
          <p:cNvSpPr/>
          <p:nvPr userDrawn="1"/>
        </p:nvSpPr>
        <p:spPr bwMode="auto">
          <a:xfrm>
            <a:off x="6871309" y="5010270"/>
            <a:ext cx="4455000" cy="59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defRPr/>
            </a:pPr>
            <a:endParaRPr lang="it-IT">
              <a:solidFill>
                <a:srgbClr val="494949"/>
              </a:solidFill>
              <a:latin typeface="Circe"/>
            </a:endParaRPr>
          </a:p>
        </p:txBody>
      </p:sp>
      <p:sp>
        <p:nvSpPr>
          <p:cNvPr id="1335845017" name="Segnaposto testo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5612" y="5192570"/>
            <a:ext cx="11210697" cy="50053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>
              <a:defRPr/>
            </a:pPr>
            <a:r>
              <a:rPr lang="it-IT"/>
              <a:t>Sottotitolo su una sola riga, iniziale maiuscola</a:t>
            </a:r>
            <a:endParaRPr/>
          </a:p>
        </p:txBody>
      </p:sp>
      <p:pic>
        <p:nvPicPr>
          <p:cNvPr id="487990934" name="Immagine 5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7533515" y="292697"/>
            <a:ext cx="4474983" cy="106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pertina alternativ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950414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0" y="2006714"/>
            <a:ext cx="10972571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Titolo copertina alternativa,</a:t>
            </a:r>
            <a:br>
              <a:rPr lang="it-IT"/>
            </a:br>
            <a:r>
              <a:rPr lang="it-IT"/>
              <a:t> iniziale maiuscola</a:t>
            </a:r>
            <a:endParaRPr/>
          </a:p>
        </p:txBody>
      </p:sp>
      <p:sp>
        <p:nvSpPr>
          <p:cNvPr id="376922779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0" y="3653013"/>
            <a:ext cx="10972571" cy="1096899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Tahom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it-IT"/>
              <a:t>Sottotitolo copertina alternativa, </a:t>
            </a:r>
            <a:br>
              <a:rPr lang="it-IT"/>
            </a:br>
            <a:r>
              <a:rPr lang="it-IT"/>
              <a:t>iniziale maiuscola, anche su due righe</a:t>
            </a:r>
            <a:endParaRPr/>
          </a:p>
        </p:txBody>
      </p:sp>
      <p:sp>
        <p:nvSpPr>
          <p:cNvPr id="368481774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042357" y="5208584"/>
            <a:ext cx="10327542" cy="598658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it-IT"/>
              <a:t>Sommario copertina alternativa, iniziale maiuscola</a:t>
            </a:r>
            <a:endParaRPr/>
          </a:p>
        </p:txBody>
      </p:sp>
      <p:sp>
        <p:nvSpPr>
          <p:cNvPr id="1744319938" name="Rettangolo 8"/>
          <p:cNvSpPr/>
          <p:nvPr userDrawn="1"/>
        </p:nvSpPr>
        <p:spPr bwMode="auto">
          <a:xfrm>
            <a:off x="0" y="5988042"/>
            <a:ext cx="12192000" cy="902042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934794032" name="Segnaposto data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18646897" name="Segnaposto piè di pagina 5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886240002" name="Segnaposto numero diapositiva 6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pic>
        <p:nvPicPr>
          <p:cNvPr id="1766653993" name="Immagine 9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290501" y="321756"/>
            <a:ext cx="4474983" cy="106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eparatore di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17560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14321" y="2749672"/>
            <a:ext cx="10972571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Titolo sezione, iniziale maiuscola</a:t>
            </a:r>
            <a:endParaRPr/>
          </a:p>
        </p:txBody>
      </p:sp>
      <p:sp>
        <p:nvSpPr>
          <p:cNvPr id="823170139" name="Rettangolo 8"/>
          <p:cNvSpPr/>
          <p:nvPr userDrawn="1"/>
        </p:nvSpPr>
        <p:spPr bwMode="auto">
          <a:xfrm>
            <a:off x="0" y="5988042"/>
            <a:ext cx="12192000" cy="902042"/>
          </a:xfrm>
          <a:prstGeom prst="rect">
            <a:avLst/>
          </a:prstGeom>
          <a:solidFill>
            <a:srgbClr val="007C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067748664" name="Segnaposto data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92729671" name="Rectangle 33"/>
          <p:cNvSpPr/>
          <p:nvPr userDrawn="1"/>
        </p:nvSpPr>
        <p:spPr bwMode="auto">
          <a:xfrm>
            <a:off x="413351" y="4357806"/>
            <a:ext cx="4455000" cy="59531"/>
          </a:xfrm>
          <a:prstGeom prst="rect">
            <a:avLst/>
          </a:prstGeom>
          <a:solidFill>
            <a:srgbClr val="007D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defRPr/>
            </a:pPr>
            <a:endParaRPr lang="it-IT">
              <a:solidFill>
                <a:srgbClr val="494949"/>
              </a:solidFill>
              <a:latin typeface="Circe"/>
            </a:endParaRPr>
          </a:p>
        </p:txBody>
      </p:sp>
      <p:sp>
        <p:nvSpPr>
          <p:cNvPr id="439153664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216" y="4446578"/>
            <a:ext cx="10327542" cy="598658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it-IT"/>
              <a:t>Sottotitolo sezione, iniziale maiuscola</a:t>
            </a:r>
            <a:endParaRPr/>
          </a:p>
        </p:txBody>
      </p:sp>
      <p:sp>
        <p:nvSpPr>
          <p:cNvPr id="1046545120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25462734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pic>
        <p:nvPicPr>
          <p:cNvPr id="1311334847" name="Immagine 2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290501" y="321756"/>
            <a:ext cx="4474983" cy="106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16909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7" y="313151"/>
            <a:ext cx="11750381" cy="9266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Titolo slide, iniziale maiuscola</a:t>
            </a:r>
            <a:endParaRPr/>
          </a:p>
        </p:txBody>
      </p:sp>
      <p:sp>
        <p:nvSpPr>
          <p:cNvPr id="1280594771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Usare questo segnaposto per inserire il testo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151505949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20364184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9631746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sp>
        <p:nvSpPr>
          <p:cNvPr id="1512027552" name="Rectangle 33"/>
          <p:cNvSpPr/>
          <p:nvPr userDrawn="1"/>
        </p:nvSpPr>
        <p:spPr bwMode="auto">
          <a:xfrm>
            <a:off x="413351" y="1190733"/>
            <a:ext cx="4455000" cy="59531"/>
          </a:xfrm>
          <a:prstGeom prst="rect">
            <a:avLst/>
          </a:prstGeom>
          <a:solidFill>
            <a:srgbClr val="007D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defRPr/>
            </a:pPr>
            <a:endParaRPr lang="it-IT">
              <a:solidFill>
                <a:srgbClr val="494949"/>
              </a:solidFill>
              <a:latin typeface="Circe"/>
            </a:endParaRPr>
          </a:p>
        </p:txBody>
      </p:sp>
      <p:pic>
        <p:nvPicPr>
          <p:cNvPr id="456816438" name="Immagine 7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10041716" y="169031"/>
            <a:ext cx="2031523" cy="4838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Finale con 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55479" name="Rettangolo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083104327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1674313464" name="Immagine 4" descr="Immagine che contiene testo, log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2332653" y="2532611"/>
            <a:ext cx="7526694" cy="17927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490845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51642" y="1487415"/>
            <a:ext cx="11421597" cy="4992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defRPr/>
            </a:pPr>
            <a:r>
              <a:rPr lang="it-IT"/>
              <a:t>Usare questo segnaposto per inserire il testo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1213562235" name="Rectangle 104"/>
          <p:cNvSpPr>
            <a:spLocks noChangeArrowheads="1"/>
          </p:cNvSpPr>
          <p:nvPr userDrawn="1"/>
        </p:nvSpPr>
        <p:spPr bwMode="auto">
          <a:xfrm>
            <a:off x="-2524715" y="-11113"/>
            <a:ext cx="2424702" cy="686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80000" tIns="180000" rIns="180000" bIns="180000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680382744" name="Rectangle 106"/>
          <p:cNvSpPr>
            <a:spLocks noChangeArrowheads="1"/>
          </p:cNvSpPr>
          <p:nvPr userDrawn="1"/>
        </p:nvSpPr>
        <p:spPr bwMode="auto">
          <a:xfrm>
            <a:off x="-2199907" y="1086131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VERDE TOR VERGATA</a:t>
            </a:r>
            <a:endParaRPr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RGB 000,125,052 (#007D34)</a:t>
            </a:r>
            <a:endParaRPr/>
          </a:p>
        </p:txBody>
      </p:sp>
      <p:sp>
        <p:nvSpPr>
          <p:cNvPr id="483925186" name="Rectangle 113"/>
          <p:cNvSpPr>
            <a:spLocks noChangeArrowheads="1"/>
          </p:cNvSpPr>
          <p:nvPr userDrawn="1"/>
        </p:nvSpPr>
        <p:spPr bwMode="auto">
          <a:xfrm>
            <a:off x="-2454354" y="819708"/>
            <a:ext cx="2179716" cy="1281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b="1">
                <a:latin typeface="Arial"/>
                <a:cs typeface="Arial"/>
              </a:rPr>
              <a:t>FORMAT D'ATENEO 2023 (v.1)</a:t>
            </a:r>
            <a:endParaRPr/>
          </a:p>
        </p:txBody>
      </p:sp>
      <p:sp>
        <p:nvSpPr>
          <p:cNvPr id="1939429283" name="Rettangolo 9"/>
          <p:cNvSpPr/>
          <p:nvPr userDrawn="1"/>
        </p:nvSpPr>
        <p:spPr bwMode="auto">
          <a:xfrm flipV="1">
            <a:off x="-2454354" y="1084711"/>
            <a:ext cx="185737" cy="199058"/>
          </a:xfrm>
          <a:prstGeom prst="rect">
            <a:avLst/>
          </a:prstGeom>
          <a:solidFill>
            <a:srgbClr val="007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Circe"/>
            </a:endParaRPr>
          </a:p>
        </p:txBody>
      </p:sp>
      <p:sp>
        <p:nvSpPr>
          <p:cNvPr id="459307337" name="Rectangle 113"/>
          <p:cNvSpPr>
            <a:spLocks noChangeArrowheads="1"/>
          </p:cNvSpPr>
          <p:nvPr userDrawn="1"/>
        </p:nvSpPr>
        <p:spPr bwMode="auto">
          <a:xfrm>
            <a:off x="-2453055" y="3213300"/>
            <a:ext cx="2143125" cy="36182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 b="1">
                <a:latin typeface="Arial"/>
                <a:cs typeface="Arial"/>
              </a:rPr>
              <a:t>FONT TESTO: CIRCE REGULAR </a:t>
            </a:r>
            <a:br>
              <a:rPr lang="it-IT" sz="900" b="1">
                <a:latin typeface="Arial"/>
                <a:cs typeface="Arial"/>
              </a:rPr>
            </a:br>
            <a:br>
              <a:rPr lang="it-IT" sz="900" b="1">
                <a:latin typeface="Arial"/>
                <a:cs typeface="Arial"/>
              </a:rPr>
            </a:br>
            <a:r>
              <a:rPr lang="it-IT" sz="900" b="1">
                <a:latin typeface="Arial"/>
                <a:cs typeface="Arial"/>
              </a:rPr>
              <a:t>Copertina principale o alternativa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Titolo, </a:t>
            </a:r>
            <a:r>
              <a:rPr lang="it-IT" sz="900" b="1">
                <a:solidFill>
                  <a:srgbClr val="007D34"/>
                </a:solidFill>
                <a:latin typeface="Arial"/>
                <a:cs typeface="Arial"/>
              </a:rPr>
              <a:t>VERDE TOR VERGATA</a:t>
            </a:r>
            <a:r>
              <a:rPr lang="it-IT" sz="900">
                <a:latin typeface="Arial"/>
                <a:cs typeface="Arial"/>
              </a:rPr>
              <a:t>: corpo 54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</a:t>
            </a:r>
            <a:endParaRPr lang="it-IT" sz="900" b="0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Sottotitolo, </a:t>
            </a:r>
            <a:r>
              <a:rPr lang="it-IT" sz="900" b="1">
                <a:solidFill>
                  <a:srgbClr val="7F7F7F"/>
                </a:solidFill>
                <a:latin typeface="Arial"/>
                <a:cs typeface="Arial"/>
              </a:rPr>
              <a:t>GRIGIO o BIANCO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28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 </a:t>
            </a:r>
            <a:endParaRPr/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Sommario, </a:t>
            </a:r>
            <a:r>
              <a:rPr lang="it-IT" sz="900" b="1">
                <a:solidFill>
                  <a:srgbClr val="7F7F7F"/>
                </a:solidFill>
                <a:latin typeface="Arial"/>
                <a:cs typeface="Arial"/>
              </a:rPr>
              <a:t>GRIGIO o BIANCO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18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</a:t>
            </a:r>
            <a:br>
              <a:rPr lang="it-IT" sz="900">
                <a:latin typeface="Arial"/>
                <a:cs typeface="Arial"/>
              </a:rPr>
            </a:br>
            <a:br>
              <a:rPr lang="it-IT" sz="900">
                <a:latin typeface="Arial"/>
                <a:cs typeface="Arial"/>
              </a:rPr>
            </a:br>
            <a:r>
              <a:rPr lang="it-IT" sz="900" b="1">
                <a:latin typeface="Arial"/>
                <a:cs typeface="Arial"/>
              </a:rPr>
              <a:t>Slide di contenuto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Titolo, </a:t>
            </a:r>
            <a:r>
              <a:rPr lang="it-IT" sz="900" b="1">
                <a:solidFill>
                  <a:srgbClr val="007D34"/>
                </a:solidFill>
                <a:latin typeface="Arial"/>
                <a:cs typeface="Arial"/>
              </a:rPr>
              <a:t>VERDE TOR VERGATA </a:t>
            </a:r>
            <a:r>
              <a:rPr lang="it-IT" sz="900">
                <a:latin typeface="Arial"/>
                <a:cs typeface="Arial"/>
              </a:rPr>
              <a:t>: corpo 36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maiuscola, allineato a sinistra</a:t>
            </a:r>
            <a:endParaRPr lang="it-IT" sz="900" b="0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Testo, </a:t>
            </a:r>
            <a:r>
              <a:rPr lang="it-IT" sz="900" b="1">
                <a:solidFill>
                  <a:schemeClr val="tx1"/>
                </a:solidFill>
                <a:latin typeface="Arial"/>
                <a:cs typeface="Arial"/>
              </a:rPr>
              <a:t>NERO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20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maiuscola, allineato a sinistra</a:t>
            </a:r>
            <a:endParaRPr lang="it-IT" sz="900" b="1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Piè pagina </a:t>
            </a:r>
            <a:r>
              <a:rPr lang="it-IT" sz="900" b="1">
                <a:solidFill>
                  <a:srgbClr val="898989"/>
                </a:solidFill>
                <a:latin typeface="Arial"/>
                <a:cs typeface="Arial"/>
              </a:rPr>
              <a:t>GRIGIO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9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Note allineate a destra</a:t>
            </a:r>
            <a:br>
              <a:rPr lang="it-IT" sz="900">
                <a:latin typeface="Arial"/>
                <a:cs typeface="Arial"/>
              </a:rPr>
            </a:br>
            <a:br>
              <a:rPr lang="it-IT" sz="900">
                <a:latin typeface="Arial"/>
                <a:cs typeface="Arial"/>
              </a:rPr>
            </a:br>
            <a:r>
              <a:rPr lang="it-IT" sz="900" b="1">
                <a:latin typeface="Arial"/>
                <a:cs typeface="Arial"/>
              </a:rPr>
              <a:t>Separatore di sezione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Titolo, </a:t>
            </a:r>
            <a:r>
              <a:rPr lang="it-IT" sz="900" b="1">
                <a:solidFill>
                  <a:srgbClr val="007D34"/>
                </a:solidFill>
                <a:latin typeface="Arial"/>
                <a:cs typeface="Arial"/>
              </a:rPr>
              <a:t>VERDE TOR VERGATA </a:t>
            </a:r>
            <a:r>
              <a:rPr lang="it-IT" sz="900">
                <a:latin typeface="Arial"/>
                <a:cs typeface="Arial"/>
              </a:rPr>
              <a:t>: corpo 36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maiuscola, allineato a sinistra</a:t>
            </a:r>
            <a:endParaRPr lang="it-IT" sz="900" b="0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Sottotitolo, </a:t>
            </a:r>
            <a:r>
              <a:rPr lang="it-IT" sz="900" b="1">
                <a:solidFill>
                  <a:srgbClr val="7F7F7F"/>
                </a:solidFill>
                <a:latin typeface="Arial"/>
                <a:cs typeface="Arial"/>
              </a:rPr>
              <a:t>GRIGIO:</a:t>
            </a:r>
            <a:r>
              <a:rPr lang="it-IT" sz="900">
                <a:latin typeface="Arial"/>
                <a:cs typeface="Arial"/>
              </a:rPr>
              <a:t> corpo 18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</a:t>
            </a:r>
            <a:endParaRPr/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Piè pagina </a:t>
            </a:r>
            <a:r>
              <a:rPr lang="it-IT" sz="900" b="1">
                <a:solidFill>
                  <a:srgbClr val="898989"/>
                </a:solidFill>
                <a:latin typeface="Arial"/>
                <a:cs typeface="Arial"/>
              </a:rPr>
              <a:t>GRIGIO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9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Note allineate a destra</a:t>
            </a:r>
            <a:endParaRPr/>
          </a:p>
        </p:txBody>
      </p:sp>
      <p:sp>
        <p:nvSpPr>
          <p:cNvPr id="608665677" name="Segnaposto titolo 1"/>
          <p:cNvSpPr>
            <a:spLocks noGrp="1"/>
          </p:cNvSpPr>
          <p:nvPr>
            <p:ph type="title"/>
          </p:nvPr>
        </p:nvSpPr>
        <p:spPr bwMode="auto">
          <a:xfrm>
            <a:off x="320312" y="314744"/>
            <a:ext cx="11752926" cy="92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it-IT"/>
              <a:t>Titolo slide, iniziale maiuscola</a:t>
            </a:r>
            <a:endParaRPr/>
          </a:p>
        </p:txBody>
      </p:sp>
      <p:sp>
        <p:nvSpPr>
          <p:cNvPr id="250561271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290501" y="649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03707059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4944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57631861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9182108" y="649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sp>
        <p:nvSpPr>
          <p:cNvPr id="553818377" name="Rettangolo 12"/>
          <p:cNvSpPr/>
          <p:nvPr userDrawn="1"/>
        </p:nvSpPr>
        <p:spPr bwMode="auto">
          <a:xfrm>
            <a:off x="-2454354" y="1437071"/>
            <a:ext cx="185737" cy="176213"/>
          </a:xfrm>
          <a:prstGeom prst="rect">
            <a:avLst/>
          </a:prstGeom>
          <a:solidFill>
            <a:srgbClr val="ED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402267567" name="Rettangolo 13"/>
          <p:cNvSpPr/>
          <p:nvPr userDrawn="1"/>
        </p:nvSpPr>
        <p:spPr bwMode="auto">
          <a:xfrm>
            <a:off x="-2454354" y="1766586"/>
            <a:ext cx="185737" cy="176213"/>
          </a:xfrm>
          <a:prstGeom prst="rect">
            <a:avLst/>
          </a:prstGeom>
          <a:solidFill>
            <a:srgbClr val="961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1524007271" name="Rettangolo 14"/>
          <p:cNvSpPr/>
          <p:nvPr userDrawn="1"/>
        </p:nvSpPr>
        <p:spPr bwMode="auto">
          <a:xfrm>
            <a:off x="-2454354" y="2096101"/>
            <a:ext cx="185737" cy="1762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599714467" name="Rettangolo 20"/>
          <p:cNvSpPr/>
          <p:nvPr userDrawn="1"/>
        </p:nvSpPr>
        <p:spPr bwMode="auto">
          <a:xfrm>
            <a:off x="-1381492" y="1437071"/>
            <a:ext cx="185737" cy="176213"/>
          </a:xfrm>
          <a:prstGeom prst="rect">
            <a:avLst/>
          </a:prstGeom>
          <a:solidFill>
            <a:srgbClr val="234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357695526" name="Rettangolo 21"/>
          <p:cNvSpPr/>
          <p:nvPr userDrawn="1"/>
        </p:nvSpPr>
        <p:spPr bwMode="auto">
          <a:xfrm>
            <a:off x="-1381492" y="1766586"/>
            <a:ext cx="185737" cy="176213"/>
          </a:xfrm>
          <a:prstGeom prst="rect">
            <a:avLst/>
          </a:prstGeom>
          <a:solidFill>
            <a:srgbClr val="CB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1790657508" name="Rettangolo 22"/>
          <p:cNvSpPr/>
          <p:nvPr userDrawn="1"/>
        </p:nvSpPr>
        <p:spPr bwMode="auto">
          <a:xfrm>
            <a:off x="-1381492" y="2096101"/>
            <a:ext cx="185737" cy="176213"/>
          </a:xfrm>
          <a:prstGeom prst="rect">
            <a:avLst/>
          </a:prstGeom>
          <a:solidFill>
            <a:srgbClr val="79C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2133671870" name="Rectangle 112"/>
          <p:cNvSpPr>
            <a:spLocks noChangeArrowheads="1"/>
          </p:cNvSpPr>
          <p:nvPr userDrawn="1"/>
        </p:nvSpPr>
        <p:spPr bwMode="auto">
          <a:xfrm>
            <a:off x="-2218971" y="1420654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MEDICINA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237,33,39</a:t>
            </a:r>
            <a:endParaRPr/>
          </a:p>
        </p:txBody>
      </p:sp>
      <p:sp>
        <p:nvSpPr>
          <p:cNvPr id="348939186" name="Rectangle 112"/>
          <p:cNvSpPr>
            <a:spLocks noChangeArrowheads="1"/>
          </p:cNvSpPr>
          <p:nvPr userDrawn="1"/>
        </p:nvSpPr>
        <p:spPr bwMode="auto">
          <a:xfrm>
            <a:off x="-2218971" y="1755177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ECONOMIA</a:t>
            </a:r>
            <a:endParaRPr lang="it-IT" sz="900"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150,26,58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1071839471" name="Rectangle 112"/>
          <p:cNvSpPr>
            <a:spLocks noChangeArrowheads="1"/>
          </p:cNvSpPr>
          <p:nvPr userDrawn="1"/>
        </p:nvSpPr>
        <p:spPr bwMode="auto">
          <a:xfrm>
            <a:off x="-2218971" y="2089700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INGEGNERIA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0, 0, 0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390136545" name="Rectangle 112"/>
          <p:cNvSpPr>
            <a:spLocks noChangeArrowheads="1"/>
          </p:cNvSpPr>
          <p:nvPr userDrawn="1"/>
        </p:nvSpPr>
        <p:spPr bwMode="auto">
          <a:xfrm>
            <a:off x="-1151167" y="1420654"/>
            <a:ext cx="1063786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GIURISPRUDENZA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35,73,139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1551061652" name="Rectangle 112"/>
          <p:cNvSpPr>
            <a:spLocks noChangeArrowheads="1"/>
          </p:cNvSpPr>
          <p:nvPr userDrawn="1"/>
        </p:nvSpPr>
        <p:spPr bwMode="auto">
          <a:xfrm>
            <a:off x="-1151167" y="1755177"/>
            <a:ext cx="109438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LETTERE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203,135,186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1126258869" name="Rectangle 112"/>
          <p:cNvSpPr>
            <a:spLocks noChangeArrowheads="1"/>
          </p:cNvSpPr>
          <p:nvPr userDrawn="1"/>
        </p:nvSpPr>
        <p:spPr bwMode="auto">
          <a:xfrm>
            <a:off x="-1151167" y="2089700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SCIENZE</a:t>
            </a:r>
            <a:endParaRPr lang="it-IT" sz="900"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121,194,90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302587286" name="Rectangle 111"/>
          <p:cNvSpPr>
            <a:spLocks noChangeArrowheads="1"/>
          </p:cNvSpPr>
          <p:nvPr userDrawn="1"/>
        </p:nvSpPr>
        <p:spPr bwMode="auto">
          <a:xfrm>
            <a:off x="-2453976" y="2425616"/>
            <a:ext cx="185359" cy="196510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1144717625" name="Rectangle 106"/>
          <p:cNvSpPr>
            <a:spLocks noChangeArrowheads="1"/>
          </p:cNvSpPr>
          <p:nvPr userDrawn="1"/>
        </p:nvSpPr>
        <p:spPr bwMode="auto">
          <a:xfrm>
            <a:off x="-2199907" y="2424223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GRIGIO GRAFICA</a:t>
            </a:r>
            <a:br>
              <a:rPr lang="it-IT" sz="900">
                <a:latin typeface="Arial"/>
                <a:ea typeface="MS PGothic"/>
                <a:cs typeface="Arial"/>
              </a:rPr>
            </a:br>
            <a:r>
              <a:rPr lang="it-IT" sz="900">
                <a:latin typeface="Arial"/>
                <a:ea typeface="MS PGothic"/>
                <a:cs typeface="Arial"/>
              </a:rPr>
              <a:t>RGB 127,127,127</a:t>
            </a:r>
            <a:endParaRPr lang="it-IT" sz="900">
              <a:latin typeface="Arial"/>
              <a:ea typeface="MS PGothic"/>
              <a:cs typeface="Arial"/>
            </a:endParaRPr>
          </a:p>
        </p:txBody>
      </p:sp>
      <p:sp>
        <p:nvSpPr>
          <p:cNvPr id="982241127" name="Rectangle 111"/>
          <p:cNvSpPr>
            <a:spLocks noChangeArrowheads="1"/>
          </p:cNvSpPr>
          <p:nvPr userDrawn="1"/>
        </p:nvSpPr>
        <p:spPr bwMode="auto">
          <a:xfrm>
            <a:off x="-2454354" y="2775428"/>
            <a:ext cx="185359" cy="196510"/>
          </a:xfrm>
          <a:prstGeom prst="rect">
            <a:avLst/>
          </a:prstGeom>
          <a:solidFill>
            <a:srgbClr val="F0892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115581172" name="Rectangle 106"/>
          <p:cNvSpPr>
            <a:spLocks noChangeArrowheads="1"/>
          </p:cNvSpPr>
          <p:nvPr userDrawn="1"/>
        </p:nvSpPr>
        <p:spPr bwMode="auto">
          <a:xfrm>
            <a:off x="-2200285" y="2758746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ARANCIONE</a:t>
            </a:r>
            <a:br>
              <a:rPr lang="it-IT" sz="900">
                <a:latin typeface="Arial"/>
                <a:ea typeface="MS PGothic"/>
                <a:cs typeface="Arial"/>
              </a:rPr>
            </a:br>
            <a:r>
              <a:rPr lang="it-IT" sz="900">
                <a:latin typeface="Arial"/>
                <a:ea typeface="MS PGothic"/>
                <a:cs typeface="Arial"/>
              </a:rPr>
              <a:t>RGB 240,137,34</a:t>
            </a:r>
            <a:endParaRPr lang="it-IT" sz="900">
              <a:latin typeface="Arial"/>
              <a:ea typeface="MS PGothic"/>
              <a:cs typeface="Arial"/>
            </a:endParaRPr>
          </a:p>
        </p:txBody>
      </p:sp>
      <p:sp>
        <p:nvSpPr>
          <p:cNvPr id="1510232956" name="Rectangle 111"/>
          <p:cNvSpPr>
            <a:spLocks noChangeArrowheads="1"/>
          </p:cNvSpPr>
          <p:nvPr userDrawn="1"/>
        </p:nvSpPr>
        <p:spPr bwMode="auto">
          <a:xfrm>
            <a:off x="-1357422" y="2778240"/>
            <a:ext cx="185359" cy="196510"/>
          </a:xfrm>
          <a:prstGeom prst="rect">
            <a:avLst/>
          </a:prstGeom>
          <a:solidFill>
            <a:srgbClr val="1D8BC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811992023" name="Rectangle 106"/>
          <p:cNvSpPr>
            <a:spLocks noChangeArrowheads="1"/>
          </p:cNvSpPr>
          <p:nvPr userDrawn="1"/>
        </p:nvSpPr>
        <p:spPr bwMode="auto">
          <a:xfrm>
            <a:off x="-1103353" y="2760151"/>
            <a:ext cx="932793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+mj-lt"/>
                <a:ea typeface="MS PGothic"/>
                <a:cs typeface="Tahoma"/>
              </a:rPr>
              <a:t>AZZURRO</a:t>
            </a:r>
            <a:br>
              <a:rPr lang="it-IT" sz="900">
                <a:latin typeface="+mj-lt"/>
                <a:ea typeface="MS PGothic"/>
                <a:cs typeface="Tahoma"/>
              </a:rPr>
            </a:br>
            <a:r>
              <a:rPr lang="it-IT" sz="900">
                <a:latin typeface="+mj-lt"/>
                <a:ea typeface="MS PGothic"/>
                <a:cs typeface="Tahoma"/>
              </a:rPr>
              <a:t>RGB 29,139,194</a:t>
            </a:r>
            <a:endParaRPr lang="it-IT" sz="900">
              <a:latin typeface="+mj-lt"/>
              <a:ea typeface="MS PGothic"/>
              <a:cs typeface="Tahoma"/>
            </a:endParaRPr>
          </a:p>
        </p:txBody>
      </p:sp>
      <p:pic>
        <p:nvPicPr>
          <p:cNvPr id="274228056" name="Immagine 18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7"/>
          <a:stretch/>
        </p:blipFill>
        <p:spPr bwMode="auto">
          <a:xfrm>
            <a:off x="-2473016" y="69845"/>
            <a:ext cx="2308454" cy="549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0" sldNum="1"/>
  <p:txStyles>
    <p:titleStyle>
      <a:lvl1pPr algn="l" defTabSz="457200" rtl="0">
        <a:spcBef>
          <a:spcPts val="0"/>
        </a:spcBef>
        <a:buNone/>
        <a:defRPr sz="3600">
          <a:solidFill>
            <a:srgbClr val="007D34"/>
          </a:solidFill>
          <a:latin typeface="Arial"/>
          <a:ea typeface="+mj-ea"/>
          <a:cs typeface="Arial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20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8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4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072321" name="Titolo 1"/>
          <p:cNvSpPr>
            <a:spLocks noGrp="1"/>
          </p:cNvSpPr>
          <p:nvPr>
            <p:ph type="ctrTitle"/>
          </p:nvPr>
        </p:nvSpPr>
        <p:spPr bwMode="auto">
          <a:xfrm>
            <a:off x="142875" y="3401862"/>
            <a:ext cx="11210697" cy="1646302"/>
          </a:xfrm>
        </p:spPr>
        <p:txBody>
          <a:bodyPr/>
          <a:lstStyle/>
          <a:p>
            <a:pPr>
              <a:defRPr/>
            </a:pPr>
            <a:r>
              <a:rPr lang="it-IT" sz="5000"/>
              <a:t>Spanner e oracoli per il problema del </a:t>
            </a:r>
            <a:br>
              <a:rPr lang="it-IT" sz="50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50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5000"/>
              <a:t>-waypoint routing in grafi temporali</a:t>
            </a:r>
            <a:endParaRPr sz="5000"/>
          </a:p>
        </p:txBody>
      </p:sp>
      <p:sp>
        <p:nvSpPr>
          <p:cNvPr id="658976642" name="Segnaposto testo 4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21427710" name="Segnaposto testo 7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3505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349083869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0" y="1395268"/>
            <a:ext cx="5707513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Earliest arrival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minimo</a:t>
            </a:r>
            <a:r>
              <a:rPr lang="it-IT" b="0"/>
              <a:t> </a:t>
            </a:r>
            <a:r>
              <a:rPr lang="it-IT" sz="1800" b="0"/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Earliest arrival time: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minimo con cui si arriva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/>
              <a:t> </a:t>
            </a:r>
            <a:r>
              <a:rPr lang="it-IT" sz="1800"/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sz="1800"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Earliest arrival Tree:</a:t>
            </a:r>
            <a:br>
              <a:rPr lang="it-IT" sz="20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∀y∈V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gli earliest arrival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sp>
        <p:nvSpPr>
          <p:cNvPr id="96104770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3710435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30357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3090C6E6-F849-0103-42EF-00C1369FDA72}" type="slidenum">
              <a:rPr lang="en-GB"/>
              <a:t/>
            </a:fld>
            <a:endParaRPr lang="en-GB"/>
          </a:p>
        </p:txBody>
      </p:sp>
      <p:sp>
        <p:nvSpPr>
          <p:cNvPr id="522630563" name=""/>
          <p:cNvSpPr txBox="1"/>
          <p:nvPr/>
        </p:nvSpPr>
        <p:spPr bwMode="auto">
          <a:xfrm rot="0" flipH="0" flipV="0">
            <a:off x="8597526" y="5895019"/>
            <a:ext cx="1753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1638814943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11"/>
            <a:ext cx="3712757" cy="3674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62692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130964751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789272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08124208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FD2621D5-97D6-B85C-4A5F-A34BD26D9CD1}" type="slidenum">
              <a:rPr lang="en-GB"/>
              <a:t/>
            </a:fld>
            <a:endParaRPr lang="en-GB"/>
          </a:p>
        </p:txBody>
      </p:sp>
      <p:sp>
        <p:nvSpPr>
          <p:cNvPr id="921736295" name=""/>
          <p:cNvSpPr txBox="1"/>
          <p:nvPr/>
        </p:nvSpPr>
        <p:spPr bwMode="auto">
          <a:xfrm rot="0" flipH="0" flipV="0">
            <a:off x="8597526" y="5895019"/>
            <a:ext cx="1754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ld(A,E)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sp>
        <p:nvSpPr>
          <p:cNvPr id="278170376" name="Content Placeholder 2"/>
          <p:cNvSpPr>
            <a:spLocks noGrp="1"/>
          </p:cNvSpPr>
          <p:nvPr/>
        </p:nvSpPr>
        <p:spPr bwMode="auto">
          <a:xfrm flipH="0" flipV="0">
            <a:off x="654926" y="1392165"/>
            <a:ext cx="5707513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9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Latest departure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partire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massimo</a:t>
            </a:r>
            <a:r>
              <a:rPr lang="it-IT" b="0"/>
              <a:t> </a:t>
            </a:r>
            <a:r>
              <a:rPr lang="it-IT" sz="1800" b="0"/>
              <a:t>per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Latest departure time: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massimo con cui lascio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/>
              <a:t> per raggiungere</a:t>
            </a:r>
            <a:r>
              <a:rPr lang="it-IT" sz="18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sz="1800"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Latest departure Tree:</a:t>
            </a:r>
            <a:br>
              <a:rPr lang="it-IT" sz="18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∀x∈V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i latest departure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pic>
        <p:nvPicPr>
          <p:cNvPr id="299016095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09"/>
            <a:ext cx="3712759" cy="3674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79793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281155963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8527159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16966703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3B992703-A667-9B76-8C3D-CA10628D44B0}" type="slidenum">
              <a:rPr lang="en-GB"/>
              <a:t/>
            </a:fld>
            <a:endParaRPr lang="en-GB"/>
          </a:p>
        </p:txBody>
      </p:sp>
      <p:sp>
        <p:nvSpPr>
          <p:cNvPr id="1770088011" name=""/>
          <p:cNvSpPr txBox="1"/>
          <p:nvPr/>
        </p:nvSpPr>
        <p:spPr bwMode="auto">
          <a:xfrm rot="0" flipH="0" flipV="0">
            <a:off x="8597526" y="5895019"/>
            <a:ext cx="1755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5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sp>
        <p:nvSpPr>
          <p:cNvPr id="1316817872" name="Content Placeholder 2"/>
          <p:cNvSpPr>
            <a:spLocks noGrp="1"/>
          </p:cNvSpPr>
          <p:nvPr/>
        </p:nvSpPr>
        <p:spPr bwMode="auto">
          <a:xfrm flipH="0" flipV="0">
            <a:off x="654926" y="1392165"/>
            <a:ext cx="5707513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9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Latest departure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partire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massimo</a:t>
            </a:r>
            <a:r>
              <a:rPr lang="it-IT" b="0"/>
              <a:t> </a:t>
            </a:r>
            <a:r>
              <a:rPr lang="it-IT" sz="1800" b="0"/>
              <a:t>per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Latest departure time: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massimo con cui lascio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/>
              <a:t> per raggiungere</a:t>
            </a:r>
            <a:r>
              <a:rPr lang="it-IT" sz="18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sz="1800"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Latest departure Tree:</a:t>
            </a:r>
            <a:br>
              <a:rPr lang="it-IT" sz="18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∀x∈V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i latest departure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pic>
        <p:nvPicPr>
          <p:cNvPr id="1044925527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09"/>
            <a:ext cx="3712759" cy="3674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40003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172580468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6031508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01132846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086DB674-3834-A56B-8CBC-6AA3DC2C4D12}" type="slidenum">
              <a:rPr lang="en-GB"/>
              <a:t/>
            </a:fld>
            <a:endParaRPr lang="en-GB"/>
          </a:p>
        </p:txBody>
      </p:sp>
      <p:sp>
        <p:nvSpPr>
          <p:cNvPr id="1286654267" name=""/>
          <p:cNvSpPr txBox="1"/>
          <p:nvPr/>
        </p:nvSpPr>
        <p:spPr bwMode="auto">
          <a:xfrm rot="0" flipH="0" flipV="0">
            <a:off x="8597526" y="5895019"/>
            <a:ext cx="17563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sp>
        <p:nvSpPr>
          <p:cNvPr id="254721587" name="Content Placeholder 2"/>
          <p:cNvSpPr>
            <a:spLocks noGrp="1"/>
          </p:cNvSpPr>
          <p:nvPr/>
        </p:nvSpPr>
        <p:spPr bwMode="auto">
          <a:xfrm flipH="0" flipV="0">
            <a:off x="654926" y="1392165"/>
            <a:ext cx="5707513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9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Latest departure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partire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massimo</a:t>
            </a:r>
            <a:r>
              <a:rPr lang="it-IT" b="0"/>
              <a:t> </a:t>
            </a:r>
            <a:r>
              <a:rPr lang="it-IT" sz="1800" b="0"/>
              <a:t>per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Latest departure time: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massimo con cui lascio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/>
              <a:t> per raggiungere</a:t>
            </a:r>
            <a:r>
              <a:rPr lang="it-IT" sz="18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sz="1800"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Latest departure Tree:</a:t>
            </a:r>
            <a:br>
              <a:rPr lang="it-IT" sz="18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∀x∈V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i latest departure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pic>
        <p:nvPicPr>
          <p:cNvPr id="87607972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5724" y="2173309"/>
            <a:ext cx="3711164" cy="3663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855178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14320" y="2749671"/>
            <a:ext cx="10972571" cy="164630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problem</a:t>
            </a:r>
            <a:endParaRPr/>
          </a:p>
        </p:txBody>
      </p:sp>
      <p:sp>
        <p:nvSpPr>
          <p:cNvPr id="1486911049" name="Segnaposto data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16662067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216" y="4446577"/>
            <a:ext cx="10327541" cy="598657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defRPr/>
            </a:pPr>
            <a:r>
              <a:rPr lang="it-IT"/>
              <a:t>Soluzione del problema per i casi studiati</a:t>
            </a:r>
            <a:endParaRPr/>
          </a:p>
        </p:txBody>
      </p:sp>
      <p:sp>
        <p:nvSpPr>
          <p:cNvPr id="1174864550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56702887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A1E898C1-1A24-F1DC-FBE8-3ED5E7D554EE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03527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Oracolo</a:t>
            </a:r>
            <a:endParaRPr/>
          </a:p>
        </p:txBody>
      </p:sp>
      <p:sp>
        <p:nvSpPr>
          <p:cNvPr id="778297219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6" y="1502424"/>
            <a:ext cx="11421595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85146116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5105514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54099344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F227840-39D0-15A6-73E8-9BBA12C0F2E5}" type="slidenum">
              <a:rPr lang="en-GB"/>
              <a:t/>
            </a:fld>
            <a:endParaRPr lang="en-GB"/>
          </a:p>
        </p:txBody>
      </p:sp>
      <p:sp>
        <p:nvSpPr>
          <p:cNvPr id="1747298639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249271031" name=""/>
          <p:cNvSpPr txBox="1"/>
          <p:nvPr/>
        </p:nvSpPr>
        <p:spPr bwMode="auto">
          <a:xfrm rot="0" flipH="0" flipV="0">
            <a:off x="8169457" y="1381123"/>
            <a:ext cx="2320611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71317597" name=""/>
          <p:cNvSpPr txBox="1"/>
          <p:nvPr/>
        </p:nvSpPr>
        <p:spPr bwMode="auto">
          <a:xfrm rot="0" flipH="0" flipV="0">
            <a:off x="8169457" y="5529557"/>
            <a:ext cx="23368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C,E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=True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91474245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61954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7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Oracolo</a:t>
            </a:r>
            <a:endParaRPr/>
          </a:p>
        </p:txBody>
      </p:sp>
      <p:sp>
        <p:nvSpPr>
          <p:cNvPr id="1980833821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6" y="1502424"/>
            <a:ext cx="11421594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768331329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9409692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39281562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E8349A-9E46-AC30-582C-D6E59907CF3F}" type="slidenum">
              <a:rPr lang="en-GB"/>
              <a:t/>
            </a:fld>
            <a:endParaRPr lang="en-GB"/>
          </a:p>
        </p:txBody>
      </p:sp>
      <p:sp>
        <p:nvSpPr>
          <p:cNvPr id="1773549981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602686848" name=""/>
          <p:cNvSpPr txBox="1"/>
          <p:nvPr/>
        </p:nvSpPr>
        <p:spPr bwMode="auto">
          <a:xfrm rot="0" flipH="0" flipV="0">
            <a:off x="8169456" y="1381122"/>
            <a:ext cx="2320610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477237558" name=""/>
          <p:cNvSpPr txBox="1"/>
          <p:nvPr/>
        </p:nvSpPr>
        <p:spPr bwMode="auto">
          <a:xfrm rot="0" flipH="0" flipV="0">
            <a:off x="8169456" y="5529556"/>
            <a:ext cx="2336809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C,E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=True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209016010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79690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 Risultati</a:t>
            </a:r>
            <a:r>
              <a:rPr lang="it-IT"/>
              <a:t> oracolo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99731378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4934324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3706252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6F09210-F10D-F56F-5566-B4B918023527}" type="slidenum">
              <a:rPr lang="en-GB"/>
              <a:t/>
            </a:fld>
            <a:endParaRPr lang="en-GB"/>
          </a:p>
        </p:txBody>
      </p:sp>
      <p:graphicFrame>
        <p:nvGraphicFramePr>
          <p:cNvPr id="631558205" name=""/>
          <p:cNvGraphicFramePr>
            <a:graphicFrameLocks xmlns:a="http://schemas.openxmlformats.org/drawingml/2006/main"/>
          </p:cNvGraphicFramePr>
          <p:nvPr/>
        </p:nvGraphicFramePr>
        <p:xfrm rot="0">
          <a:off x="7035059" y="4354432"/>
          <a:ext cx="4954832" cy="197043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6"/>
                <a:gridCol w="2471066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7796599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357853" cy="4992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Parametrizzazione: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0"/>
              <a:t>Consideriamo il caso dove l’insieme dei waypoint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sarà costituito da un singolo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Metriche di qualità per un’oracolo: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/>
              <a:t>Building time</a:t>
            </a:r>
            <a:r>
              <a:rPr lang="it-IT" sz="1800" b="0"/>
              <a:t>:</a:t>
            </a:r>
            <a:endParaRPr lang="it-IT"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/>
              <a:t>Tempo necessario alla  costruzione dell’oracolo</a:t>
            </a:r>
            <a:endParaRPr lang="it-IT"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Dimensione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:</a:t>
            </a:r>
            <a:endParaRPr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Spazio necessario all’oracolo per esser mantenuto 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in memoria</a:t>
            </a:r>
            <a:endParaRPr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Query time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: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Tempo necessario all’oracolo per processare la risposta</a:t>
            </a:r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endParaRPr lang="it-IT"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47806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50"/>
            <a:ext cx="11750380" cy="92660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/>
              <a:t>-waypoint routing:</a:t>
            </a:r>
            <a:r>
              <a:rPr lang="it-IT" sz="3600"/>
              <a:t> Costruzione dell’oracolo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+mj-ea"/>
                <a:cs typeface="Arial"/>
              </a:rPr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r>
              <a:rPr lang="it-IT" sz="3600"/>
              <a:t> </a:t>
            </a:r>
            <a:endParaRPr sz="3600"/>
          </a:p>
        </p:txBody>
      </p:sp>
      <p:sp>
        <p:nvSpPr>
          <p:cNvPr id="827674494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56390" y="1487413"/>
            <a:ext cx="11421596" cy="4992042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Costruzione dell’oracolo:</a:t>
            </a:r>
            <a:endParaRPr lang="it-IT" b="0"/>
          </a:p>
          <a:p>
            <a:pPr lvl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Si calcola un vettore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contenente</a:t>
            </a:r>
            <a:r>
              <a:rPr lang="it-IT" b="0"/>
              <a:t> tutti gli earliest arrival time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</a:t>
            </a:r>
            <a:br>
              <a:rPr lang="it-IT" b="0"/>
            </a:br>
            <a:r>
              <a:rPr lang="it-IT" b="0"/>
              <a:t>verso 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 calcola un vettore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ld contenente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tutti i latest departure time da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verso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Si uniscono i due vettori di grandezza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O(n)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in modo da comporre un oracolo </a:t>
            </a:r>
            <a:r>
              <a:rPr lang="it-IT" b="0"/>
              <a:t>contenente </a:t>
            </a:r>
            <a:br>
              <a:rPr lang="it-IT" b="0"/>
            </a:br>
            <a:r>
              <a:rPr lang="it-IT" b="0"/>
              <a:t>per ogni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i rispettivi valori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b="0"/>
          </a:p>
        </p:txBody>
      </p:sp>
      <p:sp>
        <p:nvSpPr>
          <p:cNvPr id="195682505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2298604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5776107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B9BCB42-1D55-CE2B-090E-EFBF5C47EBDD}" type="slidenum">
              <a:rPr lang="en-GB"/>
              <a:t/>
            </a:fld>
            <a:endParaRPr lang="en-GB"/>
          </a:p>
        </p:txBody>
      </p:sp>
      <p:graphicFrame>
        <p:nvGraphicFramePr>
          <p:cNvPr id="1473335089" name=""/>
          <p:cNvGraphicFramePr>
            <a:graphicFrameLocks xmlns:a="http://schemas.openxmlformats.org/drawingml/2006/main"/>
          </p:cNvGraphicFramePr>
          <p:nvPr/>
        </p:nvGraphicFramePr>
        <p:xfrm rot="0">
          <a:off x="7035059" y="4354432"/>
          <a:ext cx="4954831" cy="19704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67872229" name=""/>
          <p:cNvSpPr/>
          <p:nvPr/>
        </p:nvSpPr>
        <p:spPr bwMode="auto">
          <a:xfrm rot="0" flipH="0" flipV="0">
            <a:off x="6316049" y="4981574"/>
            <a:ext cx="619124" cy="228599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108276" name=""/>
          <p:cNvSpPr/>
          <p:nvPr/>
        </p:nvSpPr>
        <p:spPr bwMode="auto">
          <a:xfrm rot="0" flipH="0" flipV="0">
            <a:off x="6316049" y="5486400"/>
            <a:ext cx="619123" cy="228598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929384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675508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 Lemma</a:t>
            </a:r>
            <a:endParaRPr/>
          </a:p>
        </p:txBody>
      </p:sp>
      <p:sp>
        <p:nvSpPr>
          <p:cNvPr id="1336793659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9900230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67299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36B26E-AC75-484F-6712-2F6CE40632A8}" type="slidenum">
              <a:rPr lang="en-GB"/>
              <a:t/>
            </a:fld>
            <a:endParaRPr lang="en-GB"/>
          </a:p>
        </p:txBody>
      </p:sp>
      <p:sp>
        <p:nvSpPr>
          <p:cNvPr id="1620713575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448117200" name=""/>
          <p:cNvSpPr txBox="1"/>
          <p:nvPr/>
        </p:nvSpPr>
        <p:spPr bwMode="auto">
          <a:xfrm rot="0" flipH="0" flipV="0">
            <a:off x="8169457" y="1381123"/>
            <a:ext cx="23227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006038818" name=""/>
          <p:cNvSpPr txBox="1"/>
          <p:nvPr/>
        </p:nvSpPr>
        <p:spPr bwMode="auto">
          <a:xfrm rot="0" flipH="0" flipV="0">
            <a:off x="8169457" y="5529557"/>
            <a:ext cx="23432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509263609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28735" cy="3393019"/>
          </a:xfrm>
          <a:prstGeom prst="rect">
            <a:avLst/>
          </a:prstGeom>
        </p:spPr>
      </p:pic>
      <p:sp>
        <p:nvSpPr>
          <p:cNvPr id="935930279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6" y="1502424"/>
            <a:ext cx="11421594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iano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s, t, x ∈V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Allora: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⇒∃π</m:t>
                      </m:r>
                      <m:d>
                        <m:dPr>
                          <m:begChr m:val="(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 t | 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743813" name="Tito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Introduzione</a:t>
            </a:r>
            <a:endParaRPr lang="en-GB"/>
          </a:p>
        </p:txBody>
      </p:sp>
      <p:sp>
        <p:nvSpPr>
          <p:cNvPr id="2050125197" name="Segnaposto data 2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4906233" name="Segnaposto tes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Introduzione informale al problema</a:t>
            </a:r>
            <a:endParaRPr lang="en-GB"/>
          </a:p>
        </p:txBody>
      </p:sp>
      <p:sp>
        <p:nvSpPr>
          <p:cNvPr id="244995660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23295602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09713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Lemma</a:t>
            </a:r>
            <a:endParaRPr/>
          </a:p>
        </p:txBody>
      </p:sp>
      <p:sp>
        <p:nvSpPr>
          <p:cNvPr id="211848810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0781397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77736571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6B6E5B-FCBA-84B8-3EB5-EE60CFD5EFAB}" type="slidenum">
              <a:rPr lang="en-GB"/>
              <a:t/>
            </a:fld>
            <a:endParaRPr lang="en-GB"/>
          </a:p>
        </p:txBody>
      </p:sp>
      <p:sp>
        <p:nvSpPr>
          <p:cNvPr id="1496275892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712588610" name=""/>
          <p:cNvSpPr txBox="1"/>
          <p:nvPr/>
        </p:nvSpPr>
        <p:spPr bwMode="auto">
          <a:xfrm rot="0" flipH="0" flipV="0">
            <a:off x="8169457" y="1381123"/>
            <a:ext cx="23227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97660666" name=""/>
          <p:cNvSpPr txBox="1"/>
          <p:nvPr/>
        </p:nvSpPr>
        <p:spPr bwMode="auto">
          <a:xfrm rot="0" flipH="0" flipV="0">
            <a:off x="8169457" y="5529557"/>
            <a:ext cx="23461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=9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2075383011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26735" y="1969554"/>
            <a:ext cx="3428735" cy="3393019"/>
          </a:xfrm>
          <a:prstGeom prst="rect">
            <a:avLst/>
          </a:prstGeom>
        </p:spPr>
      </p:pic>
      <p:sp>
        <p:nvSpPr>
          <p:cNvPr id="237060479" name="Content Placeholder 2"/>
          <p:cNvSpPr>
            <a:spLocks noGrp="1"/>
          </p:cNvSpPr>
          <p:nvPr/>
        </p:nvSpPr>
        <p:spPr bwMode="auto">
          <a:xfrm>
            <a:off x="568296" y="1502424"/>
            <a:ext cx="11421594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9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iano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s, t, x ∈V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Allora: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⇒∃π</m:t>
                      </m:r>
                      <m:d>
                        <m:dPr>
                          <m:begChr m:val="(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 t | 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9093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Lemma</a:t>
            </a:r>
            <a:endParaRPr/>
          </a:p>
        </p:txBody>
      </p:sp>
      <p:sp>
        <p:nvSpPr>
          <p:cNvPr id="1735340011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7" y="1502424"/>
            <a:ext cx="11421595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iano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s, t, x ∈V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Allora: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⇒∃π</m:t>
                      </m:r>
                      <m:d>
                        <m:dPr>
                          <m:begChr m:val="(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 t | 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151420931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198717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4230435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5C25B0-DF42-DAC8-AE31-5DCA25AB66A2}" type="slidenum">
              <a:rPr lang="en-GB"/>
              <a:t/>
            </a:fld>
            <a:endParaRPr lang="en-GB"/>
          </a:p>
        </p:txBody>
      </p:sp>
      <p:sp>
        <p:nvSpPr>
          <p:cNvPr id="1778007276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536542771" name=""/>
          <p:cNvSpPr txBox="1"/>
          <p:nvPr/>
        </p:nvSpPr>
        <p:spPr bwMode="auto">
          <a:xfrm rot="0" flipH="0" flipV="0">
            <a:off x="8169457" y="1381123"/>
            <a:ext cx="23227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94436341" name=""/>
          <p:cNvSpPr txBox="1"/>
          <p:nvPr/>
        </p:nvSpPr>
        <p:spPr bwMode="auto">
          <a:xfrm rot="0" flipH="0" flipV="0">
            <a:off x="7325699" y="5529557"/>
            <a:ext cx="42587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⇒∃π</m:t>
                      </m:r>
                      <m:d>
                        <m:dPr>
                          <m:begChr m:val="(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A, D | E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24815244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16475" y="1969554"/>
            <a:ext cx="3428735" cy="339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3388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</a:t>
            </a:r>
            <a:r>
              <a:rPr lang="it-IT"/>
              <a:t> Query</a:t>
            </a:r>
            <a:r>
              <a:rPr lang="it-IT"/>
              <a:t> del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+mj-ea"/>
                <a:cs typeface="Arial"/>
              </a:rPr>
              <a:t>l’oracolo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091498130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34872" y="1502426"/>
            <a:ext cx="11239002" cy="4992041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Esecuzione della query:</a:t>
            </a:r>
            <a:endParaRPr lang="it-IT" b="1"/>
          </a:p>
          <a:p>
            <a:pPr lvl="1" algn="just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Vengono estratti i valori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ea(s,x)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ld(x,t)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contenuti all’interno dell’oracolo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Verrà effettuato il controllo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≤ld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x,t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e l’oracolo risponderà:</a:t>
            </a:r>
            <a:endParaRPr lang="it-IT" b="0"/>
          </a:p>
          <a:p>
            <a:pPr lvl="2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True</a:t>
            </a:r>
            <a:r>
              <a:rPr lang="it-IT" sz="1800" b="0"/>
              <a:t> se la relazione sarà verificata</a:t>
            </a:r>
            <a:endParaRPr lang="it-IT" sz="1800" b="0"/>
          </a:p>
          <a:p>
            <a:pPr lvl="2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False</a:t>
            </a:r>
            <a:r>
              <a:rPr lang="it-IT" sz="1800" b="0"/>
              <a:t> altrimenti</a:t>
            </a:r>
            <a:endParaRPr lang="it-IT" b="0"/>
          </a:p>
          <a:p>
            <a:pPr marL="457200" lvl="1" indent="0">
              <a:lnSpc>
                <a:spcPct val="100000"/>
              </a:lnSpc>
              <a:spcBef>
                <a:spcPts val="2834"/>
              </a:spcBef>
              <a:spcAft>
                <a:spcPts val="2834"/>
              </a:spcAft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1330475109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3131591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7437891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4A90C-7267-341B-9B7B-AD95E5B09393}" type="slidenum">
              <a:rPr lang="en-GB"/>
              <a:t/>
            </a:fld>
            <a:endParaRPr lang="en-GB"/>
          </a:p>
        </p:txBody>
      </p:sp>
      <p:graphicFrame>
        <p:nvGraphicFramePr>
          <p:cNvPr id="1497845099" name=""/>
          <p:cNvGraphicFramePr>
            <a:graphicFrameLocks xmlns:a="http://schemas.openxmlformats.org/drawingml/2006/main"/>
          </p:cNvGraphicFramePr>
          <p:nvPr/>
        </p:nvGraphicFramePr>
        <p:xfrm rot="0">
          <a:off x="7035059" y="4354432"/>
          <a:ext cx="4954831" cy="19704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16105230" name=""/>
          <p:cNvSpPr/>
          <p:nvPr/>
        </p:nvSpPr>
        <p:spPr bwMode="auto">
          <a:xfrm rot="0" flipH="0" flipV="0">
            <a:off x="6316049" y="5962649"/>
            <a:ext cx="619123" cy="228598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51955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7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Spanner</a:t>
            </a:r>
            <a:endParaRPr/>
          </a:p>
        </p:txBody>
      </p:sp>
      <p:sp>
        <p:nvSpPr>
          <p:cNvPr id="1528905237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415003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spanner temporale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cui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∀K=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{x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}⊆V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valga la relazione: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H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G</m:t>
                      </m:r>
                    </m:oMath>
                  </m:oMathPara>
                </a14:m>
              </mc:Choice>
              <mc:Fallback/>
            </mc:AlternateContent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</p:txBody>
      </p:sp>
      <p:sp>
        <p:nvSpPr>
          <p:cNvPr id="173403190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5298494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38950274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D8FB0E-AD54-047A-080C-F181995E11C5}" type="slidenum">
              <a:rPr lang="en-GB"/>
              <a:t/>
            </a:fld>
            <a:endParaRPr lang="en-GB"/>
          </a:p>
        </p:txBody>
      </p:sp>
      <p:sp>
        <p:nvSpPr>
          <p:cNvPr id="471510205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57583026" name=""/>
          <p:cNvSpPr txBox="1"/>
          <p:nvPr/>
        </p:nvSpPr>
        <p:spPr bwMode="auto">
          <a:xfrm rot="0" flipH="0" flipV="0">
            <a:off x="8169456" y="1381122"/>
            <a:ext cx="23220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47146629" name=""/>
          <p:cNvSpPr txBox="1"/>
          <p:nvPr/>
        </p:nvSpPr>
        <p:spPr bwMode="auto">
          <a:xfrm rot="0" flipH="0" flipV="0">
            <a:off x="8169456" y="5529556"/>
            <a:ext cx="2338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285829121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09" y="1987475"/>
            <a:ext cx="3440903" cy="3405061"/>
          </a:xfrm>
          <a:prstGeom prst="rect">
            <a:avLst/>
          </a:prstGeom>
        </p:spPr>
      </p:pic>
      <p:sp>
        <p:nvSpPr>
          <p:cNvPr id="1352006000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510846053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88785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7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Spanner</a:t>
            </a:r>
            <a:endParaRPr/>
          </a:p>
        </p:txBody>
      </p:sp>
      <p:sp>
        <p:nvSpPr>
          <p:cNvPr id="34556213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415003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spanner temporale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cui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∀K=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{x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}⊆V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valga la relazione: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H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G</m:t>
                      </m:r>
                    </m:oMath>
                  </m:oMathPara>
                </a14:m>
              </mc:Choice>
              <mc:Fallback/>
            </mc:AlternateContent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</p:txBody>
      </p:sp>
      <p:sp>
        <p:nvSpPr>
          <p:cNvPr id="27785713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5265754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72815441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0DFEBC-D127-70FB-FE57-BF0AD398F74A}" type="slidenum">
              <a:rPr lang="en-GB"/>
              <a:t/>
            </a:fld>
            <a:endParaRPr lang="en-GB"/>
          </a:p>
        </p:txBody>
      </p:sp>
      <p:sp>
        <p:nvSpPr>
          <p:cNvPr id="1825403052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2123145668" name=""/>
          <p:cNvSpPr txBox="1"/>
          <p:nvPr/>
        </p:nvSpPr>
        <p:spPr bwMode="auto">
          <a:xfrm rot="0" flipH="0" flipV="0">
            <a:off x="8169456" y="1381122"/>
            <a:ext cx="23220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94312609" name=""/>
          <p:cNvSpPr txBox="1"/>
          <p:nvPr/>
        </p:nvSpPr>
        <p:spPr bwMode="auto">
          <a:xfrm rot="0" flipH="0" flipV="0">
            <a:off x="8169456" y="5529556"/>
            <a:ext cx="2338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97190636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514318485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pic>
        <p:nvPicPr>
          <p:cNvPr id="923905773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09" y="1987475"/>
            <a:ext cx="3440903" cy="3405061"/>
          </a:xfrm>
          <a:prstGeom prst="rect">
            <a:avLst/>
          </a:prstGeom>
        </p:spPr>
      </p:pic>
      <p:sp>
        <p:nvSpPr>
          <p:cNvPr id="150427519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5093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 Risultati</a:t>
            </a:r>
            <a:r>
              <a:rPr lang="it-IT"/>
              <a:t> spanner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27128487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7257788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56964751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E4A03E5-003C-1CDC-F0E0-7B247ED5E281}" type="slidenum">
              <a:rPr lang="en-GB"/>
              <a:t/>
            </a:fld>
            <a:endParaRPr lang="en-GB"/>
          </a:p>
        </p:txBody>
      </p:sp>
      <p:graphicFrame>
        <p:nvGraphicFramePr>
          <p:cNvPr id="567872718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287756"/>
          <a:ext cx="4954831" cy="148100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9017110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357853" cy="4992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Parametrizzazione: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/>
              <a:t>Consideriamo il caso dove l’insieme dei waypoint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sarà costituito da un singolo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Metriche di qualità per un temporal spanner: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/>
              <a:t>Building time</a:t>
            </a:r>
            <a:r>
              <a:rPr lang="it-IT" sz="1800" b="0"/>
              <a:t>:</a:t>
            </a:r>
            <a:endParaRPr lang="it-IT"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/>
              <a:t>Tempo necessario alla  costruzione dello spanner</a:t>
            </a:r>
            <a:endParaRPr lang="it-IT"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/>
              <a:t>Dimensione</a:t>
            </a:r>
            <a:r>
              <a:rPr lang="it-IT" sz="1800" b="0"/>
              <a:t>:</a:t>
            </a:r>
            <a:endParaRPr lang="it-IT"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/>
              <a:t>Spazio necessario allo spanner per esser mantenuto </a:t>
            </a:r>
            <a:br>
              <a:rPr lang="it-IT" sz="1600" b="0"/>
            </a:br>
            <a:r>
              <a:rPr lang="it-IT" sz="1600" b="0"/>
              <a:t>in memoria</a:t>
            </a:r>
            <a:endParaRPr lang="it-IT"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67616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 Costruzione</a:t>
            </a:r>
            <a:r>
              <a:rPr lang="it-IT"/>
              <a:t> spanner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61907540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52442064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9590734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DF02F33-1A02-A920-AC04-BB53ED468295}" type="slidenum">
              <a:rPr lang="en-GB"/>
              <a:t/>
            </a:fld>
            <a:endParaRPr lang="en-GB"/>
          </a:p>
        </p:txBody>
      </p:sp>
      <p:graphicFrame>
        <p:nvGraphicFramePr>
          <p:cNvPr id="549981261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287756"/>
          <a:ext cx="4954831" cy="148100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5725584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357853" cy="4992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marL="0" lvl="0" indent="0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Costruzione dello spanner:</a:t>
            </a: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 calcola l’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Earliest arrival Tree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sz="2000" b="0"/>
          </a:p>
          <a:p>
            <a:pPr lvl="1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 calcola il Latest departure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Tree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 uniscono i due alberi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modo da creare un temporal  spanner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grandezza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O(n)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422987986" name=""/>
          <p:cNvSpPr/>
          <p:nvPr/>
        </p:nvSpPr>
        <p:spPr bwMode="auto">
          <a:xfrm rot="0" flipH="0" flipV="0">
            <a:off x="6316048" y="4971108"/>
            <a:ext cx="619123" cy="228598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4765461" name=""/>
          <p:cNvSpPr/>
          <p:nvPr/>
        </p:nvSpPr>
        <p:spPr bwMode="auto">
          <a:xfrm rot="0" flipH="0" flipV="0">
            <a:off x="6316048" y="5409260"/>
            <a:ext cx="619122" cy="228597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21303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 Risultati</a:t>
            </a:r>
            <a:r>
              <a:rPr lang="it-IT"/>
              <a:t> spanner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k≥2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4659662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1061118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35063197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465F80-2E1C-760F-6F6B-B59B37939211}" type="slidenum">
              <a:rPr lang="en-GB"/>
              <a:t/>
            </a:fld>
            <a:endParaRPr lang="en-GB"/>
          </a:p>
        </p:txBody>
      </p:sp>
      <p:graphicFrame>
        <p:nvGraphicFramePr>
          <p:cNvPr id="34001336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287756"/>
          <a:ext cx="4954831" cy="148100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k≥2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Ω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/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n</m:t>
                                        </m:r>
                                      </m:e>
                                      <m:sup>
                                        <m:r>
                                          <m:rPr/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95341989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357853" cy="4992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Parametrizzazione: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/>
              <a:t>Consideriamo il caso dove l’insieme dei waypoint </a:t>
            </a:r>
            <a:r>
              <a:rPr lang="it-IT" sz="1800" b="0"/>
              <a:t>sarà della forma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{x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}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</a:t>
            </a:r>
            <a:endParaRPr lang="it-IT" sz="1800" b="0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Lowerbound sulla dimensione del temporal spanner: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/>
              <a:t>È stato dimostrato un lowerbound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Ω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sulla dimensione dello spanner</a:t>
            </a:r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endParaRPr sz="1800" b="1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9418679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14319" y="2749671"/>
            <a:ext cx="10972570" cy="1646300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problem con finestra temporale</a:t>
            </a:r>
            <a:r>
              <a:rPr lang="it-IT"/>
              <a:t> </a:t>
            </a:r>
            <a:endParaRPr/>
          </a:p>
        </p:txBody>
      </p:sp>
      <p:sp>
        <p:nvSpPr>
          <p:cNvPr id="305375925" name="Segnaposto data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17889474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215" y="4446576"/>
            <a:ext cx="10327540" cy="598656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defRPr/>
            </a:pPr>
            <a:r>
              <a:rPr lang="it-IT"/>
              <a:t>Soluzione del problema per i casi studiati</a:t>
            </a:r>
            <a:endParaRPr/>
          </a:p>
        </p:txBody>
      </p:sp>
      <p:sp>
        <p:nvSpPr>
          <p:cNvPr id="137141388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25603252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4537EFA6-F82D-EE4E-BCB7-AF2EE1D6AEA3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838158" name="Titolo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+mj-ea"/>
                <a:cs typeface="Arial"/>
              </a:rPr>
              <a:t>-waypoint routing with windows</a:t>
            </a:r>
            <a:endParaRPr lang="en-GB"/>
          </a:p>
        </p:txBody>
      </p:sp>
      <p:sp>
        <p:nvSpPr>
          <p:cNvPr id="109876640" name="Segnaposto contenuto 10"/>
          <p:cNvSpPr>
            <a:spLocks noGrp="1"/>
          </p:cNvSpPr>
          <p:nvPr>
            <p:ph idx="1"/>
          </p:nvPr>
        </p:nvSpPr>
        <p:spPr bwMode="auto">
          <a:xfrm>
            <a:off x="651641" y="1502425"/>
            <a:ext cx="11421596" cy="4992042"/>
          </a:xfrm>
        </p:spPr>
        <p:txBody>
          <a:bodyPr/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Finestra temporale</a:t>
            </a:r>
            <a:r>
              <a:rPr lang="it-IT" b="1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α,β∈ℕ</m:t>
                      </m:r>
                    </m:oMath>
                  </m:oMathPara>
                </a14:m>
              </mc:Choice>
              <mc:Fallback/>
            </mc:AlternateContent>
            <a:endParaRPr sz="1800" b="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 marL="57149" lvl="0" indent="0">
              <a:buClr>
                <a:srgbClr val="34893B"/>
              </a:buClr>
              <a:buSzPct val="80000"/>
              <a:buFont typeface="Arial"/>
              <a:buNone/>
              <a:defRPr/>
            </a:pPr>
            <a:endParaRPr lang="en-GB"/>
          </a:p>
        </p:txBody>
      </p:sp>
      <p:sp>
        <p:nvSpPr>
          <p:cNvPr id="1798136176" name="Segnaposto data 4"/>
          <p:cNvSpPr>
            <a:spLocks noGrp="1"/>
          </p:cNvSpPr>
          <p:nvPr>
            <p:ph type="dt" sz="half" idx="10"/>
          </p:nvPr>
        </p:nvSpPr>
        <p:spPr bwMode="auto">
          <a:xfrm>
            <a:off x="219063" y="6494468"/>
            <a:ext cx="2743200" cy="365124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8475433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862972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9EF73E0-1DBB-4142-B6C8-3E347BCB2A03}" type="slidenum">
              <a:rPr lang="en-GB"/>
              <a:t/>
            </a:fld>
            <a:endParaRPr lang="en-GB"/>
          </a:p>
        </p:txBody>
      </p:sp>
      <p:pic>
        <p:nvPicPr>
          <p:cNvPr id="332912499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1001343" y="2744550"/>
            <a:ext cx="3440905" cy="3405063"/>
          </a:xfrm>
          <a:prstGeom prst="rect">
            <a:avLst/>
          </a:prstGeom>
        </p:spPr>
      </p:pic>
      <p:sp>
        <p:nvSpPr>
          <p:cNvPr id="2028662701" name=""/>
          <p:cNvSpPr txBox="1"/>
          <p:nvPr/>
        </p:nvSpPr>
        <p:spPr bwMode="auto">
          <a:xfrm rot="0" flipH="0" flipV="0">
            <a:off x="1821268" y="2131218"/>
            <a:ext cx="1801056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G=(V,E,λ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)</a:t>
            </a:r>
            <a:endParaRPr/>
          </a:p>
        </p:txBody>
      </p:sp>
      <p:sp>
        <p:nvSpPr>
          <p:cNvPr id="414578082" name=""/>
          <p:cNvSpPr/>
          <p:nvPr/>
        </p:nvSpPr>
        <p:spPr bwMode="auto">
          <a:xfrm rot="0" flipH="0" flipV="0">
            <a:off x="5614642" y="4197051"/>
            <a:ext cx="1166812" cy="250031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030287" name=""/>
          <p:cNvSpPr txBox="1"/>
          <p:nvPr/>
        </p:nvSpPr>
        <p:spPr bwMode="auto">
          <a:xfrm rot="0" flipH="0" flipV="0">
            <a:off x="7511299" y="2283617"/>
            <a:ext cx="3124505" cy="42122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=(V,E,λ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) </a:t>
            </a:r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</p:txBody>
      </p:sp>
      <p:sp>
        <p:nvSpPr>
          <p:cNvPr id="247023730" name=""/>
          <p:cNvSpPr txBox="1"/>
          <p:nvPr/>
        </p:nvSpPr>
        <p:spPr bwMode="auto">
          <a:xfrm rot="0" flipH="0" flipV="0">
            <a:off x="8125745" y="5964996"/>
            <a:ext cx="1895613" cy="369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Circe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α=8, β=15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608948671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452804" y="2809874"/>
            <a:ext cx="3241494" cy="3241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521977" name="Titolo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Introduzione</a:t>
            </a:r>
            <a:endParaRPr lang="en-GB"/>
          </a:p>
        </p:txBody>
      </p:sp>
      <p:sp>
        <p:nvSpPr>
          <p:cNvPr id="1275159982" name="Segnaposto contenuto 10"/>
          <p:cNvSpPr>
            <a:spLocks noGrp="1"/>
          </p:cNvSpPr>
          <p:nvPr>
            <p:ph idx="1"/>
          </p:nvPr>
        </p:nvSpPr>
        <p:spPr bwMode="auto">
          <a:xfrm>
            <a:off x="651641" y="1487414"/>
            <a:ext cx="11421596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 lvl="0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Campo di studio:</a:t>
            </a:r>
            <a:endParaRPr lang="it-IT" b="1"/>
          </a:p>
          <a:p>
            <a:pPr lvl="1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Grafi temporali: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variante dei grafi in cui ad ogni arco è associato un istante di tempo (timestamp) in cui  questo può venir attraversato</a:t>
            </a:r>
            <a:r>
              <a:rPr lang="it-IT"/>
              <a:t>.</a:t>
            </a:r>
            <a:endParaRPr lang="it-IT"/>
          </a:p>
          <a:p>
            <a:pPr lvl="1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In questa tesi si analizzano i cammini di tipo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b="1"/>
              <a:t>-waypoint routing</a:t>
            </a:r>
            <a:r>
              <a:rPr lang="it-IT" b="1"/>
              <a:t>:</a:t>
            </a:r>
            <a:endParaRPr lang="it-IT"/>
          </a:p>
          <a:p>
            <a:pPr lvl="2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Dati due nodi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, 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 cammino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-waypoint routing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waypoint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è un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cammino temporale da s a t che passa per tutti i nodi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in qualsiasi ordine.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Obiettivo di ricerca:</a:t>
            </a: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Progettare: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un’oracolo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domande del tipo: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it-IT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dati k specifici waypoint, esiste un cammino k-waypoint routing con tali waypoint?</a:t>
            </a:r>
            <a:endParaRPr sz="1600" b="1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en-US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-waypoint rounting</a:t>
            </a:r>
            <a:r>
              <a:rPr lang="it-IT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spanner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ovvero un 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che preserva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l’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esistenza di cammini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-waypoint routing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per ogni possibile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-tupla di waypoint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it-IT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5032006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6500088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47149578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659669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80" cy="92660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with windows</a:t>
            </a:r>
            <a:r>
              <a:rPr lang="it-IT"/>
              <a:t>: Oracolo</a:t>
            </a:r>
            <a:endParaRPr/>
          </a:p>
        </p:txBody>
      </p:sp>
      <p:sp>
        <p:nvSpPr>
          <p:cNvPr id="149265375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4318237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2643249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CFD865-138B-3604-E17B-FF8697364CCC}" type="slidenum">
              <a:rPr lang="en-GB"/>
              <a:t/>
            </a:fld>
            <a:endParaRPr lang="en-GB"/>
          </a:p>
        </p:txBody>
      </p:sp>
      <p:sp>
        <p:nvSpPr>
          <p:cNvPr id="1329092225" name=""/>
          <p:cNvSpPr/>
          <p:nvPr/>
        </p:nvSpPr>
        <p:spPr bwMode="auto">
          <a:xfrm>
            <a:off x="6004361" y="3245940"/>
            <a:ext cx="183636" cy="3661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150965502" name=""/>
          <p:cNvSpPr txBox="1"/>
          <p:nvPr/>
        </p:nvSpPr>
        <p:spPr bwMode="auto">
          <a:xfrm rot="0" flipH="0" flipV="0">
            <a:off x="8169457" y="1381123"/>
            <a:ext cx="23213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t=C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73173408" name=""/>
          <p:cNvSpPr txBox="1"/>
          <p:nvPr/>
        </p:nvSpPr>
        <p:spPr bwMode="auto">
          <a:xfrm rot="0" flipH="0" flipV="0">
            <a:off x="8018092" y="5529557"/>
            <a:ext cx="262586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</m:e>
                          </m:d>
                          <m:r>
                            <m:rPr/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,[0, 15]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=True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088836822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74336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un’intervallo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ℕ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tale che ogni arco viene </a:t>
            </a:r>
            <a:br>
              <a:rPr lang="it-IT"/>
            </a:br>
            <a:r>
              <a:rPr lang="it-IT"/>
              <a:t>attraversato ad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 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83219352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40904" cy="344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763709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8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284532761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6313570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54000507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39B5F2-517A-8909-F8FA-D48105DFDCF3}" type="slidenum">
              <a:rPr lang="en-GB"/>
              <a:t/>
            </a:fld>
            <a:endParaRPr lang="en-GB"/>
          </a:p>
        </p:txBody>
      </p:sp>
      <p:sp>
        <p:nvSpPr>
          <p:cNvPr id="572992445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174719628" name=""/>
          <p:cNvSpPr txBox="1"/>
          <p:nvPr/>
        </p:nvSpPr>
        <p:spPr bwMode="auto">
          <a:xfrm rot="0" flipH="0" flipV="0">
            <a:off x="8169457" y="1381123"/>
            <a:ext cx="23213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t=C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287825048" name=""/>
          <p:cNvSpPr txBox="1"/>
          <p:nvPr/>
        </p:nvSpPr>
        <p:spPr bwMode="auto">
          <a:xfrm rot="0" flipH="0" flipV="0">
            <a:off x="8018092" y="5529557"/>
            <a:ext cx="26283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</m:e>
                          </m:d>
                          <m:r>
                            <m:rPr/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,[4, 7]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=True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30764686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74336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un’intervallo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ℕ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tale che ogni arco viene </a:t>
            </a:r>
            <a:br>
              <a:rPr lang="it-IT"/>
            </a:br>
            <a:r>
              <a:rPr lang="it-IT"/>
              <a:t>attraversato ad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 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1189866497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40904" cy="344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9234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8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28067576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9272987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31267240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2066E5-28E9-8821-6BB5-48569B7264BD}" type="slidenum">
              <a:rPr lang="en-GB"/>
              <a:t/>
            </a:fld>
            <a:endParaRPr lang="en-GB"/>
          </a:p>
        </p:txBody>
      </p:sp>
      <p:sp>
        <p:nvSpPr>
          <p:cNvPr id="1066521725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361298782" name=""/>
          <p:cNvSpPr txBox="1"/>
          <p:nvPr/>
        </p:nvSpPr>
        <p:spPr bwMode="auto">
          <a:xfrm rot="0" flipH="0" flipV="0">
            <a:off x="8169457" y="1381123"/>
            <a:ext cx="23213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t=C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006435762" name=""/>
          <p:cNvSpPr txBox="1"/>
          <p:nvPr/>
        </p:nvSpPr>
        <p:spPr bwMode="auto">
          <a:xfrm rot="0" flipH="0" flipV="0">
            <a:off x="8018092" y="5529557"/>
            <a:ext cx="26301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</m:e>
                          </m:d>
                          <m:r>
                            <m:rPr/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,[4, 7]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=False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858611051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74336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un’intervallo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ℕ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tale che ogni arco viene </a:t>
            </a:r>
            <a:br>
              <a:rPr lang="it-IT"/>
            </a:br>
            <a:r>
              <a:rPr lang="it-IT"/>
              <a:t>attraversato ad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 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195953471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40904" cy="344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17868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Risultati</a:t>
            </a:r>
            <a:r>
              <a:rPr lang="it-IT"/>
              <a:t> oracolo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090002123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5504599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5046149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8FC9AC-E7BC-3EA2-1939-3BBFA9495019}" type="slidenum">
              <a:rPr lang="en-GB"/>
              <a:t/>
            </a:fld>
            <a:endParaRPr lang="en-GB"/>
          </a:p>
        </p:txBody>
      </p:sp>
      <p:graphicFrame>
        <p:nvGraphicFramePr>
          <p:cNvPr id="1239395965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354431"/>
          <a:ext cx="4954831" cy="19704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32286741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357852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Parametrizzazione: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0"/>
              <a:t>Consideriamo il caso dove l’insieme dei waypoint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sarà costituito da un singolo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Metriche di qualità per un’oracolo: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/>
              <a:t>Building time</a:t>
            </a:r>
            <a:r>
              <a:rPr lang="it-IT" sz="1800" b="0"/>
              <a:t>:</a:t>
            </a:r>
            <a:endParaRPr lang="it-IT"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/>
              <a:t>Tempo necessario alla  costruzione dell’oracolo</a:t>
            </a:r>
            <a:endParaRPr lang="it-IT"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Dimensione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:</a:t>
            </a:r>
            <a:endParaRPr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Spazio necessario all’oracolo per esser mantenuto 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in memoria</a:t>
            </a:r>
            <a:endParaRPr lang="it-IT"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time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Tempo necessario all’oracolo per processare la risposta</a:t>
            </a:r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endParaRPr lang="it-IT" sz="1800" b="0"/>
          </a:p>
          <a:p>
            <a:pPr marL="914400" lvl="2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12369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Definizione</a:t>
            </a:r>
            <a:r>
              <a:rPr lang="it-IT" sz="3600"/>
              <a:t> oracolo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117758714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9039444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44199704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590A85-60C7-B63D-3301-A87EF5BF366B}" type="slidenum">
              <a:rPr lang="en-GB"/>
              <a:t/>
            </a:fld>
            <a:endParaRPr lang="en-GB"/>
          </a:p>
        </p:txBody>
      </p:sp>
      <p:sp>
        <p:nvSpPr>
          <p:cNvPr id="970960100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1"/>
              <a:t>Definizione dell’oracolo:</a:t>
            </a:r>
            <a:endParaRPr lang="it-IT" sz="18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Θ=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s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l’insieme disgiunto dei timestamp associati agli archi uscenti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in ordine crescente</a:t>
            </a:r>
            <a:endParaRPr lang="it-IT" sz="16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l’insieme disgiunto dei timestamp associati agli archi entranti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ordine decrescente</a:t>
            </a:r>
            <a:endParaRPr lang="it-IT" sz="16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/>
              <a:t>L’oracolo sarà costituito da due strutture dati:</a:t>
            </a:r>
            <a:endParaRPr lang="it-IT" sz="16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Una struttura dati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tutti gli earliest arrival time verso v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di cammini partiti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con tempo di partenza minimo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∈Θ</m:t>
                      </m:r>
                    </m:oMath>
                  </m:oMathPara>
                </a14:m>
              </mc:Choice>
              <mc:Fallback/>
            </mc:AlternateContent>
            <a:endParaRPr lang="it-IT" sz="1600" b="0"/>
          </a:p>
          <a:p>
            <a:pPr lvl="2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Una struttura dati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tutti gli latest departure time di cammini partiti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tempo di arrivo massimo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∈Φ</m:t>
                      </m:r>
                    </m:oMath>
                  </m:oMathPara>
                </a14:m>
              </mc:Choice>
              <mc:Fallback/>
            </mc:AlternateContent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endParaRPr sz="14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96449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Definizione</a:t>
            </a:r>
            <a:r>
              <a:rPr lang="it-IT" sz="3600"/>
              <a:t> oracolo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97352059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765363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1110897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F7801E-1615-B5B7-8BD6-33138AE0F5C0}" type="slidenum">
              <a:rPr lang="en-GB"/>
              <a:t/>
            </a:fld>
            <a:endParaRPr lang="en-GB"/>
          </a:p>
        </p:txBody>
      </p:sp>
      <p:sp>
        <p:nvSpPr>
          <p:cNvPr id="130378777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1"/>
              <a:t>Definizione di EA:</a:t>
            </a:r>
            <a:endParaRPr lang="it-IT" sz="18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/>
              <a:t>Si definisce la matrice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EA∈</m:t>
                      </m:r>
                      <m:sSup>
                        <m:sSup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n×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it-IT" sz="1600" b="0"/>
              <a:t> dove:</a:t>
            </a:r>
            <a:endParaRPr lang="it-IT" sz="16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/>
              <a:t>Ogni colonna corrisponde ad un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endParaRPr lang="it-IT" sz="14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/>
              <a:t>Ogni riga è associata ad un tempo di partenza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Θ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/>
              <a:t>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endParaRPr lang="it-IT" sz="1400" b="0"/>
          </a:p>
          <a:p>
            <a:pPr lvl="2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</m:t>
                          </m:r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tempo minimo di arrivo al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partendo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’</m:t>
                      </m:r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≥</m:t>
                      </m:r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endParaRPr sz="14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22553021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537165" y="3998443"/>
            <a:ext cx="2249869" cy="2273552"/>
          </a:xfrm>
          <a:prstGeom prst="rect">
            <a:avLst/>
          </a:prstGeom>
        </p:spPr>
      </p:pic>
      <p:graphicFrame>
        <p:nvGraphicFramePr>
          <p:cNvPr id="240174593" name=""/>
          <p:cNvGraphicFramePr>
            <a:graphicFrameLocks xmlns:a="http://schemas.openxmlformats.org/drawingml/2006/main"/>
          </p:cNvGraphicFramePr>
          <p:nvPr/>
        </p:nvGraphicFramePr>
        <p:xfrm rot="0">
          <a:off x="3860799" y="421446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C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H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=8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+∞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9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15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4367336" name=""/>
          <p:cNvSpPr/>
          <p:nvPr/>
        </p:nvSpPr>
        <p:spPr bwMode="auto">
          <a:xfrm rot="0" flipH="0" flipV="0">
            <a:off x="2953724" y="5135219"/>
            <a:ext cx="771524" cy="28575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786808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Definizione</a:t>
            </a:r>
            <a:r>
              <a:rPr lang="it-IT" sz="3600"/>
              <a:t> oracolo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96137196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484337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3851602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621476-4041-1464-1E97-6127893B882E}" type="slidenum">
              <a:rPr lang="en-GB"/>
              <a:t/>
            </a:fld>
            <a:endParaRPr lang="en-GB"/>
          </a:p>
        </p:txBody>
      </p:sp>
      <p:sp>
        <p:nvSpPr>
          <p:cNvPr id="1285883573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357852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1"/>
              <a:t>Definizione di LD:</a:t>
            </a:r>
            <a:endParaRPr lang="it-IT" sz="18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 definisce la matrice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LD∈</m:t>
                      </m:r>
                      <m:sSup>
                        <m:sSup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n×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dove:</a:t>
            </a:r>
            <a:endParaRPr lang="it-IT" sz="16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Ogni colonna corrisponde ad un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endParaRPr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Ogni riga è associata ad un tempo di arrivo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∈Φ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endParaRPr sz="1800" b="0"/>
          </a:p>
          <a:p>
            <a:pPr lvl="2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</m:t>
                          </m:r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tempo massimo di partenza da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consentendo di arrivare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un istante t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‘≤</m:t>
                      </m:r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endParaRPr sz="14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25461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7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141010754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2166611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96179594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7A3AAA2-6462-5C5A-174F-22EB99A963FE}" type="slidenum">
              <a:rPr lang="en-GB"/>
              <a:t/>
            </a:fld>
            <a:endParaRPr lang="en-GB"/>
          </a:p>
        </p:txBody>
      </p:sp>
      <p:sp>
        <p:nvSpPr>
          <p:cNvPr id="1290601922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690703843" name=""/>
          <p:cNvSpPr txBox="1"/>
          <p:nvPr/>
        </p:nvSpPr>
        <p:spPr bwMode="auto">
          <a:xfrm rot="0" flipH="0" flipV="0">
            <a:off x="8172450" y="1458839"/>
            <a:ext cx="26435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09471402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1" y="1487414"/>
            <a:ext cx="6378782" cy="4992042"/>
          </a:xfrm>
        </p:spPr>
        <p:txBody>
          <a:bodyPr/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struttura dati appena definita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x∈V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 lvl="1" algn="just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 la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seguente proprietà di monotonicità</a:t>
            </a:r>
            <a:r>
              <a:rPr lang="it-IT"/>
              <a:t>:</a:t>
            </a:r>
            <a:endParaRPr sz="1800" b="0" i="0" u="none" strike="noStrike" cap="none" spc="0" baseline="30000">
              <a:solidFill>
                <a:schemeClr val="tx1"/>
              </a:solidFill>
              <a:latin typeface="Arial"/>
              <a:cs typeface="Arial"/>
            </a:endParaRPr>
          </a:p>
          <a:p>
            <a:pPr marL="914400" lvl="2" indent="0">
              <a:buClr>
                <a:srgbClr val="34893B"/>
              </a:buClr>
              <a:buSzPct val="80000"/>
              <a:buFont typeface="Wingdings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/>
              <a:t>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 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60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 il nodo x è raggiungibile partendo dalla sorgente s in un istante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t≥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, allora risulta raggiungibile anche per ogni tempo di partenza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377861968" name=""/>
          <p:cNvSpPr txBox="1"/>
          <p:nvPr/>
        </p:nvSpPr>
        <p:spPr bwMode="auto">
          <a:xfrm rot="0" flipH="0" flipV="0">
            <a:off x="3086630" y="2834640"/>
            <a:ext cx="60190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1885624977" name=""/>
          <p:cNvSpPr txBox="1"/>
          <p:nvPr/>
        </p:nvSpPr>
        <p:spPr bwMode="auto">
          <a:xfrm rot="0" flipH="0" flipV="0">
            <a:off x="8170490" y="5681956"/>
            <a:ext cx="26445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EA[5,A] = 5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46642215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5440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7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52634712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1236024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3165407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A93339-81B7-7792-DDE0-BBE94DDE95AA}" type="slidenum">
              <a:rPr lang="en-GB"/>
              <a:t/>
            </a:fld>
            <a:endParaRPr lang="en-GB"/>
          </a:p>
        </p:txBody>
      </p:sp>
      <p:sp>
        <p:nvSpPr>
          <p:cNvPr id="1962899395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441957511" name=""/>
          <p:cNvSpPr txBox="1"/>
          <p:nvPr/>
        </p:nvSpPr>
        <p:spPr bwMode="auto">
          <a:xfrm rot="0" flipH="0" flipV="0">
            <a:off x="8172450" y="1458839"/>
            <a:ext cx="26435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38174694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1" y="1487414"/>
            <a:ext cx="6378782" cy="4992042"/>
          </a:xfrm>
        </p:spPr>
        <p:txBody>
          <a:bodyPr/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struttura dati appena definita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x∈V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 lvl="1" algn="just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 la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seguente proprietà di monotonicità</a:t>
            </a:r>
            <a:r>
              <a:rPr lang="it-IT"/>
              <a:t>:</a:t>
            </a:r>
            <a:endParaRPr sz="1800" b="0" i="0" u="none" strike="noStrike" cap="none" spc="0" baseline="30000">
              <a:solidFill>
                <a:schemeClr val="tx1"/>
              </a:solidFill>
              <a:latin typeface="Arial"/>
              <a:cs typeface="Arial"/>
            </a:endParaRPr>
          </a:p>
          <a:p>
            <a:pPr marL="914400" lvl="2" indent="0">
              <a:buClr>
                <a:srgbClr val="34893B"/>
              </a:buClr>
              <a:buSzPct val="80000"/>
              <a:buFont typeface="Wingdings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/>
              <a:t>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 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60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 il nodo x è raggiungibile partendo dalla sorgente s in un istante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t≥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, allora risulta raggiungibile anche per ogni tempo di partenza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523303587" name=""/>
          <p:cNvSpPr txBox="1"/>
          <p:nvPr/>
        </p:nvSpPr>
        <p:spPr bwMode="auto">
          <a:xfrm rot="0" flipH="0" flipV="0">
            <a:off x="3086630" y="2834640"/>
            <a:ext cx="60190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1610663715" name=""/>
          <p:cNvSpPr txBox="1"/>
          <p:nvPr/>
        </p:nvSpPr>
        <p:spPr bwMode="auto">
          <a:xfrm rot="0" flipH="0" flipV="0">
            <a:off x="8170490" y="5681956"/>
            <a:ext cx="26453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EA[3,A] = 5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579573817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67837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Ottimizzazione oracolo</a:t>
            </a:r>
            <a:endParaRPr sz="3600"/>
          </a:p>
        </p:txBody>
      </p:sp>
      <p:sp>
        <p:nvSpPr>
          <p:cNvPr id="111638426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5493184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4096137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63BA575-415F-3745-C97E-B3E8DB85550E}" type="slidenum">
              <a:rPr lang="en-GB"/>
              <a:t/>
            </a:fld>
            <a:endParaRPr lang="en-GB"/>
          </a:p>
        </p:txBody>
      </p:sp>
      <p:sp>
        <p:nvSpPr>
          <p:cNvPr id="1942745752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Ottimizzazione dell’oracolo: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presenta molti valori ripetuti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Sfruttando il lemma precedente è possibile ridefinire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come un vettore dove ad 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venga associata una pila di coppie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tali che: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 algn="ctr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∀j&lt;i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  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6923275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537165" y="3998443"/>
            <a:ext cx="2249869" cy="2273552"/>
          </a:xfrm>
          <a:prstGeom prst="rect">
            <a:avLst/>
          </a:prstGeom>
        </p:spPr>
      </p:pic>
      <p:graphicFrame>
        <p:nvGraphicFramePr>
          <p:cNvPr id="1397486488" name=""/>
          <p:cNvGraphicFramePr>
            <a:graphicFrameLocks xmlns:a="http://schemas.openxmlformats.org/drawingml/2006/main"/>
          </p:cNvGraphicFramePr>
          <p:nvPr/>
        </p:nvGraphicFramePr>
        <p:xfrm rot="0">
          <a:off x="3860799" y="421446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C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H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=8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+∞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9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15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57350609" name=""/>
          <p:cNvSpPr/>
          <p:nvPr/>
        </p:nvSpPr>
        <p:spPr bwMode="auto">
          <a:xfrm rot="0" flipH="0" flipV="0">
            <a:off x="2953724" y="5135219"/>
            <a:ext cx="771524" cy="28575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4767559" name="Tito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Definizioni</a:t>
            </a:r>
            <a:endParaRPr lang="en-GB"/>
          </a:p>
        </p:txBody>
      </p:sp>
      <p:sp>
        <p:nvSpPr>
          <p:cNvPr id="660205049" name="Segnaposto data 2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50734238" name="Segnaposto tes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Definizione degli strumenti utilizzati all’interno della tesi</a:t>
            </a:r>
            <a:endParaRPr lang="en-GB"/>
          </a:p>
        </p:txBody>
      </p:sp>
      <p:sp>
        <p:nvSpPr>
          <p:cNvPr id="474919348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0717705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12A15051-7736-2729-6351-F9EC0C4405C5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47275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3" y="313147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Ottimizzazione oracolo</a:t>
            </a:r>
            <a:endParaRPr sz="3600"/>
          </a:p>
        </p:txBody>
      </p:sp>
      <p:sp>
        <p:nvSpPr>
          <p:cNvPr id="29938399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7015296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41143961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FA02AD-3128-F6FE-9316-57D0710D6AF3}" type="slidenum">
              <a:rPr lang="en-GB"/>
              <a:t/>
            </a:fld>
            <a:endParaRPr lang="en-GB"/>
          </a:p>
        </p:txBody>
      </p:sp>
      <p:sp>
        <p:nvSpPr>
          <p:cNvPr id="676592561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Ottimizzazione dell’oracolo: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presenta molti valori ripetuti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Sfruttando il lemma precedente è possibile ridefinire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come un vettore dove ad 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venga associata una pila di coppie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tali che: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 algn="ctr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∀j&lt;i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  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5949872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537165" y="3998443"/>
            <a:ext cx="2249869" cy="2273552"/>
          </a:xfrm>
          <a:prstGeom prst="rect">
            <a:avLst/>
          </a:prstGeom>
        </p:spPr>
      </p:pic>
      <p:sp>
        <p:nvSpPr>
          <p:cNvPr id="209947971" name=""/>
          <p:cNvSpPr/>
          <p:nvPr/>
        </p:nvSpPr>
        <p:spPr bwMode="auto">
          <a:xfrm rot="0" flipH="0" flipV="0">
            <a:off x="2953724" y="5135219"/>
            <a:ext cx="771524" cy="28575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00966287" name=""/>
          <p:cNvGraphicFramePr>
            <a:graphicFrameLocks xmlns:a="http://schemas.openxmlformats.org/drawingml/2006/main"/>
          </p:cNvGraphicFramePr>
          <p:nvPr/>
        </p:nvGraphicFramePr>
        <p:xfrm rot="0">
          <a:off x="3851273" y="4214468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1161142"/>
                <a:gridCol w="1161142"/>
                <a:gridCol w="1161142"/>
                <a:gridCol w="1161142"/>
                <a:gridCol w="1161142"/>
                <a:gridCol w="1161142"/>
                <a:gridCol w="1161142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G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(1,1)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(1,2)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(3,3)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(1,1)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(5,8)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(8,8)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(3,3)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(8,15)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(8,12)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(8,9)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(8,8)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(8,8)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93527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3" y="313147"/>
            <a:ext cx="11750377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Ottimizzazione oracolo</a:t>
            </a:r>
            <a:endParaRPr sz="3600"/>
          </a:p>
        </p:txBody>
      </p:sp>
      <p:sp>
        <p:nvSpPr>
          <p:cNvPr id="96517561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18349194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3484915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99FEA-76D6-7806-86D0-1AB91769892A}" type="slidenum">
              <a:rPr lang="en-GB"/>
              <a:t/>
            </a:fld>
            <a:endParaRPr lang="en-GB"/>
          </a:p>
        </p:txBody>
      </p:sp>
      <p:sp>
        <p:nvSpPr>
          <p:cNvPr id="1702555675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7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Analisi della dimensione del nuovo oracolo: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È stato dimostrato che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∀v∈V,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deg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/>
              <a:t>Di conseguenza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v∈V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v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v∈V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deg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=O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/>
              <a:t>Per cui è possibile dire che la dimensione dell’oracolo 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</p:txBody>
      </p:sp>
      <p:graphicFrame>
        <p:nvGraphicFramePr>
          <p:cNvPr id="1717216327" name=""/>
          <p:cNvGraphicFramePr>
            <a:graphicFrameLocks xmlns:a="http://schemas.openxmlformats.org/drawingml/2006/main"/>
          </p:cNvGraphicFramePr>
          <p:nvPr/>
        </p:nvGraphicFramePr>
        <p:xfrm rot="0">
          <a:off x="7035057" y="4354430"/>
          <a:ext cx="4954830" cy="19704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4"/>
                <a:gridCol w="2471064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0843108" name=""/>
          <p:cNvSpPr/>
          <p:nvPr/>
        </p:nvSpPr>
        <p:spPr bwMode="auto">
          <a:xfrm rot="0" flipH="0" flipV="0">
            <a:off x="6316047" y="5475933"/>
            <a:ext cx="619122" cy="228597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31375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9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Creazione dell’oracolo</a:t>
            </a:r>
            <a:endParaRPr sz="3600"/>
          </a:p>
        </p:txBody>
      </p:sp>
      <p:sp>
        <p:nvSpPr>
          <p:cNvPr id="2128388308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61139" y="1487412"/>
            <a:ext cx="11421595" cy="4992041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Costruzione dell’oracolo:</a:t>
            </a:r>
            <a:endParaRPr lang="it-IT" b="0"/>
          </a:p>
          <a:p>
            <a:pPr lvl="1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Si calcola un vettore di pile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come definito precedentemente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1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 calcola un vettore di pile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come definito precedentemente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</p:txBody>
      </p:sp>
      <p:sp>
        <p:nvSpPr>
          <p:cNvPr id="156997193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0619731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8729231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4574A0-B550-8E9D-D85E-2B530D596549}" type="slidenum">
              <a:rPr lang="en-GB"/>
              <a:t/>
            </a:fld>
            <a:endParaRPr lang="en-GB"/>
          </a:p>
        </p:txBody>
      </p:sp>
      <p:graphicFrame>
        <p:nvGraphicFramePr>
          <p:cNvPr id="1634770489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354431"/>
          <a:ext cx="4954830" cy="19704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4"/>
                <a:gridCol w="2471064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16925662" name=""/>
          <p:cNvSpPr/>
          <p:nvPr/>
        </p:nvSpPr>
        <p:spPr bwMode="auto">
          <a:xfrm rot="0" flipH="0" flipV="0">
            <a:off x="6316048" y="4981573"/>
            <a:ext cx="619123" cy="228598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41016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3" y="313147"/>
            <a:ext cx="11750377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Creazione dell’oracolo</a:t>
            </a:r>
            <a:endParaRPr sz="3600"/>
          </a:p>
        </p:txBody>
      </p:sp>
      <p:sp>
        <p:nvSpPr>
          <p:cNvPr id="65928854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6751017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1492994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1015A25-C8F3-61D5-8EFC-0C7D0EDA99BC}" type="slidenum">
              <a:rPr lang="en-GB"/>
              <a:t/>
            </a:fld>
            <a:endParaRPr lang="en-GB"/>
          </a:p>
        </p:txBody>
      </p:sp>
      <p:sp>
        <p:nvSpPr>
          <p:cNvPr id="972939194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7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Analisi della dimensione del nuovo oracolo: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È stato dimostrato che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∀v∈V,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deg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/>
              <a:t>Di conseguenza ogni pila avrà dimensione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v∈V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v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v∈V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deg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=O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/>
              <a:t>Per cui è possibile dire che la dimensione totale dell’oracolo 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</p:txBody>
      </p:sp>
      <p:graphicFrame>
        <p:nvGraphicFramePr>
          <p:cNvPr id="379323171" name=""/>
          <p:cNvGraphicFramePr>
            <a:graphicFrameLocks xmlns:a="http://schemas.openxmlformats.org/drawingml/2006/main"/>
          </p:cNvGraphicFramePr>
          <p:nvPr/>
        </p:nvGraphicFramePr>
        <p:xfrm rot="0">
          <a:off x="7035057" y="4354430"/>
          <a:ext cx="4954830" cy="19704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4"/>
                <a:gridCol w="2471064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61146437" name=""/>
          <p:cNvSpPr/>
          <p:nvPr/>
        </p:nvSpPr>
        <p:spPr bwMode="auto">
          <a:xfrm rot="0" flipH="0" flipV="0">
            <a:off x="6316047" y="5475933"/>
            <a:ext cx="619122" cy="228597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28600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7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/>
              <a:t>-waypoint routing with window:</a:t>
            </a:r>
            <a:r>
              <a:rPr lang="it-IT" sz="3600"/>
              <a:t> Query</a:t>
            </a:r>
            <a:r>
              <a:rPr lang="it-IT" sz="3600"/>
              <a:t> del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l’oracolo </a:t>
            </a:r>
            <a:endParaRPr/>
          </a:p>
        </p:txBody>
      </p:sp>
      <p:sp>
        <p:nvSpPr>
          <p:cNvPr id="77589160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34871" y="1502425"/>
            <a:ext cx="11239002" cy="4992040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Esecuzione della query:</a:t>
            </a:r>
            <a:endParaRPr lang="it-IT" b="1"/>
          </a:p>
          <a:p>
            <a:pPr lvl="1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Viene estratta la tupla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dal vettore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EA[x]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sub>
                      </m:sSub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≥α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tramite ricerca binaria 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Viene estratta la tupla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β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β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dal vettore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LD[x]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sub>
                      </m:sSub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 β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tramite ricerca binaria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Verrà effettuato il controllo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e l’oracolo risponderà:</a:t>
            </a:r>
            <a:endParaRPr lang="it-IT" b="0"/>
          </a:p>
          <a:p>
            <a:pPr lvl="2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True</a:t>
            </a:r>
            <a:r>
              <a:rPr lang="it-IT" sz="1800" b="0"/>
              <a:t> se la relazione sarà verificata</a:t>
            </a:r>
            <a:endParaRPr lang="it-IT" sz="1800" b="0"/>
          </a:p>
          <a:p>
            <a:pPr lvl="2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False</a:t>
            </a:r>
            <a:r>
              <a:rPr lang="it-IT" sz="1800" b="0"/>
              <a:t> altrimenti</a:t>
            </a:r>
            <a:endParaRPr lang="it-IT" b="0"/>
          </a:p>
          <a:p>
            <a:pPr marL="457200" lvl="1" indent="0">
              <a:lnSpc>
                <a:spcPct val="100000"/>
              </a:lnSpc>
              <a:spcBef>
                <a:spcPts val="2833"/>
              </a:spcBef>
              <a:spcAft>
                <a:spcPts val="2833"/>
              </a:spcAft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99825031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85164074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57968574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C9A90-D345-C581-7ACC-6F6D0A101531}" type="slidenum">
              <a:rPr lang="en-GB"/>
              <a:t/>
            </a:fld>
            <a:endParaRPr lang="en-GB"/>
          </a:p>
        </p:txBody>
      </p:sp>
      <p:graphicFrame>
        <p:nvGraphicFramePr>
          <p:cNvPr id="1627297553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354431"/>
          <a:ext cx="4954830" cy="19704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4"/>
                <a:gridCol w="2471064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11366186" name=""/>
          <p:cNvSpPr/>
          <p:nvPr/>
        </p:nvSpPr>
        <p:spPr bwMode="auto">
          <a:xfrm rot="0" flipH="0" flipV="0">
            <a:off x="6316048" y="5962648"/>
            <a:ext cx="619122" cy="228597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061187" name="Tito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09762591" name="Sottotito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77987349" name="Segnaposto tes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221369927" name="Segnaposto data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19453372" name="Segnaposto piè di pagina 5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32725435" name="Segnaposto numero diapositiva 6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7F39A48C-1716-B765-3A7E-80A5B94803E7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8750869" name="Titolo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64781248" name="Segnaposto contenuto 10"/>
          <p:cNvSpPr>
            <a:spLocks noGrp="1"/>
          </p:cNvSpPr>
          <p:nvPr>
            <p:ph idx="1"/>
          </p:nvPr>
        </p:nvSpPr>
        <p:spPr bwMode="auto">
          <a:xfrm>
            <a:off x="604017" y="1487414"/>
            <a:ext cx="11421596" cy="4992042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828138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057380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44827151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22C70E-D66F-F3B4-8431-B271EFBA773F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714448" name="Segnaposto piè di pagina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787107" name="Titolo 9"/>
          <p:cNvSpPr>
            <a:spLocks noGrp="1"/>
          </p:cNvSpPr>
          <p:nvPr>
            <p:ph type="title"/>
          </p:nvPr>
        </p:nvSpPr>
        <p:spPr bwMode="auto">
          <a:xfrm>
            <a:off x="322856" y="313150"/>
            <a:ext cx="11750380" cy="926606"/>
          </a:xfrm>
        </p:spPr>
        <p:txBody>
          <a:bodyPr/>
          <a:lstStyle/>
          <a:p>
            <a:pPr>
              <a:defRPr/>
            </a:pPr>
            <a:r>
              <a:rPr lang="it-IT"/>
              <a:t>Definizioni</a:t>
            </a:r>
            <a:endParaRPr lang="en-GB"/>
          </a:p>
        </p:txBody>
      </p:sp>
      <p:sp>
        <p:nvSpPr>
          <p:cNvPr id="519954596" name="Segnaposto contenuto 10"/>
          <p:cNvSpPr>
            <a:spLocks noGrp="1"/>
          </p:cNvSpPr>
          <p:nvPr>
            <p:ph idx="1"/>
          </p:nvPr>
        </p:nvSpPr>
        <p:spPr bwMode="auto">
          <a:xfrm>
            <a:off x="651641" y="1421399"/>
            <a:ext cx="11421596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Grafo temporale</a:t>
            </a:r>
            <a:r>
              <a:rPr lang="it-IT"/>
              <a:t>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G=(V,E,λ)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a:endParaRPr lang="it-IT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|V|=n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|E|=m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λ</m:t>
                      </m:r>
                    </m:oMath>
                  </m:oMathPara>
                </a14:m>
              </mc:Choice>
              <mc:Fallback/>
            </mc:AlternateContent>
            <a:r>
              <a:rPr lang="it-IT"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:E</a:t>
            </a:r>
            <a:r>
              <a:rPr lang="it-IT"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→2</m:t>
                          </m:r>
                        </m:e>
                        <m:sup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ℕ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  <a:p>
            <a:pPr marL="57149" lvl="0" indent="0">
              <a:buClr>
                <a:srgbClr val="34893B"/>
              </a:buClr>
              <a:buSzPct val="80000"/>
              <a:buFont typeface="Arial"/>
              <a:buNone/>
              <a:defRPr/>
            </a:pPr>
            <a:endParaRPr lang="en-GB"/>
          </a:p>
        </p:txBody>
      </p:sp>
      <p:sp>
        <p:nvSpPr>
          <p:cNvPr id="156802549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4294194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15543510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5</a:t>
            </a:fld>
            <a:endParaRPr lang="en-GB"/>
          </a:p>
        </p:txBody>
      </p:sp>
      <p:pic>
        <p:nvPicPr>
          <p:cNvPr id="95425444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6826470" y="1652336"/>
            <a:ext cx="4711274" cy="466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762948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7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154704052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604017" y="1439789"/>
            <a:ext cx="11421596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Cammino Temporale valido: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1"/>
              <a:t> </a:t>
            </a:r>
            <a:r>
              <a:rPr lang="it-IT" b="0"/>
              <a:t>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x,y∈V</m:t>
                      </m:r>
                    </m:oMath>
                  </m:oMathPara>
                </a14:m>
              </mc:Choice>
              <mc:Fallback/>
            </mc:AlternateContent>
            <a:endParaRPr b="0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Affinché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sia valido deve attraversare archi</a:t>
            </a:r>
            <a:br>
              <a:rPr lang="it-IT" b="0"/>
            </a:br>
            <a:r>
              <a:rPr lang="it-IT" b="0"/>
              <a:t>con ordine di timestamp non decrescente</a:t>
            </a:r>
            <a:r>
              <a:rPr lang="it-IT" b="0"/>
              <a:t> </a:t>
            </a:r>
            <a:endParaRPr lang="it-IT" b="0"/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201810234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99827405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6384551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9676822-7626-CF3C-3724-0D8AC95A6D33}" type="slidenum">
              <a:rPr lang="en-GB"/>
              <a:t/>
            </a:fld>
            <a:endParaRPr lang="en-GB"/>
          </a:p>
        </p:txBody>
      </p:sp>
      <p:sp>
        <p:nvSpPr>
          <p:cNvPr id="791329798" name=""/>
          <p:cNvSpPr txBox="1"/>
          <p:nvPr/>
        </p:nvSpPr>
        <p:spPr bwMode="auto">
          <a:xfrm rot="0" flipH="0" flipV="0">
            <a:off x="8145092" y="5857874"/>
            <a:ext cx="2486219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A,C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/>
              <a:t> valido</a:t>
            </a:r>
            <a:endParaRPr/>
          </a:p>
        </p:txBody>
      </p:sp>
      <p:pic>
        <p:nvPicPr>
          <p:cNvPr id="91927109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11047" y="2153433"/>
            <a:ext cx="3710376" cy="3710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464908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2064766480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Cammino Temporale valido: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1"/>
              <a:t> </a:t>
            </a:r>
            <a:r>
              <a:rPr lang="it-IT" b="0"/>
              <a:t>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x,y∈V</m:t>
                      </m:r>
                    </m:oMath>
                  </m:oMathPara>
                </a14:m>
              </mc:Choice>
              <mc:Fallback/>
            </mc:AlternateContent>
            <a:endParaRPr b="0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Affinché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sia valido deve attraversare archi</a:t>
            </a:r>
            <a:br>
              <a:rPr lang="it-IT" b="0"/>
            </a:br>
            <a:r>
              <a:rPr lang="it-IT" b="0"/>
              <a:t>con ordine di timestamp non decrescente</a:t>
            </a:r>
            <a:r>
              <a:rPr lang="it-IT" b="0"/>
              <a:t> </a:t>
            </a:r>
            <a:endParaRPr lang="it-IT" b="0"/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785710571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58957464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8082784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009E4E8-4110-646F-99B3-44A2134CBA78}" type="slidenum">
              <a:rPr lang="en-GB"/>
              <a:t/>
            </a:fld>
            <a:endParaRPr lang="en-GB"/>
          </a:p>
        </p:txBody>
      </p:sp>
      <p:sp>
        <p:nvSpPr>
          <p:cNvPr id="1371779172" name=""/>
          <p:cNvSpPr txBox="1"/>
          <p:nvPr/>
        </p:nvSpPr>
        <p:spPr bwMode="auto">
          <a:xfrm rot="0" flipH="0" flipV="0">
            <a:off x="8145091" y="5857873"/>
            <a:ext cx="2486938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A,C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 valido</a:t>
            </a:r>
            <a:endParaRPr/>
          </a:p>
        </p:txBody>
      </p:sp>
      <p:pic>
        <p:nvPicPr>
          <p:cNvPr id="177971524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11047" y="2153433"/>
            <a:ext cx="3710376" cy="3710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19040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7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314897410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0" y="1395268"/>
            <a:ext cx="5707514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Earliest arrival path: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minimo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Earliest arrival time: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minimo con cui si arriva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sz="1800"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Earliest arrival Tree:</a:t>
            </a:r>
            <a:br>
              <a:rPr lang="it-IT" sz="2000" b="1"/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∀y∈V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gli earliest arrival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sp>
        <p:nvSpPr>
          <p:cNvPr id="1605754611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9862084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30086947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7" y="6494468"/>
            <a:ext cx="2743200" cy="365124"/>
          </a:xfrm>
        </p:spPr>
        <p:txBody>
          <a:bodyPr/>
          <a:lstStyle/>
          <a:p>
            <a:pPr>
              <a:defRPr/>
            </a:pPr>
            <a:fld id="{5061434D-0D15-7092-34A6-B0DA10B73C6C}" type="slidenum">
              <a:rPr lang="en-GB"/>
              <a:t/>
            </a:fld>
            <a:endParaRPr lang="en-GB"/>
          </a:p>
        </p:txBody>
      </p:sp>
      <p:sp>
        <p:nvSpPr>
          <p:cNvPr id="318843135" name=""/>
          <p:cNvSpPr txBox="1"/>
          <p:nvPr/>
        </p:nvSpPr>
        <p:spPr bwMode="auto">
          <a:xfrm rot="0" flipH="0" flipV="0">
            <a:off x="8597527" y="5895020"/>
            <a:ext cx="17494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ea(A,E)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536021572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11"/>
            <a:ext cx="3712758" cy="3674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0627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7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743297829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1" y="1395269"/>
            <a:ext cx="5707514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Earliest arrival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minimo</a:t>
            </a:r>
            <a:r>
              <a:rPr lang="it-IT" b="0"/>
              <a:t> </a:t>
            </a:r>
            <a:r>
              <a:rPr lang="it-IT" sz="1800" b="0"/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Earliest arrival time: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minimo con cui si arriva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/>
              <a:t> </a:t>
            </a:r>
            <a:r>
              <a:rPr lang="it-IT" sz="1800"/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sz="1800"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Earliest arrival Tree:</a:t>
            </a:r>
            <a:br>
              <a:rPr lang="it-IT" sz="20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∀y∈V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gli earliest arrival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sp>
        <p:nvSpPr>
          <p:cNvPr id="2007059791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4257722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50297312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7" y="6494468"/>
            <a:ext cx="2743200" cy="365124"/>
          </a:xfrm>
        </p:spPr>
        <p:txBody>
          <a:bodyPr/>
          <a:lstStyle/>
          <a:p>
            <a:pPr>
              <a:defRPr/>
            </a:pPr>
            <a:fld id="{D08735E5-0A40-5B60-CEBD-624FC4CFFF5F}" type="slidenum">
              <a:rPr lang="en-GB"/>
              <a:t/>
            </a:fld>
            <a:endParaRPr lang="en-GB"/>
          </a:p>
        </p:txBody>
      </p:sp>
      <p:sp>
        <p:nvSpPr>
          <p:cNvPr id="1607964522" name=""/>
          <p:cNvSpPr txBox="1"/>
          <p:nvPr/>
        </p:nvSpPr>
        <p:spPr bwMode="auto">
          <a:xfrm rot="0" flipH="0" flipV="0">
            <a:off x="8597527" y="5895020"/>
            <a:ext cx="17530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=2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68774504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11"/>
            <a:ext cx="3712756" cy="3674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faccettatura">
  <a:themeElements>
    <a:clrScheme name="Colori Tor Vergat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007D34"/>
      </a:accent1>
      <a:accent2>
        <a:srgbClr val="F98922"/>
      </a:accent2>
      <a:accent3>
        <a:srgbClr val="FFFFFF"/>
      </a:accent3>
      <a:accent4>
        <a:srgbClr val="000000"/>
      </a:accent4>
      <a:accent5>
        <a:srgbClr val="1D8BC2"/>
      </a:accent5>
      <a:accent6>
        <a:srgbClr val="7F7F7F"/>
      </a:accent6>
      <a:hlink>
        <a:srgbClr val="007D34"/>
      </a:hlink>
      <a:folHlink>
        <a:srgbClr val="7F7F7F"/>
      </a:folHlink>
    </a:clrScheme>
    <a:fontScheme name="Caratteri TorVergata">
      <a:majorFont>
        <a:latin typeface="Circe"/>
        <a:ea typeface="Arial"/>
        <a:cs typeface="Arial"/>
      </a:majorFont>
      <a:minorFont>
        <a:latin typeface="Circe"/>
        <a:ea typeface="Arial"/>
        <a:cs typeface="Arial"/>
      </a:minorFont>
    </a:fontScheme>
    <a:fmtScheme name="Facet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noFill/>
        <a:ln>
          <a:solidFill>
            <a:srgbClr val="898989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BD8E9BD231E8449C5B02FFFC904B17" ma:contentTypeVersion="17" ma:contentTypeDescription="Creare un nuovo documento." ma:contentTypeScope="" ma:versionID="26d9f487d3adf35548f1d603e8fb4818">
  <xsd:schema xmlns:xsd="http://www.w3.org/2001/XMLSchema" xmlns:xs="http://www.w3.org/2001/XMLSchema" xmlns:p="http://schemas.microsoft.com/office/2006/metadata/properties" xmlns:ns2="fc2c908a-a07d-4cac-8e16-b3afa39179c0" xmlns:ns3="af27f4f9-a966-402c-b167-42797591d91b" targetNamespace="http://schemas.microsoft.com/office/2006/metadata/properties" ma:root="true" ma:fieldsID="c61e30d12394cc81306abb7729ef1bd4" ns2:_="" ns3:_="">
    <xsd:import namespace="fc2c908a-a07d-4cac-8e16-b3afa39179c0"/>
    <xsd:import namespace="af27f4f9-a966-402c-b167-42797591d9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c908a-a07d-4cac-8e16-b3afa3917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1013fbc9-b00e-4d37-9f0b-4b76e146b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7f4f9-a966-402c-b167-42797591d91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ce19352-7865-43d1-b986-da73fd9cf04a}" ma:internalName="TaxCatchAll" ma:showField="CatchAllData" ma:web="af27f4f9-a966-402c-b167-42797591d9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This value indicates the number of saves or revisions. The application is responsible for updating this value after each revision.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2c908a-a07d-4cac-8e16-b3afa39179c0">
      <Terms xmlns="http://schemas.microsoft.com/office/infopath/2007/PartnerControls"/>
    </lcf76f155ced4ddcb4097134ff3c332f>
    <TaxCatchAll xmlns="af27f4f9-a966-402c-b167-42797591d91b" xsi:nil="true"/>
  </documentManagement>
</p:properties>
</file>

<file path=customXml/itemProps1.xml><?xml version="1.0" encoding="utf-8"?>
<ds:datastoreItem xmlns:ds="http://schemas.openxmlformats.org/officeDocument/2006/customXml" ds:itemID="{94DB6E06-4FEE-4D1B-BE36-EDB1131568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CE3C0-022D-400F-8C28-A459E63F8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2c908a-a07d-4cac-8e16-b3afa39179c0"/>
    <ds:schemaRef ds:uri="af27f4f9-a966-402c-b167-42797591d9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04B4B71D-2B27-406B-A849-6E7D458952C4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fc2c908a-a07d-4cac-8e16-b3afa39179c0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af27f4f9-a966-402c-b167-42797591d91b"/>
    <ds:schemaRef ds:uri="http://purl.org/dc/elements/1.1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ONLYOFFICE/9.1.0.173</Application>
  <PresentationFormat>On-screen Show (4:3)</PresentationFormat>
  <Paragraphs>0</Paragraphs>
  <Slides>47</Slides>
  <Notes>47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</vt:vector>
  </TitlesOfParts>
  <Manager>Max.Schiraldi@uniroma2.eu</Manager>
  <Company>Università degli Studi di Roma Tor Vergata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Roma Tor Vergata</dc:title>
  <dc:subject>FORMAT; TEMPLATE; SCHEMA</dc:subject>
  <dc:creator>Max.Schiraldi@uniroma2.eu</dc:creator>
  <cp:keywords>Università degli Studi di Roma Tor Vergata</cp:keywords>
  <dc:description>Università degli Studi di Roma Tor Vergata</dc:description>
  <cp:lastModifiedBy/>
  <cp:revision>368</cp:revision>
  <dcterms:created xsi:type="dcterms:W3CDTF">2014-06-03T13:46:59Z</dcterms:created>
  <dcterms:modified xsi:type="dcterms:W3CDTF">2025-10-27T23:59:54Z</dcterms:modified>
  <cp:category>FORMAT;TEMPLATE;SCHEMA</cp:category>
</cp:coreProperties>
</file>