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4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2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2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39.xml" ContentType="application/vnd.openxmlformats-officedocument.presentationml.slide+xml"/>
  <Override PartName="/customXml/itemProps2.xml" ContentType="application/vnd.openxmlformats-officedocument.customXmlProperties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tableStyles.xml" ContentType="application/vnd.openxmlformats-officedocument.presentationml.tableStyles+xml"/>
  <Override PartName="/ppt/notesSlides/notesSlide4.xml" ContentType="application/vnd.openxmlformats-officedocument.presentationml.notesSlide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1.xml" ContentType="application/vnd.openxmlformats-officedocument.theme+xml"/>
  <Override PartName="/ppt/slides/slide3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6.xml" ContentType="application/vnd.openxmlformats-officedocument.presentationml.slide+xml"/>
  <Override PartName="/customXml/itemProps3.xml" ContentType="application/vnd.openxmlformats-officedocument.customXmlProperties+xml"/>
  <Override PartName="/ppt/notesSlides/notesSlide19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22.xml" ContentType="application/vnd.openxmlformats-officedocument.presentationml.notesSlide+xml"/>
  <Override PartName="/ppt/slides/slide1.xml" ContentType="application/vnd.openxmlformats-officedocument.presentationml.slide+xml"/>
  <Override PartName="/customXml/itemProps1.xml" ContentType="application/vnd.openxmlformats-officedocument.customXmlProperties+xml"/>
  <Override PartName="/ppt/slides/slide25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3.xml" ContentType="application/vnd.openxmlformats-officedocument.presentationml.slide+xml"/>
  <Override PartName="/ppt/slides/slide24.xml" ContentType="application/vnd.openxmlformats-officedocument.presentationml.slide+xml"/>
  <Override PartName="/ppt/slides/slide40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entation.xml" ContentType="application/vnd.openxmlformats-officedocument.presentationml.presentation.main+xml"/>
  <Override PartName="/ppt/slides/slide42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presProps.xml" ContentType="application/vnd.openxmlformats-officedocument.presentationml.presProps+xml"/>
  <Override PartName="/ppt/slides/slide21.xml" ContentType="application/vnd.openxmlformats-officedocument.presentationml.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9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30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howSpecialPlsOnTitleSld="0">
  <p:sldMasterIdLst>
    <p:sldMasterId id="2147483648" r:id="rId4"/>
  </p:sldMasterIdLst>
  <p:notesMasterIdLst>
    <p:notesMasterId r:id="rId5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x="12192000" cy="6858000"/>
  <p:notesSz cx="6858000" cy="9144000"/>
  <p:custDataLst>
    <p:custData r:id="rId1"/>
    <p:custData r:id="rId2"/>
    <p:custData r:id="rId3"/>
  </p:custDataLst>
  <p:defaultTextStyle>
    <a:defPPr>
      <a:defRPr lang="en-US"/>
    </a:defPPr>
    <a:lvl1pPr marL="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BC89EF96-8CEA-46FF-86C4-4CE0E7609802}">
  <a:tblStyle styleId="{BC89EF96-8CEA-46FF-86C4-4CE0E7609802}" styleName="Light Style 3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accent1"/>
              </a:solidFill>
            </a:ln>
          </a:left>
          <a:right>
            <a:ln w="12700">
              <a:solidFill>
                <a:schemeClr val="accent1"/>
              </a:solidFill>
            </a:ln>
          </a:right>
          <a:top>
            <a:ln w="12700">
              <a:solidFill>
                <a:schemeClr val="accent1"/>
              </a:solidFill>
            </a:ln>
          </a:top>
          <a:bottom>
            <a:ln w="12700">
              <a:solidFill>
                <a:schemeClr val="accent1"/>
              </a:solidFill>
            </a:ln>
          </a:bottom>
          <a:insideH>
            <a:ln w="12700">
              <a:solidFill>
                <a:schemeClr val="accent1"/>
              </a:solidFill>
            </a:ln>
          </a:insideH>
          <a:insideV>
            <a:ln w="12700">
              <a:solidFill>
                <a:schemeClr val="accent1"/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  <a:fill>
          <a:solidFill>
            <a:schemeClr val="accent1">
              <a:tint val="20000"/>
            </a:schemeClr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accent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dk1"/>
      </a:tcTxStyle>
      <a:tcStyle>
        <a:tcBdr>
          <a:bottom>
            <a:ln w="38100">
              <a:solidFill>
                <a:schemeClr val="accent1"/>
              </a:solidFill>
            </a:ln>
          </a:bottom>
        </a:tcBdr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25" d="100"/>
          <a:sy n="125" d="100"/>
        </p:scale>
        <p:origin x="3680" y="168"/>
      </p:cViewPr>
      <p:guideLst>
        <p:guide pos="2160" orient="horz"/>
        <p:guide pos="384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theme" Target="theme/theme1.xml"/><Relationship Id="rId6" Type="http://schemas.openxmlformats.org/officeDocument/2006/relationships/theme" Target="theme/theme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 /><Relationship Id="rId54" Type="http://schemas.openxmlformats.org/officeDocument/2006/relationships/tableStyles" Target="tableStyles.xml" /><Relationship Id="rId5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5011747" name="Segnaposto intestazion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irce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37500932" name="Segnaposto data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irce"/>
              </a:defRPr>
            </a:lvl1pPr>
          </a:lstStyle>
          <a:p>
            <a:pPr>
              <a:defRPr/>
            </a:pPr>
            <a:fld id="{0CB47BFB-69F5-4E79-99AD-82B75EF675AA}" type="datetimeFigureOut">
              <a:rPr lang="it-IT"/>
              <a:t>07/07/23</a:t>
            </a:fld>
            <a:endParaRPr lang="it-IT"/>
          </a:p>
        </p:txBody>
      </p:sp>
      <p:sp>
        <p:nvSpPr>
          <p:cNvPr id="742754453" name="Segnaposto immagine diapositiva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it-IT"/>
          </a:p>
        </p:txBody>
      </p:sp>
      <p:sp>
        <p:nvSpPr>
          <p:cNvPr id="478803909" name="Segnaposto note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it-IT"/>
              <a:t>Fare clic per modificare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1705768345" name="Segnaposto piè di pagina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irce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161384618" name="Segnaposto numero diapositiva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irce"/>
              </a:defRPr>
            </a:lvl1pPr>
          </a:lstStyle>
          <a:p>
            <a:pPr>
              <a:defRPr/>
            </a:pPr>
            <a:fld id="{8E985342-32E4-4B60-965B-BC36838A0356}" type="slidenum">
              <a:rPr lang="it-IT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Circe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Circe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Circe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Circe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Circe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 ?>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 ?>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0272664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20393412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86304956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8E985342-32E4-4B60-965B-BC36838A0356}" type="slidenum">
              <a:rPr lang="it-IT"/>
              <a:t>1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929579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449458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2462208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5D119DE-7A34-4243-2B5C-136FC096D3A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810712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630671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1312348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EDA727-D3A1-DF2A-3103-53A163206E1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029548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61445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9307898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EE823C-733E-82D1-16A4-B819B96A8CB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575674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1233361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4017913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E77AB4-0B49-3643-E67B-D2319174901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576189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826360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0413713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2A07BAC-E054-5462-566E-A826ACBC2D3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351513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879016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0370664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FC34FB3-92DC-C602-2E46-27999E384F8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338728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163078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1499100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D9FA4D-40EB-508C-F20C-9BCBFE8BE9A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197065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4676033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6479618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0C0B14-4910-B254-61C7-655AB5610F96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587628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484957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7453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DF00118-3B7D-17E8-DBF6-042B7510C92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793986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5428872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784364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2C45EA6-F7E0-1F15-FFA9-8B8A0D6CDCE1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08123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0835918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900913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3AAB14F-05C5-0727-D366-FA01D3FDA8C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53526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825582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8051704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67D144F-0DB7-3CBD-538D-8EF69D0D04D8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703700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6614159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2333050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7F9EF1F-B33D-5ADD-47DD-198FBD636C88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764484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248499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0885137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3E5EBA-1C9D-8702-66D1-88BF149EADF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375822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914696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409156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1CCAB8-C41B-EE57-E082-04B810E8135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3496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175718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1666595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163944E-2B49-B205-23F1-DF504D38D95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621616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424981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4631052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25C0D06-C8CB-5D6E-17B5-F94B4B483AB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096413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2702888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762116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FB4F30-6FD4-5A7C-A256-4008D697C2A6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734238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678392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4614905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F21D7E9-6085-7034-CFF6-438CA9C4372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210741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069423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760353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252FF9B-B49D-0F7C-EE8F-C1F4A913945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538999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38852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966278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FCE19C6-89D4-672E-C050-25623D137246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535540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109648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740014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E63981-C198-8BAD-4240-168F610A6AC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1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8268208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0366171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2B73002-02DB-6041-C1A0-7E152B4D0B9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000212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014655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06949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96B6475-3EE7-F518-59AC-792DB0084B0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582785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667580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83561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14B5208-241E-6831-6A93-71939E2FFBA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045633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4900018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5630875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F8E959-F5D5-1616-0E3B-FB663BD6B108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415256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115914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9126774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A3E7A7B-8235-3DEB-0455-6B3DC1951A3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418061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0119538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095982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050BEC3-AE00-8EF6-6316-5662935AF7A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377052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9205202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29814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8D4E63D-3A24-F3D6-C37E-BAF038FA83F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2494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729905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556686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C7ACEE-4E3C-6EC9-D03C-29E563B5410A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211958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4072635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864344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0000855-7D9C-C9BF-7D4E-E2F217347E4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642073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822151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938957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577A1F6-3D96-B375-9327-D2ECFB024B5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918380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772311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364670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D71639D-DA10-A758-63C7-C0C4CB3CED2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536822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1226512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359190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CE9D9AC-6449-0107-B28C-769CB581063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888335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380836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5924591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AC953AD-C436-AA5F-205D-FF9CF6C6B81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881405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3816595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67330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0D737FC-DEB8-3F59-8E04-35F4F571EA5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938852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3385717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998218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58D78D1-FBDF-855D-286A-90D998A68C7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487965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1115184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669619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7AF6A8D-4A44-2976-9B64-C82436961F4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409151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8922353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647326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3A490B2-56D6-AE12-7659-9CAF4B814D0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172027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647514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1469977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F157294-5966-899C-3596-85C1AFB94BE6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318619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126787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3491088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8C5FDB-3257-549C-EFC6-958E5A1D9F36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073825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341033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085597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5B9C5A-DD26-8B8E-E320-D133BA50F95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334204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05036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3261122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9CA6FA-6857-E95D-5328-9BAEF1822E6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473414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946113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047117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EF6108B-96A4-71CC-E863-0480611B1BC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Copertina princip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7165286" name="Rettangolo 8"/>
          <p:cNvSpPr/>
          <p:nvPr userDrawn="1"/>
        </p:nvSpPr>
        <p:spPr bwMode="auto">
          <a:xfrm>
            <a:off x="0" y="3316941"/>
            <a:ext cx="12192000" cy="3537284"/>
          </a:xfrm>
          <a:prstGeom prst="rect">
            <a:avLst/>
          </a:prstGeom>
          <a:solidFill>
            <a:srgbClr val="007D34"/>
          </a:solidFill>
          <a:ln>
            <a:solidFill>
              <a:srgbClr val="00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endParaRPr lang="it-IT"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742937399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42875" y="3392626"/>
            <a:ext cx="11210697" cy="1646302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lnSpc>
                <a:spcPct val="80000"/>
              </a:lnSpc>
              <a:defRPr sz="5400">
                <a:solidFill>
                  <a:schemeClr val="bg1"/>
                </a:solidFill>
                <a:latin typeface="Arial"/>
                <a:ea typeface="Tahoma"/>
                <a:cs typeface="Arial"/>
              </a:defRPr>
            </a:lvl1pPr>
          </a:lstStyle>
          <a:p>
            <a:pPr>
              <a:defRPr/>
            </a:pPr>
            <a:r>
              <a:rPr lang="it-IT"/>
              <a:t>Titolo copertina principale, </a:t>
            </a:r>
            <a:br>
              <a:rPr lang="it-IT"/>
            </a:br>
            <a:r>
              <a:rPr lang="it-IT"/>
              <a:t>iniziale maiuscola</a:t>
            </a:r>
            <a:endParaRPr/>
          </a:p>
        </p:txBody>
      </p:sp>
      <p:sp>
        <p:nvSpPr>
          <p:cNvPr id="957258825" name="Segnaposto testo 1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15613" y="5815389"/>
            <a:ext cx="11237960" cy="598658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800" i="0">
                <a:solidFill>
                  <a:schemeClr val="bg1"/>
                </a:solidFill>
                <a:latin typeface="Arial"/>
                <a:ea typeface="Tahoma"/>
                <a:cs typeface="Arial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it-IT"/>
              <a:t>Sommario copertina principale, </a:t>
            </a:r>
            <a:br>
              <a:rPr lang="it-IT"/>
            </a:br>
            <a:r>
              <a:rPr lang="it-IT"/>
              <a:t>iniziale maiuscola</a:t>
            </a:r>
            <a:endParaRPr/>
          </a:p>
        </p:txBody>
      </p:sp>
      <p:sp>
        <p:nvSpPr>
          <p:cNvPr id="2966410" name="Rectangle 33"/>
          <p:cNvSpPr/>
          <p:nvPr userDrawn="1"/>
        </p:nvSpPr>
        <p:spPr bwMode="auto">
          <a:xfrm>
            <a:off x="6871309" y="5010270"/>
            <a:ext cx="4455000" cy="595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405" tIns="19202" rIns="38405" bIns="19202" anchor="ctr"/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>
              <a:spcBef>
                <a:spcPts val="0"/>
              </a:spcBef>
              <a:spcAft>
                <a:spcPts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>
              <a:spcBef>
                <a:spcPts val="0"/>
              </a:spcBef>
              <a:spcAft>
                <a:spcPts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>
              <a:spcBef>
                <a:spcPts val="0"/>
              </a:spcBef>
              <a:spcAft>
                <a:spcPts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>
              <a:spcBef>
                <a:spcPts val="0"/>
              </a:spcBef>
              <a:spcAft>
                <a:spcPts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>
              <a:defRPr/>
            </a:pPr>
            <a:endParaRPr lang="it-IT">
              <a:solidFill>
                <a:srgbClr val="494949"/>
              </a:solidFill>
              <a:latin typeface="Circe"/>
            </a:endParaRPr>
          </a:p>
        </p:txBody>
      </p:sp>
      <p:sp>
        <p:nvSpPr>
          <p:cNvPr id="809265368" name="Segnaposto testo 4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115612" y="5192570"/>
            <a:ext cx="11210697" cy="500533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>
              <a:defRPr/>
            </a:pPr>
            <a:r>
              <a:rPr lang="it-IT"/>
              <a:t>Sottotitolo su una sola riga, iniziale maiuscola</a:t>
            </a:r>
            <a:endParaRPr/>
          </a:p>
        </p:txBody>
      </p:sp>
      <p:pic>
        <p:nvPicPr>
          <p:cNvPr id="2066538526" name="Immagine 5" descr="Immagine che contiene testo&#10;&#10;Descrizione generata automaticamente"/>
          <p:cNvPicPr>
            <a:picLocks noChangeAspect="1"/>
          </p:cNvPicPr>
          <p:nvPr userDrawn="1"/>
        </p:nvPicPr>
        <p:blipFill rotWithShape="1">
          <a:blip r:embed="rId2"/>
          <a:stretch/>
        </p:blipFill>
        <p:spPr bwMode="auto">
          <a:xfrm>
            <a:off x="7533515" y="292697"/>
            <a:ext cx="4474983" cy="10658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Copertina alternativ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7327045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81000" y="2006714"/>
            <a:ext cx="10972571" cy="1646302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5400">
                <a:solidFill>
                  <a:srgbClr val="008236"/>
                </a:solidFill>
                <a:latin typeface="Arial"/>
                <a:ea typeface="Tahoma"/>
                <a:cs typeface="Arial"/>
              </a:defRPr>
            </a:lvl1pPr>
          </a:lstStyle>
          <a:p>
            <a:pPr>
              <a:defRPr/>
            </a:pPr>
            <a:r>
              <a:rPr lang="it-IT"/>
              <a:t>Titolo copertina alternativa,</a:t>
            </a:r>
            <a:br>
              <a:rPr lang="it-IT"/>
            </a:br>
            <a:r>
              <a:rPr lang="it-IT"/>
              <a:t> iniziale maiuscola</a:t>
            </a:r>
            <a:endParaRPr/>
          </a:p>
        </p:txBody>
      </p:sp>
      <p:sp>
        <p:nvSpPr>
          <p:cNvPr id="1443462357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381000" y="3653013"/>
            <a:ext cx="10972571" cy="1096899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Tahom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it-IT"/>
              <a:t>Sottotitolo copertina alternativa, </a:t>
            </a:r>
            <a:br>
              <a:rPr lang="it-IT"/>
            </a:br>
            <a:r>
              <a:rPr lang="it-IT"/>
              <a:t>iniziale maiuscola, anche su due righe</a:t>
            </a:r>
            <a:endParaRPr/>
          </a:p>
        </p:txBody>
      </p:sp>
      <p:sp>
        <p:nvSpPr>
          <p:cNvPr id="611983354" name="Segnaposto testo 1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042357" y="5208584"/>
            <a:ext cx="10327542" cy="598658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800" i="0">
                <a:solidFill>
                  <a:srgbClr val="7F7F7F"/>
                </a:solidFill>
                <a:latin typeface="Arial"/>
                <a:ea typeface="Tahoma"/>
                <a:cs typeface="Arial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it-IT"/>
              <a:t>Sommario copertina alternativa, iniziale maiuscola</a:t>
            </a:r>
            <a:endParaRPr/>
          </a:p>
        </p:txBody>
      </p:sp>
      <p:sp>
        <p:nvSpPr>
          <p:cNvPr id="1106865124" name="Rettangolo 8"/>
          <p:cNvSpPr/>
          <p:nvPr userDrawn="1"/>
        </p:nvSpPr>
        <p:spPr bwMode="auto">
          <a:xfrm>
            <a:off x="0" y="5988042"/>
            <a:ext cx="12192000" cy="902042"/>
          </a:xfrm>
          <a:prstGeom prst="rect">
            <a:avLst/>
          </a:prstGeom>
          <a:solidFill>
            <a:srgbClr val="007D34"/>
          </a:solidFill>
          <a:ln>
            <a:solidFill>
              <a:srgbClr val="00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endParaRPr lang="en-GB">
              <a:latin typeface="Arial"/>
              <a:cs typeface="Arial"/>
            </a:endParaRPr>
          </a:p>
        </p:txBody>
      </p:sp>
      <p:sp>
        <p:nvSpPr>
          <p:cNvPr id="279120967" name="Segnaposto data 4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81802055" name="Segnaposto piè di pagina 5"/>
          <p:cNvSpPr>
            <a:spLocks noGrp="1"/>
          </p:cNvSpPr>
          <p:nvPr>
            <p:ph type="ftr" sz="quarter" idx="15"/>
          </p:nvPr>
        </p:nvSpPr>
        <p:spPr bwMode="auto"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955328999" name="Segnaposto numero diapositiva 6"/>
          <p:cNvSpPr>
            <a:spLocks noGrp="1"/>
          </p:cNvSpPr>
          <p:nvPr>
            <p:ph type="sldNum" sz="quarter" idx="16"/>
          </p:nvPr>
        </p:nvSpPr>
        <p:spPr bwMode="auto"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pPr>
              <a:defRPr/>
            </a:pPr>
            <a:fld id="{2E85A994-D622-47C4-BBB7-EA543E9BA793}" type="slidenum">
              <a:rPr lang="en-GB"/>
              <a:t>‹N›</a:t>
            </a:fld>
            <a:endParaRPr lang="en-GB"/>
          </a:p>
        </p:txBody>
      </p:sp>
      <p:pic>
        <p:nvPicPr>
          <p:cNvPr id="927353017" name="Immagine 9" descr="Immagine che contiene testo&#10;&#10;Descrizione generata automaticamente"/>
          <p:cNvPicPr>
            <a:picLocks noChangeAspect="1"/>
          </p:cNvPicPr>
          <p:nvPr userDrawn="1"/>
        </p:nvPicPr>
        <p:blipFill rotWithShape="1">
          <a:blip r:embed="rId2"/>
          <a:stretch/>
        </p:blipFill>
        <p:spPr bwMode="auto">
          <a:xfrm>
            <a:off x="290501" y="321756"/>
            <a:ext cx="4474983" cy="10658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eparatore di sezio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5880624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14321" y="2749672"/>
            <a:ext cx="10972571" cy="164630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600">
                <a:solidFill>
                  <a:srgbClr val="008236"/>
                </a:solidFill>
                <a:latin typeface="Arial"/>
                <a:ea typeface="Tahoma"/>
                <a:cs typeface="Arial"/>
              </a:defRPr>
            </a:lvl1pPr>
          </a:lstStyle>
          <a:p>
            <a:pPr>
              <a:defRPr/>
            </a:pPr>
            <a:r>
              <a:rPr lang="it-IT"/>
              <a:t>Titolo sezione, iniziale maiuscola</a:t>
            </a:r>
            <a:endParaRPr/>
          </a:p>
        </p:txBody>
      </p:sp>
      <p:sp>
        <p:nvSpPr>
          <p:cNvPr id="1104248516" name="Rettangolo 8"/>
          <p:cNvSpPr/>
          <p:nvPr userDrawn="1"/>
        </p:nvSpPr>
        <p:spPr bwMode="auto">
          <a:xfrm>
            <a:off x="0" y="5988042"/>
            <a:ext cx="12192000" cy="902042"/>
          </a:xfrm>
          <a:prstGeom prst="rect">
            <a:avLst/>
          </a:prstGeom>
          <a:solidFill>
            <a:srgbClr val="007C34"/>
          </a:solidFill>
          <a:ln>
            <a:solidFill>
              <a:srgbClr val="00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endParaRPr lang="en-GB">
              <a:latin typeface="Arial"/>
              <a:cs typeface="Arial"/>
            </a:endParaRPr>
          </a:p>
        </p:txBody>
      </p:sp>
      <p:sp>
        <p:nvSpPr>
          <p:cNvPr id="411771679" name="Segnaposto data 3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344169013" name="Rectangle 33"/>
          <p:cNvSpPr/>
          <p:nvPr userDrawn="1"/>
        </p:nvSpPr>
        <p:spPr bwMode="auto">
          <a:xfrm>
            <a:off x="413351" y="4357806"/>
            <a:ext cx="4455000" cy="59531"/>
          </a:xfrm>
          <a:prstGeom prst="rect">
            <a:avLst/>
          </a:prstGeom>
          <a:solidFill>
            <a:srgbClr val="007D3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405" tIns="19202" rIns="38405" bIns="19202" anchor="ctr"/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>
              <a:spcBef>
                <a:spcPts val="0"/>
              </a:spcBef>
              <a:spcAft>
                <a:spcPts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>
              <a:spcBef>
                <a:spcPts val="0"/>
              </a:spcBef>
              <a:spcAft>
                <a:spcPts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>
              <a:spcBef>
                <a:spcPts val="0"/>
              </a:spcBef>
              <a:spcAft>
                <a:spcPts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>
              <a:spcBef>
                <a:spcPts val="0"/>
              </a:spcBef>
              <a:spcAft>
                <a:spcPts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>
              <a:defRPr/>
            </a:pPr>
            <a:endParaRPr lang="it-IT">
              <a:solidFill>
                <a:srgbClr val="494949"/>
              </a:solidFill>
              <a:latin typeface="Circe"/>
            </a:endParaRPr>
          </a:p>
        </p:txBody>
      </p:sp>
      <p:sp>
        <p:nvSpPr>
          <p:cNvPr id="658379212" name="Segnaposto testo 1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23216" y="4446578"/>
            <a:ext cx="10327542" cy="598658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800" i="0">
                <a:solidFill>
                  <a:srgbClr val="7F7F7F"/>
                </a:solidFill>
                <a:latin typeface="Arial"/>
                <a:ea typeface="Tahoma"/>
                <a:cs typeface="Arial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>
              <a:defRPr/>
            </a:pPr>
            <a:r>
              <a:rPr lang="it-IT"/>
              <a:t>Sottotitolo sezione, iniziale maiuscola</a:t>
            </a:r>
            <a:endParaRPr/>
          </a:p>
        </p:txBody>
      </p:sp>
      <p:sp>
        <p:nvSpPr>
          <p:cNvPr id="757845092" name="Segnaposto piè di pagina 4"/>
          <p:cNvSpPr>
            <a:spLocks noGrp="1"/>
          </p:cNvSpPr>
          <p:nvPr>
            <p:ph type="ftr" sz="quarter" idx="15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52944482" name="Segnaposto numero diapositiva 5"/>
          <p:cNvSpPr>
            <a:spLocks noGrp="1"/>
          </p:cNvSpPr>
          <p:nvPr>
            <p:ph type="sldNum" sz="quarter" idx="16"/>
          </p:nvPr>
        </p:nvSpPr>
        <p:spPr bwMode="auto"/>
        <p:txBody>
          <a:bodyPr/>
          <a:lstStyle/>
          <a:p>
            <a:pPr>
              <a:defRPr/>
            </a:pPr>
            <a:fld id="{2E85A994-D622-47C4-BBB7-EA543E9BA793}" type="slidenum">
              <a:rPr lang="en-GB"/>
              <a:t>‹N›</a:t>
            </a:fld>
            <a:endParaRPr lang="en-GB"/>
          </a:p>
        </p:txBody>
      </p:sp>
      <p:pic>
        <p:nvPicPr>
          <p:cNvPr id="1738327548" name="Immagine 2" descr="Immagine che contiene testo&#10;&#10;Descrizione generata automaticamente"/>
          <p:cNvPicPr>
            <a:picLocks noChangeAspect="1"/>
          </p:cNvPicPr>
          <p:nvPr userDrawn="1"/>
        </p:nvPicPr>
        <p:blipFill rotWithShape="1">
          <a:blip r:embed="rId2"/>
          <a:stretch/>
        </p:blipFill>
        <p:spPr bwMode="auto">
          <a:xfrm>
            <a:off x="290501" y="321756"/>
            <a:ext cx="4474983" cy="10658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olo e contenu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711944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7" y="313151"/>
            <a:ext cx="11750381" cy="92660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a:r>
              <a:rPr lang="it-IT"/>
              <a:t>Titolo slide, iniziale maiuscola</a:t>
            </a:r>
            <a:endParaRPr/>
          </a:p>
        </p:txBody>
      </p:sp>
      <p:sp>
        <p:nvSpPr>
          <p:cNvPr id="287060327" name="Content Placeholder 2"/>
          <p:cNvSpPr>
            <a:spLocks noGrp="1"/>
          </p:cNvSpPr>
          <p:nvPr>
            <p:ph idx="1" hasCustomPrompt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it-IT"/>
              <a:t>Usare questo segnaposto per inserire il testo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1335497864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29248133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007291034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E85A994-D622-47C4-BBB7-EA543E9BA793}" type="slidenum">
              <a:rPr lang="en-GB"/>
              <a:t>‹N›</a:t>
            </a:fld>
            <a:endParaRPr lang="en-GB"/>
          </a:p>
        </p:txBody>
      </p:sp>
      <p:sp>
        <p:nvSpPr>
          <p:cNvPr id="7161014" name="Rectangle 33"/>
          <p:cNvSpPr/>
          <p:nvPr userDrawn="1"/>
        </p:nvSpPr>
        <p:spPr bwMode="auto">
          <a:xfrm>
            <a:off x="413351" y="1190733"/>
            <a:ext cx="4455000" cy="59531"/>
          </a:xfrm>
          <a:prstGeom prst="rect">
            <a:avLst/>
          </a:prstGeom>
          <a:solidFill>
            <a:srgbClr val="007D3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405" tIns="19202" rIns="38405" bIns="19202" anchor="ctr"/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>
              <a:spcBef>
                <a:spcPts val="0"/>
              </a:spcBef>
              <a:spcAft>
                <a:spcPts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>
              <a:spcBef>
                <a:spcPts val="0"/>
              </a:spcBef>
              <a:spcAft>
                <a:spcPts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>
              <a:spcBef>
                <a:spcPts val="0"/>
              </a:spcBef>
              <a:spcAft>
                <a:spcPts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>
              <a:spcBef>
                <a:spcPts val="0"/>
              </a:spcBef>
              <a:spcAft>
                <a:spcPts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>
              <a:defRPr/>
            </a:pPr>
            <a:endParaRPr lang="it-IT">
              <a:solidFill>
                <a:srgbClr val="494949"/>
              </a:solidFill>
              <a:latin typeface="Circe"/>
            </a:endParaRPr>
          </a:p>
        </p:txBody>
      </p:sp>
      <p:pic>
        <p:nvPicPr>
          <p:cNvPr id="721149296" name="Immagine 7" descr="Immagine che contiene testo&#10;&#10;Descrizione generata automaticamente"/>
          <p:cNvPicPr>
            <a:picLocks noChangeAspect="1"/>
          </p:cNvPicPr>
          <p:nvPr userDrawn="1"/>
        </p:nvPicPr>
        <p:blipFill rotWithShape="1">
          <a:blip r:embed="rId2"/>
          <a:stretch/>
        </p:blipFill>
        <p:spPr bwMode="auto">
          <a:xfrm>
            <a:off x="10041716" y="169031"/>
            <a:ext cx="2031523" cy="4838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Finale con log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3628808" name="Rettangolo 6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7D34"/>
          </a:solidFill>
          <a:ln>
            <a:solidFill>
              <a:srgbClr val="00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>
              <a:latin typeface="Arial"/>
              <a:cs typeface="Arial"/>
            </a:endParaRPr>
          </a:p>
        </p:txBody>
      </p:sp>
      <p:sp>
        <p:nvSpPr>
          <p:cNvPr id="608318460" name="Segnaposto piè di pagina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pic>
        <p:nvPicPr>
          <p:cNvPr id="1635127877" name="Immagine 4" descr="Immagine che contiene testo, logo&#10;&#10;Descrizione generata automaticamente"/>
          <p:cNvPicPr>
            <a:picLocks noChangeAspect="1"/>
          </p:cNvPicPr>
          <p:nvPr userDrawn="1"/>
        </p:nvPicPr>
        <p:blipFill rotWithShape="1">
          <a:blip r:embed="rId2"/>
          <a:stretch/>
        </p:blipFill>
        <p:spPr bwMode="auto">
          <a:xfrm>
            <a:off x="2332653" y="2532611"/>
            <a:ext cx="7526694" cy="179277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0485932" name="Text Placeholder 2"/>
          <p:cNvSpPr>
            <a:spLocks noGrp="1"/>
          </p:cNvSpPr>
          <p:nvPr userDrawn="1">
            <p:ph type="body" idx="1"/>
          </p:nvPr>
        </p:nvSpPr>
        <p:spPr bwMode="auto">
          <a:xfrm>
            <a:off x="651642" y="1487415"/>
            <a:ext cx="11421597" cy="4992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defRPr/>
            </a:pPr>
            <a:r>
              <a:rPr lang="it-IT"/>
              <a:t>Usare questo segnaposto per inserire il testo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1388928887" name="Rectangle 104"/>
          <p:cNvSpPr>
            <a:spLocks noChangeArrowheads="1"/>
          </p:cNvSpPr>
          <p:nvPr userDrawn="1"/>
        </p:nvSpPr>
        <p:spPr bwMode="auto">
          <a:xfrm>
            <a:off x="-2524715" y="-11113"/>
            <a:ext cx="2424702" cy="6869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180000" tIns="180000" rIns="180000" bIns="180000" anchor="ctr"/>
          <a:lstStyle>
            <a:lvl1pPr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5pPr>
            <a:lvl6pPr marL="25146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6pPr>
            <a:lvl7pPr marL="29718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7pPr>
            <a:lvl8pPr marL="34290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8pPr>
            <a:lvl9pPr marL="38862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9pPr>
          </a:lstStyle>
          <a:p>
            <a:pPr>
              <a:defRPr/>
            </a:pPr>
            <a:endParaRPr lang="it-IT" sz="1800">
              <a:latin typeface="Circe"/>
            </a:endParaRPr>
          </a:p>
        </p:txBody>
      </p:sp>
      <p:sp>
        <p:nvSpPr>
          <p:cNvPr id="1228187285" name="Rectangle 106"/>
          <p:cNvSpPr>
            <a:spLocks noChangeArrowheads="1"/>
          </p:cNvSpPr>
          <p:nvPr userDrawn="1"/>
        </p:nvSpPr>
        <p:spPr bwMode="auto">
          <a:xfrm>
            <a:off x="-2199907" y="1086131"/>
            <a:ext cx="2143125" cy="2527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5pPr>
            <a:lvl6pPr marL="25146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6pPr>
            <a:lvl7pPr marL="29718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7pPr>
            <a:lvl8pPr marL="34290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8pPr>
            <a:lvl9pPr marL="38862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9pPr>
          </a:lstStyle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>
                <a:latin typeface="Arial"/>
                <a:ea typeface="MS PGothic"/>
                <a:cs typeface="Arial"/>
              </a:rPr>
              <a:t>VERDE TOR VERGATA</a:t>
            </a:r>
            <a:endParaRPr/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>
                <a:latin typeface="Arial"/>
                <a:ea typeface="MS PGothic"/>
                <a:cs typeface="Arial"/>
              </a:rPr>
              <a:t>RGB 000,125,052 (#007D34)</a:t>
            </a:r>
            <a:endParaRPr/>
          </a:p>
        </p:txBody>
      </p:sp>
      <p:sp>
        <p:nvSpPr>
          <p:cNvPr id="376038273" name="Rectangle 113"/>
          <p:cNvSpPr>
            <a:spLocks noChangeArrowheads="1"/>
          </p:cNvSpPr>
          <p:nvPr userDrawn="1"/>
        </p:nvSpPr>
        <p:spPr bwMode="auto">
          <a:xfrm>
            <a:off x="-2454354" y="819708"/>
            <a:ext cx="2179716" cy="1281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5pPr>
            <a:lvl6pPr marL="25146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6pPr>
            <a:lvl7pPr marL="29718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7pPr>
            <a:lvl8pPr marL="34290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8pPr>
            <a:lvl9pPr marL="38862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9pPr>
          </a:lstStyle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 b="1">
                <a:latin typeface="Arial"/>
                <a:cs typeface="Arial"/>
              </a:rPr>
              <a:t>FORMAT D'ATENEO 2023 (v.1)</a:t>
            </a:r>
            <a:endParaRPr/>
          </a:p>
        </p:txBody>
      </p:sp>
      <p:sp>
        <p:nvSpPr>
          <p:cNvPr id="1343892071" name="Rettangolo 9"/>
          <p:cNvSpPr/>
          <p:nvPr userDrawn="1"/>
        </p:nvSpPr>
        <p:spPr bwMode="auto">
          <a:xfrm flipV="1">
            <a:off x="-2454354" y="1084711"/>
            <a:ext cx="185737" cy="199058"/>
          </a:xfrm>
          <a:prstGeom prst="rect">
            <a:avLst/>
          </a:prstGeom>
          <a:solidFill>
            <a:srgbClr val="007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latin typeface="Circe"/>
            </a:endParaRPr>
          </a:p>
        </p:txBody>
      </p:sp>
      <p:sp>
        <p:nvSpPr>
          <p:cNvPr id="468457008" name="Rectangle 113"/>
          <p:cNvSpPr>
            <a:spLocks noChangeArrowheads="1"/>
          </p:cNvSpPr>
          <p:nvPr userDrawn="1"/>
        </p:nvSpPr>
        <p:spPr bwMode="auto">
          <a:xfrm>
            <a:off x="-2453055" y="3213300"/>
            <a:ext cx="2143125" cy="36182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5pPr>
            <a:lvl6pPr marL="25146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6pPr>
            <a:lvl7pPr marL="29718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7pPr>
            <a:lvl8pPr marL="34290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8pPr>
            <a:lvl9pPr marL="38862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9pPr>
          </a:lstStyle>
          <a:p>
            <a:pPr marL="0" marR="0" lvl="0" indent="0" algn="l" defTabSz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it-IT" sz="900" b="1">
                <a:latin typeface="Arial"/>
                <a:cs typeface="Arial"/>
              </a:rPr>
              <a:t>FONT TESTO: CIRCE REGULAR </a:t>
            </a:r>
            <a:br>
              <a:rPr lang="it-IT" sz="900" b="1">
                <a:latin typeface="Arial"/>
                <a:cs typeface="Arial"/>
              </a:rPr>
            </a:br>
            <a:br>
              <a:rPr lang="it-IT" sz="900" b="1">
                <a:latin typeface="Arial"/>
                <a:cs typeface="Arial"/>
              </a:rPr>
            </a:br>
            <a:r>
              <a:rPr lang="it-IT" sz="900" b="1">
                <a:latin typeface="Arial"/>
                <a:cs typeface="Arial"/>
              </a:rPr>
              <a:t>Copertina principale o alternativa</a:t>
            </a:r>
            <a:endParaRPr/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>
                <a:latin typeface="Arial"/>
                <a:cs typeface="Arial"/>
              </a:rPr>
              <a:t>Titolo, </a:t>
            </a:r>
            <a:r>
              <a:rPr lang="it-IT" sz="900" b="1">
                <a:solidFill>
                  <a:srgbClr val="007D34"/>
                </a:solidFill>
                <a:latin typeface="Arial"/>
                <a:cs typeface="Arial"/>
              </a:rPr>
              <a:t>VERDE TOR VERGATA</a:t>
            </a:r>
            <a:r>
              <a:rPr lang="it-IT" sz="900">
                <a:latin typeface="Arial"/>
                <a:cs typeface="Arial"/>
              </a:rPr>
              <a:t>: corpo 54</a:t>
            </a:r>
            <a:br>
              <a:rPr lang="it-IT" sz="900">
                <a:latin typeface="Arial"/>
                <a:cs typeface="Arial"/>
              </a:rPr>
            </a:br>
            <a:r>
              <a:rPr lang="it-IT" sz="900">
                <a:latin typeface="Arial"/>
                <a:cs typeface="Arial"/>
              </a:rPr>
              <a:t>Iniziale maiuscola</a:t>
            </a:r>
            <a:endParaRPr lang="it-IT" sz="900" b="0">
              <a:latin typeface="Arial"/>
              <a:cs typeface="Arial"/>
            </a:endParaRPr>
          </a:p>
          <a:p>
            <a:pPr marL="0" marR="0" lvl="0" indent="0" algn="l" defTabSz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it-IT" sz="900">
                <a:latin typeface="Arial"/>
                <a:cs typeface="Arial"/>
              </a:rPr>
              <a:t>Sottotitolo, </a:t>
            </a:r>
            <a:r>
              <a:rPr lang="it-IT" sz="900" b="1">
                <a:solidFill>
                  <a:srgbClr val="7F7F7F"/>
                </a:solidFill>
                <a:latin typeface="Arial"/>
                <a:cs typeface="Arial"/>
              </a:rPr>
              <a:t>GRIGIO o BIANCO</a:t>
            </a:r>
            <a:r>
              <a:rPr lang="it-IT" sz="900" b="1">
                <a:latin typeface="Arial"/>
                <a:cs typeface="Arial"/>
              </a:rPr>
              <a:t>:</a:t>
            </a:r>
            <a:r>
              <a:rPr lang="it-IT" sz="900">
                <a:latin typeface="Arial"/>
                <a:cs typeface="Arial"/>
              </a:rPr>
              <a:t> corpo 28 </a:t>
            </a:r>
            <a:br>
              <a:rPr lang="it-IT" sz="900">
                <a:latin typeface="Arial"/>
                <a:cs typeface="Arial"/>
              </a:rPr>
            </a:br>
            <a:r>
              <a:rPr lang="it-IT" sz="900">
                <a:latin typeface="Arial"/>
                <a:cs typeface="Arial"/>
              </a:rPr>
              <a:t>Iniziale maiuscola </a:t>
            </a:r>
            <a:endParaRPr/>
          </a:p>
          <a:p>
            <a:pPr marL="0" marR="0" lvl="0" indent="0" algn="l" defTabSz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it-IT" sz="900">
                <a:latin typeface="Arial"/>
                <a:cs typeface="Arial"/>
              </a:rPr>
              <a:t>Sommario, </a:t>
            </a:r>
            <a:r>
              <a:rPr lang="it-IT" sz="900" b="1">
                <a:solidFill>
                  <a:srgbClr val="7F7F7F"/>
                </a:solidFill>
                <a:latin typeface="Arial"/>
                <a:cs typeface="Arial"/>
              </a:rPr>
              <a:t>GRIGIO o BIANCO</a:t>
            </a:r>
            <a:r>
              <a:rPr lang="it-IT" sz="900" b="1">
                <a:latin typeface="Arial"/>
                <a:cs typeface="Arial"/>
              </a:rPr>
              <a:t>:</a:t>
            </a:r>
            <a:r>
              <a:rPr lang="it-IT" sz="900">
                <a:latin typeface="Arial"/>
                <a:cs typeface="Arial"/>
              </a:rPr>
              <a:t> corpo 18 </a:t>
            </a:r>
            <a:br>
              <a:rPr lang="it-IT" sz="900">
                <a:latin typeface="Arial"/>
                <a:cs typeface="Arial"/>
              </a:rPr>
            </a:br>
            <a:r>
              <a:rPr lang="it-IT" sz="900">
                <a:latin typeface="Arial"/>
                <a:cs typeface="Arial"/>
              </a:rPr>
              <a:t>Iniziale maiuscola</a:t>
            </a:r>
            <a:br>
              <a:rPr lang="it-IT" sz="900">
                <a:latin typeface="Arial"/>
                <a:cs typeface="Arial"/>
              </a:rPr>
            </a:br>
            <a:br>
              <a:rPr lang="it-IT" sz="900">
                <a:latin typeface="Arial"/>
                <a:cs typeface="Arial"/>
              </a:rPr>
            </a:br>
            <a:r>
              <a:rPr lang="it-IT" sz="900" b="1">
                <a:latin typeface="Arial"/>
                <a:cs typeface="Arial"/>
              </a:rPr>
              <a:t>Slide di contenuto</a:t>
            </a:r>
            <a:endParaRPr/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>
                <a:latin typeface="Arial"/>
                <a:cs typeface="Arial"/>
              </a:rPr>
              <a:t>Titolo, </a:t>
            </a:r>
            <a:r>
              <a:rPr lang="it-IT" sz="900" b="1">
                <a:solidFill>
                  <a:srgbClr val="007D34"/>
                </a:solidFill>
                <a:latin typeface="Arial"/>
                <a:cs typeface="Arial"/>
              </a:rPr>
              <a:t>VERDE TOR VERGATA </a:t>
            </a:r>
            <a:r>
              <a:rPr lang="it-IT" sz="900">
                <a:latin typeface="Arial"/>
                <a:cs typeface="Arial"/>
              </a:rPr>
              <a:t>: corpo 36</a:t>
            </a:r>
            <a:br>
              <a:rPr lang="it-IT" sz="900">
                <a:latin typeface="Arial"/>
                <a:cs typeface="Arial"/>
              </a:rPr>
            </a:br>
            <a:r>
              <a:rPr lang="it-IT" sz="900">
                <a:latin typeface="Arial"/>
                <a:cs typeface="Arial"/>
              </a:rPr>
              <a:t>Iniziale maiuscola, allineato a sinistra</a:t>
            </a:r>
            <a:endParaRPr lang="it-IT" sz="900" b="0">
              <a:latin typeface="Arial"/>
              <a:cs typeface="Arial"/>
            </a:endParaRPr>
          </a:p>
          <a:p>
            <a:pPr marL="0" marR="0" lvl="0" indent="0" algn="l" defTabSz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it-IT" sz="900">
                <a:latin typeface="Arial"/>
                <a:cs typeface="Arial"/>
              </a:rPr>
              <a:t>Testo, </a:t>
            </a:r>
            <a:r>
              <a:rPr lang="it-IT" sz="900" b="1">
                <a:solidFill>
                  <a:schemeClr val="tx1"/>
                </a:solidFill>
                <a:latin typeface="Arial"/>
                <a:cs typeface="Arial"/>
              </a:rPr>
              <a:t>NERO</a:t>
            </a:r>
            <a:r>
              <a:rPr lang="it-IT" sz="900" b="1">
                <a:latin typeface="Arial"/>
                <a:cs typeface="Arial"/>
              </a:rPr>
              <a:t>:</a:t>
            </a:r>
            <a:r>
              <a:rPr lang="it-IT" sz="900">
                <a:latin typeface="Arial"/>
                <a:cs typeface="Arial"/>
              </a:rPr>
              <a:t> corpo 20 </a:t>
            </a:r>
            <a:br>
              <a:rPr lang="it-IT" sz="900">
                <a:latin typeface="Arial"/>
                <a:cs typeface="Arial"/>
              </a:rPr>
            </a:br>
            <a:r>
              <a:rPr lang="it-IT" sz="900">
                <a:latin typeface="Arial"/>
                <a:cs typeface="Arial"/>
              </a:rPr>
              <a:t>Iniziale maiuscola, allineato a sinistra</a:t>
            </a:r>
            <a:endParaRPr lang="it-IT" sz="900" b="1">
              <a:latin typeface="Arial"/>
              <a:cs typeface="Arial"/>
            </a:endParaRPr>
          </a:p>
          <a:p>
            <a:pPr marL="0" marR="0" lvl="0" indent="0" algn="l" defTabSz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it-IT" sz="900">
                <a:latin typeface="Arial"/>
                <a:cs typeface="Arial"/>
              </a:rPr>
              <a:t>Piè pagina </a:t>
            </a:r>
            <a:r>
              <a:rPr lang="it-IT" sz="900" b="1">
                <a:solidFill>
                  <a:srgbClr val="898989"/>
                </a:solidFill>
                <a:latin typeface="Arial"/>
                <a:cs typeface="Arial"/>
              </a:rPr>
              <a:t>GRIGIO</a:t>
            </a:r>
            <a:r>
              <a:rPr lang="it-IT" sz="900" b="1">
                <a:latin typeface="Arial"/>
                <a:cs typeface="Arial"/>
              </a:rPr>
              <a:t>:</a:t>
            </a:r>
            <a:r>
              <a:rPr lang="it-IT" sz="900">
                <a:latin typeface="Arial"/>
                <a:cs typeface="Arial"/>
              </a:rPr>
              <a:t> corpo 9 </a:t>
            </a:r>
            <a:br>
              <a:rPr lang="it-IT" sz="900">
                <a:latin typeface="Arial"/>
                <a:cs typeface="Arial"/>
              </a:rPr>
            </a:br>
            <a:r>
              <a:rPr lang="it-IT" sz="900">
                <a:latin typeface="Arial"/>
                <a:cs typeface="Arial"/>
              </a:rPr>
              <a:t>Note allineate a destra</a:t>
            </a:r>
            <a:br>
              <a:rPr lang="it-IT" sz="900">
                <a:latin typeface="Arial"/>
                <a:cs typeface="Arial"/>
              </a:rPr>
            </a:br>
            <a:br>
              <a:rPr lang="it-IT" sz="900">
                <a:latin typeface="Arial"/>
                <a:cs typeface="Arial"/>
              </a:rPr>
            </a:br>
            <a:r>
              <a:rPr lang="it-IT" sz="900" b="1">
                <a:latin typeface="Arial"/>
                <a:cs typeface="Arial"/>
              </a:rPr>
              <a:t>Separatore di sezione</a:t>
            </a:r>
            <a:endParaRPr/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>
                <a:latin typeface="Arial"/>
                <a:cs typeface="Arial"/>
              </a:rPr>
              <a:t>Titolo, </a:t>
            </a:r>
            <a:r>
              <a:rPr lang="it-IT" sz="900" b="1">
                <a:solidFill>
                  <a:srgbClr val="007D34"/>
                </a:solidFill>
                <a:latin typeface="Arial"/>
                <a:cs typeface="Arial"/>
              </a:rPr>
              <a:t>VERDE TOR VERGATA </a:t>
            </a:r>
            <a:r>
              <a:rPr lang="it-IT" sz="900">
                <a:latin typeface="Arial"/>
                <a:cs typeface="Arial"/>
              </a:rPr>
              <a:t>: corpo 36</a:t>
            </a:r>
            <a:br>
              <a:rPr lang="it-IT" sz="900">
                <a:latin typeface="Arial"/>
                <a:cs typeface="Arial"/>
              </a:rPr>
            </a:br>
            <a:r>
              <a:rPr lang="it-IT" sz="900">
                <a:latin typeface="Arial"/>
                <a:cs typeface="Arial"/>
              </a:rPr>
              <a:t>Iniziale maiuscola, allineato a sinistra</a:t>
            </a:r>
            <a:endParaRPr lang="it-IT" sz="900" b="0">
              <a:latin typeface="Arial"/>
              <a:cs typeface="Arial"/>
            </a:endParaRPr>
          </a:p>
          <a:p>
            <a:pPr marL="0" marR="0" lvl="0" indent="0" algn="l" defTabSz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it-IT" sz="900">
                <a:latin typeface="Arial"/>
                <a:cs typeface="Arial"/>
              </a:rPr>
              <a:t>Sottotitolo, </a:t>
            </a:r>
            <a:r>
              <a:rPr lang="it-IT" sz="900" b="1">
                <a:solidFill>
                  <a:srgbClr val="7F7F7F"/>
                </a:solidFill>
                <a:latin typeface="Arial"/>
                <a:cs typeface="Arial"/>
              </a:rPr>
              <a:t>GRIGIO:</a:t>
            </a:r>
            <a:r>
              <a:rPr lang="it-IT" sz="900">
                <a:latin typeface="Arial"/>
                <a:cs typeface="Arial"/>
              </a:rPr>
              <a:t> corpo 18 </a:t>
            </a:r>
            <a:br>
              <a:rPr lang="it-IT" sz="900">
                <a:latin typeface="Arial"/>
                <a:cs typeface="Arial"/>
              </a:rPr>
            </a:br>
            <a:r>
              <a:rPr lang="it-IT" sz="900">
                <a:latin typeface="Arial"/>
                <a:cs typeface="Arial"/>
              </a:rPr>
              <a:t>Iniziale maiuscola</a:t>
            </a:r>
            <a:endParaRPr/>
          </a:p>
          <a:p>
            <a:pPr marL="0" marR="0" lvl="0" indent="0" algn="l" defTabSz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it-IT" sz="900">
                <a:latin typeface="Arial"/>
                <a:cs typeface="Arial"/>
              </a:rPr>
              <a:t>Piè pagina </a:t>
            </a:r>
            <a:r>
              <a:rPr lang="it-IT" sz="900" b="1">
                <a:solidFill>
                  <a:srgbClr val="898989"/>
                </a:solidFill>
                <a:latin typeface="Arial"/>
                <a:cs typeface="Arial"/>
              </a:rPr>
              <a:t>GRIGIO</a:t>
            </a:r>
            <a:r>
              <a:rPr lang="it-IT" sz="900" b="1">
                <a:latin typeface="Arial"/>
                <a:cs typeface="Arial"/>
              </a:rPr>
              <a:t>:</a:t>
            </a:r>
            <a:r>
              <a:rPr lang="it-IT" sz="900">
                <a:latin typeface="Arial"/>
                <a:cs typeface="Arial"/>
              </a:rPr>
              <a:t> corpo 9 </a:t>
            </a:r>
            <a:br>
              <a:rPr lang="it-IT" sz="900">
                <a:latin typeface="Arial"/>
                <a:cs typeface="Arial"/>
              </a:rPr>
            </a:br>
            <a:r>
              <a:rPr lang="it-IT" sz="900">
                <a:latin typeface="Arial"/>
                <a:cs typeface="Arial"/>
              </a:rPr>
              <a:t>Note allineate a destra</a:t>
            </a:r>
            <a:endParaRPr/>
          </a:p>
        </p:txBody>
      </p:sp>
      <p:sp>
        <p:nvSpPr>
          <p:cNvPr id="1640505762" name="Segnaposto titolo 1"/>
          <p:cNvSpPr>
            <a:spLocks noGrp="1"/>
          </p:cNvSpPr>
          <p:nvPr>
            <p:ph type="title"/>
          </p:nvPr>
        </p:nvSpPr>
        <p:spPr bwMode="auto">
          <a:xfrm>
            <a:off x="320312" y="314744"/>
            <a:ext cx="11752926" cy="9264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it-IT"/>
              <a:t>Titolo slide, iniziale maiuscola</a:t>
            </a:r>
            <a:endParaRPr/>
          </a:p>
        </p:txBody>
      </p:sp>
      <p:sp>
        <p:nvSpPr>
          <p:cNvPr id="1323718451" name="Segnaposto data 3"/>
          <p:cNvSpPr>
            <a:spLocks noGrp="1"/>
          </p:cNvSpPr>
          <p:nvPr>
            <p:ph type="dt" sz="half" idx="2"/>
          </p:nvPr>
        </p:nvSpPr>
        <p:spPr bwMode="auto">
          <a:xfrm>
            <a:off x="290501" y="64944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841379557" name="Segnaposto piè di pagina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4944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0513771" name="Segnaposto numero diapositiva 5"/>
          <p:cNvSpPr>
            <a:spLocks noGrp="1"/>
          </p:cNvSpPr>
          <p:nvPr>
            <p:ph type="sldNum" sz="quarter" idx="4"/>
          </p:nvPr>
        </p:nvSpPr>
        <p:spPr bwMode="auto">
          <a:xfrm>
            <a:off x="9182108" y="64944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2E85A994-D622-47C4-BBB7-EA543E9BA793}" type="slidenum">
              <a:rPr lang="en-GB"/>
              <a:t>‹N›</a:t>
            </a:fld>
            <a:endParaRPr lang="en-GB"/>
          </a:p>
        </p:txBody>
      </p:sp>
      <p:sp>
        <p:nvSpPr>
          <p:cNvPr id="426199490" name="Rettangolo 12"/>
          <p:cNvSpPr/>
          <p:nvPr userDrawn="1"/>
        </p:nvSpPr>
        <p:spPr bwMode="auto">
          <a:xfrm>
            <a:off x="-2454354" y="1437071"/>
            <a:ext cx="185737" cy="176213"/>
          </a:xfrm>
          <a:prstGeom prst="rect">
            <a:avLst/>
          </a:prstGeom>
          <a:solidFill>
            <a:srgbClr val="ED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>
              <a:latin typeface="+mj-lt"/>
            </a:endParaRPr>
          </a:p>
        </p:txBody>
      </p:sp>
      <p:sp>
        <p:nvSpPr>
          <p:cNvPr id="692790142" name="Rettangolo 13"/>
          <p:cNvSpPr/>
          <p:nvPr userDrawn="1"/>
        </p:nvSpPr>
        <p:spPr bwMode="auto">
          <a:xfrm>
            <a:off x="-2454354" y="1766586"/>
            <a:ext cx="185737" cy="176213"/>
          </a:xfrm>
          <a:prstGeom prst="rect">
            <a:avLst/>
          </a:prstGeom>
          <a:solidFill>
            <a:srgbClr val="961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>
              <a:latin typeface="+mj-lt"/>
            </a:endParaRPr>
          </a:p>
        </p:txBody>
      </p:sp>
      <p:sp>
        <p:nvSpPr>
          <p:cNvPr id="1146014710" name="Rettangolo 14"/>
          <p:cNvSpPr/>
          <p:nvPr userDrawn="1"/>
        </p:nvSpPr>
        <p:spPr bwMode="auto">
          <a:xfrm>
            <a:off x="-2454354" y="2096101"/>
            <a:ext cx="185737" cy="1762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>
              <a:latin typeface="+mj-lt"/>
            </a:endParaRPr>
          </a:p>
        </p:txBody>
      </p:sp>
      <p:sp>
        <p:nvSpPr>
          <p:cNvPr id="1051329231" name="Rettangolo 20"/>
          <p:cNvSpPr/>
          <p:nvPr userDrawn="1"/>
        </p:nvSpPr>
        <p:spPr bwMode="auto">
          <a:xfrm>
            <a:off x="-1381492" y="1437071"/>
            <a:ext cx="185737" cy="176213"/>
          </a:xfrm>
          <a:prstGeom prst="rect">
            <a:avLst/>
          </a:prstGeom>
          <a:solidFill>
            <a:srgbClr val="2349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>
              <a:latin typeface="+mj-lt"/>
            </a:endParaRPr>
          </a:p>
        </p:txBody>
      </p:sp>
      <p:sp>
        <p:nvSpPr>
          <p:cNvPr id="1391154893" name="Rettangolo 21"/>
          <p:cNvSpPr/>
          <p:nvPr userDrawn="1"/>
        </p:nvSpPr>
        <p:spPr bwMode="auto">
          <a:xfrm>
            <a:off x="-1381492" y="1766586"/>
            <a:ext cx="185737" cy="176213"/>
          </a:xfrm>
          <a:prstGeom prst="rect">
            <a:avLst/>
          </a:prstGeom>
          <a:solidFill>
            <a:srgbClr val="CB8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>
              <a:latin typeface="+mj-lt"/>
            </a:endParaRPr>
          </a:p>
        </p:txBody>
      </p:sp>
      <p:sp>
        <p:nvSpPr>
          <p:cNvPr id="1411224291" name="Rettangolo 22"/>
          <p:cNvSpPr/>
          <p:nvPr userDrawn="1"/>
        </p:nvSpPr>
        <p:spPr bwMode="auto">
          <a:xfrm>
            <a:off x="-1381492" y="2096101"/>
            <a:ext cx="185737" cy="176213"/>
          </a:xfrm>
          <a:prstGeom prst="rect">
            <a:avLst/>
          </a:prstGeom>
          <a:solidFill>
            <a:srgbClr val="79C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>
              <a:latin typeface="+mj-lt"/>
            </a:endParaRPr>
          </a:p>
        </p:txBody>
      </p:sp>
      <p:sp>
        <p:nvSpPr>
          <p:cNvPr id="1723395620" name="Rectangle 112"/>
          <p:cNvSpPr>
            <a:spLocks noChangeArrowheads="1"/>
          </p:cNvSpPr>
          <p:nvPr userDrawn="1"/>
        </p:nvSpPr>
        <p:spPr bwMode="auto">
          <a:xfrm>
            <a:off x="-2218971" y="1420654"/>
            <a:ext cx="999831" cy="2527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5pPr>
            <a:lvl6pPr marL="25146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6pPr>
            <a:lvl7pPr marL="29718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7pPr>
            <a:lvl8pPr marL="34290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8pPr>
            <a:lvl9pPr marL="38862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9pPr>
          </a:lstStyle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>
                <a:latin typeface="Arial"/>
                <a:cs typeface="Arial"/>
              </a:rPr>
              <a:t>MEDICINA</a:t>
            </a:r>
            <a:endParaRPr/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>
                <a:latin typeface="Arial"/>
                <a:cs typeface="Arial"/>
              </a:rPr>
              <a:t>RGB 237,33,39</a:t>
            </a:r>
            <a:endParaRPr/>
          </a:p>
        </p:txBody>
      </p:sp>
      <p:sp>
        <p:nvSpPr>
          <p:cNvPr id="1084755352" name="Rectangle 112"/>
          <p:cNvSpPr>
            <a:spLocks noChangeArrowheads="1"/>
          </p:cNvSpPr>
          <p:nvPr userDrawn="1"/>
        </p:nvSpPr>
        <p:spPr bwMode="auto">
          <a:xfrm>
            <a:off x="-2218971" y="1755177"/>
            <a:ext cx="999831" cy="2527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5pPr>
            <a:lvl6pPr marL="25146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6pPr>
            <a:lvl7pPr marL="29718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7pPr>
            <a:lvl8pPr marL="34290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8pPr>
            <a:lvl9pPr marL="38862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9pPr>
          </a:lstStyle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>
                <a:latin typeface="Arial"/>
                <a:cs typeface="Arial"/>
              </a:rPr>
              <a:t>ECONOMIA</a:t>
            </a:r>
            <a:endParaRPr lang="it-IT" sz="900">
              <a:latin typeface="Arial"/>
              <a:cs typeface="Arial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>
                <a:latin typeface="Arial"/>
                <a:cs typeface="Arial"/>
              </a:rPr>
              <a:t>RGB 150,26,58</a:t>
            </a:r>
            <a:endParaRPr lang="it-IT" sz="900">
              <a:latin typeface="Arial"/>
              <a:cs typeface="Arial"/>
            </a:endParaRPr>
          </a:p>
        </p:txBody>
      </p:sp>
      <p:sp>
        <p:nvSpPr>
          <p:cNvPr id="1602016159" name="Rectangle 112"/>
          <p:cNvSpPr>
            <a:spLocks noChangeArrowheads="1"/>
          </p:cNvSpPr>
          <p:nvPr userDrawn="1"/>
        </p:nvSpPr>
        <p:spPr bwMode="auto">
          <a:xfrm>
            <a:off x="-2218971" y="2089700"/>
            <a:ext cx="999831" cy="2527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5pPr>
            <a:lvl6pPr marL="25146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6pPr>
            <a:lvl7pPr marL="29718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7pPr>
            <a:lvl8pPr marL="34290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8pPr>
            <a:lvl9pPr marL="38862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9pPr>
          </a:lstStyle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>
                <a:latin typeface="Arial"/>
                <a:cs typeface="Arial"/>
              </a:rPr>
              <a:t>INGEGNERIA</a:t>
            </a:r>
            <a:endParaRPr/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>
                <a:latin typeface="Arial"/>
                <a:cs typeface="Arial"/>
              </a:rPr>
              <a:t>RGB 0, 0, 0</a:t>
            </a:r>
            <a:endParaRPr lang="it-IT" sz="900">
              <a:latin typeface="Arial"/>
              <a:cs typeface="Arial"/>
            </a:endParaRPr>
          </a:p>
        </p:txBody>
      </p:sp>
      <p:sp>
        <p:nvSpPr>
          <p:cNvPr id="1491055923" name="Rectangle 112"/>
          <p:cNvSpPr>
            <a:spLocks noChangeArrowheads="1"/>
          </p:cNvSpPr>
          <p:nvPr userDrawn="1"/>
        </p:nvSpPr>
        <p:spPr bwMode="auto">
          <a:xfrm>
            <a:off x="-1151167" y="1420654"/>
            <a:ext cx="1063786" cy="2527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5pPr>
            <a:lvl6pPr marL="25146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6pPr>
            <a:lvl7pPr marL="29718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7pPr>
            <a:lvl8pPr marL="34290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8pPr>
            <a:lvl9pPr marL="38862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9pPr>
          </a:lstStyle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>
                <a:latin typeface="Arial"/>
                <a:cs typeface="Arial"/>
              </a:rPr>
              <a:t>GIURISPRUDENZA</a:t>
            </a:r>
            <a:endParaRPr/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>
                <a:latin typeface="Arial"/>
                <a:cs typeface="Arial"/>
              </a:rPr>
              <a:t>RGB 35,73,139</a:t>
            </a:r>
            <a:endParaRPr lang="it-IT" sz="900">
              <a:latin typeface="Arial"/>
              <a:cs typeface="Arial"/>
            </a:endParaRPr>
          </a:p>
        </p:txBody>
      </p:sp>
      <p:sp>
        <p:nvSpPr>
          <p:cNvPr id="1236202296" name="Rectangle 112"/>
          <p:cNvSpPr>
            <a:spLocks noChangeArrowheads="1"/>
          </p:cNvSpPr>
          <p:nvPr userDrawn="1"/>
        </p:nvSpPr>
        <p:spPr bwMode="auto">
          <a:xfrm>
            <a:off x="-1151167" y="1755177"/>
            <a:ext cx="1094385" cy="2527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5pPr>
            <a:lvl6pPr marL="25146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6pPr>
            <a:lvl7pPr marL="29718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7pPr>
            <a:lvl8pPr marL="34290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8pPr>
            <a:lvl9pPr marL="38862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9pPr>
          </a:lstStyle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>
                <a:latin typeface="Arial"/>
                <a:cs typeface="Arial"/>
              </a:rPr>
              <a:t>LETTERE</a:t>
            </a:r>
            <a:endParaRPr/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>
                <a:latin typeface="Arial"/>
                <a:cs typeface="Arial"/>
              </a:rPr>
              <a:t>RGB 203,135,186</a:t>
            </a:r>
            <a:endParaRPr lang="it-IT" sz="900">
              <a:latin typeface="Arial"/>
              <a:cs typeface="Arial"/>
            </a:endParaRPr>
          </a:p>
        </p:txBody>
      </p:sp>
      <p:sp>
        <p:nvSpPr>
          <p:cNvPr id="2014794123" name="Rectangle 112"/>
          <p:cNvSpPr>
            <a:spLocks noChangeArrowheads="1"/>
          </p:cNvSpPr>
          <p:nvPr userDrawn="1"/>
        </p:nvSpPr>
        <p:spPr bwMode="auto">
          <a:xfrm>
            <a:off x="-1151167" y="2089700"/>
            <a:ext cx="999831" cy="2527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5pPr>
            <a:lvl6pPr marL="25146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6pPr>
            <a:lvl7pPr marL="29718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7pPr>
            <a:lvl8pPr marL="34290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8pPr>
            <a:lvl9pPr marL="38862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9pPr>
          </a:lstStyle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>
                <a:latin typeface="Arial"/>
                <a:cs typeface="Arial"/>
              </a:rPr>
              <a:t>SCIENZE</a:t>
            </a:r>
            <a:endParaRPr lang="it-IT" sz="900">
              <a:latin typeface="Arial"/>
              <a:cs typeface="Arial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>
                <a:latin typeface="Arial"/>
                <a:cs typeface="Arial"/>
              </a:rPr>
              <a:t>RGB 121,194,90</a:t>
            </a:r>
            <a:endParaRPr lang="it-IT" sz="900">
              <a:latin typeface="Arial"/>
              <a:cs typeface="Arial"/>
            </a:endParaRPr>
          </a:p>
        </p:txBody>
      </p:sp>
      <p:sp>
        <p:nvSpPr>
          <p:cNvPr id="1449685159" name="Rectangle 111"/>
          <p:cNvSpPr>
            <a:spLocks noChangeArrowheads="1"/>
          </p:cNvSpPr>
          <p:nvPr userDrawn="1"/>
        </p:nvSpPr>
        <p:spPr bwMode="auto">
          <a:xfrm>
            <a:off x="-2453976" y="2425616"/>
            <a:ext cx="185359" cy="196510"/>
          </a:xfrm>
          <a:prstGeom prst="rect">
            <a:avLst/>
          </a:prstGeom>
          <a:solidFill>
            <a:srgbClr val="898989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5pPr>
            <a:lvl6pPr marL="25146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6pPr>
            <a:lvl7pPr marL="29718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7pPr>
            <a:lvl8pPr marL="34290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8pPr>
            <a:lvl9pPr marL="38862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9pPr>
          </a:lstStyle>
          <a:p>
            <a:pPr>
              <a:defRPr/>
            </a:pPr>
            <a:endParaRPr lang="it-IT" sz="1800">
              <a:latin typeface="Circe"/>
            </a:endParaRPr>
          </a:p>
        </p:txBody>
      </p:sp>
      <p:sp>
        <p:nvSpPr>
          <p:cNvPr id="1557941637" name="Rectangle 106"/>
          <p:cNvSpPr>
            <a:spLocks noChangeArrowheads="1"/>
          </p:cNvSpPr>
          <p:nvPr userDrawn="1"/>
        </p:nvSpPr>
        <p:spPr bwMode="auto">
          <a:xfrm>
            <a:off x="-2199907" y="2424223"/>
            <a:ext cx="2143125" cy="2527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5pPr>
            <a:lvl6pPr marL="25146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6pPr>
            <a:lvl7pPr marL="29718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7pPr>
            <a:lvl8pPr marL="34290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8pPr>
            <a:lvl9pPr marL="38862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9pPr>
          </a:lstStyle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>
                <a:latin typeface="Arial"/>
                <a:ea typeface="MS PGothic"/>
                <a:cs typeface="Arial"/>
              </a:rPr>
              <a:t>GRIGIO GRAFICA</a:t>
            </a:r>
            <a:br>
              <a:rPr lang="it-IT" sz="900">
                <a:latin typeface="Arial"/>
                <a:ea typeface="MS PGothic"/>
                <a:cs typeface="Arial"/>
              </a:rPr>
            </a:br>
            <a:r>
              <a:rPr lang="it-IT" sz="900">
                <a:latin typeface="Arial"/>
                <a:ea typeface="MS PGothic"/>
                <a:cs typeface="Arial"/>
              </a:rPr>
              <a:t>RGB 127,127,127</a:t>
            </a:r>
            <a:endParaRPr lang="it-IT" sz="900">
              <a:latin typeface="Arial"/>
              <a:ea typeface="MS PGothic"/>
              <a:cs typeface="Arial"/>
            </a:endParaRPr>
          </a:p>
        </p:txBody>
      </p:sp>
      <p:sp>
        <p:nvSpPr>
          <p:cNvPr id="696534725" name="Rectangle 111"/>
          <p:cNvSpPr>
            <a:spLocks noChangeArrowheads="1"/>
          </p:cNvSpPr>
          <p:nvPr userDrawn="1"/>
        </p:nvSpPr>
        <p:spPr bwMode="auto">
          <a:xfrm>
            <a:off x="-2454354" y="2775428"/>
            <a:ext cx="185359" cy="196510"/>
          </a:xfrm>
          <a:prstGeom prst="rect">
            <a:avLst/>
          </a:prstGeom>
          <a:solidFill>
            <a:srgbClr val="F08922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5pPr>
            <a:lvl6pPr marL="25146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6pPr>
            <a:lvl7pPr marL="29718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7pPr>
            <a:lvl8pPr marL="34290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8pPr>
            <a:lvl9pPr marL="38862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9pPr>
          </a:lstStyle>
          <a:p>
            <a:pPr>
              <a:defRPr/>
            </a:pPr>
            <a:endParaRPr lang="it-IT" sz="1800">
              <a:latin typeface="Circe"/>
            </a:endParaRPr>
          </a:p>
        </p:txBody>
      </p:sp>
      <p:sp>
        <p:nvSpPr>
          <p:cNvPr id="1307344061" name="Rectangle 106"/>
          <p:cNvSpPr>
            <a:spLocks noChangeArrowheads="1"/>
          </p:cNvSpPr>
          <p:nvPr userDrawn="1"/>
        </p:nvSpPr>
        <p:spPr bwMode="auto">
          <a:xfrm>
            <a:off x="-2200285" y="2758746"/>
            <a:ext cx="2143125" cy="2527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5pPr>
            <a:lvl6pPr marL="25146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6pPr>
            <a:lvl7pPr marL="29718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7pPr>
            <a:lvl8pPr marL="34290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8pPr>
            <a:lvl9pPr marL="38862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9pPr>
          </a:lstStyle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>
                <a:latin typeface="Arial"/>
                <a:ea typeface="MS PGothic"/>
                <a:cs typeface="Arial"/>
              </a:rPr>
              <a:t>ARANCIONE</a:t>
            </a:r>
            <a:br>
              <a:rPr lang="it-IT" sz="900">
                <a:latin typeface="Arial"/>
                <a:ea typeface="MS PGothic"/>
                <a:cs typeface="Arial"/>
              </a:rPr>
            </a:br>
            <a:r>
              <a:rPr lang="it-IT" sz="900">
                <a:latin typeface="Arial"/>
                <a:ea typeface="MS PGothic"/>
                <a:cs typeface="Arial"/>
              </a:rPr>
              <a:t>RGB 240,137,34</a:t>
            </a:r>
            <a:endParaRPr lang="it-IT" sz="900">
              <a:latin typeface="Arial"/>
              <a:ea typeface="MS PGothic"/>
              <a:cs typeface="Arial"/>
            </a:endParaRPr>
          </a:p>
        </p:txBody>
      </p:sp>
      <p:sp>
        <p:nvSpPr>
          <p:cNvPr id="1515625996" name="Rectangle 111"/>
          <p:cNvSpPr>
            <a:spLocks noChangeArrowheads="1"/>
          </p:cNvSpPr>
          <p:nvPr userDrawn="1"/>
        </p:nvSpPr>
        <p:spPr bwMode="auto">
          <a:xfrm>
            <a:off x="-1357422" y="2778240"/>
            <a:ext cx="185359" cy="196510"/>
          </a:xfrm>
          <a:prstGeom prst="rect">
            <a:avLst/>
          </a:prstGeom>
          <a:solidFill>
            <a:srgbClr val="1D8BC2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5pPr>
            <a:lvl6pPr marL="25146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6pPr>
            <a:lvl7pPr marL="29718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7pPr>
            <a:lvl8pPr marL="34290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8pPr>
            <a:lvl9pPr marL="38862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9pPr>
          </a:lstStyle>
          <a:p>
            <a:pPr>
              <a:defRPr/>
            </a:pPr>
            <a:endParaRPr lang="it-IT" sz="1800">
              <a:latin typeface="Circe"/>
            </a:endParaRPr>
          </a:p>
        </p:txBody>
      </p:sp>
      <p:sp>
        <p:nvSpPr>
          <p:cNvPr id="1288066351" name="Rectangle 106"/>
          <p:cNvSpPr>
            <a:spLocks noChangeArrowheads="1"/>
          </p:cNvSpPr>
          <p:nvPr userDrawn="1"/>
        </p:nvSpPr>
        <p:spPr bwMode="auto">
          <a:xfrm>
            <a:off x="-1103353" y="2760151"/>
            <a:ext cx="932793" cy="2527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5pPr>
            <a:lvl6pPr marL="25146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6pPr>
            <a:lvl7pPr marL="29718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7pPr>
            <a:lvl8pPr marL="34290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8pPr>
            <a:lvl9pPr marL="3886200" indent="-228600" defTabSz="4572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rebuchet MS"/>
                <a:ea typeface="MS PGothic"/>
              </a:defRPr>
            </a:lvl9pPr>
          </a:lstStyle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sz="900">
                <a:latin typeface="+mj-lt"/>
                <a:ea typeface="MS PGothic"/>
                <a:cs typeface="Tahoma"/>
              </a:rPr>
              <a:t>AZZURRO</a:t>
            </a:r>
            <a:br>
              <a:rPr lang="it-IT" sz="900">
                <a:latin typeface="+mj-lt"/>
                <a:ea typeface="MS PGothic"/>
                <a:cs typeface="Tahoma"/>
              </a:rPr>
            </a:br>
            <a:r>
              <a:rPr lang="it-IT" sz="900">
                <a:latin typeface="+mj-lt"/>
                <a:ea typeface="MS PGothic"/>
                <a:cs typeface="Tahoma"/>
              </a:rPr>
              <a:t>RGB 29,139,194</a:t>
            </a:r>
            <a:endParaRPr lang="it-IT" sz="900">
              <a:latin typeface="+mj-lt"/>
              <a:ea typeface="MS PGothic"/>
              <a:cs typeface="Tahoma"/>
            </a:endParaRPr>
          </a:p>
        </p:txBody>
      </p:sp>
      <p:pic>
        <p:nvPicPr>
          <p:cNvPr id="2142075772" name="Immagine 18" descr="Immagine che contiene testo&#10;&#10;Descrizione generata automaticamente"/>
          <p:cNvPicPr>
            <a:picLocks noChangeAspect="1"/>
          </p:cNvPicPr>
          <p:nvPr userDrawn="1"/>
        </p:nvPicPr>
        <p:blipFill rotWithShape="1">
          <a:blip r:embed="rId7"/>
          <a:stretch/>
        </p:blipFill>
        <p:spPr bwMode="auto">
          <a:xfrm>
            <a:off x="-2473016" y="69845"/>
            <a:ext cx="2308454" cy="5498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1" ftr="1" hdr="0" sldNum="1"/>
  <p:txStyles>
    <p:titleStyle>
      <a:lvl1pPr algn="l" defTabSz="457200" rtl="0">
        <a:spcBef>
          <a:spcPts val="0"/>
        </a:spcBef>
        <a:buNone/>
        <a:defRPr sz="3600">
          <a:solidFill>
            <a:srgbClr val="007D34"/>
          </a:solidFill>
          <a:latin typeface="Arial"/>
          <a:ea typeface="+mj-ea"/>
          <a:cs typeface="Arial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457200" rtl="0">
        <a:spcBef>
          <a:spcPts val="1000"/>
        </a:spcBef>
        <a:spcAft>
          <a:spcPts val="0"/>
        </a:spcAft>
        <a:buClr>
          <a:srgbClr val="34893B"/>
        </a:buClr>
        <a:buSzPct val="80000"/>
        <a:buFont typeface="Wingdings 3"/>
        <a:buChar char=""/>
        <a:defRPr sz="20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>
        <a:spcBef>
          <a:spcPts val="1000"/>
        </a:spcBef>
        <a:spcAft>
          <a:spcPts val="0"/>
        </a:spcAft>
        <a:buClr>
          <a:srgbClr val="34893B"/>
        </a:buClr>
        <a:buSzPct val="80000"/>
        <a:buFont typeface="Wingdings 3"/>
        <a:buChar char=""/>
        <a:defRPr sz="18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>
        <a:spcBef>
          <a:spcPts val="1000"/>
        </a:spcBef>
        <a:spcAft>
          <a:spcPts val="0"/>
        </a:spcAft>
        <a:buClr>
          <a:srgbClr val="34893B"/>
        </a:buClr>
        <a:buSzPct val="80000"/>
        <a:buFont typeface="Wingdings 3"/>
        <a:buChar char=""/>
        <a:defRPr sz="16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>
        <a:spcBef>
          <a:spcPts val="1000"/>
        </a:spcBef>
        <a:spcAft>
          <a:spcPts val="0"/>
        </a:spcAft>
        <a:buClr>
          <a:srgbClr val="34893B"/>
        </a:buClr>
        <a:buSzPct val="80000"/>
        <a:buFont typeface="Wingdings 3"/>
        <a:buChar char=""/>
        <a:defRPr sz="14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>
        <a:spcBef>
          <a:spcPts val="1000"/>
        </a:spcBef>
        <a:spcAft>
          <a:spcPts val="0"/>
        </a:spcAft>
        <a:buClr>
          <a:srgbClr val="34893B"/>
        </a:buClr>
        <a:buSzPct val="80000"/>
        <a:buFont typeface="Wingdings 3"/>
        <a:buChar char=""/>
        <a:defRPr sz="14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/>
        <a:buChar char=""/>
        <a:defRPr sz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png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4149762" name="Titolo 1"/>
          <p:cNvSpPr>
            <a:spLocks noGrp="1"/>
          </p:cNvSpPr>
          <p:nvPr>
            <p:ph type="ctrTitle"/>
          </p:nvPr>
        </p:nvSpPr>
        <p:spPr bwMode="auto">
          <a:xfrm>
            <a:off x="142875" y="3401862"/>
            <a:ext cx="11210697" cy="1646302"/>
          </a:xfrm>
        </p:spPr>
        <p:txBody>
          <a:bodyPr/>
          <a:lstStyle/>
          <a:p>
            <a:pPr>
              <a:defRPr/>
            </a:pPr>
            <a:r>
              <a:rPr lang="it-IT" sz="5000"/>
              <a:t>Spanner e oracoli per il problema del </a:t>
            </a:r>
            <a:br>
              <a:rPr lang="it-IT" sz="5000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5000" u="none" strike="noStrike" cap="none" spc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 sz="5000"/>
              <a:t>-waypoint routing in grafi temporali</a:t>
            </a:r>
            <a:endParaRPr sz="5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645696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6" y="313149"/>
            <a:ext cx="11750378" cy="926605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a:r>
              <a:rPr lang="it-IT"/>
              <a:t>Definizioni</a:t>
            </a:r>
            <a:endParaRPr/>
          </a:p>
        </p:txBody>
      </p:sp>
      <p:sp>
        <p:nvSpPr>
          <p:cNvPr id="688403105" name="Content Placeholder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651640" y="1395268"/>
            <a:ext cx="5707513" cy="499204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Autofit/>
          </a:bodyPr>
          <a:lstStyle/>
          <a:p>
            <a:pPr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Earliest arrival time:</a:t>
            </a:r>
            <a:br>
              <a:rPr lang="it-IT" sz="20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è definito come l’istante di tempo minimo con cui si arriva 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b="0" i="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y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partendo da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b="0" i="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endParaRPr lang="it-IT" b="1"/>
          </a:p>
          <a:p>
            <a:pPr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b="1"/>
              <a:t>Earliest arrival path:</a:t>
            </a:r>
            <a:br>
              <a:rPr lang="it-IT" b="1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ea(x,y)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è definito come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π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x,y</m:t>
                          </m:r>
                        </m:e>
                      </m:d>
                      <m:r>
                        <m:rPr/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valido tale che è possibile raggiungere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y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con tempo minimo</a:t>
            </a:r>
            <a:r>
              <a:rPr lang="it-IT" b="0"/>
              <a:t> </a:t>
            </a:r>
            <a:r>
              <a:rPr lang="it-IT" sz="1800" b="0"/>
              <a:t>partendo da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endParaRPr/>
          </a:p>
          <a:p>
            <a:pPr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Earliest arrival Tree:</a:t>
            </a:r>
            <a:br>
              <a:rPr lang="it-IT" sz="2000" b="1"/>
            </a:br>
            <a:r>
              <a:rPr lang="it-IT" sz="1800" b="0"/>
              <a:t>sottografo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ea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800" b="0"/>
              <a:t> di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1"/>
              <a:t> </a:t>
            </a:r>
            <a:r>
              <a:rPr lang="it-IT" sz="1800" b="0"/>
              <a:t>con topologia ad albero contenente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∀y∈V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/>
              <a:t> gli earliest arrival path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ea(x,y)</m:t>
                      </m:r>
                    </m:oMath>
                  </m:oMathPara>
                </a14:m>
              </mc:Choice>
              <mc:Fallback/>
            </mc:AlternateContent>
            <a:b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dove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 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/>
              <a:t>è la radice di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ea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sz="1800" b="0"/>
          </a:p>
        </p:txBody>
      </p:sp>
      <p:sp>
        <p:nvSpPr>
          <p:cNvPr id="1481279117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98716910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87264433" name="Segnaposto numero diapositiva 8"/>
          <p:cNvSpPr>
            <a:spLocks noGrp="1"/>
          </p:cNvSpPr>
          <p:nvPr>
            <p:ph type="sldNum" sz="quarter" idx="12"/>
          </p:nvPr>
        </p:nvSpPr>
        <p:spPr bwMode="auto">
          <a:xfrm>
            <a:off x="9182106" y="6494467"/>
            <a:ext cx="2743200" cy="365123"/>
          </a:xfrm>
        </p:spPr>
        <p:txBody>
          <a:bodyPr/>
          <a:lstStyle/>
          <a:p>
            <a:pPr>
              <a:defRPr/>
            </a:pPr>
            <a:fld id="{3090C6E6-F849-0103-42EF-00C1369FDA72}" type="slidenum">
              <a:rPr lang="en-GB"/>
              <a:t/>
            </a:fld>
            <a:endParaRPr lang="en-GB"/>
          </a:p>
        </p:txBody>
      </p:sp>
      <p:sp>
        <p:nvSpPr>
          <p:cNvPr id="1276463741" name=""/>
          <p:cNvSpPr txBox="1"/>
          <p:nvPr/>
        </p:nvSpPr>
        <p:spPr bwMode="auto">
          <a:xfrm rot="0" flipH="0" flipV="0">
            <a:off x="8597526" y="5895019"/>
            <a:ext cx="175379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ea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A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sz="2000" b="0"/>
          </a:p>
        </p:txBody>
      </p:sp>
      <p:pic>
        <p:nvPicPr>
          <p:cNvPr id="1739610238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524129" y="2173311"/>
            <a:ext cx="3712757" cy="3674083"/>
          </a:xfrm>
          <a:prstGeom prst="rect">
            <a:avLst/>
          </a:prstGeom>
        </p:spPr>
      </p:pic>
      <p:sp>
        <p:nvSpPr>
          <p:cNvPr id="1095797919" name=""/>
          <p:cNvSpPr txBox="1"/>
          <p:nvPr/>
        </p:nvSpPr>
        <p:spPr bwMode="auto">
          <a:xfrm rot="0" flipH="0" flipV="0">
            <a:off x="3735516" y="5847395"/>
            <a:ext cx="3433851" cy="38864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it-IT"/>
              <a:t>Calcolabile in tempo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O(n+M)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cxnSp>
        <p:nvCxnSpPr>
          <p:cNvPr id="393285095" name=""/>
          <p:cNvCxnSpPr/>
          <p:nvPr/>
        </p:nvCxnSpPr>
        <p:spPr bwMode="auto">
          <a:xfrm rot="16199969" flipH="0" flipV="1">
            <a:off x="4603140" y="4998267"/>
            <a:ext cx="264421" cy="1433824"/>
          </a:xfrm>
          <a:prstGeom prst="line">
            <a:avLst/>
          </a:prstGeom>
          <a:noFill/>
          <a:ln w="19050" cap="rnd" cmpd="sng" algn="ctr">
            <a:solidFill>
              <a:schemeClr val="accent1"/>
            </a:solidFill>
            <a:prstDash val="solid"/>
            <a:tailEnd type="arrow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5797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95797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9579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8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3285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3285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39328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526016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6" y="313149"/>
            <a:ext cx="11750378" cy="926605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a:r>
              <a:rPr lang="it-IT"/>
              <a:t>Definizioni</a:t>
            </a:r>
            <a:endParaRPr/>
          </a:p>
        </p:txBody>
      </p:sp>
      <p:sp>
        <p:nvSpPr>
          <p:cNvPr id="156173843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119261503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53319355" name="Segnaposto numero diapositiva 8"/>
          <p:cNvSpPr>
            <a:spLocks noGrp="1"/>
          </p:cNvSpPr>
          <p:nvPr>
            <p:ph type="sldNum" sz="quarter" idx="12"/>
          </p:nvPr>
        </p:nvSpPr>
        <p:spPr bwMode="auto">
          <a:xfrm>
            <a:off x="9182106" y="6494467"/>
            <a:ext cx="2743200" cy="365123"/>
          </a:xfrm>
        </p:spPr>
        <p:txBody>
          <a:bodyPr/>
          <a:lstStyle/>
          <a:p>
            <a:pPr>
              <a:defRPr/>
            </a:pPr>
            <a:fld id="{3B992703-A667-9B76-8C3D-CA10628D44B0}" type="slidenum">
              <a:rPr lang="en-GB"/>
              <a:t/>
            </a:fld>
            <a:endParaRPr lang="en-GB"/>
          </a:p>
        </p:txBody>
      </p:sp>
      <p:sp>
        <p:nvSpPr>
          <p:cNvPr id="1052684558" name=""/>
          <p:cNvSpPr txBox="1"/>
          <p:nvPr/>
        </p:nvSpPr>
        <p:spPr bwMode="auto">
          <a:xfrm rot="0" flipH="0" flipV="0">
            <a:off x="8597526" y="5895019"/>
            <a:ext cx="17552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A</m:t>
                          </m:r>
                        </m:e>
                      </m:d>
                      <m:r>
                        <m:rPr/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 5</m:t>
                      </m:r>
                    </m:oMath>
                  </m:oMathPara>
                </a14:m>
              </mc:Choice>
              <mc:Fallback/>
            </mc:AlternateContent>
            <a:endParaRPr sz="2000" b="0"/>
          </a:p>
        </p:txBody>
      </p:sp>
      <p:sp>
        <p:nvSpPr>
          <p:cNvPr id="1992035553" name="Content Placeholder 2"/>
          <p:cNvSpPr>
            <a:spLocks noGrp="1"/>
          </p:cNvSpPr>
          <p:nvPr/>
        </p:nvSpPr>
        <p:spPr bwMode="auto">
          <a:xfrm flipH="0" flipV="0">
            <a:off x="654926" y="1392165"/>
            <a:ext cx="5707513" cy="499204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Autofit/>
          </a:bodyPr>
          <a:lstStyle>
            <a:lvl1pPr marL="342900" indent="-342900" algn="l" defTabSz="457200" rtl="0">
              <a:spcBef>
                <a:spcPts val="999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 3"/>
              <a:buChar char="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>
              <a:spcBef>
                <a:spcPts val="999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 3"/>
              <a:buChar char=""/>
              <a:defRPr sz="1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>
              <a:spcBef>
                <a:spcPts val="999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 3"/>
              <a:buChar char="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>
              <a:spcBef>
                <a:spcPts val="999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 3"/>
              <a:buChar char="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>
              <a:spcBef>
                <a:spcPts val="999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 3"/>
              <a:buChar char="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599" indent="-228600" algn="l" defTabSz="457200" rtl="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Latest departure time:</a:t>
            </a:r>
            <a:br>
              <a:rPr lang="it-IT" sz="20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è definito come l’istante di tempo massimo con cui si parte da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b="0" i="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per raggiungere</a:t>
            </a:r>
            <a:r>
              <a:rPr lang="it-IT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b="0" i="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y</m:t>
                      </m:r>
                    </m:oMath>
                  </m:oMathPara>
                </a14:m>
              </mc:Choice>
              <mc:Fallback/>
            </mc:AlternateContent>
            <a:endParaRPr lang="it-IT" b="1"/>
          </a:p>
          <a:p>
            <a:pPr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b="1"/>
              <a:t>Latest departure path:</a:t>
            </a:r>
            <a:br>
              <a:rPr lang="it-IT" b="1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ld(x,y)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è definito come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π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x,y</m:t>
                          </m:r>
                        </m:e>
                      </m:d>
                      <m:r>
                        <m:rPr/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valido tale che è possibile partire da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con tempo massimo</a:t>
            </a:r>
            <a:r>
              <a:rPr lang="it-IT" b="0"/>
              <a:t> </a:t>
            </a:r>
            <a:r>
              <a:rPr lang="it-IT" sz="1800" b="0"/>
              <a:t>per raggiungere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y</m:t>
                      </m:r>
                    </m:oMath>
                  </m:oMathPara>
                </a14:m>
              </mc:Choice>
              <mc:Fallback/>
            </mc:AlternateContent>
            <a:endParaRPr/>
          </a:p>
          <a:p>
            <a:pPr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Latest departure Tree:</a:t>
            </a:r>
            <a:br>
              <a:rPr lang="it-IT" sz="1800" b="1"/>
            </a:br>
            <a:r>
              <a:rPr lang="it-IT" sz="1800" b="0"/>
              <a:t>sottografo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ld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800" b="0"/>
              <a:t> di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1"/>
              <a:t> </a:t>
            </a:r>
            <a:r>
              <a:rPr lang="it-IT" sz="1800" b="0"/>
              <a:t>con topologia ad albero contenente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∀x∈V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/>
              <a:t> i latest departure path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ld(x,y)</m:t>
                      </m:r>
                    </m:oMath>
                  </m:oMathPara>
                </a14:m>
              </mc:Choice>
              <mc:Fallback/>
            </mc:AlternateContent>
            <a:b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dove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y 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/>
              <a:t>è la radice di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ld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sz="1800" b="0"/>
          </a:p>
        </p:txBody>
      </p:sp>
      <p:pic>
        <p:nvPicPr>
          <p:cNvPr id="233605385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524129" y="2173309"/>
            <a:ext cx="3712759" cy="36740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527451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6" y="313149"/>
            <a:ext cx="11750378" cy="926605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a:r>
              <a:rPr lang="it-IT"/>
              <a:t>Definizioni</a:t>
            </a:r>
            <a:endParaRPr/>
          </a:p>
        </p:txBody>
      </p:sp>
      <p:sp>
        <p:nvSpPr>
          <p:cNvPr id="570966162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962722463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12979726" name="Segnaposto numero diapositiva 8"/>
          <p:cNvSpPr>
            <a:spLocks noGrp="1"/>
          </p:cNvSpPr>
          <p:nvPr>
            <p:ph type="sldNum" sz="quarter" idx="12"/>
          </p:nvPr>
        </p:nvSpPr>
        <p:spPr bwMode="auto">
          <a:xfrm>
            <a:off x="9182106" y="6494467"/>
            <a:ext cx="2743200" cy="365123"/>
          </a:xfrm>
        </p:spPr>
        <p:txBody>
          <a:bodyPr/>
          <a:lstStyle/>
          <a:p>
            <a:pPr>
              <a:defRPr/>
            </a:pPr>
            <a:fld id="{FD2621D5-97D6-B85C-4A5F-A34BD26D9CD1}" type="slidenum">
              <a:rPr lang="en-GB"/>
              <a:t/>
            </a:fld>
            <a:endParaRPr lang="en-GB"/>
          </a:p>
        </p:txBody>
      </p:sp>
      <p:sp>
        <p:nvSpPr>
          <p:cNvPr id="727544616" name=""/>
          <p:cNvSpPr txBox="1"/>
          <p:nvPr/>
        </p:nvSpPr>
        <p:spPr bwMode="auto">
          <a:xfrm rot="0" flipH="0" flipV="0">
            <a:off x="8597526" y="5895019"/>
            <a:ext cx="1754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ld(A,E)</m:t>
                      </m:r>
                    </m:oMath>
                  </m:oMathPara>
                </a14:m>
              </mc:Choice>
              <mc:Fallback/>
            </mc:AlternateContent>
            <a:endParaRPr sz="2000" b="0"/>
          </a:p>
        </p:txBody>
      </p:sp>
      <p:pic>
        <p:nvPicPr>
          <p:cNvPr id="863566945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524129" y="2173309"/>
            <a:ext cx="3712759" cy="3674084"/>
          </a:xfrm>
          <a:prstGeom prst="rect">
            <a:avLst/>
          </a:prstGeom>
        </p:spPr>
      </p:pic>
      <p:sp>
        <p:nvSpPr>
          <p:cNvPr id="79697896" name="Content Placeholder 2"/>
          <p:cNvSpPr>
            <a:spLocks noGrp="1"/>
          </p:cNvSpPr>
          <p:nvPr/>
        </p:nvSpPr>
        <p:spPr bwMode="auto">
          <a:xfrm flipH="0" flipV="0">
            <a:off x="654925" y="1392165"/>
            <a:ext cx="5707512" cy="499204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Autofit/>
          </a:bodyPr>
          <a:lstStyle>
            <a:lvl1pPr marL="342900" indent="-342900" algn="l" defTabSz="457200" rtl="0">
              <a:spcBef>
                <a:spcPts val="998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 3"/>
              <a:buChar char="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>
              <a:spcBef>
                <a:spcPts val="998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 3"/>
              <a:buChar char=""/>
              <a:defRPr sz="1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>
              <a:spcBef>
                <a:spcPts val="998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 3"/>
              <a:buChar char="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>
              <a:spcBef>
                <a:spcPts val="998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 3"/>
              <a:buChar char="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>
              <a:spcBef>
                <a:spcPts val="998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 3"/>
              <a:buChar char="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598" indent="-228600" algn="l" defTabSz="457200" rtl="0">
              <a:spcBef>
                <a:spcPts val="998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>
              <a:spcBef>
                <a:spcPts val="998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>
              <a:spcBef>
                <a:spcPts val="998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>
              <a:spcBef>
                <a:spcPts val="998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Latest departure time:</a:t>
            </a:r>
            <a:br>
              <a:rPr lang="it-IT" sz="20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è definito come l’istante di tempo massimo con cui si parte da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b="0" i="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per raggiungere</a:t>
            </a:r>
            <a:r>
              <a:rPr lang="it-IT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b="0" i="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y</m:t>
                      </m:r>
                    </m:oMath>
                  </m:oMathPara>
                </a14:m>
              </mc:Choice>
              <mc:Fallback/>
            </mc:AlternateContent>
            <a:endParaRPr lang="it-IT" b="1"/>
          </a:p>
          <a:p>
            <a:pPr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b="1"/>
              <a:t>Latest departure path:</a:t>
            </a:r>
            <a:br>
              <a:rPr lang="it-IT" b="1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ld(x,y)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è definito come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π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x,y</m:t>
                          </m:r>
                        </m:e>
                      </m:d>
                      <m:r>
                        <m:rPr/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valido tale che è possibile partire da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con tempo massimo</a:t>
            </a:r>
            <a:r>
              <a:rPr lang="it-IT" b="0"/>
              <a:t> </a:t>
            </a:r>
            <a:r>
              <a:rPr lang="it-IT" sz="1800" b="0"/>
              <a:t>per raggiungere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y</m:t>
                      </m:r>
                    </m:oMath>
                  </m:oMathPara>
                </a14:m>
              </mc:Choice>
              <mc:Fallback/>
            </mc:AlternateContent>
            <a:endParaRPr/>
          </a:p>
          <a:p>
            <a:pPr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Latest departure Tree:</a:t>
            </a:r>
            <a:br>
              <a:rPr lang="it-IT" sz="1800" b="1"/>
            </a:br>
            <a:r>
              <a:rPr lang="it-IT" sz="1800" b="0"/>
              <a:t>sottografo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ld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800" b="0"/>
              <a:t> di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1"/>
              <a:t> </a:t>
            </a:r>
            <a:r>
              <a:rPr lang="it-IT" sz="1800" b="0"/>
              <a:t>con topologia ad albero contenente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∀x∈V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/>
              <a:t> i latest departure path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ld(x,y)</m:t>
                      </m:r>
                    </m:oMath>
                  </m:oMathPara>
                </a14:m>
              </mc:Choice>
              <mc:Fallback/>
            </mc:AlternateContent>
            <a:b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dove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y 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/>
              <a:t>è la radice di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ld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sz="1800" b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172909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6" y="313149"/>
            <a:ext cx="11750378" cy="926605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a:r>
              <a:rPr lang="it-IT"/>
              <a:t>Definizioni</a:t>
            </a:r>
            <a:endParaRPr/>
          </a:p>
        </p:txBody>
      </p:sp>
      <p:sp>
        <p:nvSpPr>
          <p:cNvPr id="897474999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739170075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231282478" name="Segnaposto numero diapositiva 8"/>
          <p:cNvSpPr>
            <a:spLocks noGrp="1"/>
          </p:cNvSpPr>
          <p:nvPr>
            <p:ph type="sldNum" sz="quarter" idx="12"/>
          </p:nvPr>
        </p:nvSpPr>
        <p:spPr bwMode="auto">
          <a:xfrm>
            <a:off x="9182106" y="6494467"/>
            <a:ext cx="2743200" cy="365123"/>
          </a:xfrm>
        </p:spPr>
        <p:txBody>
          <a:bodyPr/>
          <a:lstStyle/>
          <a:p>
            <a:pPr>
              <a:defRPr/>
            </a:pPr>
            <a:fld id="{086DB674-3834-A56B-8CBC-6AA3DC2C4D12}" type="slidenum">
              <a:rPr lang="en-GB"/>
              <a:t/>
            </a:fld>
            <a:endParaRPr lang="en-GB"/>
          </a:p>
        </p:txBody>
      </p:sp>
      <p:sp>
        <p:nvSpPr>
          <p:cNvPr id="1494615921" name=""/>
          <p:cNvSpPr txBox="1"/>
          <p:nvPr/>
        </p:nvSpPr>
        <p:spPr bwMode="auto">
          <a:xfrm rot="0" flipH="0" flipV="0">
            <a:off x="8597526" y="5895019"/>
            <a:ext cx="17563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ld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sz="2000" b="0"/>
          </a:p>
        </p:txBody>
      </p:sp>
      <p:pic>
        <p:nvPicPr>
          <p:cNvPr id="471280160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525724" y="2173309"/>
            <a:ext cx="3711164" cy="3663540"/>
          </a:xfrm>
          <a:prstGeom prst="rect">
            <a:avLst/>
          </a:prstGeom>
        </p:spPr>
      </p:pic>
      <p:sp>
        <p:nvSpPr>
          <p:cNvPr id="797158441" name=""/>
          <p:cNvSpPr txBox="1"/>
          <p:nvPr/>
        </p:nvSpPr>
        <p:spPr bwMode="auto">
          <a:xfrm rot="0" flipH="0" flipV="0">
            <a:off x="3735518" y="5847390"/>
            <a:ext cx="3434211" cy="38864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it-IT"/>
              <a:t>Calcolabile in tempo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O(n+M)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cxnSp>
        <p:nvCxnSpPr>
          <p:cNvPr id="468057919" name=""/>
          <p:cNvCxnSpPr/>
          <p:nvPr/>
        </p:nvCxnSpPr>
        <p:spPr bwMode="auto">
          <a:xfrm rot="16199969" flipH="0" flipV="1">
            <a:off x="4603140" y="4998267"/>
            <a:ext cx="264421" cy="1433824"/>
          </a:xfrm>
          <a:prstGeom prst="line">
            <a:avLst/>
          </a:prstGeom>
          <a:noFill/>
          <a:ln w="19050" cap="rnd" cmpd="sng" algn="ctr">
            <a:solidFill>
              <a:schemeClr val="accent1"/>
            </a:solidFill>
            <a:prstDash val="solid"/>
            <a:tailEnd type="arrow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7764306" name="Content Placeholder 2"/>
          <p:cNvSpPr>
            <a:spLocks noGrp="1"/>
          </p:cNvSpPr>
          <p:nvPr/>
        </p:nvSpPr>
        <p:spPr bwMode="auto">
          <a:xfrm flipH="0" flipV="0">
            <a:off x="654925" y="1392165"/>
            <a:ext cx="5707512" cy="499204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Autofit/>
          </a:bodyPr>
          <a:lstStyle>
            <a:lvl1pPr marL="342900" indent="-342900" algn="l" defTabSz="457200" rtl="0">
              <a:spcBef>
                <a:spcPts val="998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 3"/>
              <a:buChar char="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>
              <a:spcBef>
                <a:spcPts val="998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 3"/>
              <a:buChar char=""/>
              <a:defRPr sz="1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>
              <a:spcBef>
                <a:spcPts val="998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 3"/>
              <a:buChar char="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>
              <a:spcBef>
                <a:spcPts val="998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 3"/>
              <a:buChar char="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>
              <a:spcBef>
                <a:spcPts val="998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 3"/>
              <a:buChar char="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598" indent="-228600" algn="l" defTabSz="457200" rtl="0">
              <a:spcBef>
                <a:spcPts val="998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>
              <a:spcBef>
                <a:spcPts val="998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>
              <a:spcBef>
                <a:spcPts val="998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>
              <a:spcBef>
                <a:spcPts val="998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Latest departure time:</a:t>
            </a:r>
            <a:br>
              <a:rPr lang="it-IT" sz="20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è definito come l’istante di tempo massimo con cui si parte da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b="0" i="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per raggiungere</a:t>
            </a:r>
            <a:r>
              <a:rPr lang="it-IT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b="0" i="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y</m:t>
                      </m:r>
                    </m:oMath>
                  </m:oMathPara>
                </a14:m>
              </mc:Choice>
              <mc:Fallback/>
            </mc:AlternateContent>
            <a:endParaRPr lang="it-IT" b="1"/>
          </a:p>
          <a:p>
            <a:pPr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b="1"/>
              <a:t>Latest departure path:</a:t>
            </a:r>
            <a:br>
              <a:rPr lang="it-IT" b="1"/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ld(x,y)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è definito come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π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x,y</m:t>
                          </m:r>
                        </m:e>
                      </m:d>
                      <m:r>
                        <m:rPr/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valido tale che è possibile partire da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con tempo massimo</a:t>
            </a:r>
            <a:r>
              <a:rPr lang="it-IT" b="0"/>
              <a:t> </a:t>
            </a:r>
            <a:r>
              <a:rPr lang="it-IT" sz="1800" b="0"/>
              <a:t>per raggiungere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y</m:t>
                      </m:r>
                    </m:oMath>
                  </m:oMathPara>
                </a14:m>
              </mc:Choice>
              <mc:Fallback/>
            </mc:AlternateContent>
            <a:endParaRPr/>
          </a:p>
          <a:p>
            <a:pPr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Latest departure Tree:</a:t>
            </a:r>
            <a:br>
              <a:rPr lang="it-IT" sz="1800" b="1"/>
            </a:br>
            <a:r>
              <a:rPr lang="it-IT" sz="1800" b="0"/>
              <a:t>sottografo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ld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800" b="0"/>
              <a:t> di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1"/>
              <a:t> </a:t>
            </a:r>
            <a:r>
              <a:rPr lang="it-IT" sz="1800" b="0"/>
              <a:t>con topologia ad albero contenente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∀x∈V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/>
              <a:t> i latest departure path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ld(x,y)</m:t>
                      </m:r>
                    </m:oMath>
                  </m:oMathPara>
                </a14:m>
              </mc:Choice>
              <mc:Fallback/>
            </mc:AlternateContent>
            <a:b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dove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y 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/>
              <a:t>è la radice di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ld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sz="1800" b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15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7158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97158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9715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5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8057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8057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46805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1969410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14320" y="2749671"/>
            <a:ext cx="10972571" cy="1646301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8236"/>
                </a:solidFill>
                <a:latin typeface="Arial"/>
                <a:ea typeface="Tahoma"/>
                <a:cs typeface="Arial"/>
              </a:defRPr>
            </a:lvl1pPr>
          </a:lstStyle>
          <a:p>
            <a:pPr>
              <a:defRPr/>
            </a:pPr>
            <a:r>
              <a:rPr lang="it-IT"/>
              <a:t>Definizione dei problemi</a:t>
            </a:r>
            <a:endParaRPr/>
          </a:p>
        </p:txBody>
      </p:sp>
      <p:sp>
        <p:nvSpPr>
          <p:cNvPr id="810673927" name="Segnaposto data 3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555103748" name="Segnaposto testo 1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23216" y="4446577"/>
            <a:ext cx="10327541" cy="598657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800" i="0">
                <a:solidFill>
                  <a:srgbClr val="7F7F7F"/>
                </a:solidFill>
                <a:latin typeface="Arial"/>
                <a:ea typeface="Tahoma"/>
                <a:cs typeface="Arial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>
              <a:defRPr/>
            </a:pPr>
            <a:r>
              <a:rPr lang="it-IT"/>
              <a:t>Definizione e risultati per i problemi studiati</a:t>
            </a:r>
            <a:endParaRPr/>
          </a:p>
        </p:txBody>
      </p:sp>
      <p:sp>
        <p:nvSpPr>
          <p:cNvPr id="991071625" name="Segnaposto piè di pagina 4"/>
          <p:cNvSpPr>
            <a:spLocks noGrp="1"/>
          </p:cNvSpPr>
          <p:nvPr>
            <p:ph type="ftr" sz="quarter" idx="15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14673348" name="Segnaposto numero diapositiva 5"/>
          <p:cNvSpPr>
            <a:spLocks noGrp="1"/>
          </p:cNvSpPr>
          <p:nvPr>
            <p:ph type="sldNum" sz="quarter" idx="16"/>
          </p:nvPr>
        </p:nvSpPr>
        <p:spPr bwMode="auto"/>
        <p:txBody>
          <a:bodyPr/>
          <a:lstStyle/>
          <a:p>
            <a:pPr>
              <a:defRPr/>
            </a:pPr>
            <a:fld id="{A1E898C1-1A24-F1DC-FBE8-3ED5E7D554EE}" type="slidenum">
              <a:rPr lang="en-GB"/>
              <a:t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166096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6" y="313149"/>
            <a:ext cx="11750378" cy="926605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/>
              <a:t>-waypoint routing: Oracolo</a:t>
            </a:r>
            <a:endParaRPr/>
          </a:p>
        </p:txBody>
      </p:sp>
      <p:sp>
        <p:nvSpPr>
          <p:cNvPr id="1826164968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568296" y="1502424"/>
            <a:ext cx="11421595" cy="499204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Input</a:t>
            </a:r>
            <a:r>
              <a:rPr lang="it-IT" sz="2000" b="1"/>
              <a:t>:</a:t>
            </a:r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Grafo temporale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G=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V,E,λ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Una sorgente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s∈V</m:t>
                      </m:r>
                    </m:oMath>
                  </m:oMathPara>
                </a14:m>
              </mc:Choice>
              <mc:Fallback/>
            </mc:AlternateContent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Una destinazione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t∈V</m:t>
                      </m:r>
                    </m:oMath>
                  </m:oMathPara>
                </a14:m>
              </mc:Choice>
              <mc:Fallback/>
            </mc:AlternateContent>
            <a:endParaRPr/>
          </a:p>
          <a:p>
            <a:pPr lvl="0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Output:</a:t>
            </a:r>
            <a:endParaRPr lang="it-IT" sz="2000" b="1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800" b="0"/>
              <a:t>Un’oracolo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che sia in grado di rispondere a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query del tipo:</a:t>
            </a:r>
            <a:endParaRPr lang="it-IT" sz="2000" b="1"/>
          </a:p>
          <a:p>
            <a:pPr lvl="2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Dato un’insieme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K=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⊆V</m:t>
                      </m:r>
                    </m:oMath>
                  </m:oMathPara>
                </a14:m>
              </mc:Choice>
              <mc:Fallback/>
            </mc:AlternateContent>
            <a:r>
              <a:rPr lang="it-IT" sz="1600" b="0"/>
              <a:t> con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|K|=k</m:t>
                      </m:r>
                    </m:oMath>
                  </m:oMathPara>
                </a14:m>
              </mc:Choice>
              <mc:Fallback/>
            </mc:AlternateContent>
            <a:endParaRPr lang="it-IT" sz="1800" b="0"/>
          </a:p>
          <a:p>
            <a:pPr lvl="2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600" b="0"/>
              <a:t>Determinare se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∃π(s,t | 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,…,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lang="it-IT" sz="1800" b="0"/>
          </a:p>
          <a:p>
            <a:pPr marL="457200" lvl="1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endParaRPr sz="2000" b="0"/>
          </a:p>
        </p:txBody>
      </p:sp>
      <p:sp>
        <p:nvSpPr>
          <p:cNvPr id="1044067206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122771365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961904392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F227840-39D0-15A6-73E8-9BBA12C0F2E5}" type="slidenum">
              <a:rPr lang="en-GB"/>
              <a:t/>
            </a:fld>
            <a:endParaRPr lang="en-GB"/>
          </a:p>
        </p:txBody>
      </p:sp>
      <p:sp>
        <p:nvSpPr>
          <p:cNvPr id="1010606311" name=""/>
          <p:cNvSpPr/>
          <p:nvPr/>
        </p:nvSpPr>
        <p:spPr bwMode="auto">
          <a:xfrm>
            <a:off x="6004360" y="3245940"/>
            <a:ext cx="183636" cy="36611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>
              <a:latin typeface="Cambria Math"/>
              <a:ea typeface="Cambria Math"/>
              <a:cs typeface="Cambria Math"/>
            </a:endParaRPr>
          </a:p>
        </p:txBody>
      </p:sp>
      <p:sp>
        <p:nvSpPr>
          <p:cNvPr id="2036645316" name=""/>
          <p:cNvSpPr txBox="1"/>
          <p:nvPr/>
        </p:nvSpPr>
        <p:spPr bwMode="auto">
          <a:xfrm rot="0" flipH="0" flipV="0">
            <a:off x="8169457" y="1381123"/>
            <a:ext cx="2320611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s=F       t=D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294593501" name=""/>
          <p:cNvSpPr txBox="1"/>
          <p:nvPr/>
        </p:nvSpPr>
        <p:spPr bwMode="auto">
          <a:xfrm rot="0" flipH="0" flipV="0">
            <a:off x="8169457" y="5529557"/>
            <a:ext cx="233681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Q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C,E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=True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pic>
        <p:nvPicPr>
          <p:cNvPr id="258986141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609311" y="1969553"/>
            <a:ext cx="3440903" cy="34409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88320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5" y="313148"/>
            <a:ext cx="11750377" cy="926604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/>
              <a:t>-waypoint routing: Oracolo</a:t>
            </a:r>
            <a:endParaRPr/>
          </a:p>
        </p:txBody>
      </p:sp>
      <p:sp>
        <p:nvSpPr>
          <p:cNvPr id="2084329369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568296" y="1502424"/>
            <a:ext cx="11421594" cy="499204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Input</a:t>
            </a:r>
            <a:r>
              <a:rPr lang="it-IT" sz="2000" b="1"/>
              <a:t>:</a:t>
            </a:r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Grafo temporale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G=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V,E,λ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Una sorgente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s∈V</m:t>
                      </m:r>
                    </m:oMath>
                  </m:oMathPara>
                </a14:m>
              </mc:Choice>
              <mc:Fallback/>
            </mc:AlternateContent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Una destinazione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t∈V</m:t>
                      </m:r>
                    </m:oMath>
                  </m:oMathPara>
                </a14:m>
              </mc:Choice>
              <mc:Fallback/>
            </mc:AlternateContent>
            <a:endParaRPr/>
          </a:p>
          <a:p>
            <a:pPr lvl="0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Output:</a:t>
            </a:r>
            <a:endParaRPr lang="it-IT" sz="2000" b="1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800" b="0"/>
              <a:t>Un’oracolo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che sia in grado di rispondere a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query del tipo:</a:t>
            </a:r>
            <a:endParaRPr lang="it-IT" sz="2000" b="1"/>
          </a:p>
          <a:p>
            <a:pPr lvl="2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Dato un’insieme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K=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⊆V</m:t>
                      </m:r>
                    </m:oMath>
                  </m:oMathPara>
                </a14:m>
              </mc:Choice>
              <mc:Fallback/>
            </mc:AlternateContent>
            <a:r>
              <a:rPr lang="it-IT" sz="1600" b="0"/>
              <a:t> con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|K|=k</m:t>
                      </m:r>
                    </m:oMath>
                  </m:oMathPara>
                </a14:m>
              </mc:Choice>
              <mc:Fallback/>
            </mc:AlternateContent>
            <a:endParaRPr lang="it-IT" sz="1800" b="0"/>
          </a:p>
          <a:p>
            <a:pPr lvl="2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600" b="0"/>
              <a:t>Determinare se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∃π(s,t | 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,…,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 lang="it-IT" sz="1800" b="0"/>
          </a:p>
          <a:p>
            <a:pPr marL="457200" lvl="1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endParaRPr sz="2000" b="0"/>
          </a:p>
        </p:txBody>
      </p:sp>
      <p:sp>
        <p:nvSpPr>
          <p:cNvPr id="1114079867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934446028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51918509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1E8349A-9E46-AC30-582C-D6E59907CF3F}" type="slidenum">
              <a:rPr lang="en-GB"/>
              <a:t/>
            </a:fld>
            <a:endParaRPr lang="en-GB"/>
          </a:p>
        </p:txBody>
      </p:sp>
      <p:sp>
        <p:nvSpPr>
          <p:cNvPr id="752331036" name=""/>
          <p:cNvSpPr/>
          <p:nvPr/>
        </p:nvSpPr>
        <p:spPr bwMode="auto">
          <a:xfrm>
            <a:off x="6004359" y="3245940"/>
            <a:ext cx="183636" cy="36611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>
              <a:latin typeface="Cambria Math"/>
              <a:ea typeface="Cambria Math"/>
              <a:cs typeface="Cambria Math"/>
            </a:endParaRPr>
          </a:p>
        </p:txBody>
      </p:sp>
      <p:sp>
        <p:nvSpPr>
          <p:cNvPr id="750149676" name=""/>
          <p:cNvSpPr txBox="1"/>
          <p:nvPr/>
        </p:nvSpPr>
        <p:spPr bwMode="auto">
          <a:xfrm rot="0" flipH="0" flipV="0">
            <a:off x="8169456" y="1381122"/>
            <a:ext cx="2320610" cy="36611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s=F       t=D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304482311" name=""/>
          <p:cNvSpPr txBox="1"/>
          <p:nvPr/>
        </p:nvSpPr>
        <p:spPr bwMode="auto">
          <a:xfrm rot="0" flipH="0" flipV="0">
            <a:off x="8169455" y="5529555"/>
            <a:ext cx="234220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Q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H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=False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pic>
        <p:nvPicPr>
          <p:cNvPr id="364994839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609311" y="1969553"/>
            <a:ext cx="3440903" cy="34409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694646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4" y="313147"/>
            <a:ext cx="11750376" cy="926604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/>
              <a:t>-waypoint routing: Oracolo</a:t>
            </a:r>
            <a:endParaRPr/>
          </a:p>
        </p:txBody>
      </p:sp>
      <p:sp>
        <p:nvSpPr>
          <p:cNvPr id="1145448827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568296" y="1502424"/>
            <a:ext cx="11421594" cy="499203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Input</a:t>
            </a:r>
            <a:r>
              <a:rPr lang="it-IT" sz="2000" b="1"/>
              <a:t>:</a:t>
            </a:r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Grafo temporale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G=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V,E,λ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Una sorgente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s∈V</m:t>
                      </m:r>
                    </m:oMath>
                  </m:oMathPara>
                </a14:m>
              </mc:Choice>
              <mc:Fallback/>
            </mc:AlternateContent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Una destinazione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t∈V</m:t>
                      </m:r>
                    </m:oMath>
                  </m:oMathPara>
                </a14:m>
              </mc:Choice>
              <mc:Fallback/>
            </mc:AlternateContent>
            <a:endParaRPr/>
          </a:p>
          <a:p>
            <a:pPr lvl="0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Output:</a:t>
            </a:r>
            <a:endParaRPr lang="it-IT" sz="2000" b="1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800" b="0"/>
              <a:t>Un’oracolo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che sia in grado di rispondere a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query del tipo:</a:t>
            </a:r>
            <a:endParaRPr lang="it-IT" sz="2000" b="1"/>
          </a:p>
          <a:p>
            <a:pPr lvl="2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Dato un’insieme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K=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⊆V</m:t>
                      </m:r>
                    </m:oMath>
                  </m:oMathPara>
                </a14:m>
              </mc:Choice>
              <mc:Fallback/>
            </mc:AlternateContent>
            <a:r>
              <a:rPr lang="it-IT" sz="1600" b="0"/>
              <a:t> con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|K|=k</m:t>
                      </m:r>
                    </m:oMath>
                  </m:oMathPara>
                </a14:m>
              </mc:Choice>
              <mc:Fallback/>
            </mc:AlternateContent>
            <a:endParaRPr lang="it-IT" sz="1800" b="0"/>
          </a:p>
          <a:p>
            <a:pPr lvl="2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600" b="0"/>
              <a:t>Determinare se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∃π(s,t | 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,…,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endParaRPr/>
          </a:p>
          <a:p>
            <a:pPr lvl="0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b="1"/>
              <a:t>Misure di qualità:</a:t>
            </a:r>
            <a:endParaRPr lang="it-IT" b="1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Building time</a:t>
            </a:r>
            <a:endParaRPr lang="it-IT" sz="1800" b="0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800" b="0"/>
              <a:t>Dimensione</a:t>
            </a:r>
            <a:endParaRPr lang="it-IT" sz="1800" b="0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800" b="0"/>
              <a:t>Query time</a:t>
            </a:r>
            <a:endParaRPr lang="it-IT" sz="1800" b="0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endParaRPr lang="it-IT" sz="2000" b="0"/>
          </a:p>
        </p:txBody>
      </p:sp>
      <p:sp>
        <p:nvSpPr>
          <p:cNvPr id="1834210404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893204917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568637596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201C3E-B8C0-2952-005F-5A96600A25E0}" type="slidenum">
              <a:rPr lang="en-GB"/>
              <a:t/>
            </a:fld>
            <a:endParaRPr lang="en-GB"/>
          </a:p>
        </p:txBody>
      </p:sp>
      <p:sp>
        <p:nvSpPr>
          <p:cNvPr id="1624915975" name=""/>
          <p:cNvSpPr/>
          <p:nvPr/>
        </p:nvSpPr>
        <p:spPr bwMode="auto">
          <a:xfrm>
            <a:off x="6004358" y="3245940"/>
            <a:ext cx="183636" cy="36611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>
              <a:latin typeface="Cambria Math"/>
              <a:ea typeface="Cambria Math"/>
              <a:cs typeface="Cambria Math"/>
            </a:endParaRPr>
          </a:p>
        </p:txBody>
      </p:sp>
      <p:sp>
        <p:nvSpPr>
          <p:cNvPr id="85295631" name=""/>
          <p:cNvSpPr txBox="1"/>
          <p:nvPr/>
        </p:nvSpPr>
        <p:spPr bwMode="auto">
          <a:xfrm rot="0" flipH="0" flipV="0">
            <a:off x="8169455" y="1381122"/>
            <a:ext cx="2320609" cy="36611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s=F       t=D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870024989" name=""/>
          <p:cNvSpPr txBox="1"/>
          <p:nvPr/>
        </p:nvSpPr>
        <p:spPr bwMode="auto">
          <a:xfrm rot="0" flipH="0" flipV="0">
            <a:off x="8169454" y="5529555"/>
            <a:ext cx="2342207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Q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H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=False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pic>
        <p:nvPicPr>
          <p:cNvPr id="1303759280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609311" y="1969552"/>
            <a:ext cx="3440902" cy="34409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088885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5" y="313148"/>
            <a:ext cx="11750377" cy="926604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/>
              <a:t>-waypoint routing: Spanner</a:t>
            </a:r>
            <a:endParaRPr/>
          </a:p>
        </p:txBody>
      </p:sp>
      <p:sp>
        <p:nvSpPr>
          <p:cNvPr id="107833399" name="Content Placeholder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568296" y="1502424"/>
            <a:ext cx="10415003" cy="499204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Input</a:t>
            </a:r>
            <a:r>
              <a:rPr lang="it-IT" sz="2000" b="1"/>
              <a:t>:</a:t>
            </a:r>
            <a:endParaRPr lang="it-IT" sz="2000" b="1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Grafo temporale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G=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V,E,λ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Una sorgente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s∈V</m:t>
                      </m:r>
                    </m:oMath>
                  </m:oMathPara>
                </a14:m>
              </mc:Choice>
              <mc:Fallback/>
            </mc:AlternateContent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Una destinazione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t∈V</m:t>
                      </m:r>
                    </m:oMath>
                  </m:oMathPara>
                </a14:m>
              </mc:Choice>
              <mc:Fallback/>
            </mc:AlternateContent>
            <a:endParaRPr/>
          </a:p>
          <a:p>
            <a:pPr lvl="0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Output:</a:t>
            </a:r>
            <a:endParaRPr lang="it-IT" sz="2000" b="1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 spanner temporale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H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di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</m:t>
                      </m:r>
                    </m:oMath>
                  </m:oMathPara>
                </a14:m>
              </mc:Choice>
              <mc:Fallback/>
            </mc:AlternateContent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cui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∀K=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{x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,…,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}⊆V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b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valga la relazione:</a:t>
            </a:r>
            <a:endParaRPr lang="it-IT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2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∃π(s,t</m:t>
                      </m:r>
                      <m:d>
                        <m:dPr>
                          <m:begChr m:val="|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k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∈ H</m:t>
                      </m:r>
                    </m:oMath>
                  </m:oMathPara>
                </a14:m>
              </mc:Choice>
              <mc:Fallback/>
            </mc:AlternateContent>
            <a:r>
              <a:rPr lang="it-IT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⇔</m:t>
                      </m:r>
                    </m:oMath>
                  </m:oMathPara>
                </a14:m>
              </mc:Choice>
              <mc:Fallback/>
            </mc:AlternateContent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∃π(s,t</m:t>
                      </m:r>
                      <m:d>
                        <m:dPr>
                          <m:begChr m:val="|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k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∈ G</m:t>
                      </m:r>
                    </m:oMath>
                  </m:oMathPara>
                </a14:m>
              </mc:Choice>
              <mc:Fallback/>
            </mc:AlternateContent>
            <a:endParaRPr lang="it-IT" sz="1800" u="none" strike="noStrike" cap="none" spc="0">
              <a:solidFill>
                <a:schemeClr val="tx1"/>
              </a:solidFill>
              <a:latin typeface="Cambria Math"/>
              <a:ea typeface="Cambria Math"/>
              <a:cs typeface="Cambria Math"/>
            </a:endParaRPr>
          </a:p>
        </p:txBody>
      </p:sp>
      <p:sp>
        <p:nvSpPr>
          <p:cNvPr id="546981338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888911422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229181796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9D8FB0E-AD54-047A-080C-F181995E11C5}" type="slidenum">
              <a:rPr lang="en-GB"/>
              <a:t/>
            </a:fld>
            <a:endParaRPr lang="en-GB"/>
          </a:p>
        </p:txBody>
      </p:sp>
      <p:sp>
        <p:nvSpPr>
          <p:cNvPr id="827151663" name=""/>
          <p:cNvSpPr/>
          <p:nvPr/>
        </p:nvSpPr>
        <p:spPr bwMode="auto">
          <a:xfrm>
            <a:off x="6004359" y="3245940"/>
            <a:ext cx="183636" cy="36611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>
              <a:latin typeface="Cambria Math"/>
              <a:ea typeface="Cambria Math"/>
              <a:cs typeface="Cambria Math"/>
            </a:endParaRPr>
          </a:p>
        </p:txBody>
      </p:sp>
      <p:sp>
        <p:nvSpPr>
          <p:cNvPr id="222360497" name=""/>
          <p:cNvSpPr txBox="1"/>
          <p:nvPr/>
        </p:nvSpPr>
        <p:spPr bwMode="auto">
          <a:xfrm rot="0" flipH="0" flipV="0">
            <a:off x="8169456" y="1381122"/>
            <a:ext cx="232205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s=A       t=E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472629985" name=""/>
          <p:cNvSpPr txBox="1"/>
          <p:nvPr/>
        </p:nvSpPr>
        <p:spPr bwMode="auto">
          <a:xfrm rot="0" flipH="0" flipV="0">
            <a:off x="8169455" y="5529555"/>
            <a:ext cx="2345088" cy="38864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/>
              <a:t>Grafo originale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pic>
        <p:nvPicPr>
          <p:cNvPr id="1865570098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609309" y="1987475"/>
            <a:ext cx="3440903" cy="3405061"/>
          </a:xfrm>
          <a:prstGeom prst="rect">
            <a:avLst/>
          </a:prstGeom>
        </p:spPr>
      </p:pic>
      <p:sp>
        <p:nvSpPr>
          <p:cNvPr id="1681643424" name=""/>
          <p:cNvSpPr/>
          <p:nvPr/>
        </p:nvSpPr>
        <p:spPr bwMode="auto">
          <a:xfrm>
            <a:off x="5968559" y="3291840"/>
            <a:ext cx="255240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/>
          </a:p>
        </p:txBody>
      </p:sp>
      <p:sp>
        <p:nvSpPr>
          <p:cNvPr id="923717040" name=""/>
          <p:cNvSpPr/>
          <p:nvPr/>
        </p:nvSpPr>
        <p:spPr bwMode="auto">
          <a:xfrm>
            <a:off x="5968559" y="3291840"/>
            <a:ext cx="255240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1221900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5" y="313148"/>
            <a:ext cx="11750377" cy="926604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/>
              <a:t>-waypoint routing: Spanner</a:t>
            </a:r>
            <a:endParaRPr/>
          </a:p>
        </p:txBody>
      </p:sp>
      <p:sp>
        <p:nvSpPr>
          <p:cNvPr id="2098961322" name="Content Placeholder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568296" y="1502424"/>
            <a:ext cx="10415003" cy="499204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Input</a:t>
            </a:r>
            <a:r>
              <a:rPr lang="it-IT" sz="2000" b="1"/>
              <a:t>:</a:t>
            </a:r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Grafo temporale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G=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V,E,λ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Una sorgente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s∈V</m:t>
                      </m:r>
                    </m:oMath>
                  </m:oMathPara>
                </a14:m>
              </mc:Choice>
              <mc:Fallback/>
            </mc:AlternateContent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Una destinazione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t∈V</m:t>
                      </m:r>
                    </m:oMath>
                  </m:oMathPara>
                </a14:m>
              </mc:Choice>
              <mc:Fallback/>
            </mc:AlternateContent>
            <a:endParaRPr/>
          </a:p>
          <a:p>
            <a:pPr lvl="0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Output:</a:t>
            </a:r>
            <a:endParaRPr lang="it-IT" sz="2000" b="1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 spanner temporale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H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di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</m:t>
                      </m:r>
                    </m:oMath>
                  </m:oMathPara>
                </a14:m>
              </mc:Choice>
              <mc:Fallback/>
            </mc:AlternateContent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cui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∀K=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{x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,…,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}⊆V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b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valga la relazione:</a:t>
            </a:r>
            <a:endParaRPr lang="it-IT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2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∃π(s,t</m:t>
                      </m:r>
                      <m:d>
                        <m:dPr>
                          <m:begChr m:val="|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k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∈ H</m:t>
                      </m:r>
                    </m:oMath>
                  </m:oMathPara>
                </a14:m>
              </mc:Choice>
              <mc:Fallback/>
            </mc:AlternateContent>
            <a:r>
              <a:rPr lang="it-IT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⇔</m:t>
                      </m:r>
                    </m:oMath>
                  </m:oMathPara>
                </a14:m>
              </mc:Choice>
              <mc:Fallback/>
            </mc:AlternateContent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∃π(s,t</m:t>
                      </m:r>
                      <m:d>
                        <m:dPr>
                          <m:begChr m:val="|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k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∈ G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482652857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96918810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50715900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A0DFEBC-D127-70FB-FE57-BF0AD398F74A}" type="slidenum">
              <a:rPr lang="en-GB"/>
              <a:t/>
            </a:fld>
            <a:endParaRPr lang="en-GB"/>
          </a:p>
        </p:txBody>
      </p:sp>
      <p:sp>
        <p:nvSpPr>
          <p:cNvPr id="717992010" name=""/>
          <p:cNvSpPr/>
          <p:nvPr/>
        </p:nvSpPr>
        <p:spPr bwMode="auto">
          <a:xfrm>
            <a:off x="6004359" y="3245940"/>
            <a:ext cx="183636" cy="36611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>
              <a:latin typeface="Cambria Math"/>
              <a:ea typeface="Cambria Math"/>
              <a:cs typeface="Cambria Math"/>
            </a:endParaRPr>
          </a:p>
        </p:txBody>
      </p:sp>
      <p:sp>
        <p:nvSpPr>
          <p:cNvPr id="604540264" name=""/>
          <p:cNvSpPr txBox="1"/>
          <p:nvPr/>
        </p:nvSpPr>
        <p:spPr bwMode="auto">
          <a:xfrm rot="0" flipH="0" flipV="0">
            <a:off x="8169456" y="1381122"/>
            <a:ext cx="232205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s=A       t=E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706677508" name=""/>
          <p:cNvSpPr txBox="1"/>
          <p:nvPr/>
        </p:nvSpPr>
        <p:spPr bwMode="auto">
          <a:xfrm rot="0" flipH="0" flipV="0">
            <a:off x="8169455" y="5529555"/>
            <a:ext cx="2350128" cy="38864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/>
              <a:t>Spanner H per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k=1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974759358" name=""/>
          <p:cNvSpPr/>
          <p:nvPr/>
        </p:nvSpPr>
        <p:spPr bwMode="auto">
          <a:xfrm>
            <a:off x="5968559" y="3291840"/>
            <a:ext cx="255240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/>
          </a:p>
        </p:txBody>
      </p:sp>
      <p:sp>
        <p:nvSpPr>
          <p:cNvPr id="1326669073" name=""/>
          <p:cNvSpPr/>
          <p:nvPr/>
        </p:nvSpPr>
        <p:spPr bwMode="auto">
          <a:xfrm>
            <a:off x="5968559" y="3291840"/>
            <a:ext cx="255240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/>
          </a:p>
        </p:txBody>
      </p:sp>
      <p:sp>
        <p:nvSpPr>
          <p:cNvPr id="1916593945" name=""/>
          <p:cNvSpPr/>
          <p:nvPr/>
        </p:nvSpPr>
        <p:spPr bwMode="auto">
          <a:xfrm>
            <a:off x="5968559" y="3291840"/>
            <a:ext cx="255240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/>
          </a:p>
        </p:txBody>
      </p:sp>
      <p:pic>
        <p:nvPicPr>
          <p:cNvPr id="1085015310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609308" y="1987474"/>
            <a:ext cx="3440903" cy="3405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8869316" name="Titolo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Introduzione</a:t>
            </a:r>
            <a:endParaRPr lang="en-GB"/>
          </a:p>
        </p:txBody>
      </p:sp>
      <p:sp>
        <p:nvSpPr>
          <p:cNvPr id="1310842968" name="Segnaposto data 2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40086780" name="Segnaposto testo 3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Introduzione informale al problema</a:t>
            </a:r>
            <a:endParaRPr lang="en-GB"/>
          </a:p>
        </p:txBody>
      </p:sp>
      <p:sp>
        <p:nvSpPr>
          <p:cNvPr id="1936156385" name="Segnaposto piè di pagina 4"/>
          <p:cNvSpPr>
            <a:spLocks noGrp="1"/>
          </p:cNvSpPr>
          <p:nvPr>
            <p:ph type="ftr" sz="quarter" idx="15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808391197" name="Segnaposto numero diapositiva 5"/>
          <p:cNvSpPr>
            <a:spLocks noGrp="1"/>
          </p:cNvSpPr>
          <p:nvPr>
            <p:ph type="sldNum" sz="quarter" idx="16"/>
          </p:nvPr>
        </p:nvSpPr>
        <p:spPr bwMode="auto"/>
        <p:txBody>
          <a:bodyPr/>
          <a:lstStyle/>
          <a:p>
            <a:pPr>
              <a:defRPr/>
            </a:pPr>
            <a:fld id="{2E85A994-D622-47C4-BBB7-EA543E9BA793}" type="slidenum">
              <a:rPr lang="en-GB"/>
              <a:t>4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447804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4" y="313147"/>
            <a:ext cx="11750376" cy="926604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/>
              <a:t>-waypoint routing: Spanner</a:t>
            </a:r>
            <a:endParaRPr/>
          </a:p>
        </p:txBody>
      </p:sp>
      <p:sp>
        <p:nvSpPr>
          <p:cNvPr id="280608389" name="Content Placeholder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568296" y="1502424"/>
            <a:ext cx="10415002" cy="499203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Input</a:t>
            </a:r>
            <a:r>
              <a:rPr lang="it-IT" sz="2000" b="1"/>
              <a:t>:</a:t>
            </a:r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Grafo temporale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G=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V,E,λ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Una sorgente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s∈V</m:t>
                      </m:r>
                    </m:oMath>
                  </m:oMathPara>
                </a14:m>
              </mc:Choice>
              <mc:Fallback/>
            </mc:AlternateContent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Una destinazione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t∈V</m:t>
                      </m:r>
                    </m:oMath>
                  </m:oMathPara>
                </a14:m>
              </mc:Choice>
              <mc:Fallback/>
            </mc:AlternateContent>
            <a:endParaRPr/>
          </a:p>
          <a:p>
            <a:pPr lvl="0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Output:</a:t>
            </a:r>
            <a:endParaRPr lang="it-IT" sz="2000" b="1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 spanner temporale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H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di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</m:t>
                      </m:r>
                    </m:oMath>
                  </m:oMathPara>
                </a14:m>
              </mc:Choice>
              <mc:Fallback/>
            </mc:AlternateContent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cui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∀K=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{x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,…,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}⊆V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b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valga la relazione:</a:t>
            </a:r>
            <a:endParaRPr lang="it-IT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2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∃π(s,t</m:t>
                      </m:r>
                      <m:d>
                        <m:dPr>
                          <m:begChr m:val="|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k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∈ H</m:t>
                      </m:r>
                    </m:oMath>
                  </m:oMathPara>
                </a14:m>
              </mc:Choice>
              <mc:Fallback/>
            </mc:AlternateContent>
            <a:r>
              <a:rPr lang="it-IT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⇔</m:t>
                      </m:r>
                    </m:oMath>
                  </m:oMathPara>
                </a14:m>
              </mc:Choice>
              <mc:Fallback/>
            </mc:AlternateContent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∃π(s,t</m:t>
                      </m:r>
                      <m:d>
                        <m:dPr>
                          <m:begChr m:val="|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k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∈ G</m:t>
                      </m:r>
                    </m:oMath>
                  </m:oMathPara>
                </a14:m>
              </mc:Choice>
              <mc:Fallback/>
            </mc:AlternateContent>
            <a:endParaRPr/>
          </a:p>
          <a:p>
            <a:pPr lvl="0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b="1"/>
              <a:t>Misure di qualità:</a:t>
            </a:r>
            <a:endParaRPr lang="it-IT" b="1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b="0"/>
              <a:t>Dimensione </a:t>
            </a:r>
            <a:endParaRPr lang="it-IT" b="0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b="0"/>
              <a:t>Building time</a:t>
            </a:r>
            <a:endParaRPr b="0"/>
          </a:p>
        </p:txBody>
      </p:sp>
      <p:sp>
        <p:nvSpPr>
          <p:cNvPr id="163302683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15663803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087203450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24FCE2-C92E-B7F8-36A5-9D8C45346ADF}" type="slidenum">
              <a:rPr lang="en-GB"/>
              <a:t/>
            </a:fld>
            <a:endParaRPr lang="en-GB"/>
          </a:p>
        </p:txBody>
      </p:sp>
      <p:sp>
        <p:nvSpPr>
          <p:cNvPr id="98457412" name=""/>
          <p:cNvSpPr/>
          <p:nvPr/>
        </p:nvSpPr>
        <p:spPr bwMode="auto">
          <a:xfrm>
            <a:off x="6004358" y="3245940"/>
            <a:ext cx="183636" cy="366116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>
              <a:latin typeface="Cambria Math"/>
              <a:ea typeface="Cambria Math"/>
              <a:cs typeface="Cambria Math"/>
            </a:endParaRPr>
          </a:p>
        </p:txBody>
      </p:sp>
      <p:sp>
        <p:nvSpPr>
          <p:cNvPr id="1802601190" name=""/>
          <p:cNvSpPr txBox="1"/>
          <p:nvPr/>
        </p:nvSpPr>
        <p:spPr bwMode="auto">
          <a:xfrm rot="0" flipH="0" flipV="0">
            <a:off x="8169455" y="1381122"/>
            <a:ext cx="2322049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s=A       t=E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451172924" name=""/>
          <p:cNvSpPr txBox="1"/>
          <p:nvPr/>
        </p:nvSpPr>
        <p:spPr bwMode="auto">
          <a:xfrm rot="0" flipH="0" flipV="0">
            <a:off x="8169454" y="5529555"/>
            <a:ext cx="2350127" cy="38864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/>
              <a:t>Spanner H per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k=1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498911439" name=""/>
          <p:cNvSpPr/>
          <p:nvPr/>
        </p:nvSpPr>
        <p:spPr bwMode="auto">
          <a:xfrm>
            <a:off x="5968558" y="3291840"/>
            <a:ext cx="255240" cy="366118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/>
          </a:p>
        </p:txBody>
      </p:sp>
      <p:sp>
        <p:nvSpPr>
          <p:cNvPr id="2037606199" name=""/>
          <p:cNvSpPr/>
          <p:nvPr/>
        </p:nvSpPr>
        <p:spPr bwMode="auto">
          <a:xfrm>
            <a:off x="5968558" y="3291840"/>
            <a:ext cx="255240" cy="366118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/>
          </a:p>
        </p:txBody>
      </p:sp>
      <p:sp>
        <p:nvSpPr>
          <p:cNvPr id="1616809036" name=""/>
          <p:cNvSpPr/>
          <p:nvPr/>
        </p:nvSpPr>
        <p:spPr bwMode="auto">
          <a:xfrm>
            <a:off x="5968558" y="3291840"/>
            <a:ext cx="255240" cy="366118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/>
          </a:p>
        </p:txBody>
      </p:sp>
      <p:pic>
        <p:nvPicPr>
          <p:cNvPr id="512091278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609307" y="1987473"/>
            <a:ext cx="3440902" cy="3405060"/>
          </a:xfrm>
          <a:prstGeom prst="rect">
            <a:avLst/>
          </a:prstGeom>
        </p:spPr>
      </p:pic>
      <p:cxnSp>
        <p:nvCxnSpPr>
          <p:cNvPr id="849020402" name=""/>
          <p:cNvCxnSpPr/>
          <p:nvPr/>
        </p:nvCxnSpPr>
        <p:spPr bwMode="auto">
          <a:xfrm flipH="1" flipV="1">
            <a:off x="2624999" y="5378823"/>
            <a:ext cx="1354043" cy="252132"/>
          </a:xfrm>
          <a:prstGeom prst="line">
            <a:avLst/>
          </a:prstGeom>
          <a:noFill/>
          <a:ln w="19050" cap="rnd" cmpd="sng" algn="ctr">
            <a:solidFill>
              <a:schemeClr val="accent1"/>
            </a:solidFill>
            <a:prstDash val="solid"/>
            <a:tailEnd type="arrow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1959975" name=""/>
          <p:cNvSpPr txBox="1"/>
          <p:nvPr/>
        </p:nvSpPr>
        <p:spPr bwMode="auto">
          <a:xfrm rot="0" flipH="0" flipV="0">
            <a:off x="3979044" y="5529555"/>
            <a:ext cx="2513784" cy="66297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/>
              <a:t>in termini di numero di archi in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H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02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49020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49020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4902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95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1959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1959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107195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792953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6" y="313150"/>
            <a:ext cx="11750380" cy="926606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Arial"/>
                <a:cs typeface="Arial"/>
              </a:rPr>
              <a:t>-waypoint routing: Risultati</a:t>
            </a:r>
            <a:r>
              <a:rPr lang="it-IT"/>
              <a:t> </a:t>
            </a:r>
            <a:endParaRPr/>
          </a:p>
        </p:txBody>
      </p:sp>
      <p:sp>
        <p:nvSpPr>
          <p:cNvPr id="65511539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247072739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75433158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6F09210-F10D-F56F-5566-B4B918023527}" type="slidenum">
              <a:rPr lang="en-GB"/>
              <a:t/>
            </a:fld>
            <a:endParaRPr lang="en-GB"/>
          </a:p>
        </p:txBody>
      </p:sp>
      <p:graphicFrame>
        <p:nvGraphicFramePr>
          <p:cNvPr id="1190189591" name=""/>
          <p:cNvGraphicFramePr>
            <a:graphicFrameLocks xmlns:a="http://schemas.openxmlformats.org/drawingml/2006/main"/>
          </p:cNvGraphicFramePr>
          <p:nvPr/>
        </p:nvGraphicFramePr>
        <p:xfrm rot="0">
          <a:off x="2323171" y="2170489"/>
          <a:ext cx="7425897" cy="3438738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{BC89EF96-8CEA-46FF-86C4-4CE0E7609802}</a:tableStyleId>
              </a:tblPr>
              <a:tblGrid>
                <a:gridCol w="2471065"/>
                <a:gridCol w="2471065"/>
                <a:gridCol w="2471065"/>
              </a:tblGrid>
              <a:tr h="489434">
                <a:tc>
                  <a:txBody>
                    <a:bodyPr/>
                    <a:p>
                      <a:pPr algn="ctr">
                        <a:defRPr/>
                      </a:pPr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Oracolo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Spanner</a:t>
                      </a:r>
                      <a:endParaRPr lang="it-IT"/>
                    </a:p>
                  </a:txBody>
                  <a:tcPr anchor="ctr"/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 b="1"/>
                        <a:t>Parametro</a:t>
                      </a:r>
                      <a:endParaRPr/>
                    </a:p>
                  </a:txBody>
                  <a:tcPr anchor="ctr"/>
                </a:tc>
                <a:tc gridSpan="2"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b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k=1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Building Time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/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n+M</m:t>
                                    </m:r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/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n+M</m:t>
                                    </m:r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Dimensione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/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n</m:t>
                                    </m:r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/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n</m:t>
                                    </m:r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>
                    <a:lnB w="12699" algn="ctr">
                      <a:solidFill>
                        <a:srgbClr val="000000"/>
                      </a:solidFill>
                    </a:lnB>
                  </a:tcPr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 b="0"/>
                        <a:t>Query time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O(1)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>
                    <a:lnR w="12699" algn="ctr">
                      <a:solidFill>
                        <a:srgbClr val="000000"/>
                      </a:solidFill>
                    </a:lnR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 b="1"/>
                        <a:t>Parametro</a:t>
                      </a:r>
                      <a:endParaRPr lang="it-IT"/>
                    </a:p>
                  </a:txBody>
                  <a:tcPr anchor="ctr"/>
                </a:tc>
                <a:tc gridSpan="2"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b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k≥2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Dimensione</a:t>
                      </a:r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Ω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800" u="none" strike="noStrike" cap="none" spc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u="none" strike="noStrike" cap="none" spc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n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u="none" strike="noStrike" cap="none" spc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899302663" name=""/>
          <p:cNvCxnSpPr/>
          <p:nvPr/>
        </p:nvCxnSpPr>
        <p:spPr bwMode="auto">
          <a:xfrm flipH="0" flipV="0">
            <a:off x="7259024" y="4114800"/>
            <a:ext cx="2466973" cy="466724"/>
          </a:xfrm>
          <a:prstGeom prst="line">
            <a:avLst/>
          </a:prstGeom>
          <a:noFill/>
          <a:ln w="19050" cap="rnd" cmpd="sng" algn="ctr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3887514" name=""/>
          <p:cNvCxnSpPr/>
          <p:nvPr/>
        </p:nvCxnSpPr>
        <p:spPr bwMode="auto">
          <a:xfrm flipH="0" flipV="0">
            <a:off x="4802633" y="5092574"/>
            <a:ext cx="2466973" cy="462103"/>
          </a:xfrm>
          <a:prstGeom prst="line">
            <a:avLst/>
          </a:prstGeom>
          <a:noFill/>
          <a:ln w="19050" cap="rnd" cmpd="sng" algn="ctr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160411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5" y="313148"/>
            <a:ext cx="11750380" cy="926606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/>
              <a:t>-waypoint routing </a:t>
            </a:r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Arial"/>
                <a:cs typeface="Arial"/>
              </a:rPr>
              <a:t>with window</a:t>
            </a:r>
            <a:r>
              <a:rPr lang="it-IT"/>
              <a:t>: Oracolo</a:t>
            </a:r>
            <a:endParaRPr/>
          </a:p>
        </p:txBody>
      </p:sp>
      <p:sp>
        <p:nvSpPr>
          <p:cNvPr id="1192159043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095146782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66436577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ECFD865-138B-3604-E17B-FF8697364CCC}" type="slidenum">
              <a:rPr lang="en-GB"/>
              <a:t/>
            </a:fld>
            <a:endParaRPr lang="en-GB"/>
          </a:p>
        </p:txBody>
      </p:sp>
      <p:sp>
        <p:nvSpPr>
          <p:cNvPr id="81237475" name=""/>
          <p:cNvSpPr/>
          <p:nvPr/>
        </p:nvSpPr>
        <p:spPr bwMode="auto">
          <a:xfrm>
            <a:off x="6004361" y="3245940"/>
            <a:ext cx="183636" cy="36611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>
              <a:latin typeface="Cambria Math"/>
              <a:ea typeface="Cambria Math"/>
              <a:cs typeface="Cambria Math"/>
            </a:endParaRPr>
          </a:p>
        </p:txBody>
      </p:sp>
      <p:sp>
        <p:nvSpPr>
          <p:cNvPr id="374704867" name=""/>
          <p:cNvSpPr txBox="1"/>
          <p:nvPr/>
        </p:nvSpPr>
        <p:spPr bwMode="auto">
          <a:xfrm rot="0" flipH="0" flipV="0">
            <a:off x="8169457" y="1381123"/>
            <a:ext cx="232133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s=F       t=C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702563249" name=""/>
          <p:cNvSpPr txBox="1"/>
          <p:nvPr/>
        </p:nvSpPr>
        <p:spPr bwMode="auto">
          <a:xfrm rot="0" flipH="0" flipV="0">
            <a:off x="8018092" y="5529557"/>
            <a:ext cx="262586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Q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D</m:t>
                              </m:r>
                            </m:e>
                          </m:d>
                          <m:r>
                            <m:rPr/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,[0, 15]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=True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927252914" name="Content Placeholder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568296" y="1502424"/>
            <a:ext cx="7433678" cy="499203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Input</a:t>
            </a:r>
            <a:r>
              <a:rPr lang="it-IT" sz="2000" b="1"/>
              <a:t>:</a:t>
            </a:r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Grafo temporale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G=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V,E,λ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Una sorgente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s∈V</m:t>
                      </m:r>
                    </m:oMath>
                  </m:oMathPara>
                </a14:m>
              </mc:Choice>
              <mc:Fallback/>
            </mc:AlternateContent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Una destinazione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t∈V</m:t>
                      </m:r>
                    </m:oMath>
                  </m:oMathPara>
                </a14:m>
              </mc:Choice>
              <mc:Fallback/>
            </mc:AlternateContent>
            <a:endParaRPr/>
          </a:p>
          <a:p>
            <a:pPr marL="457200" lvl="1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endParaRPr lang="it-IT"/>
          </a:p>
          <a:p>
            <a:pPr lvl="0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Output:</a:t>
            </a:r>
            <a:endParaRPr lang="it-IT" sz="2000" b="1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800" b="0"/>
              <a:t>Un’oracolo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che sia in grado di rispondere a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query del tipo:</a:t>
            </a:r>
            <a:endParaRPr lang="it-IT" sz="2000" b="1"/>
          </a:p>
          <a:p>
            <a:pPr lvl="2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Dato un’insieme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K=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⊆V</m:t>
                      </m:r>
                    </m:oMath>
                  </m:oMathPara>
                </a14:m>
              </mc:Choice>
              <mc:Fallback/>
            </mc:AlternateContent>
            <a:r>
              <a:rPr lang="it-IT" sz="1600" b="0"/>
              <a:t> con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|K|=k</m:t>
                      </m:r>
                    </m:oMath>
                  </m:oMathPara>
                </a14:m>
              </mc:Choice>
              <mc:Fallback/>
            </mc:AlternateContent>
            <a:endParaRPr/>
          </a:p>
          <a:p>
            <a:pPr lvl="2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Dato un’intervallo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["/>
                          <m:endChr m:val="]"/>
                          <m:ctrl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α,β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∈ ℕ</m:t>
                      </m:r>
                    </m:oMath>
                  </m:oMathPara>
                </a14:m>
              </mc:Choice>
              <mc:Fallback/>
            </mc:AlternateContent>
            <a:endParaRPr lang="it-IT" sz="1800" b="0"/>
          </a:p>
          <a:p>
            <a:pPr lvl="2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600" b="0"/>
              <a:t>Determinare se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∃π(s,t | 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,…,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r>
              <a:rPr lang="it-IT"/>
              <a:t> tale che ogni arco viene </a:t>
            </a:r>
            <a:br>
              <a:rPr lang="it-IT"/>
            </a:br>
            <a:r>
              <a:rPr lang="it-IT"/>
              <a:t>attraversato ad un istante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 ∈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α,β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it-IT" sz="1800" b="0"/>
          </a:p>
          <a:p>
            <a:pPr marL="457200" lvl="1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endParaRPr sz="2000" b="0"/>
          </a:p>
        </p:txBody>
      </p:sp>
      <p:pic>
        <p:nvPicPr>
          <p:cNvPr id="1528831563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609311" y="1969554"/>
            <a:ext cx="3440904" cy="34409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989209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5" y="313148"/>
            <a:ext cx="11750378" cy="926605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/>
              <a:t>-waypoint routing with window: Oracolo</a:t>
            </a:r>
            <a:endParaRPr/>
          </a:p>
        </p:txBody>
      </p:sp>
      <p:sp>
        <p:nvSpPr>
          <p:cNvPr id="1140233321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34135433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720023018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B39B5F2-517A-8909-F8FA-D48105DFDCF3}" type="slidenum">
              <a:rPr lang="en-GB"/>
              <a:t/>
            </a:fld>
            <a:endParaRPr lang="en-GB"/>
          </a:p>
        </p:txBody>
      </p:sp>
      <p:sp>
        <p:nvSpPr>
          <p:cNvPr id="1448526405" name=""/>
          <p:cNvSpPr/>
          <p:nvPr/>
        </p:nvSpPr>
        <p:spPr bwMode="auto">
          <a:xfrm>
            <a:off x="6004360" y="3245940"/>
            <a:ext cx="183636" cy="36611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>
              <a:latin typeface="Cambria Math"/>
              <a:ea typeface="Cambria Math"/>
              <a:cs typeface="Cambria Math"/>
            </a:endParaRPr>
          </a:p>
        </p:txBody>
      </p:sp>
      <p:sp>
        <p:nvSpPr>
          <p:cNvPr id="295924791" name=""/>
          <p:cNvSpPr txBox="1"/>
          <p:nvPr/>
        </p:nvSpPr>
        <p:spPr bwMode="auto">
          <a:xfrm rot="0" flipH="0" flipV="0">
            <a:off x="8169457" y="1381123"/>
            <a:ext cx="232133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s=F       t=C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149436186" name=""/>
          <p:cNvSpPr txBox="1"/>
          <p:nvPr/>
        </p:nvSpPr>
        <p:spPr bwMode="auto">
          <a:xfrm rot="0" flipH="0" flipV="0">
            <a:off x="8018092" y="5529557"/>
            <a:ext cx="262838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Q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D</m:t>
                              </m:r>
                            </m:e>
                          </m:d>
                          <m:r>
                            <m:rPr/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,[4, 7]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=True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838152359" name="Content Placeholder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568296" y="1502424"/>
            <a:ext cx="7433678" cy="499203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Input</a:t>
            </a:r>
            <a:r>
              <a:rPr lang="it-IT" sz="2000" b="1"/>
              <a:t>:</a:t>
            </a:r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Grafo temporale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G=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V,E,λ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Una sorgente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s∈V</m:t>
                      </m:r>
                    </m:oMath>
                  </m:oMathPara>
                </a14:m>
              </mc:Choice>
              <mc:Fallback/>
            </mc:AlternateContent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Una destinazione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t∈V</m:t>
                      </m:r>
                    </m:oMath>
                  </m:oMathPara>
                </a14:m>
              </mc:Choice>
              <mc:Fallback/>
            </mc:AlternateContent>
            <a:endParaRPr/>
          </a:p>
          <a:p>
            <a:pPr marL="457200" lvl="1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endParaRPr lang="it-IT"/>
          </a:p>
          <a:p>
            <a:pPr lvl="0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Output:</a:t>
            </a:r>
            <a:endParaRPr lang="it-IT" sz="2000" b="1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800" b="0"/>
              <a:t>Un’oracolo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che sia in grado di rispondere a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query del tipo:</a:t>
            </a:r>
            <a:endParaRPr lang="it-IT" sz="2000" b="1"/>
          </a:p>
          <a:p>
            <a:pPr lvl="2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Dato un’insieme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K=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⊆V</m:t>
                      </m:r>
                    </m:oMath>
                  </m:oMathPara>
                </a14:m>
              </mc:Choice>
              <mc:Fallback/>
            </mc:AlternateContent>
            <a:r>
              <a:rPr lang="it-IT" sz="1600" b="0"/>
              <a:t> con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|K|=k</m:t>
                      </m:r>
                    </m:oMath>
                  </m:oMathPara>
                </a14:m>
              </mc:Choice>
              <mc:Fallback/>
            </mc:AlternateContent>
            <a:endParaRPr/>
          </a:p>
          <a:p>
            <a:pPr lvl="2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Dato un’intervallo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["/>
                          <m:endChr m:val="]"/>
                          <m:ctrl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α,β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∈ ℕ</m:t>
                      </m:r>
                    </m:oMath>
                  </m:oMathPara>
                </a14:m>
              </mc:Choice>
              <mc:Fallback/>
            </mc:AlternateContent>
            <a:endParaRPr lang="it-IT" sz="1800" b="0"/>
          </a:p>
          <a:p>
            <a:pPr lvl="2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600" b="0"/>
              <a:t>Determinare se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∃π(s,t | 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,…,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r>
              <a:rPr lang="it-IT"/>
              <a:t> tale che ogni arco viene </a:t>
            </a:r>
            <a:br>
              <a:rPr lang="it-IT"/>
            </a:br>
            <a:r>
              <a:rPr lang="it-IT"/>
              <a:t>attraversato ad un istante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 ∈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α,β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it-IT" sz="1800" b="0"/>
          </a:p>
          <a:p>
            <a:pPr marL="457200" lvl="1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endParaRPr sz="2000" b="0"/>
          </a:p>
        </p:txBody>
      </p:sp>
      <p:pic>
        <p:nvPicPr>
          <p:cNvPr id="606557864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609311" y="1969554"/>
            <a:ext cx="3440904" cy="34409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564901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5" y="313148"/>
            <a:ext cx="11750378" cy="926605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/>
              <a:t>-waypoint routing with window: Oracolo</a:t>
            </a:r>
            <a:endParaRPr/>
          </a:p>
        </p:txBody>
      </p:sp>
      <p:sp>
        <p:nvSpPr>
          <p:cNvPr id="207013926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043759694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53632364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42066E5-28E9-8821-6BB5-48569B7264BD}" type="slidenum">
              <a:rPr lang="en-GB"/>
              <a:t/>
            </a:fld>
            <a:endParaRPr lang="en-GB"/>
          </a:p>
        </p:txBody>
      </p:sp>
      <p:sp>
        <p:nvSpPr>
          <p:cNvPr id="1495381986" name=""/>
          <p:cNvSpPr/>
          <p:nvPr/>
        </p:nvSpPr>
        <p:spPr bwMode="auto">
          <a:xfrm>
            <a:off x="6004360" y="3245940"/>
            <a:ext cx="183636" cy="36611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>
              <a:latin typeface="Cambria Math"/>
              <a:ea typeface="Cambria Math"/>
              <a:cs typeface="Cambria Math"/>
            </a:endParaRPr>
          </a:p>
        </p:txBody>
      </p:sp>
      <p:sp>
        <p:nvSpPr>
          <p:cNvPr id="402676395" name=""/>
          <p:cNvSpPr txBox="1"/>
          <p:nvPr/>
        </p:nvSpPr>
        <p:spPr bwMode="auto">
          <a:xfrm rot="0" flipH="0" flipV="0">
            <a:off x="8169457" y="1381123"/>
            <a:ext cx="232133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s=F       t=C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472036624" name=""/>
          <p:cNvSpPr txBox="1"/>
          <p:nvPr/>
        </p:nvSpPr>
        <p:spPr bwMode="auto">
          <a:xfrm rot="0" flipH="0" flipV="0">
            <a:off x="8018091" y="5529556"/>
            <a:ext cx="263197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Q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D</m:t>
                              </m:r>
                            </m:e>
                          </m:d>
                          <m:r>
                            <m:rPr/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,[8, 15]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=False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792785572" name="Content Placeholder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568296" y="1502424"/>
            <a:ext cx="7433678" cy="499203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Input</a:t>
            </a:r>
            <a:r>
              <a:rPr lang="it-IT" sz="2000" b="1"/>
              <a:t>:</a:t>
            </a:r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Grafo temporale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G=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V,E,λ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Una sorgente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s∈V</m:t>
                      </m:r>
                    </m:oMath>
                  </m:oMathPara>
                </a14:m>
              </mc:Choice>
              <mc:Fallback/>
            </mc:AlternateContent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Una destinazione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t∈V</m:t>
                      </m:r>
                    </m:oMath>
                  </m:oMathPara>
                </a14:m>
              </mc:Choice>
              <mc:Fallback/>
            </mc:AlternateContent>
            <a:endParaRPr/>
          </a:p>
          <a:p>
            <a:pPr marL="457200" lvl="1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endParaRPr lang="it-IT"/>
          </a:p>
          <a:p>
            <a:pPr lvl="0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Output:</a:t>
            </a:r>
            <a:endParaRPr lang="it-IT" sz="2000" b="1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800" b="0"/>
              <a:t>Un’oracolo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che sia in grado di rispondere a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query del tipo:</a:t>
            </a:r>
            <a:endParaRPr lang="it-IT" sz="2000" b="1"/>
          </a:p>
          <a:p>
            <a:pPr lvl="2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Dato un’insieme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K=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⊆V</m:t>
                      </m:r>
                    </m:oMath>
                  </m:oMathPara>
                </a14:m>
              </mc:Choice>
              <mc:Fallback/>
            </mc:AlternateContent>
            <a:r>
              <a:rPr lang="it-IT" sz="1600" b="0"/>
              <a:t> con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|K|=k</m:t>
                      </m:r>
                    </m:oMath>
                  </m:oMathPara>
                </a14:m>
              </mc:Choice>
              <mc:Fallback/>
            </mc:AlternateContent>
            <a:endParaRPr/>
          </a:p>
          <a:p>
            <a:pPr lvl="2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Dato un’intervallo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["/>
                          <m:endChr m:val="]"/>
                          <m:ctrl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α,β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∈ ℕ</m:t>
                      </m:r>
                    </m:oMath>
                  </m:oMathPara>
                </a14:m>
              </mc:Choice>
              <mc:Fallback/>
            </mc:AlternateContent>
            <a:endParaRPr lang="it-IT" sz="1800" b="0"/>
          </a:p>
          <a:p>
            <a:pPr lvl="2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600" b="0"/>
              <a:t>Determinare se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∃π(s,t | 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,…,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)</m:t>
                      </m:r>
                    </m:oMath>
                  </m:oMathPara>
                </a14:m>
              </mc:Choice>
              <mc:Fallback/>
            </mc:AlternateContent>
            <a:r>
              <a:rPr lang="it-IT"/>
              <a:t> tale che ogni arco viene </a:t>
            </a:r>
            <a:br>
              <a:rPr lang="it-IT"/>
            </a:br>
            <a:r>
              <a:rPr lang="it-IT"/>
              <a:t>attraversato ad un istante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 ∈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α,β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it-IT" sz="1800" b="0"/>
          </a:p>
          <a:p>
            <a:pPr marL="457200" lvl="1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endParaRPr sz="2000" b="0"/>
          </a:p>
        </p:txBody>
      </p:sp>
      <p:pic>
        <p:nvPicPr>
          <p:cNvPr id="802213561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609311" y="1969554"/>
            <a:ext cx="3440904" cy="34409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32573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5" y="313149"/>
            <a:ext cx="11750378" cy="926605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Arial"/>
                <a:cs typeface="Arial"/>
              </a:rPr>
              <a:t>-waypoint routing with window: Risultati</a:t>
            </a:r>
            <a:r>
              <a:rPr lang="it-IT"/>
              <a:t> </a:t>
            </a:r>
            <a:endParaRPr/>
          </a:p>
        </p:txBody>
      </p:sp>
      <p:sp>
        <p:nvSpPr>
          <p:cNvPr id="931921872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773385941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975004740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455EE9-EBAC-DFE2-E023-227FF4B81BF2}" type="slidenum">
              <a:rPr lang="en-GB"/>
              <a:t/>
            </a:fld>
            <a:endParaRPr lang="en-GB"/>
          </a:p>
        </p:txBody>
      </p:sp>
      <p:graphicFrame>
        <p:nvGraphicFramePr>
          <p:cNvPr id="542493208" name=""/>
          <p:cNvGraphicFramePr>
            <a:graphicFrameLocks xmlns:a="http://schemas.openxmlformats.org/drawingml/2006/main"/>
          </p:cNvGraphicFramePr>
          <p:nvPr/>
        </p:nvGraphicFramePr>
        <p:xfrm rot="0">
          <a:off x="891085" y="2066752"/>
          <a:ext cx="9909352" cy="4353138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{BC89EF96-8CEA-46FF-86C4-4CE0E7609802}</a:tableStyleId>
              </a:tblPr>
              <a:tblGrid>
                <a:gridCol w="1979330"/>
                <a:gridCol w="669"/>
                <a:gridCol w="1978661"/>
                <a:gridCol w="1979330"/>
                <a:gridCol w="2008"/>
                <a:gridCol w="1977322"/>
                <a:gridCol w="1979330"/>
              </a:tblGrid>
              <a:tr h="489434">
                <a:tc gridSpan="2">
                  <a:txBody>
                    <a:bodyPr/>
                    <a:p>
                      <a:pPr algn="ctr">
                        <a:defRPr/>
                      </a:pPr>
                      <a:endParaRPr lang="it-IT"/>
                    </a:p>
                  </a:txBody>
                  <a:tcPr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gridSpan="3"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K-waypoint routing </a:t>
                      </a:r>
                      <a:endParaRPr lang="it-IT"/>
                    </a:p>
                  </a:txBody>
                  <a:tcPr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gridSpan="2"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K-waypoint routing with window</a:t>
                      </a:r>
                      <a:endParaRPr lang="it-IT"/>
                    </a:p>
                  </a:txBody>
                  <a:tcPr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endParaRPr lang="it-IT"/>
                    </a:p>
                  </a:txBody>
                  <a:tcPr anchor="ctr"/>
                </a:tc>
                <a:tc gridSpan="2"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Oracolo</a:t>
                      </a:r>
                      <a:endParaRPr/>
                    </a:p>
                  </a:txBody>
                  <a:tcPr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Spanner</a:t>
                      </a:r>
                      <a:endParaRPr lang="it-IT"/>
                    </a:p>
                  </a:txBody>
                  <a:tcPr anchor="ctr"/>
                </a:tc>
                <a:tc gridSpan="3"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Oracolo</a:t>
                      </a:r>
                      <a:endParaRPr lang="it-IT"/>
                    </a:p>
                  </a:txBody>
                  <a:tcPr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489434">
                <a:tc gridSpan="2">
                  <a:txBody>
                    <a:bodyPr/>
                    <a:p>
                      <a:pPr algn="ctr">
                        <a:defRPr/>
                      </a:pPr>
                      <a:r>
                        <a:rPr lang="it-IT" b="1"/>
                        <a:t>Parametro</a:t>
                      </a:r>
                      <a:endParaRPr/>
                    </a:p>
                  </a:txBody>
                  <a:tcPr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gridSpan="5"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b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k=1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Building Time</a:t>
                      </a:r>
                      <a:endParaRPr/>
                    </a:p>
                  </a:txBody>
                  <a:tcPr anchor="ctr"/>
                </a:tc>
                <a:tc gridSpan="2"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/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n+M</m:t>
                                    </m:r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/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n+M</m:t>
                                    </m:r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  <a:tc gridSpan="3"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/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n+M</m:t>
                                    </m:r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Dimensione</a:t>
                      </a:r>
                      <a:endParaRPr/>
                    </a:p>
                  </a:txBody>
                  <a:tcPr anchor="ctr"/>
                </a:tc>
                <a:tc gridSpan="2"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/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n</m:t>
                                    </m:r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/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n</m:t>
                                    </m:r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>
                    <a:lnB w="12699" algn="ctr">
                      <a:solidFill>
                        <a:srgbClr val="000000"/>
                      </a:solidFill>
                    </a:lnB>
                  </a:tcPr>
                </a:tc>
                <a:tc gridSpan="3"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/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n+M</m:t>
                                    </m:r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>
                    <a:lnB w="12699" algn="ctr">
                      <a:solidFill>
                        <a:srgbClr val="000000"/>
                      </a:solidFill>
                    </a:lnB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 b="0"/>
                        <a:t>Query time</a:t>
                      </a:r>
                      <a:endParaRPr/>
                    </a:p>
                  </a:txBody>
                  <a:tcPr anchor="ctr"/>
                </a:tc>
                <a:tc gridSpan="2"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O(1)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>
                    <a:lnR w="12699" algn="ctr">
                      <a:solidFill>
                        <a:srgbClr val="000000"/>
                      </a:solidFill>
                    </a:lnR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1800" u="none" strike="noStrike" cap="none" spc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/>
                                          <a:rPr lang="en-US" sz="1800" u="none" strike="noStrike" cap="none" spc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m:rPr/>
                                          <a:rPr lang="en-US" sz="1800" u="none" strike="noStrike" cap="none" spc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M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rgbClr val="E7ECE8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489434">
                <a:tc gridSpan="2">
                  <a:txBody>
                    <a:bodyPr/>
                    <a:p>
                      <a:pPr algn="ctr">
                        <a:defRPr/>
                      </a:pPr>
                      <a:r>
                        <a:rPr lang="it-IT" b="1"/>
                        <a:t>Parametro</a:t>
                      </a:r>
                      <a:endParaRPr lang="it-IT"/>
                    </a:p>
                  </a:txBody>
                  <a:tcPr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gridSpan="5"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b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k≥2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Dimensione</a:t>
                      </a:r>
                      <a:endParaRPr lang="it-IT"/>
                    </a:p>
                  </a:txBody>
                  <a:tcPr anchor="ctr"/>
                </a:tc>
                <a:tc gridSpan="2"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 anchor="ctr"/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Ω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800" u="none" strike="noStrike" cap="none" spc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u="none" strike="noStrike" cap="none" spc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n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u="none" strike="noStrike" cap="none" spc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  <a:tc gridSpan="3"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 anchor="ctr">
                    <a:solidFill>
                      <a:srgbClr val="E7ECE8"/>
                    </a:solidFill>
                  </a:tcPr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  <a:tc hMerge="1">
                  <a:txBody>
                    <a:bodyPr/>
                    <a:p>
                      <a:endParaRPr/>
                    </a:p>
                  </a:txBody>
                </a:tc>
              </a:tr>
            </a:tbl>
          </a:graphicData>
        </a:graphic>
      </p:graphicFrame>
      <p:cxnSp>
        <p:nvCxnSpPr>
          <p:cNvPr id="1067510659" name=""/>
          <p:cNvCxnSpPr/>
          <p:nvPr/>
        </p:nvCxnSpPr>
        <p:spPr bwMode="auto">
          <a:xfrm flipH="0" flipV="0">
            <a:off x="4862512" y="4551016"/>
            <a:ext cx="1947413" cy="400096"/>
          </a:xfrm>
          <a:prstGeom prst="line">
            <a:avLst/>
          </a:prstGeom>
          <a:noFill/>
          <a:ln w="19050" cap="rnd" cmpd="sng" algn="ctr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25795193" name=""/>
          <p:cNvCxnSpPr/>
          <p:nvPr/>
        </p:nvCxnSpPr>
        <p:spPr bwMode="auto">
          <a:xfrm flipH="0" flipV="0">
            <a:off x="2858465" y="5469801"/>
            <a:ext cx="2004046" cy="471533"/>
          </a:xfrm>
          <a:prstGeom prst="line">
            <a:avLst/>
          </a:prstGeom>
          <a:noFill/>
          <a:ln w="19050" cap="rnd" cmpd="sng" algn="ctr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372657" name=""/>
          <p:cNvCxnSpPr/>
          <p:nvPr/>
        </p:nvCxnSpPr>
        <p:spPr bwMode="auto">
          <a:xfrm flipH="0" flipV="0">
            <a:off x="6809925" y="5516955"/>
            <a:ext cx="3957658" cy="424380"/>
          </a:xfrm>
          <a:prstGeom prst="line">
            <a:avLst/>
          </a:prstGeom>
          <a:noFill/>
          <a:ln w="19050" cap="rnd" cmpd="sng" algn="ctr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1414" name="Title 1"/>
          <p:cNvSpPr>
            <a:spLocks noGrp="1"/>
          </p:cNvSpPr>
          <p:nvPr>
            <p:ph type="ctrTitle" hasCustomPrompt="1"/>
          </p:nvPr>
        </p:nvSpPr>
        <p:spPr bwMode="auto">
          <a:xfrm flipH="0" flipV="0">
            <a:off x="314320" y="2749671"/>
            <a:ext cx="11707203" cy="1646301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8236"/>
                </a:solidFill>
                <a:latin typeface="Arial"/>
                <a:ea typeface="Tahoma"/>
                <a:cs typeface="Arial"/>
              </a:defRPr>
            </a:lvl1pPr>
          </a:lstStyle>
          <a:p>
            <a:pPr>
              <a:defRPr/>
            </a:pPr>
            <a:r>
              <a:rPr lang="it-IT"/>
              <a:t>Soluzione per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/>
              <a:t>-waypoint routing</a:t>
            </a:r>
            <a:r>
              <a:rPr lang="it-IT"/>
              <a:t>: oracolo per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k=1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400820422" name="Segnaposto data 3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326920449" name="Segnaposto testo 1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23215" y="4446577"/>
            <a:ext cx="10327541" cy="598657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800" i="0">
                <a:solidFill>
                  <a:srgbClr val="7F7F7F"/>
                </a:solidFill>
                <a:latin typeface="Arial"/>
                <a:ea typeface="Tahoma"/>
                <a:cs typeface="Arial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>
              <a:defRPr/>
            </a:pPr>
            <a:r>
              <a:rPr lang="it-IT"/>
              <a:t>Spiegazione della procedura utilizzata per la risoluzione del problema</a:t>
            </a:r>
            <a:endParaRPr/>
          </a:p>
        </p:txBody>
      </p:sp>
      <p:sp>
        <p:nvSpPr>
          <p:cNvPr id="948744472" name="Segnaposto piè di pagina 4"/>
          <p:cNvSpPr>
            <a:spLocks noGrp="1"/>
          </p:cNvSpPr>
          <p:nvPr>
            <p:ph type="ftr" sz="quarter" idx="15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568424472" name="Segnaposto numero diapositiva 5"/>
          <p:cNvSpPr>
            <a:spLocks noGrp="1"/>
          </p:cNvSpPr>
          <p:nvPr>
            <p:ph type="sldNum" sz="quarter" idx="16"/>
          </p:nvPr>
        </p:nvSpPr>
        <p:spPr bwMode="auto"/>
        <p:txBody>
          <a:bodyPr/>
          <a:lstStyle/>
          <a:p>
            <a:pPr>
              <a:defRPr/>
            </a:pPr>
            <a:fld id="{33CAEDE4-43F4-2EAE-7F15-D7173209D9B7}" type="slidenum">
              <a:rPr lang="en-GB"/>
              <a:t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840130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6" y="313150"/>
            <a:ext cx="11750380" cy="926606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 sz="3600"/>
              <a:t>-waypoint routing:</a:t>
            </a:r>
            <a:r>
              <a:rPr lang="it-IT" sz="3600"/>
              <a:t> Costruzione dell’oracolo</a:t>
            </a:r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+mj-ea"/>
                <a:cs typeface="Arial"/>
              </a:rPr>
              <a:t> per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k=1</m:t>
                      </m:r>
                    </m:oMath>
                  </m:oMathPara>
                </a14:m>
              </mc:Choice>
              <mc:Fallback/>
            </mc:AlternateContent>
            <a:r>
              <a:rPr lang="it-IT" sz="3600"/>
              <a:t> </a:t>
            </a:r>
            <a:endParaRPr sz="3600"/>
          </a:p>
        </p:txBody>
      </p:sp>
      <p:sp>
        <p:nvSpPr>
          <p:cNvPr id="1743040389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556390" y="1487413"/>
            <a:ext cx="11421596" cy="4992042"/>
          </a:xfrm>
          <a:prstGeom prst="rect">
            <a:avLst/>
          </a:prstGeom>
          <a:ln w="12700">
            <a:solidFill>
              <a:srgbClr val="000000">
                <a:alpha val="0"/>
              </a:srgbClr>
            </a:solidFill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 lvl="0" algn="just">
              <a:lnSpc>
                <a:spcPct val="100000"/>
              </a:lnSpc>
              <a:spcBef>
                <a:spcPts val="992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b="1"/>
              <a:t>Costruzione dell’oracolo:</a:t>
            </a:r>
            <a:endParaRPr lang="it-IT" b="0"/>
          </a:p>
          <a:p>
            <a:pPr lvl="1">
              <a:lnSpc>
                <a:spcPct val="100000"/>
              </a:lnSpc>
              <a:spcBef>
                <a:spcPts val="992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b="0"/>
              <a:t>Si calcola un vettore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</m:t>
                      </m:r>
                    </m:oMath>
                  </m:oMathPara>
                </a14:m>
              </mc:Choice>
              <mc:Fallback/>
            </mc:AlternateContent>
            <a:r>
              <a:rPr lang="it-IT" b="0"/>
              <a:t> contenente</a:t>
            </a:r>
            <a:r>
              <a:rPr lang="it-IT" b="0"/>
              <a:t> tutti gli earliest arrival time da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</m:t>
                      </m:r>
                    </m:oMath>
                  </m:oMathPara>
                </a14:m>
              </mc:Choice>
              <mc:Fallback/>
            </mc:AlternateContent>
            <a:r>
              <a:rPr lang="it-IT" b="0"/>
              <a:t> </a:t>
            </a:r>
            <a:br>
              <a:rPr lang="it-IT" b="0"/>
            </a:br>
            <a:r>
              <a:rPr lang="it-IT" b="0"/>
              <a:t>verso ogni nodo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v∈V</m:t>
                      </m:r>
                    </m:oMath>
                  </m:oMathPara>
                </a14:m>
              </mc:Choice>
              <mc:Fallback/>
            </mc:AlternateContent>
            <a:r>
              <a:rPr lang="it-IT" b="0"/>
              <a:t> in tempo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O(n+M)</m:t>
                      </m:r>
                    </m:oMath>
                  </m:oMathPara>
                </a14:m>
              </mc:Choice>
              <mc:Fallback/>
            </mc:AlternateContent>
            <a:endParaRPr lang="it-IT" b="0"/>
          </a:p>
          <a:p>
            <a:pPr lvl="1">
              <a:lnSpc>
                <a:spcPct val="100000"/>
              </a:lnSpc>
              <a:spcBef>
                <a:spcPts val="992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Si calcola un vettore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ld contenente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tutti i latest departure time da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ogni nodo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v∈V</m:t>
                      </m:r>
                    </m:oMath>
                  </m:oMathPara>
                </a14:m>
              </mc:Choice>
              <mc:Fallback/>
            </mc:AlternateContent>
            <a:b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</a:b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verso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in tempo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O(n+M)</m:t>
                      </m:r>
                    </m:oMath>
                  </m:oMathPara>
                </a14:m>
              </mc:Choice>
              <mc:Fallback/>
            </mc:AlternateContent>
            <a:endParaRPr lang="it-IT" b="0"/>
          </a:p>
          <a:p>
            <a:pPr lvl="1">
              <a:lnSpc>
                <a:spcPct val="100000"/>
              </a:lnSpc>
              <a:spcBef>
                <a:spcPts val="992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b="0"/>
              <a:t>Si uniscono i due vettori di grandezza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O(n)</m:t>
                      </m:r>
                    </m:oMath>
                  </m:oMathPara>
                </a14:m>
              </mc:Choice>
              <mc:Fallback/>
            </mc:AlternateContent>
            <a:r>
              <a:rPr lang="it-IT" b="0"/>
              <a:t> in modo da comporre un oracolo </a:t>
            </a:r>
            <a:r>
              <a:rPr lang="it-IT" b="0"/>
              <a:t>contenente </a:t>
            </a:r>
            <a:br>
              <a:rPr lang="it-IT" b="0"/>
            </a:br>
            <a:r>
              <a:rPr lang="it-IT" b="0"/>
              <a:t>per ogni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v∈V</m:t>
                      </m:r>
                    </m:oMath>
                  </m:oMathPara>
                </a14:m>
              </mc:Choice>
              <mc:Fallback/>
            </mc:AlternateContent>
            <a:r>
              <a:rPr lang="it-IT" b="0"/>
              <a:t> i rispettivi valori di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s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b="0"/>
              <a:t> 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b="0"/>
          </a:p>
        </p:txBody>
      </p:sp>
      <p:sp>
        <p:nvSpPr>
          <p:cNvPr id="110873754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077350492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82170405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B9BCB42-1D55-CE2B-090E-EFBF5C47EBDD}" type="slidenum">
              <a:rPr lang="en-GB"/>
              <a:t/>
            </a:fld>
            <a:endParaRPr lang="en-GB"/>
          </a:p>
        </p:txBody>
      </p:sp>
      <p:graphicFrame>
        <p:nvGraphicFramePr>
          <p:cNvPr id="913190322" name=""/>
          <p:cNvGraphicFramePr>
            <a:graphicFrameLocks xmlns:a="http://schemas.openxmlformats.org/drawingml/2006/main"/>
          </p:cNvGraphicFramePr>
          <p:nvPr/>
        </p:nvGraphicFramePr>
        <p:xfrm rot="0">
          <a:off x="7035059" y="4354432"/>
          <a:ext cx="4954831" cy="1970434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{BC89EF96-8CEA-46FF-86C4-4CE0E7609802}</a:tableStyleId>
              </a:tblPr>
              <a:tblGrid>
                <a:gridCol w="2471065"/>
                <a:gridCol w="2471065"/>
              </a:tblGrid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Parametro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b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k=1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Building Time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/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n+M</m:t>
                                    </m:r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Dimensione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/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n</m:t>
                                    </m:r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Query time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O(1)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86427451" name=""/>
          <p:cNvSpPr/>
          <p:nvPr/>
        </p:nvSpPr>
        <p:spPr bwMode="auto">
          <a:xfrm rot="0" flipH="0" flipV="0">
            <a:off x="6316049" y="4981574"/>
            <a:ext cx="619124" cy="228599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rnd" cmpd="sng" algn="ctr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057800" name=""/>
          <p:cNvSpPr/>
          <p:nvPr/>
        </p:nvSpPr>
        <p:spPr bwMode="auto">
          <a:xfrm rot="0" flipH="0" flipV="0">
            <a:off x="6316049" y="5486400"/>
            <a:ext cx="619123" cy="228598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rnd" cmpd="sng" algn="ctr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0105630" name=""/>
          <p:cNvSpPr/>
          <p:nvPr/>
        </p:nvSpPr>
        <p:spPr bwMode="auto">
          <a:xfrm>
            <a:off x="5968559" y="3291840"/>
            <a:ext cx="255240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523085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5" y="313148"/>
            <a:ext cx="11750378" cy="926605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Arial"/>
                <a:cs typeface="Arial"/>
              </a:rPr>
              <a:t>-waypoint routing:</a:t>
            </a:r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Arial"/>
                <a:cs typeface="Arial"/>
              </a:rPr>
              <a:t> Lemma</a:t>
            </a:r>
            <a:endParaRPr/>
          </a:p>
        </p:txBody>
      </p:sp>
      <p:sp>
        <p:nvSpPr>
          <p:cNvPr id="893986767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96938451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963790420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436B26E-AC75-484F-6712-2F6CE40632A8}" type="slidenum">
              <a:rPr lang="en-GB"/>
              <a:t/>
            </a:fld>
            <a:endParaRPr lang="en-GB"/>
          </a:p>
        </p:txBody>
      </p:sp>
      <p:sp>
        <p:nvSpPr>
          <p:cNvPr id="1974569220" name=""/>
          <p:cNvSpPr/>
          <p:nvPr/>
        </p:nvSpPr>
        <p:spPr bwMode="auto">
          <a:xfrm>
            <a:off x="6004360" y="3245940"/>
            <a:ext cx="183636" cy="36611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>
              <a:latin typeface="Cambria Math"/>
              <a:ea typeface="Cambria Math"/>
              <a:cs typeface="Cambria Math"/>
            </a:endParaRPr>
          </a:p>
        </p:txBody>
      </p:sp>
      <p:sp>
        <p:nvSpPr>
          <p:cNvPr id="516061900" name=""/>
          <p:cNvSpPr txBox="1"/>
          <p:nvPr/>
        </p:nvSpPr>
        <p:spPr bwMode="auto">
          <a:xfrm rot="0" flipH="0" flipV="0">
            <a:off x="8169457" y="1381123"/>
            <a:ext cx="232277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s=A       t=D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550426135" name=""/>
          <p:cNvSpPr txBox="1"/>
          <p:nvPr/>
        </p:nvSpPr>
        <p:spPr bwMode="auto">
          <a:xfrm rot="0" flipH="0" flipV="0">
            <a:off x="8169457" y="5529557"/>
            <a:ext cx="234329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A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=2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pic>
        <p:nvPicPr>
          <p:cNvPr id="1841285654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609311" y="1969554"/>
            <a:ext cx="3428735" cy="3393019"/>
          </a:xfrm>
          <a:prstGeom prst="rect">
            <a:avLst/>
          </a:prstGeom>
        </p:spPr>
      </p:pic>
      <p:sp>
        <p:nvSpPr>
          <p:cNvPr id="317584404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568296" y="1502424"/>
            <a:ext cx="11421594" cy="499204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Autofit/>
          </a:bodyPr>
          <a:lstStyle/>
          <a:p>
            <a:pPr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Lemma:</a:t>
            </a:r>
            <a:endParaRPr lang="it-IT" sz="20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iano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G=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V,E,λ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s, t, x ∈V</m:t>
                      </m:r>
                    </m:oMath>
                  </m:oMathPara>
                </a14:m>
              </mc:Choice>
              <mc:Fallback/>
            </mc:AlternateContent>
            <a:endParaRPr lang="it-IT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Allora:</a:t>
            </a:r>
            <a:endParaRPr lang="it-IT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57200" lvl="1" indent="0">
              <a:buClr>
                <a:srgbClr val="34893B"/>
              </a:buClr>
              <a:buSzPct val="80000"/>
              <a:buFont typeface="Wingdings"/>
              <a:buNone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s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sz="20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≤</m:t>
                      </m:r>
                      <m:sSub>
                        <m:sSubPr>
                          <m:ctrl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</m:d>
                      <m:r>
                        <m:rPr/>
                        <a:rPr lang="it-IT" sz="20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⇔</m:t>
                      </m:r>
                    </m:oMath>
                  </m:oMathPara>
                </a14:m>
              </mc:Choice>
              <mc:Fallback/>
            </mc:AlternateContent>
            <a:r>
              <a:rPr lang="it-IT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20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∃π</m:t>
                      </m:r>
                      <m:d>
                        <m:dPr>
                          <m:begChr m:val="("/>
                          <m:ctrl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s, t | x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it-IT"/>
          </a:p>
          <a:p>
            <a:pPr marL="457200" lvl="1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345520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6" y="313149"/>
            <a:ext cx="11750378" cy="926605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Arial"/>
                <a:cs typeface="Arial"/>
              </a:rPr>
              <a:t>-waypoint routing:</a:t>
            </a:r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Arial"/>
                <a:cs typeface="Arial"/>
              </a:rPr>
              <a:t>Lemma</a:t>
            </a:r>
            <a:endParaRPr/>
          </a:p>
        </p:txBody>
      </p:sp>
      <p:sp>
        <p:nvSpPr>
          <p:cNvPr id="1563168784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954941075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93796758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26B6E5B-FCBA-84B8-3EB5-EE60CFD5EFAB}" type="slidenum">
              <a:rPr lang="en-GB"/>
              <a:t/>
            </a:fld>
            <a:endParaRPr lang="en-GB"/>
          </a:p>
        </p:txBody>
      </p:sp>
      <p:sp>
        <p:nvSpPr>
          <p:cNvPr id="726604310" name=""/>
          <p:cNvSpPr/>
          <p:nvPr/>
        </p:nvSpPr>
        <p:spPr bwMode="auto">
          <a:xfrm>
            <a:off x="6004360" y="3245940"/>
            <a:ext cx="183636" cy="36611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>
              <a:latin typeface="Cambria Math"/>
              <a:ea typeface="Cambria Math"/>
              <a:cs typeface="Cambria Math"/>
            </a:endParaRPr>
          </a:p>
        </p:txBody>
      </p:sp>
      <p:sp>
        <p:nvSpPr>
          <p:cNvPr id="1431129778" name=""/>
          <p:cNvSpPr txBox="1"/>
          <p:nvPr/>
        </p:nvSpPr>
        <p:spPr bwMode="auto">
          <a:xfrm rot="0" flipH="0" flipV="0">
            <a:off x="8169457" y="1381123"/>
            <a:ext cx="232277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s=A       t=D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2110243523" name=""/>
          <p:cNvSpPr txBox="1"/>
          <p:nvPr/>
        </p:nvSpPr>
        <p:spPr bwMode="auto">
          <a:xfrm rot="0" flipH="0" flipV="0">
            <a:off x="8169457" y="5529557"/>
            <a:ext cx="234617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D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=9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pic>
        <p:nvPicPr>
          <p:cNvPr id="1809457500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626735" y="1969554"/>
            <a:ext cx="3428735" cy="3393019"/>
          </a:xfrm>
          <a:prstGeom prst="rect">
            <a:avLst/>
          </a:prstGeom>
        </p:spPr>
      </p:pic>
      <p:sp>
        <p:nvSpPr>
          <p:cNvPr id="29522164" name="Content Placeholder 2"/>
          <p:cNvSpPr>
            <a:spLocks noGrp="1"/>
          </p:cNvSpPr>
          <p:nvPr/>
        </p:nvSpPr>
        <p:spPr bwMode="auto">
          <a:xfrm>
            <a:off x="568296" y="1502424"/>
            <a:ext cx="11421594" cy="499204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Autofit/>
          </a:bodyPr>
          <a:lstStyle>
            <a:lvl1pPr marL="342900" indent="-342900" algn="l" defTabSz="457200" rtl="0">
              <a:spcBef>
                <a:spcPts val="999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 3"/>
              <a:buChar char="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>
              <a:spcBef>
                <a:spcPts val="999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 3"/>
              <a:buChar char=""/>
              <a:defRPr sz="1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>
              <a:spcBef>
                <a:spcPts val="999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 3"/>
              <a:buChar char=""/>
              <a:defRPr sz="1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>
              <a:spcBef>
                <a:spcPts val="999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 3"/>
              <a:buChar char="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>
              <a:spcBef>
                <a:spcPts val="999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 3"/>
              <a:buChar char=""/>
              <a:defRPr sz="1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599" indent="-228600" algn="l" defTabSz="457200" rtl="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>
              <a:spcBef>
                <a:spcPts val="999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Lemma:</a:t>
            </a:r>
            <a:endParaRPr lang="it-IT" sz="20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iano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G=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V,E,λ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s, t, x ∈V</m:t>
                      </m:r>
                    </m:oMath>
                  </m:oMathPara>
                </a14:m>
              </mc:Choice>
              <mc:Fallback/>
            </mc:AlternateContent>
            <a:endParaRPr lang="it-IT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Allora:</a:t>
            </a:r>
            <a:endParaRPr lang="it-IT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57200" lvl="1" indent="0">
              <a:buClr>
                <a:srgbClr val="34893B"/>
              </a:buClr>
              <a:buSzPct val="80000"/>
              <a:buFont typeface="Wingdings"/>
              <a:buNone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s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sz="20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≤</m:t>
                      </m:r>
                      <m:sSub>
                        <m:sSubPr>
                          <m:ctrl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</m:d>
                      <m:r>
                        <m:rPr/>
                        <a:rPr lang="it-IT" sz="20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⇔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20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∃π</m:t>
                      </m:r>
                      <m:d>
                        <m:dPr>
                          <m:begChr m:val="("/>
                          <m:ctrl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s, t | x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it-IT"/>
          </a:p>
          <a:p>
            <a:pPr marL="457200" lvl="1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8483132" name="Titolo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Introduzione</a:t>
            </a:r>
            <a:endParaRPr lang="en-GB"/>
          </a:p>
        </p:txBody>
      </p:sp>
      <p:sp>
        <p:nvSpPr>
          <p:cNvPr id="2076233104" name="Segnaposto contenuto 10"/>
          <p:cNvSpPr>
            <a:spLocks noGrp="1"/>
          </p:cNvSpPr>
          <p:nvPr>
            <p:ph idx="1"/>
          </p:nvPr>
        </p:nvSpPr>
        <p:spPr bwMode="auto">
          <a:xfrm>
            <a:off x="651641" y="1487414"/>
            <a:ext cx="11421596" cy="499204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Autofit/>
          </a:bodyPr>
          <a:lstStyle/>
          <a:p>
            <a:pPr lvl="0" algn="l">
              <a:lnSpc>
                <a:spcPct val="100000"/>
              </a:lnSpc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b="1"/>
              <a:t>Campo di studio:</a:t>
            </a:r>
            <a:endParaRPr lang="it-IT" b="1"/>
          </a:p>
          <a:p>
            <a:pPr lvl="1" algn="l">
              <a:lnSpc>
                <a:spcPct val="100000"/>
              </a:lnSpc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8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Grafi temporali: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variante dei grafi in cui ad ogni arco è associato un istante di tempo (timestamp) in cui  questo può venir attraversato</a:t>
            </a:r>
            <a:r>
              <a:rPr lang="it-IT"/>
              <a:t>.</a:t>
            </a:r>
            <a:endParaRPr lang="it-IT"/>
          </a:p>
          <a:p>
            <a:pPr lvl="1" algn="l">
              <a:lnSpc>
                <a:spcPct val="100000"/>
              </a:lnSpc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In questa tesi si analizzano i cammini di tipo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b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 b="1"/>
              <a:t>-waypoint routing</a:t>
            </a:r>
            <a:r>
              <a:rPr lang="it-IT" b="1"/>
              <a:t>:</a:t>
            </a:r>
            <a:endParaRPr lang="it-IT"/>
          </a:p>
          <a:p>
            <a:pPr lvl="2" algn="l">
              <a:lnSpc>
                <a:spcPct val="100000"/>
              </a:lnSpc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/>
              <a:t>Dati due nodi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</m:t>
                      </m:r>
                    </m:oMath>
                  </m:oMathPara>
                </a14:m>
              </mc:Choice>
              <mc:Fallback/>
            </mc:AlternateContent>
            <a:r>
              <a:rPr lang="it-IT"/>
              <a:t> 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</m:t>
                      </m:r>
                    </m:oMath>
                  </m:oMathPara>
                </a14:m>
              </mc:Choice>
              <mc:Fallback/>
            </mc:AlternateContent>
            <a:r>
              <a:rPr lang="it-IT"/>
              <a:t>,  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 cammino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 sz="16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-waypoint routing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con waypoint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,…,</m:t>
                      </m:r>
                      <m:sSub>
                        <m:sSubPr>
                          <m:ctrl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it-IT"/>
              <a:t> 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è un </a:t>
            </a:r>
            <a:r>
              <a:rPr lang="it-IT" sz="16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cammino temporale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da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</m:t>
                      </m:r>
                    </m:oMath>
                  </m:oMathPara>
                </a14:m>
              </mc:Choice>
              <mc:Fallback/>
            </mc:AlternateContent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</m:t>
                      </m:r>
                    </m:oMath>
                  </m:oMathPara>
                </a14:m>
              </mc:Choice>
              <mc:Fallback/>
            </mc:AlternateContent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che passa per tutti i nodi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,…,</m:t>
                      </m:r>
                      <m:sSub>
                        <m:sSubPr>
                          <m:ctrl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in qualsiasi ordine.</a:t>
            </a:r>
            <a:endParaRPr lang="it-IT" sz="1200" b="0" i="0" u="none" strike="noStrike" cap="non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lvl="0" algn="l">
              <a:lnSpc>
                <a:spcPct val="100000"/>
              </a:lnSpc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Obiettivo di ricerca:</a:t>
            </a:r>
            <a:r>
              <a:rPr lang="it-IT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lang="it-IT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 algn="l">
              <a:lnSpc>
                <a:spcPct val="100000"/>
              </a:lnSpc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Progettare dei buoni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-waypoint routing spanner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 </a:t>
            </a:r>
            <a:r>
              <a:rPr lang="it-IT" sz="18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oracoli</a:t>
            </a:r>
            <a:endParaRPr sz="1800" b="0" i="1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955664459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02640296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16244270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E85A994-D622-47C4-BBB7-EA543E9BA793}" type="slidenum">
              <a:rPr lang="en-GB"/>
              <a:t>3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991812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6" y="313149"/>
            <a:ext cx="11750378" cy="926605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Arial"/>
                <a:cs typeface="Arial"/>
              </a:rPr>
              <a:t>-waypoint routing:</a:t>
            </a:r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Arial"/>
                <a:cs typeface="Arial"/>
              </a:rPr>
              <a:t>Lemma</a:t>
            </a:r>
            <a:endParaRPr/>
          </a:p>
        </p:txBody>
      </p:sp>
      <p:sp>
        <p:nvSpPr>
          <p:cNvPr id="118302868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568297" y="1502424"/>
            <a:ext cx="11421595" cy="499204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Autofit/>
          </a:bodyPr>
          <a:lstStyle/>
          <a:p>
            <a:pPr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Lemma:</a:t>
            </a:r>
            <a:endParaRPr lang="it-IT" sz="20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iano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G=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V,E,λ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s, t, x ∈V</m:t>
                      </m:r>
                    </m:oMath>
                  </m:oMathPara>
                </a14:m>
              </mc:Choice>
              <mc:Fallback/>
            </mc:AlternateContent>
            <a:endParaRPr lang="it-IT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Allora:</a:t>
            </a:r>
            <a:endParaRPr lang="it-IT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57200" lvl="1" indent="0">
              <a:buClr>
                <a:srgbClr val="34893B"/>
              </a:buClr>
              <a:buSzPct val="80000"/>
              <a:buFont typeface="Wingdings"/>
              <a:buNone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2000" b="0" i="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0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s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2000" b="0" i="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20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sz="2000" b="0" i="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≤</m:t>
                      </m:r>
                      <m:sSub>
                        <m:sSubPr>
                          <m:ctrlPr>
                            <a:rPr lang="it-IT" sz="2000" b="0" i="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20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0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2000" b="0" i="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20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</m:d>
                      <m:r>
                        <m:rPr/>
                        <a:rPr lang="it-IT" sz="2000" b="0" i="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⇔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2000" b="0" i="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∃π</m:t>
                      </m:r>
                      <m:d>
                        <m:dPr>
                          <m:begChr m:val="("/>
                          <m:ctrlPr>
                            <a:rPr lang="it-IT" sz="2000" b="0" i="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20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s, t | x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it-IT"/>
          </a:p>
          <a:p>
            <a:pPr marL="457200" lvl="1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endParaRPr sz="2000" b="0"/>
          </a:p>
        </p:txBody>
      </p:sp>
      <p:sp>
        <p:nvSpPr>
          <p:cNvPr id="1367484704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246117938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85677055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55C25B0-DF42-DAC8-AE31-5DCA25AB66A2}" type="slidenum">
              <a:rPr lang="en-GB"/>
              <a:t/>
            </a:fld>
            <a:endParaRPr lang="en-GB"/>
          </a:p>
        </p:txBody>
      </p:sp>
      <p:sp>
        <p:nvSpPr>
          <p:cNvPr id="347133012" name=""/>
          <p:cNvSpPr/>
          <p:nvPr/>
        </p:nvSpPr>
        <p:spPr bwMode="auto">
          <a:xfrm>
            <a:off x="6004360" y="3245940"/>
            <a:ext cx="183636" cy="36611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>
              <a:latin typeface="Cambria Math"/>
              <a:ea typeface="Cambria Math"/>
              <a:cs typeface="Cambria Math"/>
            </a:endParaRPr>
          </a:p>
        </p:txBody>
      </p:sp>
      <p:sp>
        <p:nvSpPr>
          <p:cNvPr id="1171494234" name=""/>
          <p:cNvSpPr txBox="1"/>
          <p:nvPr/>
        </p:nvSpPr>
        <p:spPr bwMode="auto">
          <a:xfrm rot="0" flipH="0" flipV="0">
            <a:off x="8169457" y="1381123"/>
            <a:ext cx="232277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s=A       t=D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419265492" name=""/>
          <p:cNvSpPr txBox="1"/>
          <p:nvPr/>
        </p:nvSpPr>
        <p:spPr bwMode="auto">
          <a:xfrm rot="0" flipH="0" flipV="0">
            <a:off x="7325699" y="5529557"/>
            <a:ext cx="425875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A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≤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D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⇒∃π</m:t>
                      </m:r>
                      <m:d>
                        <m:dPr>
                          <m:begChr m:val="(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A, D | E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/>
          </a:p>
        </p:txBody>
      </p:sp>
      <p:pic>
        <p:nvPicPr>
          <p:cNvPr id="1612573972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616475" y="1969554"/>
            <a:ext cx="3428735" cy="33930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059237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5" y="313149"/>
            <a:ext cx="11750378" cy="926605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/>
              <a:t>-waypoint routing:</a:t>
            </a:r>
            <a:r>
              <a:rPr lang="it-IT"/>
              <a:t> Query</a:t>
            </a:r>
            <a:r>
              <a:rPr lang="it-IT"/>
              <a:t> del</a:t>
            </a:r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+mj-ea"/>
                <a:cs typeface="Arial"/>
              </a:rPr>
              <a:t>l’oracolo per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k=1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901959232" name="Content Placeholder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534872" y="1502426"/>
            <a:ext cx="11239002" cy="4992041"/>
          </a:xfrm>
          <a:prstGeom prst="rect">
            <a:avLst/>
          </a:prstGeom>
          <a:ln w="12700">
            <a:solidFill>
              <a:srgbClr val="000000">
                <a:alpha val="0"/>
              </a:srgbClr>
            </a:solidFill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 lvl="0" algn="just">
              <a:lnSpc>
                <a:spcPct val="100000"/>
              </a:lnSpc>
              <a:spcBef>
                <a:spcPts val="992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b="1"/>
              <a:t>Esecuzione della query:</a:t>
            </a:r>
            <a:endParaRPr lang="it-IT" b="1"/>
          </a:p>
          <a:p>
            <a:pPr lvl="1" algn="just">
              <a:lnSpc>
                <a:spcPct val="100000"/>
              </a:lnSpc>
              <a:spcBef>
                <a:spcPts val="992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b="0"/>
              <a:t>Vengono estratti i valori di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ea(s,x)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ld(x,t)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contenuti all’interno dell’oracolo</a:t>
            </a:r>
            <a:endParaRPr lang="it-IT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 algn="l">
              <a:lnSpc>
                <a:spcPct val="100000"/>
              </a:lnSpc>
              <a:spcBef>
                <a:spcPts val="992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b="0"/>
              <a:t>Verrà effettuato il controllo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s,x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≤ld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x,t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b="0"/>
              <a:t> e l’oracolo risponderà:</a:t>
            </a:r>
            <a:endParaRPr lang="it-IT" b="0"/>
          </a:p>
          <a:p>
            <a:pPr lvl="2" algn="l">
              <a:lnSpc>
                <a:spcPct val="100000"/>
              </a:lnSpc>
              <a:spcBef>
                <a:spcPts val="992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Arial"/>
              <a:buChar char="–"/>
              <a:defRPr/>
            </a:pPr>
            <a:r>
              <a:rPr lang="it-IT" sz="1800" b="0" i="1"/>
              <a:t>True</a:t>
            </a:r>
            <a:r>
              <a:rPr lang="it-IT" sz="1800" b="0"/>
              <a:t> se la relazione sarà verificata</a:t>
            </a:r>
            <a:endParaRPr lang="it-IT" sz="1800" b="0"/>
          </a:p>
          <a:p>
            <a:pPr lvl="2" algn="l">
              <a:lnSpc>
                <a:spcPct val="100000"/>
              </a:lnSpc>
              <a:spcBef>
                <a:spcPts val="992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Arial"/>
              <a:buChar char="–"/>
              <a:defRPr/>
            </a:pPr>
            <a:r>
              <a:rPr lang="it-IT" sz="1800" b="0" i="1"/>
              <a:t>False</a:t>
            </a:r>
            <a:r>
              <a:rPr lang="it-IT" sz="1800" b="0"/>
              <a:t> altrimenti</a:t>
            </a:r>
            <a:endParaRPr lang="it-IT" b="0"/>
          </a:p>
          <a:p>
            <a:pPr marL="457200" lvl="1" indent="0">
              <a:lnSpc>
                <a:spcPct val="100000"/>
              </a:lnSpc>
              <a:spcBef>
                <a:spcPts val="2834"/>
              </a:spcBef>
              <a:spcAft>
                <a:spcPts val="2834"/>
              </a:spcAft>
              <a:buClr>
                <a:srgbClr val="34893B"/>
              </a:buClr>
              <a:buSzPct val="80000"/>
              <a:buFont typeface="Wingdings"/>
              <a:buNone/>
              <a:defRPr/>
            </a:pPr>
            <a:endParaRPr b="0"/>
          </a:p>
        </p:txBody>
      </p:sp>
      <p:sp>
        <p:nvSpPr>
          <p:cNvPr id="159436080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192721601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659882159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34A90C-7267-341B-9B7B-AD95E5B09393}" type="slidenum">
              <a:rPr lang="en-GB"/>
              <a:t/>
            </a:fld>
            <a:endParaRPr lang="en-GB"/>
          </a:p>
        </p:txBody>
      </p:sp>
      <p:graphicFrame>
        <p:nvGraphicFramePr>
          <p:cNvPr id="431758625" name=""/>
          <p:cNvGraphicFramePr>
            <a:graphicFrameLocks xmlns:a="http://schemas.openxmlformats.org/drawingml/2006/main"/>
          </p:cNvGraphicFramePr>
          <p:nvPr/>
        </p:nvGraphicFramePr>
        <p:xfrm rot="0">
          <a:off x="7035059" y="4354432"/>
          <a:ext cx="4954831" cy="1970434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{BC89EF96-8CEA-46FF-86C4-4CE0E7609802}</a:tableStyleId>
              </a:tblPr>
              <a:tblGrid>
                <a:gridCol w="2471065"/>
                <a:gridCol w="2471065"/>
              </a:tblGrid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Parametro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b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k=1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Building Time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/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n+M</m:t>
                                    </m:r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Dimensione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/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n</m:t>
                                    </m:r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Query time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O(1)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655811265" name=""/>
          <p:cNvSpPr/>
          <p:nvPr/>
        </p:nvSpPr>
        <p:spPr bwMode="auto">
          <a:xfrm rot="0" flipH="0" flipV="0">
            <a:off x="6316049" y="5962649"/>
            <a:ext cx="619123" cy="228598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rnd" cmpd="sng" algn="ctr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8223605" name="Title 1"/>
          <p:cNvSpPr>
            <a:spLocks noGrp="1"/>
          </p:cNvSpPr>
          <p:nvPr>
            <p:ph type="ctrTitle" hasCustomPrompt="1"/>
          </p:nvPr>
        </p:nvSpPr>
        <p:spPr bwMode="auto">
          <a:xfrm flipH="0" flipV="0">
            <a:off x="314320" y="2749671"/>
            <a:ext cx="11707203" cy="1646301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8236"/>
                </a:solidFill>
                <a:latin typeface="Arial"/>
                <a:ea typeface="Tahoma"/>
                <a:cs typeface="Arial"/>
              </a:defRPr>
            </a:lvl1pPr>
          </a:lstStyle>
          <a:p>
            <a:pPr>
              <a:defRPr/>
            </a:pPr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Tahoma"/>
                <a:cs typeface="Arial"/>
              </a:rPr>
              <a:t>Soluzione per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Tahoma"/>
                <a:cs typeface="Arial"/>
              </a:rPr>
              <a:t>-w. routing</a:t>
            </a:r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Tahoma"/>
                <a:cs typeface="Arial"/>
              </a:rPr>
              <a:t> with window: oracolo per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k=1</m:t>
                      </m:r>
                    </m:oMath>
                  </m:oMathPara>
                </a14:m>
              </mc:Choice>
              <mc:Fallback/>
            </mc:AlternateContent>
            <a:endParaRPr sz="3600"/>
          </a:p>
        </p:txBody>
      </p:sp>
      <p:sp>
        <p:nvSpPr>
          <p:cNvPr id="962731683" name="Segnaposto data 3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83431642" name="Segnaposto testo 1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23215" y="4446577"/>
            <a:ext cx="10327541" cy="598657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800" i="0">
                <a:solidFill>
                  <a:srgbClr val="7F7F7F"/>
                </a:solidFill>
                <a:latin typeface="Arial"/>
                <a:ea typeface="Tahoma"/>
                <a:cs typeface="Arial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>
              <a:defRPr/>
            </a:pPr>
            <a:r>
              <a:rPr lang="it-IT" sz="1800" b="0" i="0" u="none" strike="noStrike" cap="none" spc="0">
                <a:solidFill>
                  <a:srgbClr val="7F7F7F"/>
                </a:solidFill>
                <a:latin typeface="Arial"/>
                <a:ea typeface="Tahoma"/>
                <a:cs typeface="Arial"/>
              </a:rPr>
              <a:t>Spiegazione della procedura utilizzata per la risoluzione del problema</a:t>
            </a:r>
            <a:endParaRPr/>
          </a:p>
        </p:txBody>
      </p:sp>
      <p:sp>
        <p:nvSpPr>
          <p:cNvPr id="1507819628" name="Segnaposto piè di pagina 4"/>
          <p:cNvSpPr>
            <a:spLocks noGrp="1"/>
          </p:cNvSpPr>
          <p:nvPr>
            <p:ph type="ftr" sz="quarter" idx="15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344819508" name="Segnaposto numero diapositiva 5"/>
          <p:cNvSpPr>
            <a:spLocks noGrp="1"/>
          </p:cNvSpPr>
          <p:nvPr>
            <p:ph type="sldNum" sz="quarter" idx="16"/>
          </p:nvPr>
        </p:nvSpPr>
        <p:spPr bwMode="auto"/>
        <p:txBody>
          <a:bodyPr/>
          <a:lstStyle/>
          <a:p>
            <a:pPr>
              <a:defRPr/>
            </a:pPr>
            <a:fld id="{3BEE7913-5E47-7253-5D12-C28DDE74C7A0}" type="slidenum">
              <a:rPr lang="en-GB"/>
              <a:t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833470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4" y="313148"/>
            <a:ext cx="11750378" cy="926604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Arial"/>
                <a:cs typeface="Arial"/>
              </a:rPr>
              <a:t>-waypoint routing with w.: Definizione</a:t>
            </a:r>
            <a:r>
              <a:rPr lang="it-IT" sz="3600"/>
              <a:t> oracolo per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k=1</m:t>
                      </m:r>
                    </m:oMath>
                  </m:oMathPara>
                </a14:m>
              </mc:Choice>
              <mc:Fallback/>
            </mc:AlternateContent>
            <a:endParaRPr sz="3600"/>
          </a:p>
        </p:txBody>
      </p:sp>
      <p:sp>
        <p:nvSpPr>
          <p:cNvPr id="66283942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709184199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331885822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5590A85-60C7-B63D-3301-A87EF5BF366B}" type="slidenum">
              <a:rPr lang="en-GB"/>
              <a:t/>
            </a:fld>
            <a:endParaRPr lang="en-GB"/>
          </a:p>
        </p:txBody>
      </p:sp>
      <p:sp>
        <p:nvSpPr>
          <p:cNvPr id="1464336474" name="Content Placeholder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568296" y="1502424"/>
            <a:ext cx="10672178" cy="499203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 lvl="0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1800" b="1"/>
              <a:t>Definizione dell’oracolo:</a:t>
            </a:r>
            <a:endParaRPr lang="it-IT" sz="1800" b="1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Sia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Θ=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sz="16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6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it-IT" sz="16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s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l’insieme disgiunto dei timestamp </a:t>
            </a:r>
            <a:b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</a:b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associati agli archi uscenti da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</m:t>
                      </m:r>
                    </m:oMath>
                  </m:oMathPara>
                </a14:m>
              </mc:Choice>
              <mc:Fallback/>
            </mc:AlternateContent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in ordine crescente</a:t>
            </a:r>
            <a:endParaRPr lang="it-IT" sz="1600" b="0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Sia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Φ=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ϕ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sz="16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6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it-IT" sz="16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t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l’insieme disgiunto dei timestamp </a:t>
            </a:r>
            <a:b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associati agli archi entranti in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</m:t>
                      </m:r>
                    </m:oMath>
                  </m:oMathPara>
                </a14:m>
              </mc:Choice>
              <mc:Fallback/>
            </mc:AlternateContent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ordine decrescente</a:t>
            </a:r>
            <a:endParaRPr lang="it-IT" sz="1600" b="0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1600" b="0"/>
              <a:t>L’oracolo sarà costituito da due strutture dati:</a:t>
            </a:r>
            <a:endParaRPr lang="it-IT" sz="1600" b="0"/>
          </a:p>
          <a:p>
            <a:pPr lvl="2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Una struttura dati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</m:t>
                      </m:r>
                    </m:oMath>
                  </m:oMathPara>
                </a14:m>
              </mc:Choice>
              <mc:Fallback/>
            </mc:AlternateContent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contenente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∀v∈V</m:t>
                      </m:r>
                    </m:oMath>
                  </m:oMathPara>
                </a14:m>
              </mc:Choice>
              <mc:Fallback/>
            </mc:AlternateContent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tutti </a:t>
            </a:r>
            <a:b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</a:b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gli earliest arrival time verso v 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di cammini partiti da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</m:t>
                      </m:r>
                    </m:oMath>
                  </m:oMathPara>
                </a14:m>
              </mc:Choice>
              <mc:Fallback/>
            </mc:AlternateContent>
            <a:b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</a:b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con tempo di partenza minimo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∈Θ</m:t>
                      </m:r>
                    </m:oMath>
                  </m:oMathPara>
                </a14:m>
              </mc:Choice>
              <mc:Fallback/>
            </mc:AlternateContent>
            <a:endParaRPr lang="it-IT" sz="1600" b="0"/>
          </a:p>
          <a:p>
            <a:pPr lvl="2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Una struttura dati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LD</m:t>
                      </m:r>
                    </m:oMath>
                  </m:oMathPara>
                </a14:m>
              </mc:Choice>
              <mc:Fallback/>
            </mc:AlternateContent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contenente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∀v∈V</m:t>
                      </m:r>
                    </m:oMath>
                  </m:oMathPara>
                </a14:m>
              </mc:Choice>
              <mc:Fallback/>
            </mc:AlternateContent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tutti</a:t>
            </a:r>
            <a:b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</a:b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gli latest departure time di cammini partiti da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v</m:t>
                      </m:r>
                    </m:oMath>
                  </m:oMathPara>
                </a14:m>
              </mc:Choice>
              <mc:Fallback/>
            </mc:AlternateContent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b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 tempo di arrivo massimo 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</m:t>
                      </m:r>
                    </m:oMath>
                  </m:oMathPara>
                </a14:m>
              </mc:Choice>
              <mc:Fallback/>
            </mc:AlternateContent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∈Φ</m:t>
                      </m:r>
                    </m:oMath>
                  </m:oMathPara>
                </a14:m>
              </mc:Choice>
              <mc:Fallback/>
            </mc:AlternateContent>
            <a:endParaRPr lang="it-IT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2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endParaRPr sz="1400" b="0"/>
          </a:p>
          <a:p>
            <a:pPr marL="457200" lvl="1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endParaRPr sz="2000" b="0"/>
          </a:p>
        </p:txBody>
      </p:sp>
      <p:pic>
        <p:nvPicPr>
          <p:cNvPr id="138108436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609311" y="1969552"/>
            <a:ext cx="3440902" cy="3440902"/>
          </a:xfrm>
          <a:prstGeom prst="rect">
            <a:avLst/>
          </a:prstGeom>
        </p:spPr>
      </p:pic>
      <p:sp>
        <p:nvSpPr>
          <p:cNvPr id="1477062509" name=""/>
          <p:cNvSpPr txBox="1"/>
          <p:nvPr/>
        </p:nvSpPr>
        <p:spPr bwMode="auto">
          <a:xfrm rot="0" flipH="0" flipV="0">
            <a:off x="7882764" y="5610224"/>
            <a:ext cx="289399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Θ=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1, 3, 5, 8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6257696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3" y="313147"/>
            <a:ext cx="11750377" cy="926604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Arial"/>
                <a:cs typeface="Arial"/>
              </a:rPr>
              <a:t>-waypoint routing with w.: Definizione</a:t>
            </a:r>
            <a:r>
              <a:rPr lang="it-IT" sz="3600"/>
              <a:t> oracolo per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k=1</m:t>
                      </m:r>
                    </m:oMath>
                  </m:oMathPara>
                </a14:m>
              </mc:Choice>
              <mc:Fallback/>
            </mc:AlternateContent>
            <a:endParaRPr sz="3600"/>
          </a:p>
        </p:txBody>
      </p:sp>
      <p:sp>
        <p:nvSpPr>
          <p:cNvPr id="142931437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364857520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45813327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8E896B1-D20C-8E27-54DE-F037B0843C8B}" type="slidenum">
              <a:rPr lang="en-GB"/>
              <a:t/>
            </a:fld>
            <a:endParaRPr lang="en-GB"/>
          </a:p>
        </p:txBody>
      </p:sp>
      <p:sp>
        <p:nvSpPr>
          <p:cNvPr id="1507014542" name="Content Placeholder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568296" y="1502424"/>
            <a:ext cx="10672177" cy="499203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 lvl="0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1800" b="1"/>
              <a:t>Definizione dell’oracolo:</a:t>
            </a:r>
            <a:endParaRPr lang="it-IT" sz="1800" b="1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Sia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Θ=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sz="16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6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it-IT" sz="16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s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l’insieme disgiunto dei timestamp </a:t>
            </a:r>
            <a:b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associati agli archi uscenti da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</m:t>
                      </m:r>
                    </m:oMath>
                  </m:oMathPara>
                </a14:m>
              </mc:Choice>
              <mc:Fallback/>
            </mc:AlternateContent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in ordine crescente</a:t>
            </a:r>
            <a:endParaRPr lang="it-IT" sz="1600" b="0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Sia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Φ=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ϕ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sz="16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6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it-IT" sz="16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t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l’insieme disgiunto dei timestamp </a:t>
            </a:r>
            <a:b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associati agli archi entranti in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</m:t>
                      </m:r>
                    </m:oMath>
                  </m:oMathPara>
                </a14:m>
              </mc:Choice>
              <mc:Fallback/>
            </mc:AlternateContent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ordine decrescente</a:t>
            </a:r>
            <a:endParaRPr lang="it-IT" sz="1600" b="0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1600" b="0"/>
              <a:t>L’oracolo sarà costituito da due strutture dati:</a:t>
            </a:r>
            <a:endParaRPr lang="it-IT" sz="1600" b="0"/>
          </a:p>
          <a:p>
            <a:pPr lvl="2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Una struttura dati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</m:t>
                      </m:r>
                    </m:oMath>
                  </m:oMathPara>
                </a14:m>
              </mc:Choice>
              <mc:Fallback/>
            </mc:AlternateContent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contenente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∀v∈V</m:t>
                      </m:r>
                    </m:oMath>
                  </m:oMathPara>
                </a14:m>
              </mc:Choice>
              <mc:Fallback/>
            </mc:AlternateContent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tutti </a:t>
            </a:r>
            <a:b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gli earliest arrival time verso v 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 cammini partiti da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</m:t>
                      </m:r>
                    </m:oMath>
                  </m:oMathPara>
                </a14:m>
              </mc:Choice>
              <mc:Fallback/>
            </mc:AlternateContent>
            <a:b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con tempo di partenza minimo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∈Θ</m:t>
                      </m:r>
                    </m:oMath>
                  </m:oMathPara>
                </a14:m>
              </mc:Choice>
              <mc:Fallback/>
            </mc:AlternateContent>
            <a:endParaRPr lang="it-IT" sz="1600" b="0"/>
          </a:p>
          <a:p>
            <a:pPr lvl="2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Una struttura dati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LD</m:t>
                      </m:r>
                    </m:oMath>
                  </m:oMathPara>
                </a14:m>
              </mc:Choice>
              <mc:Fallback/>
            </mc:AlternateContent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contenente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∀v∈V</m:t>
                      </m:r>
                    </m:oMath>
                  </m:oMathPara>
                </a14:m>
              </mc:Choice>
              <mc:Fallback/>
            </mc:AlternateContent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tutti</a:t>
            </a:r>
            <a:b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gli latest departure time di cammini partiti da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v</m:t>
                      </m:r>
                    </m:oMath>
                  </m:oMathPara>
                </a14:m>
              </mc:Choice>
              <mc:Fallback/>
            </mc:AlternateContent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b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 tempo di arrivo massimo 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</m:t>
                      </m:r>
                    </m:oMath>
                  </m:oMathPara>
                </a14:m>
              </mc:Choice>
              <mc:Fallback/>
            </mc:AlternateContent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∈Φ</m:t>
                      </m:r>
                    </m:oMath>
                  </m:oMathPara>
                </a14:m>
              </mc:Choice>
              <mc:Fallback/>
            </mc:AlternateContent>
            <a:endParaRPr lang="it-IT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2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endParaRPr sz="1400" b="0"/>
          </a:p>
          <a:p>
            <a:pPr marL="457200" lvl="1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endParaRPr sz="2000" b="0"/>
          </a:p>
        </p:txBody>
      </p:sp>
      <p:sp>
        <p:nvSpPr>
          <p:cNvPr id="1937678614" name=""/>
          <p:cNvSpPr txBox="1"/>
          <p:nvPr/>
        </p:nvSpPr>
        <p:spPr bwMode="auto">
          <a:xfrm rot="0" flipH="0" flipV="0">
            <a:off x="7882764" y="5610224"/>
            <a:ext cx="290515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Φ=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8, 6, 5, 4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/>
          </a:p>
        </p:txBody>
      </p:sp>
      <p:pic>
        <p:nvPicPr>
          <p:cNvPr id="593830616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609311" y="1969552"/>
            <a:ext cx="3440902" cy="34409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437612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4" y="313148"/>
            <a:ext cx="11750378" cy="926604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Arial"/>
                <a:cs typeface="Arial"/>
              </a:rPr>
              <a:t>-waypoint routing with w.: Definizione</a:t>
            </a:r>
            <a:r>
              <a:rPr lang="it-IT" sz="3600"/>
              <a:t> oracolo per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k=1</m:t>
                      </m:r>
                    </m:oMath>
                  </m:oMathPara>
                </a14:m>
              </mc:Choice>
              <mc:Fallback/>
            </mc:AlternateContent>
            <a:endParaRPr sz="3600"/>
          </a:p>
        </p:txBody>
      </p:sp>
      <p:sp>
        <p:nvSpPr>
          <p:cNvPr id="1850530837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75046387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50325363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9F7801E-1615-B5B7-8BD6-33138AE0F5C0}" type="slidenum">
              <a:rPr lang="en-GB"/>
              <a:t/>
            </a:fld>
            <a:endParaRPr lang="en-GB"/>
          </a:p>
        </p:txBody>
      </p:sp>
      <p:sp>
        <p:nvSpPr>
          <p:cNvPr id="888442830" name="Content Placeholder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568296" y="1502424"/>
            <a:ext cx="10672178" cy="499203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 lvl="0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1800" b="1"/>
              <a:t>Definizione di EA:</a:t>
            </a:r>
            <a:endParaRPr lang="it-IT" sz="1800" b="1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1600" b="0"/>
              <a:t>Si definisce la matrice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EA∈</m:t>
                      </m:r>
                      <m:sSup>
                        <m:sSupPr>
                          <m:ctrl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ℕ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n×</m:t>
                          </m:r>
                          <m:sSub>
                            <m:sSubPr>
                              <m:ctrl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Δ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s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lang="it-IT" sz="1600" b="0"/>
              <a:t> dove:</a:t>
            </a:r>
            <a:endParaRPr lang="it-IT" sz="1600" b="0"/>
          </a:p>
          <a:p>
            <a:pPr lvl="2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1400" b="0"/>
              <a:t>Ogni colonna corrisponde ad un nodo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v∈V</m:t>
                      </m:r>
                    </m:oMath>
                  </m:oMathPara>
                </a14:m>
              </mc:Choice>
              <mc:Fallback/>
            </mc:AlternateContent>
            <a:endParaRPr lang="it-IT" sz="1400" b="0"/>
          </a:p>
          <a:p>
            <a:pPr lvl="2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1400" b="0"/>
              <a:t>Ogni riga è associata ad un tempo di partenza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∈ Θ</m:t>
                      </m:r>
                    </m:oMath>
                  </m:oMathPara>
                </a14:m>
              </mc:Choice>
              <mc:Fallback/>
            </mc:AlternateContent>
            <a:r>
              <a:rPr lang="it-IT" sz="1400" b="0"/>
              <a:t> da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</m:t>
                      </m:r>
                    </m:oMath>
                  </m:oMathPara>
                </a14:m>
              </mc:Choice>
              <mc:Fallback/>
            </mc:AlternateContent>
            <a:endParaRPr lang="it-IT" sz="1400" b="0"/>
          </a:p>
          <a:p>
            <a:pPr lvl="2">
              <a:buClr>
                <a:srgbClr val="34893B"/>
              </a:buClr>
              <a:buSzPct val="80000"/>
              <a:buFont typeface="Wingdings"/>
              <a:buChar char="v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v,</m:t>
                          </m:r>
                          <m:sSub>
                            <m:sSubPr>
                              <m:ctrlPr>
                                <a:rPr lang="it-IT" sz="14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4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4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j</m:t>
                              </m:r>
                            </m:sub>
                          </m:sSub>
                        </m:e>
                      </m:d>
                      <m:r>
                        <m:rPr/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</m:oMath>
                  </m:oMathPara>
                </a14:m>
              </mc:Choice>
              <mc:Fallback/>
            </mc:AlternateContent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tempo minimo di arrivo al nodo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v</m:t>
                      </m:r>
                    </m:oMath>
                  </m:oMathPara>
                </a14:m>
              </mc:Choice>
              <mc:Fallback/>
            </mc:AlternateContent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partendo 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</m:t>
                      </m:r>
                    </m:oMath>
                  </m:oMathPara>
                </a14:m>
              </mc:Choice>
              <mc:Fallback/>
            </mc:AlternateContent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in un istante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</m:t>
                      </m:r>
                      <m:r>
                        <m:rPr/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’</m:t>
                      </m:r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≥</m:t>
                      </m:r>
                      <m:sSub>
                        <m:sSubPr>
                          <m:ctrl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lang="it-IT"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2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endParaRPr sz="1400" b="0"/>
          </a:p>
          <a:p>
            <a:pPr marL="457200" lvl="1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endParaRPr sz="2000" b="0"/>
          </a:p>
        </p:txBody>
      </p:sp>
      <p:pic>
        <p:nvPicPr>
          <p:cNvPr id="948263048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537165" y="3998443"/>
            <a:ext cx="2249869" cy="2273552"/>
          </a:xfrm>
          <a:prstGeom prst="rect">
            <a:avLst/>
          </a:prstGeom>
        </p:spPr>
      </p:pic>
      <p:graphicFrame>
        <p:nvGraphicFramePr>
          <p:cNvPr id="1981771661" name=""/>
          <p:cNvGraphicFramePr>
            <a:graphicFrameLocks xmlns:a="http://schemas.openxmlformats.org/drawingml/2006/main"/>
          </p:cNvGraphicFramePr>
          <p:nvPr/>
        </p:nvGraphicFramePr>
        <p:xfrm rot="0">
          <a:off x="3860799" y="4214469"/>
          <a:ext cx="8140699" cy="184149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{BC89EF96-8CEA-46FF-86C4-4CE0E7609802}</a:tableStyleId>
              </a:tblPr>
              <a:tblGrid>
                <a:gridCol w="1015999"/>
                <a:gridCol w="1015999"/>
                <a:gridCol w="1015999"/>
                <a:gridCol w="1015999"/>
                <a:gridCol w="1015999"/>
                <a:gridCol w="1015999"/>
                <a:gridCol w="1015999"/>
                <a:gridCol w="1015999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A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B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C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D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F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H</a:t>
                      </a:r>
                      <a:endParaRPr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=1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1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4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4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3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1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8</a:t>
                      </a:r>
                      <a:endParaRPr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=3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5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4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4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4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3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3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8</a:t>
                      </a:r>
                      <a:endParaRPr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=5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5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5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5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5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8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5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8</a:t>
                      </a:r>
                      <a:endParaRPr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=8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12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8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+∞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9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8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8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15</a:t>
                      </a:r>
                      <a:endParaRPr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25547301" name=""/>
          <p:cNvSpPr/>
          <p:nvPr/>
        </p:nvSpPr>
        <p:spPr bwMode="auto">
          <a:xfrm rot="0" flipH="0" flipV="0">
            <a:off x="2953724" y="5135219"/>
            <a:ext cx="771524" cy="28575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rnd" cmpd="sng" algn="ctr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7961585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5" y="313149"/>
            <a:ext cx="11750378" cy="926605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Arial"/>
                <a:cs typeface="Arial"/>
              </a:rPr>
              <a:t>-waypoint routing with w.: Definizione</a:t>
            </a:r>
            <a:r>
              <a:rPr lang="it-IT" sz="3600"/>
              <a:t> oracolo per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k=1</m:t>
                      </m:r>
                    </m:oMath>
                  </m:oMathPara>
                </a14:m>
              </mc:Choice>
              <mc:Fallback/>
            </mc:AlternateContent>
            <a:endParaRPr sz="3600"/>
          </a:p>
        </p:txBody>
      </p:sp>
      <p:sp>
        <p:nvSpPr>
          <p:cNvPr id="1491369377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005160524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14765425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621476-4041-1464-1E97-6127893B882E}" type="slidenum">
              <a:rPr lang="en-GB"/>
              <a:t/>
            </a:fld>
            <a:endParaRPr lang="en-GB"/>
          </a:p>
        </p:txBody>
      </p:sp>
      <p:sp>
        <p:nvSpPr>
          <p:cNvPr id="1218043108" name="Content Placeholder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568296" y="1502424"/>
            <a:ext cx="10357852" cy="499203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 lvl="0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1800" b="1"/>
              <a:t>Definizione di LD:</a:t>
            </a:r>
            <a:endParaRPr lang="it-IT" sz="1800" b="1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Si definisce la matrice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LD∈</m:t>
                      </m:r>
                      <m:sSup>
                        <m:sSupPr>
                          <m:ctrl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ℕ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n×</m:t>
                          </m:r>
                          <m:sSub>
                            <m:sSubPr>
                              <m:ctrl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Δ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t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dove:</a:t>
            </a:r>
            <a:endParaRPr lang="it-IT" sz="1600" b="0"/>
          </a:p>
          <a:p>
            <a:pPr lvl="2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Ogni colonna corrisponde ad un nodo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v∈V</m:t>
                      </m:r>
                    </m:oMath>
                  </m:oMathPara>
                </a14:m>
              </mc:Choice>
              <mc:Fallback/>
            </mc:AlternateContent>
            <a:endParaRPr sz="1800" b="0"/>
          </a:p>
          <a:p>
            <a:pPr lvl="2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Ogni riga è associata ad un tempo di arrivo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∈Φ</m:t>
                      </m:r>
                    </m:oMath>
                  </m:oMathPara>
                </a14:m>
              </mc:Choice>
              <mc:Fallback/>
            </mc:AlternateContent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da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</m:t>
                      </m:r>
                    </m:oMath>
                  </m:oMathPara>
                </a14:m>
              </mc:Choice>
              <mc:Fallback/>
            </mc:AlternateContent>
            <a:endParaRPr sz="1800" b="0"/>
          </a:p>
          <a:p>
            <a:pPr lvl="2">
              <a:buClr>
                <a:srgbClr val="34893B"/>
              </a:buClr>
              <a:buSzPct val="80000"/>
              <a:buFont typeface="Wingdings"/>
              <a:buChar char="v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LD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v,</m:t>
                          </m:r>
                          <m:sSub>
                            <m:sSubPr>
                              <m:ctrlPr>
                                <a:rPr lang="it-IT" sz="14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4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ϕ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4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j</m:t>
                              </m:r>
                            </m:sub>
                          </m:sSub>
                        </m:e>
                      </m:d>
                      <m:r>
                        <m:rPr/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</m:oMath>
                  </m:oMathPara>
                </a14:m>
              </mc:Choice>
              <mc:Fallback/>
            </mc:AlternateContent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tempo massimo di partenza da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v</m:t>
                      </m:r>
                    </m:oMath>
                  </m:oMathPara>
                </a14:m>
              </mc:Choice>
              <mc:Fallback/>
            </mc:AlternateContent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consentendo di arrivare 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</m:t>
                      </m:r>
                    </m:oMath>
                  </m:oMathPara>
                </a14:m>
              </mc:Choice>
              <mc:Fallback/>
            </mc:AlternateContent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in un istante t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it-IT" sz="14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‘≤</m:t>
                      </m:r>
                      <m:sSub>
                        <m:sSubPr>
                          <m:ctrl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2"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endParaRPr sz="1400" b="0"/>
          </a:p>
          <a:p>
            <a:pPr marL="457200" lvl="1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097104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4" y="313147"/>
            <a:ext cx="11750378" cy="926604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/>
              <a:t>-waypoint routing with window: Oracolo</a:t>
            </a:r>
            <a:endParaRPr/>
          </a:p>
        </p:txBody>
      </p:sp>
      <p:sp>
        <p:nvSpPr>
          <p:cNvPr id="356776856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202996453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004603686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7A3AAA2-6462-5C5A-174F-22EB99A963FE}" type="slidenum">
              <a:rPr lang="en-GB"/>
              <a:t/>
            </a:fld>
            <a:endParaRPr lang="en-GB"/>
          </a:p>
        </p:txBody>
      </p:sp>
      <p:sp>
        <p:nvSpPr>
          <p:cNvPr id="2005463108" name=""/>
          <p:cNvSpPr/>
          <p:nvPr/>
        </p:nvSpPr>
        <p:spPr bwMode="auto">
          <a:xfrm>
            <a:off x="6004359" y="3245940"/>
            <a:ext cx="183636" cy="36611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>
              <a:latin typeface="Cambria Math"/>
              <a:ea typeface="Cambria Math"/>
              <a:cs typeface="Cambria Math"/>
            </a:endParaRPr>
          </a:p>
        </p:txBody>
      </p:sp>
      <p:sp>
        <p:nvSpPr>
          <p:cNvPr id="1332973506" name=""/>
          <p:cNvSpPr txBox="1"/>
          <p:nvPr/>
        </p:nvSpPr>
        <p:spPr bwMode="auto">
          <a:xfrm rot="0" flipH="0" flipV="0">
            <a:off x="8172450" y="1458839"/>
            <a:ext cx="264350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s=F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286320388" name="Content Placeholder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651641" y="1487414"/>
            <a:ext cx="6378782" cy="4992042"/>
          </a:xfrm>
        </p:spPr>
        <p:txBody>
          <a:bodyPr/>
          <a:lstStyle/>
          <a:p>
            <a:pPr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Lemma:</a:t>
            </a:r>
            <a:endParaRPr lang="it-IT" sz="20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Sia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</m:t>
                      </m:r>
                    </m:oMath>
                  </m:oMathPara>
                </a14:m>
              </mc:Choice>
              <mc:Fallback/>
            </mc:AlternateContent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la struttura dati appena definita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e sia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x∈V</m:t>
                      </m:r>
                    </m:oMath>
                  </m:oMathPara>
                </a14:m>
              </mc:Choice>
              <mc:Fallback/>
            </mc:AlternateContent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 lvl="1" algn="just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ale la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seguente proprietà di monotonicità</a:t>
            </a:r>
            <a:r>
              <a:rPr lang="it-IT"/>
              <a:t>:</a:t>
            </a:r>
            <a:endParaRPr sz="1800" b="0" i="0" u="none" strike="noStrike" cap="none" spc="0" baseline="30000">
              <a:solidFill>
                <a:schemeClr val="tx1"/>
              </a:solidFill>
              <a:latin typeface="Arial"/>
              <a:cs typeface="Arial"/>
            </a:endParaRPr>
          </a:p>
          <a:p>
            <a:pPr marL="914400" lvl="2" indent="0">
              <a:buClr>
                <a:srgbClr val="34893B"/>
              </a:buClr>
              <a:buSzPct val="80000"/>
              <a:buFont typeface="Wingdings"/>
              <a:buNone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∀</m:t>
                      </m:r>
                      <m:sSub>
                        <m:sSubPr>
                          <m:ctrl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it-IT" sz="1800"/>
              <a:t>  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 x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≤EA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,x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it-IT" sz="1600"/>
          </a:p>
          <a:p>
            <a:pPr marL="457200" lvl="1" indent="0" algn="l">
              <a:buClr>
                <a:srgbClr val="34893B"/>
              </a:buClr>
              <a:buSzPct val="80000"/>
              <a:buFont typeface="Wingdings"/>
              <a:buNone/>
              <a:defRPr/>
            </a:pPr>
            <a:endParaRPr sz="2000"/>
          </a:p>
          <a:p>
            <a:pPr>
              <a:defRPr/>
            </a:pPr>
            <a:endParaRPr/>
          </a:p>
        </p:txBody>
      </p:sp>
      <p:sp>
        <p:nvSpPr>
          <p:cNvPr id="2023986809" name=""/>
          <p:cNvSpPr txBox="1"/>
          <p:nvPr/>
        </p:nvSpPr>
        <p:spPr bwMode="auto">
          <a:xfrm rot="0" flipH="0" flipV="0">
            <a:off x="3086630" y="2834640"/>
            <a:ext cx="601909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endParaRPr/>
          </a:p>
        </p:txBody>
      </p:sp>
      <p:sp>
        <p:nvSpPr>
          <p:cNvPr id="2075969407" name=""/>
          <p:cNvSpPr txBox="1"/>
          <p:nvPr/>
        </p:nvSpPr>
        <p:spPr bwMode="auto">
          <a:xfrm rot="0" flipH="0" flipV="0">
            <a:off x="8170490" y="5681956"/>
            <a:ext cx="264458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EA[5,A] = 5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pic>
        <p:nvPicPr>
          <p:cNvPr id="779681248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609311" y="1969553"/>
            <a:ext cx="3440903" cy="34409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2755440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4" y="313147"/>
            <a:ext cx="11750378" cy="926604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/>
              <a:t>-waypoint routing with window: Oracolo</a:t>
            </a:r>
            <a:endParaRPr/>
          </a:p>
        </p:txBody>
      </p:sp>
      <p:sp>
        <p:nvSpPr>
          <p:cNvPr id="702810593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298513919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589218118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BA93339-81B7-7792-DDE0-BBE94DDE95AA}" type="slidenum">
              <a:rPr lang="en-GB"/>
              <a:t/>
            </a:fld>
            <a:endParaRPr lang="en-GB"/>
          </a:p>
        </p:txBody>
      </p:sp>
      <p:sp>
        <p:nvSpPr>
          <p:cNvPr id="544471525" name=""/>
          <p:cNvSpPr/>
          <p:nvPr/>
        </p:nvSpPr>
        <p:spPr bwMode="auto">
          <a:xfrm>
            <a:off x="6004359" y="3245940"/>
            <a:ext cx="183636" cy="36611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>
              <a:latin typeface="Cambria Math"/>
              <a:ea typeface="Cambria Math"/>
              <a:cs typeface="Cambria Math"/>
            </a:endParaRPr>
          </a:p>
        </p:txBody>
      </p:sp>
      <p:sp>
        <p:nvSpPr>
          <p:cNvPr id="767816731" name=""/>
          <p:cNvSpPr txBox="1"/>
          <p:nvPr/>
        </p:nvSpPr>
        <p:spPr bwMode="auto">
          <a:xfrm rot="0" flipH="0" flipV="0">
            <a:off x="8172450" y="1458839"/>
            <a:ext cx="264350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s=F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288656045" name="Content Placeholder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651641" y="1487414"/>
            <a:ext cx="6378782" cy="4992042"/>
          </a:xfrm>
        </p:spPr>
        <p:txBody>
          <a:bodyPr/>
          <a:lstStyle/>
          <a:p>
            <a:pPr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Lemma:</a:t>
            </a:r>
            <a:endParaRPr lang="it-IT" sz="20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Sia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</m:t>
                      </m:r>
                    </m:oMath>
                  </m:oMathPara>
                </a14:m>
              </mc:Choice>
              <mc:Fallback/>
            </mc:AlternateContent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la struttura dati appena definita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e sia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x∈V</m:t>
                      </m:r>
                    </m:oMath>
                  </m:oMathPara>
                </a14:m>
              </mc:Choice>
              <mc:Fallback/>
            </mc:AlternateContent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 lvl="1" algn="just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ale la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seguente proprietà di monotonicità</a:t>
            </a:r>
            <a:r>
              <a:rPr lang="it-IT"/>
              <a:t>:</a:t>
            </a:r>
            <a:endParaRPr sz="1800" b="0" i="0" u="none" strike="noStrike" cap="none" spc="0" baseline="30000">
              <a:solidFill>
                <a:schemeClr val="tx1"/>
              </a:solidFill>
              <a:latin typeface="Arial"/>
              <a:cs typeface="Arial"/>
            </a:endParaRPr>
          </a:p>
          <a:p>
            <a:pPr marL="914400" lvl="2" indent="0">
              <a:buClr>
                <a:srgbClr val="34893B"/>
              </a:buClr>
              <a:buSzPct val="80000"/>
              <a:buFont typeface="Wingdings"/>
              <a:buNone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∀</m:t>
                      </m:r>
                      <m:sSub>
                        <m:sSubPr>
                          <m:ctrl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it-IT" sz="1800"/>
              <a:t>  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 x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≤EA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 sz="16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,x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it-IT" sz="1600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Ø"/>
              <a:defRPr/>
            </a:pPr>
            <a:endParaRPr sz="2000"/>
          </a:p>
          <a:p>
            <a:pPr>
              <a:defRPr/>
            </a:pPr>
            <a:endParaRPr/>
          </a:p>
        </p:txBody>
      </p:sp>
      <p:sp>
        <p:nvSpPr>
          <p:cNvPr id="165932252" name=""/>
          <p:cNvSpPr txBox="1"/>
          <p:nvPr/>
        </p:nvSpPr>
        <p:spPr bwMode="auto">
          <a:xfrm rot="0" flipH="0" flipV="0">
            <a:off x="3086630" y="2834640"/>
            <a:ext cx="601909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endParaRPr/>
          </a:p>
        </p:txBody>
      </p:sp>
      <p:sp>
        <p:nvSpPr>
          <p:cNvPr id="996194339" name=""/>
          <p:cNvSpPr txBox="1"/>
          <p:nvPr/>
        </p:nvSpPr>
        <p:spPr bwMode="auto">
          <a:xfrm rot="0" flipH="0" flipV="0">
            <a:off x="8170490" y="5681956"/>
            <a:ext cx="264530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EA[3,A] = 5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  <p:pic>
        <p:nvPicPr>
          <p:cNvPr id="1343743729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609311" y="1969553"/>
            <a:ext cx="3440903" cy="34409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630104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4" y="313148"/>
            <a:ext cx="11750378" cy="926604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Arial"/>
                <a:cs typeface="Arial"/>
              </a:rPr>
              <a:t>-waypoint routing with window: Ottimizzazione oracolo</a:t>
            </a:r>
            <a:endParaRPr sz="3600"/>
          </a:p>
        </p:txBody>
      </p:sp>
      <p:sp>
        <p:nvSpPr>
          <p:cNvPr id="1930398864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12545601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890386312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63BA575-415F-3745-C97E-B3E8DB85550E}" type="slidenum">
              <a:rPr lang="en-GB"/>
              <a:t/>
            </a:fld>
            <a:endParaRPr lang="en-GB"/>
          </a:p>
        </p:txBody>
      </p:sp>
      <p:sp>
        <p:nvSpPr>
          <p:cNvPr id="1814186359" name="Content Placeholder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568296" y="1502424"/>
            <a:ext cx="10672178" cy="499203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 lvl="0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Ottimizzazione dell’oracolo:</a:t>
            </a:r>
            <a:endParaRPr lang="it-IT" sz="20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buClr>
                <a:srgbClr val="34893B"/>
              </a:buClr>
              <a:buSzPct val="80000"/>
              <a:buFont typeface="Wingdings"/>
              <a:buChar char="v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</m:t>
                      </m:r>
                    </m:oMath>
                  </m:oMathPara>
                </a14:m>
              </mc:Choice>
              <mc:Fallback/>
            </mc:AlternateContent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presenta molti valori ripetuti</a:t>
            </a:r>
            <a:endParaRPr lang="it-IT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Sfruttando il lemma precedente è possibile ridefinire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come un vettore dove ad ogni nodo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v∈V</m:t>
                      </m:r>
                    </m:oMath>
                  </m:oMathPara>
                </a14:m>
              </mc:Choice>
              <mc:Fallback/>
            </mc:AlternateContent>
            <a:b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venga associata una pila di coppie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("/>
                          <m:endChr m:val=")"/>
                          <m:ctrl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4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4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14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ea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sz="14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8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it-IT" sz="18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i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it-IT" sz="14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v</m:t>
                              </m:r>
                            </m:e>
                          </m:d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tali che:</a:t>
            </a:r>
            <a:endParaRPr lang="it-IT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457200" lvl="1" indent="0" algn="ctr">
              <a:buClr>
                <a:srgbClr val="34893B"/>
              </a:buClr>
              <a:buSzPct val="80000"/>
              <a:buFont typeface="Wingdings"/>
              <a:buNone/>
              <a:defRPr/>
            </a:pP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∀j&lt;i,   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ea</m:t>
                          </m:r>
                        </m:e>
                        <m:sub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j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≠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ea</m:t>
                          </m:r>
                        </m:e>
                        <m:sub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it-IT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471840686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537165" y="3998443"/>
            <a:ext cx="2249869" cy="2273552"/>
          </a:xfrm>
          <a:prstGeom prst="rect">
            <a:avLst/>
          </a:prstGeom>
        </p:spPr>
      </p:pic>
      <p:graphicFrame>
        <p:nvGraphicFramePr>
          <p:cNvPr id="1599073370" name=""/>
          <p:cNvGraphicFramePr>
            <a:graphicFrameLocks xmlns:a="http://schemas.openxmlformats.org/drawingml/2006/main"/>
          </p:cNvGraphicFramePr>
          <p:nvPr/>
        </p:nvGraphicFramePr>
        <p:xfrm rot="0">
          <a:off x="3860799" y="4214469"/>
          <a:ext cx="8140699" cy="184149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{BC89EF96-8CEA-46FF-86C4-4CE0E7609802}</a:tableStyleId>
              </a:tblPr>
              <a:tblGrid>
                <a:gridCol w="1015999"/>
                <a:gridCol w="1015999"/>
                <a:gridCol w="1015999"/>
                <a:gridCol w="1015999"/>
                <a:gridCol w="1015999"/>
                <a:gridCol w="1015999"/>
                <a:gridCol w="1015999"/>
                <a:gridCol w="1015999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endParaRPr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A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B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C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D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F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H</a:t>
                      </a:r>
                      <a:endParaRPr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=1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1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4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4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3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1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8</a:t>
                      </a:r>
                      <a:endParaRPr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=3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5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4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4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4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3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3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8</a:t>
                      </a:r>
                      <a:endParaRPr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=5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5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5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5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5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8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5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8</a:t>
                      </a:r>
                      <a:endParaRPr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sSub>
                                  <m:sSubPr>
                                    <m:ctrl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=8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12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8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+∞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9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8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8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15</a:t>
                      </a:r>
                      <a:endParaRPr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19019968" name=""/>
          <p:cNvSpPr/>
          <p:nvPr/>
        </p:nvSpPr>
        <p:spPr bwMode="auto">
          <a:xfrm rot="0" flipH="0" flipV="0">
            <a:off x="2953724" y="5135219"/>
            <a:ext cx="771524" cy="28575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rnd" cmpd="sng" algn="ctr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4939744" name="Titolo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Definizioni</a:t>
            </a:r>
            <a:endParaRPr lang="en-GB"/>
          </a:p>
        </p:txBody>
      </p:sp>
      <p:sp>
        <p:nvSpPr>
          <p:cNvPr id="895555979" name="Segnaposto data 2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83668136" name="Segnaposto testo 3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Definizione degli strumenti utilizzati all’interno della tesi</a:t>
            </a:r>
            <a:endParaRPr lang="en-GB"/>
          </a:p>
        </p:txBody>
      </p:sp>
      <p:sp>
        <p:nvSpPr>
          <p:cNvPr id="1589076529" name="Segnaposto piè di pagina 4"/>
          <p:cNvSpPr>
            <a:spLocks noGrp="1"/>
          </p:cNvSpPr>
          <p:nvPr>
            <p:ph type="ftr" sz="quarter" idx="15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513706" name="Segnaposto numero diapositiva 5"/>
          <p:cNvSpPr>
            <a:spLocks noGrp="1"/>
          </p:cNvSpPr>
          <p:nvPr>
            <p:ph type="sldNum" sz="quarter" idx="16"/>
          </p:nvPr>
        </p:nvSpPr>
        <p:spPr bwMode="auto"/>
        <p:txBody>
          <a:bodyPr/>
          <a:lstStyle/>
          <a:p>
            <a:pPr>
              <a:defRPr/>
            </a:pPr>
            <a:fld id="{12A15051-7736-2729-6351-F9EC0C4405C5}" type="slidenum">
              <a:rPr lang="en-GB"/>
              <a:t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4182118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3" y="313147"/>
            <a:ext cx="11750378" cy="926604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Arial"/>
                <a:cs typeface="Arial"/>
              </a:rPr>
              <a:t>-waypoint routing with window: Ottimizzazione oracolo</a:t>
            </a:r>
            <a:endParaRPr sz="3600"/>
          </a:p>
        </p:txBody>
      </p:sp>
      <p:sp>
        <p:nvSpPr>
          <p:cNvPr id="1282650920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835573198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809848198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FFA02AD-3128-F6FE-9316-57D0710D6AF3}" type="slidenum">
              <a:rPr lang="en-GB"/>
              <a:t/>
            </a:fld>
            <a:endParaRPr lang="en-GB"/>
          </a:p>
        </p:txBody>
      </p:sp>
      <p:pic>
        <p:nvPicPr>
          <p:cNvPr id="1157176544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537165" y="3998443"/>
            <a:ext cx="2249869" cy="2273552"/>
          </a:xfrm>
          <a:prstGeom prst="rect">
            <a:avLst/>
          </a:prstGeom>
        </p:spPr>
      </p:pic>
      <p:sp>
        <p:nvSpPr>
          <p:cNvPr id="1439706089" name=""/>
          <p:cNvSpPr/>
          <p:nvPr/>
        </p:nvSpPr>
        <p:spPr bwMode="auto">
          <a:xfrm rot="0" flipH="0" flipV="0">
            <a:off x="2953724" y="5135219"/>
            <a:ext cx="771524" cy="28575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rnd" cmpd="sng" algn="ctr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45889593" name=""/>
          <p:cNvGraphicFramePr>
            <a:graphicFrameLocks xmlns:a="http://schemas.openxmlformats.org/drawingml/2006/main"/>
          </p:cNvGraphicFramePr>
          <p:nvPr/>
        </p:nvGraphicFramePr>
        <p:xfrm rot="0">
          <a:off x="3851273" y="4214468"/>
          <a:ext cx="8140699" cy="184149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{BC89EF96-8CEA-46FF-86C4-4CE0E7609802}</a:tableStyleId>
              </a:tblPr>
              <a:tblGrid>
                <a:gridCol w="1161142"/>
                <a:gridCol w="1161142"/>
                <a:gridCol w="1161142"/>
                <a:gridCol w="1161142"/>
                <a:gridCol w="1161142"/>
                <a:gridCol w="1161142"/>
                <a:gridCol w="1161142"/>
              </a:tblGrid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F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G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(1,1)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(1,2)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(3,4)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(3,4)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(3,3)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(1,1)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(5,8)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(5,5)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(3,4)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(5,5)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(5,5)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(8,8)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(3,3)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(8,15)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(8,12)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(5,5)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(8,9)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(5,5)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(8,8)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(8,8)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8260150" name="Content Placeholder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568296" y="1502424"/>
            <a:ext cx="10672177" cy="499203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 lvl="0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Ottimizzazione dell’oracolo:</a:t>
            </a:r>
            <a:endParaRPr lang="it-IT" sz="20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buClr>
                <a:srgbClr val="34893B"/>
              </a:buClr>
              <a:buSzPct val="80000"/>
              <a:buFont typeface="Wingdings"/>
              <a:buChar char="v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</m:t>
                      </m:r>
                    </m:oMath>
                  </m:oMathPara>
                </a14:m>
              </mc:Choice>
              <mc:Fallback/>
            </mc:AlternateContent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presenta molti valori ripetuti</a:t>
            </a:r>
            <a:endParaRPr lang="it-IT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Sfruttando il lemma precedente è possibile ridefinire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come un vettore dove ad ogni nodo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v∈V</m:t>
                      </m:r>
                    </m:oMath>
                  </m:oMathPara>
                </a14:m>
              </mc:Choice>
              <mc:Fallback/>
            </mc:AlternateContent>
            <a:b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venga associata una pila di coppie</a:t>
            </a: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("/>
                          <m:endChr m:val=")"/>
                          <m:ctrlPr>
                            <a:rPr lang="it-IT" sz="14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4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4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6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14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ea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sz="14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8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it-IT" sz="18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i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it-IT" sz="14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v</m:t>
                              </m:r>
                            </m:e>
                          </m:d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tali che:</a:t>
            </a:r>
            <a:endParaRPr lang="it-IT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457200" lvl="1" indent="0" algn="ctr">
              <a:buClr>
                <a:srgbClr val="34893B"/>
              </a:buClr>
              <a:buSzPct val="80000"/>
              <a:buFont typeface="Wingdings"/>
              <a:buNone/>
              <a:defRPr/>
            </a:pP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∀j&lt;i,   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ea</m:t>
                          </m:r>
                        </m:e>
                        <m:sub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j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≠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ea</m:t>
                          </m:r>
                        </m:e>
                        <m:sub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it-IT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3589326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3" y="313147"/>
            <a:ext cx="11750377" cy="926604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Arial"/>
                <a:cs typeface="Arial"/>
              </a:rPr>
              <a:t>-waypoint routing with window: Ottimizzazione oracolo</a:t>
            </a:r>
            <a:endParaRPr sz="3600"/>
          </a:p>
        </p:txBody>
      </p:sp>
      <p:sp>
        <p:nvSpPr>
          <p:cNvPr id="1076728436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705750999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666828820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8699FEA-76D6-7806-86D0-1AB91769892A}" type="slidenum">
              <a:rPr lang="en-GB"/>
              <a:t/>
            </a:fld>
            <a:endParaRPr lang="en-GB"/>
          </a:p>
        </p:txBody>
      </p:sp>
      <p:sp>
        <p:nvSpPr>
          <p:cNvPr id="316800304" name="Content Placeholder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568296" y="1502424"/>
            <a:ext cx="10672177" cy="499203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 lvl="0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Analisi della dimensione del nuovo oracolo:</a:t>
            </a:r>
            <a:endParaRPr lang="it-IT" sz="20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 algn="l">
              <a:buClr>
                <a:srgbClr val="34893B"/>
              </a:buClr>
              <a:buSzPct val="80000"/>
              <a:buFont typeface="Wingdings"/>
              <a:buChar char="w"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È stato dimostrato che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∀v∈V,</m:t>
                      </m:r>
                      <m:d>
                        <m:dPr>
                          <m:begChr m:val="|"/>
                          <m:endChr m:val="|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EA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v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≤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deg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w"/>
              <a:defRPr/>
            </a:pPr>
            <a:r>
              <a:rPr lang="it-IT"/>
              <a:t>Di conseguenza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nary>
                        <m:naryPr>
                          <m:chr m:val="∑"/>
                          <m:grow m:val="off"/>
                          <m:limLoc m:val="undOvr"/>
                          <m:supHide m:val="on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v∈V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EA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sz="18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800" u="none" strike="noStrike" cap="none" spc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v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≤</m:t>
                      </m:r>
                      <m:nary>
                        <m:naryPr>
                          <m:chr m:val="∑"/>
                          <m:grow m:val="off"/>
                          <m:limLoc m:val="undOvr"/>
                          <m:supHide m:val="on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v∈V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deg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v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=O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it-IT"/>
          </a:p>
          <a:p>
            <a:pPr lvl="1" algn="l">
              <a:buClr>
                <a:srgbClr val="34893B"/>
              </a:buClr>
              <a:buSzPct val="80000"/>
              <a:buFont typeface="Wingdings"/>
              <a:buChar char="w"/>
              <a:defRPr/>
            </a:pPr>
            <a:r>
              <a:rPr lang="it-IT"/>
              <a:t>Per cui è possibile dire che la dimensione dell’oracolo sia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O(n+M)</m:t>
                      </m:r>
                    </m:oMath>
                  </m:oMathPara>
                </a14:m>
              </mc:Choice>
              <mc:Fallback/>
            </mc:AlternateContent>
            <a:endParaRPr lang="it-IT" sz="1800" u="none" strike="noStrike" cap="none" spc="0">
              <a:solidFill>
                <a:schemeClr val="tx1"/>
              </a:solidFill>
              <a:latin typeface="Cambria Math"/>
              <a:ea typeface="Cambria Math"/>
              <a:cs typeface="Cambria Math"/>
            </a:endParaRPr>
          </a:p>
        </p:txBody>
      </p:sp>
      <p:graphicFrame>
        <p:nvGraphicFramePr>
          <p:cNvPr id="1129783772" name=""/>
          <p:cNvGraphicFramePr>
            <a:graphicFrameLocks xmlns:a="http://schemas.openxmlformats.org/drawingml/2006/main"/>
          </p:cNvGraphicFramePr>
          <p:nvPr/>
        </p:nvGraphicFramePr>
        <p:xfrm rot="0">
          <a:off x="7035057" y="4354430"/>
          <a:ext cx="4954830" cy="1970433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{BC89EF96-8CEA-46FF-86C4-4CE0E7609802}</a:tableStyleId>
              </a:tblPr>
              <a:tblGrid>
                <a:gridCol w="2471064"/>
                <a:gridCol w="2471064"/>
              </a:tblGrid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Parametro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b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k=1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Building Time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/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n+M</m:t>
                                    </m:r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Dimensione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/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n+M</m:t>
                                    </m:r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Query time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it-IT" sz="1800" u="none" strike="noStrike" cap="none" spc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it-IT" sz="1800" u="none" strike="noStrike" cap="none" spc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it-IT" sz="1800" u="none" strike="noStrike" cap="none" spc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M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91469104" name=""/>
          <p:cNvSpPr/>
          <p:nvPr/>
        </p:nvSpPr>
        <p:spPr bwMode="auto">
          <a:xfrm rot="0" flipH="0" flipV="0">
            <a:off x="6316047" y="5475933"/>
            <a:ext cx="619122" cy="228597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rnd" cmpd="sng" algn="ctr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38143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5" y="313149"/>
            <a:ext cx="11750378" cy="926605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Arial"/>
                <a:cs typeface="Arial"/>
              </a:rPr>
              <a:t>-waypoint routing with window: Creazione dell’oracolo</a:t>
            </a:r>
            <a:endParaRPr sz="3600"/>
          </a:p>
        </p:txBody>
      </p:sp>
      <p:sp>
        <p:nvSpPr>
          <p:cNvPr id="1829057906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61139" y="1487412"/>
            <a:ext cx="11421595" cy="4992041"/>
          </a:xfrm>
          <a:prstGeom prst="rect">
            <a:avLst/>
          </a:prstGeom>
          <a:ln w="12700">
            <a:solidFill>
              <a:srgbClr val="000000">
                <a:alpha val="0"/>
              </a:srgbClr>
            </a:solidFill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 lvl="0" algn="just">
              <a:lnSpc>
                <a:spcPct val="100000"/>
              </a:lnSpc>
              <a:spcBef>
                <a:spcPts val="991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b="1"/>
              <a:t>Costruzione dell’oracolo:</a:t>
            </a:r>
            <a:endParaRPr lang="it-IT" b="0"/>
          </a:p>
          <a:p>
            <a:pPr lvl="1">
              <a:lnSpc>
                <a:spcPct val="100000"/>
              </a:lnSpc>
              <a:spcBef>
                <a:spcPts val="991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b="0"/>
              <a:t>Si calcola un vettore di pile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</m:t>
                      </m:r>
                    </m:oMath>
                  </m:oMathPara>
                </a14:m>
              </mc:Choice>
              <mc:Fallback/>
            </mc:AlternateContent>
            <a:r>
              <a:rPr lang="it-IT" b="0"/>
              <a:t> come definito precedentemente </a:t>
            </a:r>
            <a:br>
              <a:rPr lang="it-IT" b="0"/>
            </a:br>
            <a:r>
              <a:rPr lang="it-IT" b="0"/>
              <a:t>in tempo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O(n+M)</m:t>
                      </m:r>
                    </m:oMath>
                  </m:oMathPara>
                </a14:m>
              </mc:Choice>
              <mc:Fallback/>
            </mc:AlternateContent>
            <a:endParaRPr lang="it-IT" b="0"/>
          </a:p>
          <a:p>
            <a:pPr lvl="1">
              <a:lnSpc>
                <a:spcPct val="100000"/>
              </a:lnSpc>
              <a:spcBef>
                <a:spcPts val="991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Si calcola un vettore di pile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LD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come definito precedentemente</a:t>
            </a:r>
            <a:b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tempo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O(n+M)</m:t>
                      </m:r>
                    </m:oMath>
                  </m:oMathPara>
                </a14:m>
              </mc:Choice>
              <mc:Fallback/>
            </mc:AlternateContent>
            <a:endParaRPr lang="it-IT" b="0"/>
          </a:p>
        </p:txBody>
      </p:sp>
      <p:sp>
        <p:nvSpPr>
          <p:cNvPr id="892221429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67239603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47310730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F4574A0-B550-8E9D-D85E-2B530D596549}" type="slidenum">
              <a:rPr lang="en-GB"/>
              <a:t/>
            </a:fld>
            <a:endParaRPr lang="en-GB"/>
          </a:p>
        </p:txBody>
      </p:sp>
      <p:graphicFrame>
        <p:nvGraphicFramePr>
          <p:cNvPr id="2136467727" name=""/>
          <p:cNvGraphicFramePr>
            <a:graphicFrameLocks xmlns:a="http://schemas.openxmlformats.org/drawingml/2006/main"/>
          </p:cNvGraphicFramePr>
          <p:nvPr/>
        </p:nvGraphicFramePr>
        <p:xfrm rot="0">
          <a:off x="7035058" y="4354431"/>
          <a:ext cx="4954830" cy="1970433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{BC89EF96-8CEA-46FF-86C4-4CE0E7609802}</a:tableStyleId>
              </a:tblPr>
              <a:tblGrid>
                <a:gridCol w="2471064"/>
                <a:gridCol w="2471064"/>
              </a:tblGrid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Parametro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b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k=1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Building Time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/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n+M</m:t>
                                    </m:r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Dimensione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/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n</m:t>
                                    </m:r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Query time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O(1)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27092050" name=""/>
          <p:cNvSpPr/>
          <p:nvPr/>
        </p:nvSpPr>
        <p:spPr bwMode="auto">
          <a:xfrm rot="0" flipH="0" flipV="0">
            <a:off x="6316048" y="4981573"/>
            <a:ext cx="619123" cy="228598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rnd" cmpd="sng" algn="ctr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2436095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4" y="313148"/>
            <a:ext cx="11750377" cy="926604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3600" u="none" strike="noStrike" cap="none" spc="0">
                          <a:solidFill>
                            <a:srgbClr val="008236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</m:t>
                      </m:r>
                    </m:oMath>
                  </m:oMathPara>
                </a14:m>
              </mc:Choice>
              <mc:Fallback/>
            </mc:AlternateContent>
            <a:r>
              <a:rPr lang="it-IT" sz="3600"/>
              <a:t>-waypoint routing with window:</a:t>
            </a:r>
            <a:r>
              <a:rPr lang="it-IT" sz="3600"/>
              <a:t> Query</a:t>
            </a:r>
            <a:r>
              <a:rPr lang="it-IT" sz="3600"/>
              <a:t> del</a:t>
            </a:r>
            <a:r>
              <a:rPr lang="it-IT" sz="3600" b="0" i="0" u="none" strike="noStrike" cap="none" spc="0">
                <a:solidFill>
                  <a:srgbClr val="008236"/>
                </a:solidFill>
                <a:latin typeface="Arial"/>
                <a:ea typeface="Arial"/>
                <a:cs typeface="Arial"/>
              </a:rPr>
              <a:t>l’oracolo </a:t>
            </a:r>
            <a:endParaRPr/>
          </a:p>
        </p:txBody>
      </p:sp>
      <p:sp>
        <p:nvSpPr>
          <p:cNvPr id="2021456828" name="Content Placeholder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534871" y="1502425"/>
            <a:ext cx="11239002" cy="4992040"/>
          </a:xfrm>
          <a:prstGeom prst="rect">
            <a:avLst/>
          </a:prstGeom>
          <a:ln w="12700">
            <a:solidFill>
              <a:srgbClr val="000000">
                <a:alpha val="0"/>
              </a:srgbClr>
            </a:solidFill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 lvl="0" algn="just">
              <a:lnSpc>
                <a:spcPct val="100000"/>
              </a:lnSpc>
              <a:spcBef>
                <a:spcPts val="991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b="1"/>
              <a:t>Esecuzione della query:</a:t>
            </a:r>
            <a:endParaRPr lang="it-IT" b="1"/>
          </a:p>
          <a:p>
            <a:pPr lvl="1" algn="l">
              <a:lnSpc>
                <a:spcPct val="100000"/>
              </a:lnSpc>
              <a:spcBef>
                <a:spcPts val="991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b="0"/>
              <a:t>Viene estratta la tupla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α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ea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α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dal vettore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EA[x]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dove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è il più piccolo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≥α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br>
              <a:rPr lang="it-IT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tramite ricerca binaria </a:t>
            </a:r>
            <a:endParaRPr lang="it-IT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 algn="l">
              <a:lnSpc>
                <a:spcPct val="100000"/>
              </a:lnSpc>
              <a:spcBef>
                <a:spcPts val="991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Viene estratta la tupla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ϕ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β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ld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β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800" u="none" strike="noStrike" cap="none" spc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</m:d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dal vettore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LD[x]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dove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β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è il più grande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β</m:t>
                          </m:r>
                        </m:sub>
                      </m:sSub>
                      <m:r>
                        <m:rPr/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≤ β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</a:t>
            </a:r>
            <a:br>
              <a:rPr lang="it-IT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tramite ricerca binaria 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 algn="l">
              <a:lnSpc>
                <a:spcPct val="100000"/>
              </a:lnSpc>
              <a:spcBef>
                <a:spcPts val="991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b="0"/>
              <a:t>Verrà effettuato il controllo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α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≤</m:t>
                      </m:r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β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b="0"/>
              <a:t> e l’oracolo risponderà:</a:t>
            </a:r>
            <a:endParaRPr lang="it-IT" b="0"/>
          </a:p>
          <a:p>
            <a:pPr lvl="2" algn="l">
              <a:lnSpc>
                <a:spcPct val="100000"/>
              </a:lnSpc>
              <a:spcBef>
                <a:spcPts val="991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Arial"/>
              <a:buChar char="–"/>
              <a:defRPr/>
            </a:pPr>
            <a:r>
              <a:rPr lang="it-IT" sz="1800" b="0" i="1"/>
              <a:t>True</a:t>
            </a:r>
            <a:r>
              <a:rPr lang="it-IT" sz="1800" b="0"/>
              <a:t> se la relazione sarà verificata</a:t>
            </a:r>
            <a:endParaRPr lang="it-IT" sz="1800" b="0"/>
          </a:p>
          <a:p>
            <a:pPr lvl="2" algn="l">
              <a:lnSpc>
                <a:spcPct val="100000"/>
              </a:lnSpc>
              <a:spcBef>
                <a:spcPts val="991"/>
              </a:spcBef>
              <a:spcAft>
                <a:spcPts val="0"/>
              </a:spcAft>
              <a:buClr>
                <a:srgbClr val="34893B"/>
              </a:buClr>
              <a:buSzPct val="80000"/>
              <a:buFont typeface="Arial"/>
              <a:buChar char="–"/>
              <a:defRPr/>
            </a:pPr>
            <a:r>
              <a:rPr lang="it-IT" sz="1800" b="0" i="1"/>
              <a:t>False</a:t>
            </a:r>
            <a:r>
              <a:rPr lang="it-IT" sz="1800" b="0"/>
              <a:t> altrimenti</a:t>
            </a:r>
            <a:endParaRPr lang="it-IT" b="0"/>
          </a:p>
          <a:p>
            <a:pPr marL="457200" lvl="1" indent="0">
              <a:lnSpc>
                <a:spcPct val="100000"/>
              </a:lnSpc>
              <a:spcBef>
                <a:spcPts val="2833"/>
              </a:spcBef>
              <a:spcAft>
                <a:spcPts val="2833"/>
              </a:spcAft>
              <a:buClr>
                <a:srgbClr val="34893B"/>
              </a:buClr>
              <a:buSzPct val="80000"/>
              <a:buFont typeface="Wingdings"/>
              <a:buNone/>
              <a:defRPr/>
            </a:pPr>
            <a:endParaRPr b="0"/>
          </a:p>
        </p:txBody>
      </p:sp>
      <p:sp>
        <p:nvSpPr>
          <p:cNvPr id="78955452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861634000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69897709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75C9A90-D345-C581-7ACC-6F6D0A101531}" type="slidenum">
              <a:rPr lang="en-GB"/>
              <a:t/>
            </a:fld>
            <a:endParaRPr lang="en-GB"/>
          </a:p>
        </p:txBody>
      </p:sp>
      <p:graphicFrame>
        <p:nvGraphicFramePr>
          <p:cNvPr id="1484281160" name=""/>
          <p:cNvGraphicFramePr>
            <a:graphicFrameLocks xmlns:a="http://schemas.openxmlformats.org/drawingml/2006/main"/>
          </p:cNvGraphicFramePr>
          <p:nvPr/>
        </p:nvGraphicFramePr>
        <p:xfrm rot="0">
          <a:off x="7035058" y="4354431"/>
          <a:ext cx="4954830" cy="1970433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{BC89EF96-8CEA-46FF-86C4-4CE0E7609802}</a:tableStyleId>
              </a:tblPr>
              <a:tblGrid>
                <a:gridCol w="2471064"/>
                <a:gridCol w="2471064"/>
              </a:tblGrid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Parametro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b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k=1</m:t>
                                </m:r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Building Time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/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n+M</m:t>
                                    </m:r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Dimensione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en-US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m:rPr/>
                                      <a:rPr lang="en-US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  <m:t>n+M</m:t>
                                    </m:r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  <a:tr h="48943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it-IT"/>
                        <a:t>Query time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mc:AlternateContent xmlns:mc="http://schemas.openxmlformats.org/markup-compatibility/2006" xmlns:m="http://schemas.openxmlformats.org/officeDocument/2006/math">
                        <mc:Choice xmlns:a14="http://schemas.microsoft.com/office/drawing/2010/main" Requires="a14">
                          <a14:m>
                            <m:oMathPara>
                              <m:oMathParaPr/>
                              <m:oMath>
                                <m:r>
                                  <m:rPr>
                                    <m:sty m:val="p"/>
                                  </m:rPr>
                                  <a:rPr lang="it-IT" sz="1800" u="none" strike="noStrike" cap="none" spc="0">
                                    <a:solidFill>
                                      <a:schemeClr val="dk1"/>
                                    </a:solidFill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  <m:t>O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ctrlPr>
                                      <a:rPr lang="it-IT" sz="1800" u="none" strike="noStrike" cap="none" spc="0">
                                        <a:solidFill>
                                          <a:schemeClr val="dk1"/>
                                        </a:solidFill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it-IT" sz="1800" u="none" strike="noStrike" cap="none" spc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it-IT" sz="1800" u="none" strike="noStrike" cap="none" spc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it-IT" sz="1800" u="none" strike="noStrike" cap="none" spc="0">
                                            <a:solidFill>
                                              <a:schemeClr val="dk1"/>
                                            </a:solidFill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  <m:t>M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</mc:Choice>
                        <mc:Fallback/>
                      </mc:AlternateContent>
                      <a:endParaRPr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52428856" name=""/>
          <p:cNvSpPr/>
          <p:nvPr/>
        </p:nvSpPr>
        <p:spPr bwMode="auto">
          <a:xfrm rot="0" flipH="0" flipV="0">
            <a:off x="6316048" y="5962648"/>
            <a:ext cx="619122" cy="228597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rnd" cmpd="sng" algn="ctr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810912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6" y="313150"/>
            <a:ext cx="11750380" cy="926606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a:r>
              <a:rPr lang="it-IT"/>
              <a:t>Conclusioni</a:t>
            </a:r>
            <a:endParaRPr/>
          </a:p>
        </p:txBody>
      </p:sp>
      <p:sp>
        <p:nvSpPr>
          <p:cNvPr id="99924064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651641" y="1487414"/>
            <a:ext cx="11421596" cy="4992042"/>
          </a:xfrm>
        </p:spPr>
        <p:txBody>
          <a:bodyPr/>
          <a:lstStyle/>
          <a:p>
            <a:pPr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b="1"/>
              <a:t>Problemi aperti:</a:t>
            </a:r>
            <a:endParaRPr lang="it-IT" b="1"/>
          </a:p>
          <a:p>
            <a:pPr lvl="1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b="0"/>
              <a:t>Applicare il lowerbound trovato sulla dimensione dello spanner per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k≥2</m:t>
                      </m:r>
                    </m:oMath>
                  </m:oMathPara>
                </a14:m>
              </mc:Choice>
              <mc:Fallback/>
            </mc:AlternateContent>
            <a:r>
              <a:rPr lang="it-IT" b="0"/>
              <a:t> anche sulla variante riguardante l’oracolo</a:t>
            </a:r>
            <a:endParaRPr lang="it-IT" b="0"/>
          </a:p>
          <a:p>
            <a:pPr lvl="1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b="0"/>
              <a:t>Trovare un upper bound per la variante del problema utilizzante l’oracolo con il parametro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k≥2</m:t>
                      </m:r>
                    </m:oMath>
                  </m:oMathPara>
                </a14:m>
              </mc:Choice>
              <mc:Fallback/>
            </mc:AlternateContent>
            <a:endParaRPr b="0"/>
          </a:p>
        </p:txBody>
      </p:sp>
      <p:sp>
        <p:nvSpPr>
          <p:cNvPr id="90311927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842097208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288830926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0FCC93-7B4B-43D7-5830-1C2EC6149E60}" type="slidenum">
              <a:rPr lang="en-GB"/>
              <a:t/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4117370" name="Segnaposto piè di pagina 1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9292888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6" y="313149"/>
            <a:ext cx="11750378" cy="926605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a:r>
              <a:rPr lang="it-IT"/>
              <a:t>Definizioni</a:t>
            </a:r>
            <a:endParaRPr/>
          </a:p>
        </p:txBody>
      </p:sp>
      <p:sp>
        <p:nvSpPr>
          <p:cNvPr id="16335747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125379879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217369905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ECEEAF7-AFA7-4B16-87B4-BB9675AD2DED}" type="slidenum">
              <a:rPr lang="en-GB"/>
              <a:t/>
            </a:fld>
            <a:endParaRPr lang="en-GB"/>
          </a:p>
        </p:txBody>
      </p:sp>
      <p:sp>
        <p:nvSpPr>
          <p:cNvPr id="2082201445" name="Segnaposto contenuto 10"/>
          <p:cNvSpPr>
            <a:spLocks noGrp="1"/>
          </p:cNvSpPr>
          <p:nvPr>
            <p:ph idx="1"/>
          </p:nvPr>
        </p:nvSpPr>
        <p:spPr bwMode="auto">
          <a:xfrm flipH="0" flipV="0">
            <a:off x="620969" y="1496843"/>
            <a:ext cx="6453015" cy="499204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lstStyle/>
          <a:p>
            <a:pPr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b="1"/>
              <a:t>Grafo temporale</a:t>
            </a:r>
            <a:r>
              <a:rPr lang="it-IT" b="1"/>
              <a:t>:</a:t>
            </a:r>
            <a:r>
              <a:rPr lang="it-IT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20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G=(V,E,λ)</m:t>
                      </m:r>
                    </m:oMath>
                  </m:oMathPara>
                </a14:m>
              </mc:Choice>
              <mc:Fallback/>
            </mc:AlternateContent>
            <a:r>
              <a:rPr lang="it-IT"/>
              <a:t> </a:t>
            </a:r>
            <a:endParaRPr lang="it-IT"/>
          </a:p>
          <a:p>
            <a:pPr lvl="1">
              <a:buClr>
                <a:srgbClr val="34893B"/>
              </a:buClr>
              <a:buSzPct val="80000"/>
              <a:buFont typeface="Wingdings"/>
              <a:buChar char="Ø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|V|=n</m:t>
                      </m:r>
                    </m:oMath>
                  </m:oMathPara>
                </a14:m>
              </mc:Choice>
              <mc:Fallback/>
            </mc:AlternateContent>
            <a:endParaRPr lang="it-IT"/>
          </a:p>
          <a:p>
            <a:pPr lvl="1">
              <a:buClr>
                <a:srgbClr val="34893B"/>
              </a:buClr>
              <a:buSzPct val="80000"/>
              <a:buFont typeface="Wingdings"/>
              <a:buChar char="Ø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|E|=m</m:t>
                      </m:r>
                    </m:oMath>
                  </m:oMathPara>
                </a14:m>
              </mc:Choice>
              <mc:Fallback/>
            </mc:AlternateContent>
            <a:endParaRPr lang="it-IT"/>
          </a:p>
          <a:p>
            <a:pPr lvl="1">
              <a:buClr>
                <a:srgbClr val="34893B"/>
              </a:buClr>
              <a:buSzPct val="80000"/>
              <a:buFont typeface="Wingdings"/>
              <a:buChar char="Ø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λ</m:t>
                      </m:r>
                    </m:oMath>
                  </m:oMathPara>
                </a14:m>
              </mc:Choice>
              <mc:Fallback/>
            </mc:AlternateContent>
            <a:r>
              <a:rPr lang="it-IT" sz="1800" u="none" strike="noStrike" cap="none" spc="0">
                <a:solidFill>
                  <a:schemeClr val="tx1"/>
                </a:solidFill>
                <a:latin typeface="Cambria Math"/>
                <a:ea typeface="Cambria Math"/>
                <a:cs typeface="Cambria Math"/>
              </a:rPr>
              <a:t>:E</a:t>
            </a:r>
            <a:r>
              <a:rPr lang="it-IT" sz="1800" u="none" strike="noStrike" cap="none" spc="0">
                <a:solidFill>
                  <a:schemeClr val="tx1"/>
                </a:solidFill>
                <a:latin typeface="Cambria Math"/>
                <a:ea typeface="Cambria Math"/>
                <a:cs typeface="Cambria Math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p>
                        <m:sSupPr>
                          <m:ctrlPr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→2</m:t>
                          </m:r>
                        </m:e>
                        <m:sup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>ℕ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endParaRPr/>
          </a:p>
          <a:p>
            <a:pPr lvl="0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b="1"/>
              <a:t>Stream temporale:</a:t>
            </a:r>
            <a:endParaRPr lang="it-IT" b="1"/>
          </a:p>
          <a:p>
            <a:pPr lvl="1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b="0"/>
              <a:t>Insieme degli archi t</a:t>
            </a:r>
            <a:r>
              <a:rPr lang="it-IT" b="0"/>
              <a:t>emporali di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</m:t>
                      </m:r>
                    </m:oMath>
                  </m:oMathPara>
                </a14:m>
              </mc:Choice>
              <mc:Fallback/>
            </mc:AlternateContent>
            <a:r>
              <a:rPr lang="it-IT" b="0"/>
              <a:t> in ordine crescente</a:t>
            </a:r>
            <a:endParaRPr lang="it-IT" b="0"/>
          </a:p>
          <a:p>
            <a:pPr lvl="2">
              <a:buClr>
                <a:srgbClr val="34893B"/>
              </a:buClr>
              <a:buSzPct val="80000"/>
              <a:buFont typeface="Wingdings"/>
              <a:buChar char="Ø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(A, F, 1)</m:t>
                      </m:r>
                    </m:oMath>
                  </m:oMathPara>
                </a14:m>
              </mc:Choice>
              <mc:Fallback/>
            </mc:AlternateContent>
            <a:endParaRPr lang="it-IT" b="0"/>
          </a:p>
          <a:p>
            <a:pPr lvl="2">
              <a:buClr>
                <a:srgbClr val="34893B"/>
              </a:buClr>
              <a:buSzPct val="80000"/>
              <a:buFont typeface="Wingdings"/>
              <a:buChar char="Ø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(A, B, 2)</m:t>
                      </m:r>
                    </m:oMath>
                  </m:oMathPara>
                </a14:m>
              </mc:Choice>
              <mc:Fallback/>
            </mc:AlternateContent>
            <a:endParaRPr lang="it-IT" b="0"/>
          </a:p>
          <a:p>
            <a:pPr lvl="2">
              <a:buClr>
                <a:srgbClr val="34893B"/>
              </a:buClr>
              <a:buSzPct val="80000"/>
              <a:buFont typeface="Wingdings"/>
              <a:buChar char="Ø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(B, E, 2)</m:t>
                      </m:r>
                    </m:oMath>
                  </m:oMathPara>
                </a14:m>
              </mc:Choice>
              <mc:Fallback/>
            </mc:AlternateContent>
            <a:endParaRPr lang="it-IT" b="0"/>
          </a:p>
          <a:p>
            <a:pPr lvl="2">
              <a:buClr>
                <a:srgbClr val="34893B"/>
              </a:buClr>
              <a:buSzPct val="80000"/>
              <a:buFont typeface="Wingdings"/>
              <a:buChar char="Ø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(F, E, 3)</m:t>
                      </m:r>
                    </m:oMath>
                  </m:oMathPara>
                </a14:m>
              </mc:Choice>
              <mc:Fallback/>
            </mc:AlternateContent>
            <a:endParaRPr lang="it-IT" b="0"/>
          </a:p>
          <a:p>
            <a:pPr lvl="2">
              <a:buClr>
                <a:srgbClr val="34893B"/>
              </a:buClr>
              <a:buSzPct val="80000"/>
              <a:buFont typeface="Wingdings"/>
              <a:buChar char="Ø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6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(B, E, 4)</m:t>
                      </m:r>
                    </m:oMath>
                  </m:oMathPara>
                </a14:m>
              </mc:Choice>
              <mc:Fallback/>
            </mc:AlternateContent>
            <a:endParaRPr lang="it-IT" b="0"/>
          </a:p>
          <a:p>
            <a:pPr lvl="1">
              <a:buClr>
                <a:srgbClr val="34893B"/>
              </a:buClr>
              <a:buSzPct val="80000"/>
              <a:buFont typeface="Wingdings"/>
              <a:buChar char="Ø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|Stream|= M</m:t>
                      </m:r>
                    </m:oMath>
                  </m:oMathPara>
                </a14:m>
              </mc:Choice>
              <mc:Fallback/>
            </mc:AlternateContent>
            <a:endParaRPr b="0"/>
          </a:p>
          <a:p>
            <a:pPr lvl="1">
              <a:buClr>
                <a:srgbClr val="34893B"/>
              </a:buClr>
              <a:buSzPct val="80000"/>
              <a:buFont typeface="Wingdings"/>
              <a:buChar char="Ø"/>
              <a:defRPr/>
            </a:pPr>
            <a:endParaRPr/>
          </a:p>
          <a:p>
            <a:pPr marL="57148" lvl="0" indent="0">
              <a:buClr>
                <a:srgbClr val="34893B"/>
              </a:buClr>
              <a:buSzPct val="80000"/>
              <a:buFont typeface="Arial"/>
              <a:buNone/>
              <a:defRPr/>
            </a:pPr>
            <a:endParaRPr lang="en-GB"/>
          </a:p>
        </p:txBody>
      </p:sp>
      <p:pic>
        <p:nvPicPr>
          <p:cNvPr id="663876678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511046" y="2140643"/>
            <a:ext cx="3704440" cy="3704440"/>
          </a:xfrm>
          <a:prstGeom prst="rect">
            <a:avLst/>
          </a:prstGeom>
        </p:spPr>
      </p:pic>
      <p:sp>
        <p:nvSpPr>
          <p:cNvPr id="1286577152" name=""/>
          <p:cNvSpPr txBox="1"/>
          <p:nvPr/>
        </p:nvSpPr>
        <p:spPr bwMode="auto">
          <a:xfrm rot="0" flipH="0" flipV="0">
            <a:off x="8309405" y="5903613"/>
            <a:ext cx="2153437" cy="38864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/>
              <a:t>Grafo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</m:t>
                      </m:r>
                    </m:oMath>
                  </m:oMathPara>
                </a14:m>
              </mc:Choice>
              <mc:Fallback/>
            </mc:AlternateContent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385835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6" y="313149"/>
            <a:ext cx="11750378" cy="926605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a:r>
              <a:rPr lang="it-IT"/>
              <a:t>Definizioni</a:t>
            </a:r>
            <a:endParaRPr/>
          </a:p>
        </p:txBody>
      </p:sp>
      <p:sp>
        <p:nvSpPr>
          <p:cNvPr id="1060638235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604017" y="1487413"/>
            <a:ext cx="11421595" cy="499204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Autofit/>
          </a:bodyPr>
          <a:lstStyle/>
          <a:p>
            <a:pPr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b="1"/>
              <a:t>Cammino Temporale valido: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20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π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x,y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b="1"/>
              <a:t> </a:t>
            </a:r>
            <a:r>
              <a:rPr lang="it-IT" b="0"/>
              <a:t>con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20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x,y∈V</m:t>
                      </m:r>
                    </m:oMath>
                  </m:oMathPara>
                </a14:m>
              </mc:Choice>
              <mc:Fallback/>
            </mc:AlternateContent>
            <a:endParaRPr b="0"/>
          </a:p>
          <a:p>
            <a:pPr lvl="1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b="0"/>
              <a:t>Affinché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π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x,y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b="0"/>
              <a:t> sia valido deve attraversare archi</a:t>
            </a:r>
            <a:br>
              <a:rPr lang="it-IT" b="0"/>
            </a:br>
            <a:r>
              <a:rPr lang="it-IT" b="0"/>
              <a:t>con ordine di timestamp non decrescente</a:t>
            </a:r>
            <a:r>
              <a:rPr lang="it-IT" b="0"/>
              <a:t> </a:t>
            </a:r>
            <a:endParaRPr lang="it-IT" b="0"/>
          </a:p>
          <a:p>
            <a:pPr marL="457200" lvl="1" indent="0">
              <a:buClr>
                <a:srgbClr val="34893B"/>
              </a:buClr>
              <a:buSzPct val="80000"/>
              <a:buFont typeface="Wingdings"/>
              <a:buNone/>
              <a:defRPr/>
            </a:pPr>
            <a:endParaRPr b="0"/>
          </a:p>
        </p:txBody>
      </p:sp>
      <p:sp>
        <p:nvSpPr>
          <p:cNvPr id="651770050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84552600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033201236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02945AF-8BF6-A148-CB49-B49D530E7416}" type="slidenum">
              <a:rPr lang="en-GB"/>
              <a:t/>
            </a:fld>
            <a:endParaRPr lang="en-GB"/>
          </a:p>
        </p:txBody>
      </p:sp>
      <p:sp>
        <p:nvSpPr>
          <p:cNvPr id="1137046730" name=""/>
          <p:cNvSpPr txBox="1"/>
          <p:nvPr/>
        </p:nvSpPr>
        <p:spPr bwMode="auto">
          <a:xfrm rot="0" flipH="0" flipV="0">
            <a:off x="8145091" y="5857873"/>
            <a:ext cx="2486218" cy="38864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π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A,C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/>
              <a:t> valido</a:t>
            </a:r>
            <a:endParaRPr/>
          </a:p>
        </p:txBody>
      </p:sp>
      <p:pic>
        <p:nvPicPr>
          <p:cNvPr id="739624073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506673" y="2153432"/>
            <a:ext cx="3710376" cy="3710376"/>
          </a:xfrm>
          <a:prstGeom prst="rect">
            <a:avLst/>
          </a:prstGeom>
        </p:spPr>
      </p:pic>
      <p:sp>
        <p:nvSpPr>
          <p:cNvPr id="436560747" name=""/>
          <p:cNvSpPr/>
          <p:nvPr/>
        </p:nvSpPr>
        <p:spPr bwMode="auto">
          <a:xfrm rot="0" flipH="0" flipV="0">
            <a:off x="8402024" y="3115632"/>
            <a:ext cx="228600" cy="227642"/>
          </a:xfrm>
          <a:prstGeom prst="ellipse">
            <a:avLst/>
          </a:prstGeom>
          <a:noFill/>
          <a:ln w="19050" cap="rnd" cmpd="sng" algn="ctr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68942481" name=""/>
          <p:cNvCxnSpPr>
            <a:endCxn id="436560747" idx="1"/>
          </p:cNvCxnSpPr>
          <p:nvPr/>
        </p:nvCxnSpPr>
        <p:spPr bwMode="auto">
          <a:xfrm rot="0" flipH="0" flipV="0">
            <a:off x="7506673" y="2238374"/>
            <a:ext cx="928827" cy="910594"/>
          </a:xfrm>
          <a:prstGeom prst="line">
            <a:avLst/>
          </a:prstGeom>
          <a:noFill/>
          <a:ln w="19050" cap="rnd" cmpd="sng" algn="ctr">
            <a:solidFill>
              <a:srgbClr val="FF0000"/>
            </a:solidFill>
            <a:prstDash val="solid"/>
            <a:tailEnd type="arrow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13398728" name=""/>
          <p:cNvSpPr txBox="1"/>
          <p:nvPr/>
        </p:nvSpPr>
        <p:spPr bwMode="auto">
          <a:xfrm rot="0" flipH="0" flipV="0">
            <a:off x="6680284" y="1872254"/>
            <a:ext cx="175521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/>
              <a:t>departure time</a:t>
            </a:r>
            <a:endParaRPr/>
          </a:p>
        </p:txBody>
      </p:sp>
      <p:sp>
        <p:nvSpPr>
          <p:cNvPr id="1544634899" name=""/>
          <p:cNvSpPr/>
          <p:nvPr/>
        </p:nvSpPr>
        <p:spPr bwMode="auto">
          <a:xfrm rot="0" flipH="0" flipV="0">
            <a:off x="10126207" y="4648199"/>
            <a:ext cx="215877" cy="252032"/>
          </a:xfrm>
          <a:prstGeom prst="ellipse">
            <a:avLst/>
          </a:prstGeom>
          <a:noFill/>
          <a:ln w="19050" cap="rnd" cmpd="sng" algn="ctr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40009036" name=""/>
          <p:cNvCxnSpPr>
            <a:endCxn id="1544634899" idx="5"/>
          </p:cNvCxnSpPr>
          <p:nvPr/>
        </p:nvCxnSpPr>
        <p:spPr bwMode="auto">
          <a:xfrm rot="10799989" flipH="0" flipV="0">
            <a:off x="10310470" y="4863323"/>
            <a:ext cx="669789" cy="651651"/>
          </a:xfrm>
          <a:prstGeom prst="line">
            <a:avLst/>
          </a:prstGeom>
          <a:noFill/>
          <a:ln w="19050" cap="rnd" cmpd="sng" algn="ctr">
            <a:solidFill>
              <a:srgbClr val="00B0F0"/>
            </a:solidFill>
            <a:prstDash val="solid"/>
            <a:tailEnd type="arrow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9963394" name=""/>
          <p:cNvSpPr txBox="1"/>
          <p:nvPr/>
        </p:nvSpPr>
        <p:spPr bwMode="auto">
          <a:xfrm rot="0" flipH="0" flipV="0">
            <a:off x="10235155" y="5491752"/>
            <a:ext cx="183807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/>
              <a:t>arrival time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56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6560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6560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656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94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68942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68942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6894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39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13398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13398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1339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3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44634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44634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4463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00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0009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40009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4000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96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9963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9963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103996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360179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6" y="313149"/>
            <a:ext cx="11750378" cy="926605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a:r>
              <a:rPr lang="it-IT"/>
              <a:t>Definizioni</a:t>
            </a:r>
            <a:endParaRPr/>
          </a:p>
        </p:txBody>
      </p:sp>
      <p:sp>
        <p:nvSpPr>
          <p:cNvPr id="282703612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604017" y="1487414"/>
            <a:ext cx="11421596" cy="499204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Autofit/>
          </a:bodyPr>
          <a:lstStyle/>
          <a:p>
            <a:pPr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b="1"/>
              <a:t>Cammino Temporale valido: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20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π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x,y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b="1"/>
              <a:t> </a:t>
            </a:r>
            <a:r>
              <a:rPr lang="it-IT" b="0"/>
              <a:t>con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20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x,y∈V</m:t>
                      </m:r>
                    </m:oMath>
                  </m:oMathPara>
                </a14:m>
              </mc:Choice>
              <mc:Fallback/>
            </mc:AlternateContent>
            <a:endParaRPr b="0"/>
          </a:p>
          <a:p>
            <a:pPr lvl="1">
              <a:buClr>
                <a:srgbClr val="34893B"/>
              </a:buClr>
              <a:buSzPct val="80000"/>
              <a:buFont typeface="Wingdings"/>
              <a:buChar char="Ø"/>
              <a:defRPr/>
            </a:pPr>
            <a:r>
              <a:rPr lang="it-IT" b="0"/>
              <a:t>Affinché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π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x,y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b="0"/>
              <a:t> sia valido deve attraversare archi</a:t>
            </a:r>
            <a:br>
              <a:rPr lang="it-IT" b="0"/>
            </a:br>
            <a:r>
              <a:rPr lang="it-IT" b="0"/>
              <a:t>con ordine di timestamp non decrescente</a:t>
            </a:r>
            <a:r>
              <a:rPr lang="it-IT" b="0"/>
              <a:t> </a:t>
            </a:r>
            <a:endParaRPr lang="it-IT" b="0"/>
          </a:p>
          <a:p>
            <a:pPr marL="457200" lvl="1" indent="0">
              <a:buClr>
                <a:srgbClr val="34893B"/>
              </a:buClr>
              <a:buSzPct val="80000"/>
              <a:buFont typeface="Wingdings"/>
              <a:buNone/>
              <a:defRPr/>
            </a:pPr>
            <a:endParaRPr b="0"/>
          </a:p>
        </p:txBody>
      </p:sp>
      <p:sp>
        <p:nvSpPr>
          <p:cNvPr id="890443298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056561910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954472118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009E4E8-4110-646F-99B3-44A2134CBA78}" type="slidenum">
              <a:rPr lang="en-GB"/>
              <a:t/>
            </a:fld>
            <a:endParaRPr lang="en-GB"/>
          </a:p>
        </p:txBody>
      </p:sp>
      <p:sp>
        <p:nvSpPr>
          <p:cNvPr id="1573139419" name=""/>
          <p:cNvSpPr txBox="1"/>
          <p:nvPr/>
        </p:nvSpPr>
        <p:spPr bwMode="auto">
          <a:xfrm rot="0" flipH="0" flipV="0">
            <a:off x="8145091" y="5857873"/>
            <a:ext cx="2486938" cy="38864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π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A,C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non valido</a:t>
            </a:r>
            <a:endParaRPr/>
          </a:p>
        </p:txBody>
      </p:sp>
      <p:pic>
        <p:nvPicPr>
          <p:cNvPr id="1853918132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511047" y="2153433"/>
            <a:ext cx="3710376" cy="37103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469718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7" y="313150"/>
            <a:ext cx="11750380" cy="926606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a:r>
              <a:rPr lang="it-IT"/>
              <a:t>Definizioni</a:t>
            </a:r>
            <a:endParaRPr/>
          </a:p>
        </p:txBody>
      </p:sp>
      <p:sp>
        <p:nvSpPr>
          <p:cNvPr id="907648243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92787178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29438010" name="Segnaposto numero diapositiva 8"/>
          <p:cNvSpPr>
            <a:spLocks noGrp="1"/>
          </p:cNvSpPr>
          <p:nvPr>
            <p:ph type="sldNum" sz="quarter" idx="12"/>
          </p:nvPr>
        </p:nvSpPr>
        <p:spPr bwMode="auto">
          <a:xfrm>
            <a:off x="9182107" y="6494468"/>
            <a:ext cx="2743200" cy="365124"/>
          </a:xfrm>
        </p:spPr>
        <p:txBody>
          <a:bodyPr/>
          <a:lstStyle/>
          <a:p>
            <a:pPr>
              <a:defRPr/>
            </a:pPr>
            <a:fld id="{D08735E5-0A40-5B60-CEBD-624FC4CFFF5F}" type="slidenum">
              <a:rPr lang="en-GB"/>
              <a:t/>
            </a:fld>
            <a:endParaRPr lang="en-GB"/>
          </a:p>
        </p:txBody>
      </p:sp>
      <p:sp>
        <p:nvSpPr>
          <p:cNvPr id="446478220" name=""/>
          <p:cNvSpPr txBox="1"/>
          <p:nvPr/>
        </p:nvSpPr>
        <p:spPr bwMode="auto">
          <a:xfrm rot="0" flipH="0" flipV="0">
            <a:off x="8597527" y="5895020"/>
            <a:ext cx="175307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A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</m:t>
                          </m:r>
                        </m:e>
                      </m:d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=2</m:t>
                      </m:r>
                    </m:oMath>
                  </m:oMathPara>
                </a14:m>
              </mc:Choice>
              <mc:Fallback/>
            </mc:AlternateContent>
            <a:endParaRPr sz="2000" b="0"/>
          </a:p>
        </p:txBody>
      </p:sp>
      <p:pic>
        <p:nvPicPr>
          <p:cNvPr id="1113368158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524129" y="2173311"/>
            <a:ext cx="3712756" cy="3674082"/>
          </a:xfrm>
          <a:prstGeom prst="rect">
            <a:avLst/>
          </a:prstGeom>
        </p:spPr>
      </p:pic>
      <p:sp>
        <p:nvSpPr>
          <p:cNvPr id="1894266945" name="Content Placeholder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651637" y="1395266"/>
            <a:ext cx="5707513" cy="499204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Autofit/>
          </a:bodyPr>
          <a:lstStyle/>
          <a:p>
            <a:pPr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Earliest arrival time:</a:t>
            </a:r>
            <a:br>
              <a:rPr lang="it-IT" sz="20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è definito come l’istante di tempo minimo con cui si arriva 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b="0" i="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y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partendo da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b="0" i="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endParaRPr lang="it-IT" b="1"/>
          </a:p>
          <a:p>
            <a:pPr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Earliest arrival path:</a:t>
            </a:r>
            <a:br>
              <a:rPr lang="it-IT" sz="2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ea(x,y)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è definito come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π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x,y</m:t>
                          </m:r>
                        </m:e>
                      </m:d>
                      <m:r>
                        <m:rPr/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valido tale che è possibile raggiungere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y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con tempo minimo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partendo da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endParaRPr/>
          </a:p>
          <a:p>
            <a:pPr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Earliest arrival Tree:</a:t>
            </a:r>
            <a:br>
              <a:rPr lang="it-IT" sz="2000" b="1"/>
            </a:b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sottografo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ea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di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 topologia ad albero contenente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∀y∈V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gli earliest arrival path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ea(x,y)</m:t>
                      </m:r>
                    </m:oMath>
                  </m:oMathPara>
                </a14:m>
              </mc:Choice>
              <mc:Fallback/>
            </mc:AlternateContent>
            <a:b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dove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 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è la radice di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ea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sz="1800" b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857855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22857" y="313150"/>
            <a:ext cx="11750380" cy="926606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pPr>
              <a:defRPr/>
            </a:pPr>
            <a:r>
              <a:rPr lang="it-IT"/>
              <a:t>Definizioni</a:t>
            </a:r>
            <a:endParaRPr/>
          </a:p>
        </p:txBody>
      </p:sp>
      <p:sp>
        <p:nvSpPr>
          <p:cNvPr id="1050671263" name="Content Placeholder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651638" y="1395266"/>
            <a:ext cx="5707514" cy="499204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Autofit/>
          </a:bodyPr>
          <a:lstStyle/>
          <a:p>
            <a:pPr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Earliest arrival time:</a:t>
            </a:r>
            <a:br>
              <a:rPr lang="it-IT" sz="20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y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è definito come l’istante di tempo minimo con cui si arriva 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b="0" i="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y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it-IT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partendo da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b="0" i="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endParaRPr lang="it-IT" b="1"/>
          </a:p>
          <a:p>
            <a:pPr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Earliest arrival path:</a:t>
            </a:r>
            <a:br>
              <a:rPr lang="it-IT" sz="2000" b="1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</a:b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ea(x,y)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è definito come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π</m:t>
                      </m:r>
                      <m:d>
                        <m:dPr>
                          <m:begChr m:val="("/>
                          <m:endChr m:val=")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x,y</m:t>
                          </m:r>
                        </m:e>
                      </m:d>
                      <m:r>
                        <m:rPr/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valido tale che è possibile raggiungere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y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con tempo minimo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partendo da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</m:t>
                      </m:r>
                    </m:oMath>
                  </m:oMathPara>
                </a14:m>
              </mc:Choice>
              <mc:Fallback/>
            </mc:AlternateContent>
            <a:endParaRPr/>
          </a:p>
          <a:p>
            <a:pPr algn="l">
              <a:buClr>
                <a:srgbClr val="34893B"/>
              </a:buClr>
              <a:buSzPct val="80000"/>
              <a:buFont typeface="Wingdings"/>
              <a:buChar char="v"/>
              <a:defRPr/>
            </a:pPr>
            <a:r>
              <a:rPr lang="it-IT" sz="2000" b="1"/>
              <a:t>Earliest arrival Tree:</a:t>
            </a:r>
            <a:br>
              <a:rPr lang="it-IT" sz="2000" b="1"/>
            </a:b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sottografo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ea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di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G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1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con topologia ad albero contenente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∀y∈V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gli earliest arrival path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ea(x,y)</m:t>
                      </m:r>
                    </m:oMath>
                  </m:oMathPara>
                </a14:m>
              </mc:Choice>
              <mc:Fallback/>
            </mc:AlternateContent>
            <a:b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dove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x </m:t>
                      </m:r>
                    </m:oMath>
                  </m:oMathPara>
                </a14:m>
              </mc:Choice>
              <mc:Fallback/>
            </mc:AlternateContent>
            <a:r>
              <a:rPr lang="it-IT" sz="1800" b="0" i="0" u="none" strike="noStrike" cap="none" spc="0">
                <a:solidFill>
                  <a:schemeClr val="tx1"/>
                </a:solidFill>
                <a:latin typeface="Arial"/>
                <a:ea typeface="+mn-ea"/>
                <a:cs typeface="Arial"/>
              </a:rPr>
              <a:t>è la radice di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ea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it-IT" sz="1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x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sz="1800" b="0"/>
          </a:p>
        </p:txBody>
      </p:sp>
      <p:sp>
        <p:nvSpPr>
          <p:cNvPr id="1232994576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511716067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1874163582" name="Segnaposto numero diapositiva 8"/>
          <p:cNvSpPr>
            <a:spLocks noGrp="1"/>
          </p:cNvSpPr>
          <p:nvPr>
            <p:ph type="sldNum" sz="quarter" idx="12"/>
          </p:nvPr>
        </p:nvSpPr>
        <p:spPr bwMode="auto">
          <a:xfrm>
            <a:off x="9182107" y="6494468"/>
            <a:ext cx="2743200" cy="365124"/>
          </a:xfrm>
        </p:spPr>
        <p:txBody>
          <a:bodyPr/>
          <a:lstStyle/>
          <a:p>
            <a:pPr>
              <a:defRPr/>
            </a:pPr>
            <a:fld id="{5061434D-0D15-7092-34A6-B0DA10B73C6C}" type="slidenum">
              <a:rPr lang="en-GB"/>
              <a:t/>
            </a:fld>
            <a:endParaRPr lang="en-GB"/>
          </a:p>
        </p:txBody>
      </p:sp>
      <p:sp>
        <p:nvSpPr>
          <p:cNvPr id="1850703268" name=""/>
          <p:cNvSpPr txBox="1"/>
          <p:nvPr/>
        </p:nvSpPr>
        <p:spPr bwMode="auto">
          <a:xfrm rot="0" flipH="0" flipV="0">
            <a:off x="8597527" y="5895020"/>
            <a:ext cx="174947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it-IT" sz="1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ea(A,E)</m:t>
                      </m:r>
                    </m:oMath>
                  </m:oMathPara>
                </a14:m>
              </mc:Choice>
              <mc:Fallback/>
            </mc:AlternateContent>
            <a:endParaRPr sz="2000" b="0"/>
          </a:p>
        </p:txBody>
      </p:sp>
      <p:pic>
        <p:nvPicPr>
          <p:cNvPr id="928545574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524129" y="2173311"/>
            <a:ext cx="3712758" cy="36740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faccettatura">
  <a:themeElements>
    <a:clrScheme name="Colori Tor Vergata">
      <a:dk1>
        <a:srgbClr val="000000"/>
      </a:dk1>
      <a:lt1>
        <a:srgbClr val="FFFFFF"/>
      </a:lt1>
      <a:dk2>
        <a:srgbClr val="000000"/>
      </a:dk2>
      <a:lt2>
        <a:srgbClr val="7F7F7F"/>
      </a:lt2>
      <a:accent1>
        <a:srgbClr val="007D34"/>
      </a:accent1>
      <a:accent2>
        <a:srgbClr val="F98922"/>
      </a:accent2>
      <a:accent3>
        <a:srgbClr val="FFFFFF"/>
      </a:accent3>
      <a:accent4>
        <a:srgbClr val="000000"/>
      </a:accent4>
      <a:accent5>
        <a:srgbClr val="1D8BC2"/>
      </a:accent5>
      <a:accent6>
        <a:srgbClr val="7F7F7F"/>
      </a:accent6>
      <a:hlink>
        <a:srgbClr val="007D34"/>
      </a:hlink>
      <a:folHlink>
        <a:srgbClr val="7F7F7F"/>
      </a:folHlink>
    </a:clrScheme>
    <a:fontScheme name="Caratteri TorVergata">
      <a:majorFont>
        <a:latin typeface="Circe"/>
        <a:ea typeface="Arial"/>
        <a:cs typeface="Arial"/>
      </a:majorFont>
      <a:minorFont>
        <a:latin typeface="Circe"/>
        <a:ea typeface="Arial"/>
        <a:cs typeface="Arial"/>
      </a:minorFont>
    </a:fontScheme>
    <a:fmtScheme name="Facet"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noFill/>
        <a:ln>
          <a:solidFill>
            <a:srgbClr val="898989"/>
          </a:solidFill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customXml/_rels/item1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1.xml"/></Relationships>
</file>

<file path=customXml/_rels/item2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2.xml"/></Relationships>
</file>

<file path=customXml/_rels/item3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CBD8E9BD231E8449C5B02FFFC904B17" ma:contentTypeVersion="17" ma:contentTypeDescription="Creare un nuovo documento." ma:contentTypeScope="" ma:versionID="26d9f487d3adf35548f1d603e8fb4818">
  <xsd:schema xmlns:xsd="http://www.w3.org/2001/XMLSchema" xmlns:xs="http://www.w3.org/2001/XMLSchema" xmlns:p="http://schemas.microsoft.com/office/2006/metadata/properties" xmlns:ns2="fc2c908a-a07d-4cac-8e16-b3afa39179c0" xmlns:ns3="af27f4f9-a966-402c-b167-42797591d91b" targetNamespace="http://schemas.microsoft.com/office/2006/metadata/properties" ma:root="true" ma:fieldsID="c61e30d12394cc81306abb7729ef1bd4" ns2:_="" ns3:_="">
    <xsd:import namespace="fc2c908a-a07d-4cac-8e16-b3afa39179c0"/>
    <xsd:import namespace="af27f4f9-a966-402c-b167-42797591d9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c908a-a07d-4cac-8e16-b3afa39179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Tag immagine" ma:readOnly="false" ma:fieldId="{5cf76f15-5ced-4ddc-b409-7134ff3c332f}" ma:taxonomyMulti="true" ma:sspId="1013fbc9-b00e-4d37-9f0b-4b76e146b3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27f4f9-a966-402c-b167-42797591d91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ce19352-7865-43d1-b986-da73fd9cf04a}" ma:internalName="TaxCatchAll" ma:showField="CatchAllData" ma:web="af27f4f9-a966-402c-b167-42797591d91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This value indicates the number of saves or revisions. The application is responsible for updating this value after each revision.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c2c908a-a07d-4cac-8e16-b3afa39179c0">
      <Terms xmlns="http://schemas.microsoft.com/office/infopath/2007/PartnerControls"/>
    </lcf76f155ced4ddcb4097134ff3c332f>
    <TaxCatchAll xmlns="af27f4f9-a966-402c-b167-42797591d91b" xsi:nil="true"/>
  </documentManagement>
</p:properties>
</file>

<file path=customXml/itemProps1.xml><?xml version="1.0" encoding="utf-8"?>
<ds:datastoreItem xmlns:ds="http://schemas.openxmlformats.org/officeDocument/2006/customXml" ds:itemID="{94DB6E06-4FEE-4D1B-BE36-EDB1131568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6CE3C0-022D-400F-8C28-A459E63F8F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2c908a-a07d-4cac-8e16-b3afa39179c0"/>
    <ds:schemaRef ds:uri="af27f4f9-a966-402c-b167-42797591d9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04B4B71D-2B27-406B-A849-6E7D458952C4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fc2c908a-a07d-4cac-8e16-b3afa39179c0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af27f4f9-a966-402c-b167-42797591d91b"/>
    <ds:schemaRef ds:uri="http://purl.org/dc/elements/1.1/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ONLYOFFICE/9.1.0.173</Application>
  <PresentationFormat>On-screen Show (4:3)</PresentationFormat>
  <Paragraphs>0</Paragraphs>
  <Slides>45</Slides>
  <Notes>45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</vt:vector>
  </TitlesOfParts>
  <Manager>Max.Schiraldi@uniroma2.eu</Manager>
  <Company>Università degli Studi di Roma Tor Vergata</Company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Roma Tor Vergata</dc:title>
  <dc:subject>FORMAT; TEMPLATE; SCHEMA</dc:subject>
  <dc:creator>Max.Schiraldi@uniroma2.eu</dc:creator>
  <cp:keywords>Università degli Studi di Roma Tor Vergata</cp:keywords>
  <dc:description>Università degli Studi di Roma Tor Vergata</dc:description>
  <cp:lastModifiedBy/>
  <cp:revision>372</cp:revision>
  <dcterms:created xsi:type="dcterms:W3CDTF">2014-06-03T13:46:59Z</dcterms:created>
  <dcterms:modified xsi:type="dcterms:W3CDTF">2025-10-29T13:18:23Z</dcterms:modified>
  <cp:category>FORMAT;TEMPLATE;SCHEMA</cp:category>
</cp:coreProperties>
</file>