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7" r:id="rId2"/>
  </p:sldMasterIdLst>
  <p:notesMasterIdLst>
    <p:notesMasterId r:id="rId36"/>
  </p:notesMasterIdLst>
  <p:handoutMasterIdLst>
    <p:handoutMasterId r:id="rId37"/>
  </p:handoutMasterIdLst>
  <p:sldIdLst>
    <p:sldId id="256" r:id="rId3"/>
    <p:sldId id="273" r:id="rId4"/>
    <p:sldId id="258" r:id="rId5"/>
    <p:sldId id="271" r:id="rId6"/>
    <p:sldId id="267" r:id="rId7"/>
    <p:sldId id="270" r:id="rId8"/>
    <p:sldId id="269" r:id="rId9"/>
    <p:sldId id="1704" r:id="rId10"/>
    <p:sldId id="272" r:id="rId11"/>
    <p:sldId id="1705" r:id="rId12"/>
    <p:sldId id="1706" r:id="rId13"/>
    <p:sldId id="1712" r:id="rId14"/>
    <p:sldId id="1711" r:id="rId15"/>
    <p:sldId id="1707" r:id="rId16"/>
    <p:sldId id="1708" r:id="rId17"/>
    <p:sldId id="274" r:id="rId18"/>
    <p:sldId id="1709" r:id="rId19"/>
    <p:sldId id="1710" r:id="rId20"/>
    <p:sldId id="1724" r:id="rId21"/>
    <p:sldId id="1725" r:id="rId22"/>
    <p:sldId id="1726" r:id="rId23"/>
    <p:sldId id="1717" r:id="rId24"/>
    <p:sldId id="1715" r:id="rId25"/>
    <p:sldId id="1720" r:id="rId26"/>
    <p:sldId id="1719" r:id="rId27"/>
    <p:sldId id="1716" r:id="rId28"/>
    <p:sldId id="1723" r:id="rId29"/>
    <p:sldId id="1730" r:id="rId30"/>
    <p:sldId id="1731" r:id="rId31"/>
    <p:sldId id="1722" r:id="rId32"/>
    <p:sldId id="1732" r:id="rId33"/>
    <p:sldId id="1727" r:id="rId34"/>
    <p:sldId id="1729"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6201" autoAdjust="0"/>
  </p:normalViewPr>
  <p:slideViewPr>
    <p:cSldViewPr snapToObjects="1">
      <p:cViewPr>
        <p:scale>
          <a:sx n="70" d="100"/>
          <a:sy n="70" d="100"/>
        </p:scale>
        <p:origin x="-94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Objects="1"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2018/12/24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副标题 2">
            <a:extLst>
              <a:ext uri="{FF2B5EF4-FFF2-40B4-BE49-F238E27FC236}">
                <a16:creationId xmlns:a16="http://schemas.microsoft.com/office/drawing/2014/main" xmlns="" id="{DE4774FD-CA84-4334-A5E6-4018CC8F8387}"/>
              </a:ext>
            </a:extLst>
          </p:cNvPr>
          <p:cNvSpPr>
            <a:spLocks noGrp="1"/>
          </p:cNvSpPr>
          <p:nvPr>
            <p:ph type="subTitle" idx="1"/>
          </p:nvPr>
        </p:nvSpPr>
        <p:spPr>
          <a:xfrm>
            <a:off x="669926" y="2877828"/>
            <a:ext cx="10850562" cy="444594"/>
          </a:xfrm>
        </p:spPr>
        <p:txBody>
          <a:bodyPr anchor="ctr">
            <a:normAutofit/>
          </a:bodyPr>
          <a:lstStyle>
            <a:lvl1pPr marL="0" indent="0" algn="ctr">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 name="标题 1">
            <a:extLst>
              <a:ext uri="{FF2B5EF4-FFF2-40B4-BE49-F238E27FC236}">
                <a16:creationId xmlns:a16="http://schemas.microsoft.com/office/drawing/2014/main" xmlns="" id="{51BC89B0-625D-43E6-B3D9-96B6348FD82D}"/>
              </a:ext>
            </a:extLst>
          </p:cNvPr>
          <p:cNvSpPr>
            <a:spLocks noGrp="1"/>
          </p:cNvSpPr>
          <p:nvPr>
            <p:ph type="ctrTitle"/>
          </p:nvPr>
        </p:nvSpPr>
        <p:spPr>
          <a:xfrm>
            <a:off x="669926" y="1786122"/>
            <a:ext cx="10850562" cy="1072602"/>
          </a:xfrm>
        </p:spPr>
        <p:txBody>
          <a:bodyPr anchor="ctr">
            <a:normAutofit/>
          </a:bodyPr>
          <a:lstStyle>
            <a:lvl1pPr algn="ctr">
              <a:defRPr sz="4000">
                <a:solidFill>
                  <a:schemeClr val="accent1"/>
                </a:solidFill>
              </a:defRPr>
            </a:lvl1pPr>
          </a:lstStyle>
          <a:p>
            <a:r>
              <a:rPr lang="en-US" dirty="0"/>
              <a:t>Click to edit Master title style</a:t>
            </a:r>
            <a:endParaRPr lang="zh-CN" altLang="en-US" dirty="0"/>
          </a:p>
        </p:txBody>
      </p:sp>
      <p:sp>
        <p:nvSpPr>
          <p:cNvPr id="14" name="文本占位符 13">
            <a:extLst>
              <a:ext uri="{FF2B5EF4-FFF2-40B4-BE49-F238E27FC236}">
                <a16:creationId xmlns:a16="http://schemas.microsoft.com/office/drawing/2014/main" xmlns="" id="{F63CF7FF-9841-453A-8D11-A8042CB0D3C4}"/>
              </a:ext>
            </a:extLst>
          </p:cNvPr>
          <p:cNvSpPr>
            <a:spLocks noGrp="1"/>
          </p:cNvSpPr>
          <p:nvPr>
            <p:ph type="body" sz="quarter" idx="10" hasCustomPrompt="1"/>
          </p:nvPr>
        </p:nvSpPr>
        <p:spPr>
          <a:xfrm>
            <a:off x="669926" y="4052304"/>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5" name="文本占位符 13">
            <a:extLst>
              <a:ext uri="{FF2B5EF4-FFF2-40B4-BE49-F238E27FC236}">
                <a16:creationId xmlns:a16="http://schemas.microsoft.com/office/drawing/2014/main" xmlns="" id="{B30B88CF-5CF5-40AB-A59C-05AF2340EE0B}"/>
              </a:ext>
            </a:extLst>
          </p:cNvPr>
          <p:cNvSpPr>
            <a:spLocks noGrp="1"/>
          </p:cNvSpPr>
          <p:nvPr>
            <p:ph type="body" sz="quarter" idx="11" hasCustomPrompt="1"/>
          </p:nvPr>
        </p:nvSpPr>
        <p:spPr>
          <a:xfrm>
            <a:off x="669926" y="4348575"/>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821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xmlns=""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xmlns=""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xmlns=""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80262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1">
            <a:extLst>
              <a:ext uri="{FF2B5EF4-FFF2-40B4-BE49-F238E27FC236}">
                <a16:creationId xmlns:a16="http://schemas.microsoft.com/office/drawing/2014/main" xmlns="" id="{8EB21F71-7218-4FD8-ABCC-48727071BB9A}"/>
              </a:ext>
            </a:extLst>
          </p:cNvPr>
          <p:cNvSpPr>
            <a:spLocks noGrp="1"/>
          </p:cNvSpPr>
          <p:nvPr>
            <p:ph type="title"/>
          </p:nvPr>
        </p:nvSpPr>
        <p:spPr>
          <a:xfrm>
            <a:off x="4812269" y="210638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xmlns="" id="{19F0CF5A-B131-4349-8F42-32CB3037708D}"/>
              </a:ext>
            </a:extLst>
          </p:cNvPr>
          <p:cNvSpPr>
            <a:spLocks noGrp="1"/>
          </p:cNvSpPr>
          <p:nvPr>
            <p:ph type="body" idx="1"/>
          </p:nvPr>
        </p:nvSpPr>
        <p:spPr>
          <a:xfrm>
            <a:off x="4813385" y="3001736"/>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xmlns="" id="{F021CB09-2624-4284-AFC6-0124B76CA500}"/>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2018/12/24</a:t>
            </a:fld>
            <a:endParaRPr lang="zh-CN" altLang="en-US"/>
          </a:p>
        </p:txBody>
      </p:sp>
      <p:sp>
        <p:nvSpPr>
          <p:cNvPr id="14" name="页脚占位符 3">
            <a:extLst>
              <a:ext uri="{FF2B5EF4-FFF2-40B4-BE49-F238E27FC236}">
                <a16:creationId xmlns:a16="http://schemas.microsoft.com/office/drawing/2014/main" xmlns="" id="{783C9B21-C950-4BB2-8D5A-8D24BC999BCB}"/>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15" name="灯片编号占位符 4">
            <a:extLst>
              <a:ext uri="{FF2B5EF4-FFF2-40B4-BE49-F238E27FC236}">
                <a16:creationId xmlns:a16="http://schemas.microsoft.com/office/drawing/2014/main" xmlns="" id="{74383B9E-1B45-4B85-959B-1AF9865EE542}"/>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6" name="标题 5">
            <a:extLst>
              <a:ext uri="{FF2B5EF4-FFF2-40B4-BE49-F238E27FC236}">
                <a16:creationId xmlns:a16="http://schemas.microsoft.com/office/drawing/2014/main" xmlns="" id="{09678C7F-4932-45D0-B060-27F796ED5A0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7" name="内容占位符 7">
            <a:extLst>
              <a:ext uri="{FF2B5EF4-FFF2-40B4-BE49-F238E27FC236}">
                <a16:creationId xmlns:a16="http://schemas.microsoft.com/office/drawing/2014/main" xmlns="" id="{BF34A00D-273C-4CDA-9216-5588AB015D23}"/>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418E05-6741-489F-BC17-B35692DAB7F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
        <p:nvSpPr>
          <p:cNvPr id="7" name="Date Placeholder 2">
            <a:extLst>
              <a:ext uri="{FF2B5EF4-FFF2-40B4-BE49-F238E27FC236}">
                <a16:creationId xmlns:a16="http://schemas.microsoft.com/office/drawing/2014/main" xmlns="" id="{3BD9754C-2EB9-4F25-A6A6-BC54AF851172}"/>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2018/12/24</a:t>
            </a:fld>
            <a:endParaRPr lang="zh-CN" altLang="en-US"/>
          </a:p>
        </p:txBody>
      </p:sp>
      <p:sp>
        <p:nvSpPr>
          <p:cNvPr id="8" name="Footer Placeholder 3">
            <a:extLst>
              <a:ext uri="{FF2B5EF4-FFF2-40B4-BE49-F238E27FC236}">
                <a16:creationId xmlns:a16="http://schemas.microsoft.com/office/drawing/2014/main" xmlns="" id="{3FE0A611-686D-4957-B01C-FA736556DA37}"/>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9" name="Slide Number Placeholder 4">
            <a:extLst>
              <a:ext uri="{FF2B5EF4-FFF2-40B4-BE49-F238E27FC236}">
                <a16:creationId xmlns:a16="http://schemas.microsoft.com/office/drawing/2014/main" xmlns="" id="{4C7B408F-7D37-4BBC-9EBF-42E5395640E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1">
            <a:extLst>
              <a:ext uri="{FF2B5EF4-FFF2-40B4-BE49-F238E27FC236}">
                <a16:creationId xmlns:a16="http://schemas.microsoft.com/office/drawing/2014/main" xmlns="" id="{23DCF18F-1C52-4FAC-8ABB-3B8FEFDBDBB9}"/>
              </a:ext>
            </a:extLst>
          </p:cNvPr>
          <p:cNvSpPr>
            <a:spLocks noGrp="1"/>
          </p:cNvSpPr>
          <p:nvPr>
            <p:ph type="ctrTitle" hasCustomPrompt="1"/>
          </p:nvPr>
        </p:nvSpPr>
        <p:spPr>
          <a:xfrm>
            <a:off x="4766581" y="1807491"/>
            <a:ext cx="5426076" cy="1621509"/>
          </a:xfrm>
        </p:spPr>
        <p:txBody>
          <a:bodyPr anchor="b">
            <a:normAutofit/>
          </a:bodyPr>
          <a:lstStyle>
            <a:lvl1pPr marL="0" indent="0" algn="l">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xmlns="" id="{3573A750-9A1A-4E4F-BB95-77AF14ED7CCF}"/>
              </a:ext>
            </a:extLst>
          </p:cNvPr>
          <p:cNvSpPr>
            <a:spLocks noGrp="1"/>
          </p:cNvSpPr>
          <p:nvPr>
            <p:ph type="body" sz="quarter" idx="18" hasCustomPrompt="1"/>
          </p:nvPr>
        </p:nvSpPr>
        <p:spPr>
          <a:xfrm>
            <a:off x="4766581" y="4113727"/>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xmlns="" id="{980AC26D-505D-4F35-96F2-8E856207FF8F}"/>
              </a:ext>
            </a:extLst>
          </p:cNvPr>
          <p:cNvSpPr>
            <a:spLocks noGrp="1"/>
          </p:cNvSpPr>
          <p:nvPr>
            <p:ph type="body" sz="quarter" idx="10" hasCustomPrompt="1"/>
          </p:nvPr>
        </p:nvSpPr>
        <p:spPr>
          <a:xfrm>
            <a:off x="4766582" y="3817456"/>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CDC275-985E-45AD-860F-39764B073DE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xmlns="" id="{406E8A6F-5490-408C-8C53-2F6FF0E099CB}"/>
              </a:ext>
            </a:extLst>
          </p:cNvPr>
          <p:cNvSpPr>
            <a:spLocks noGrp="1"/>
          </p:cNvSpPr>
          <p:nvPr>
            <p:ph type="dt" sz="half" idx="10"/>
          </p:nvPr>
        </p:nvSpPr>
        <p:spPr/>
        <p:txBody>
          <a:bodyPr/>
          <a:lstStyle/>
          <a:p>
            <a:fld id="{6489D9C7-5DC6-4263-87FF-7C99F6FB63C3}" type="datetime1">
              <a:rPr lang="zh-CN" altLang="en-US" smtClean="0"/>
              <a:pPr/>
              <a:t>2018/12/24</a:t>
            </a:fld>
            <a:endParaRPr lang="zh-CN" altLang="en-US"/>
          </a:p>
        </p:txBody>
      </p:sp>
      <p:sp>
        <p:nvSpPr>
          <p:cNvPr id="4" name="页脚占位符 3">
            <a:extLst>
              <a:ext uri="{FF2B5EF4-FFF2-40B4-BE49-F238E27FC236}">
                <a16:creationId xmlns:a16="http://schemas.microsoft.com/office/drawing/2014/main" xmlns="" id="{A5A3F001-13E7-4974-B329-DB5883BD24E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B7927F79-CA31-477B-A081-7FA1A46F44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933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631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579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xmlns="" id="{ED2FF44A-F9A2-4734-B9FC-7C1F743F65D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xmlns="" id="{8236A47E-D89B-44EB-9BF9-7FB07A284DC7}"/>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xmlns="" id="{890EC732-A8F9-4A9A-AC20-F97FE80F7E32}"/>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xmlns="" id="{B202BAAB-B381-4751-972E-4B7523C1478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2018/12/24</a:t>
            </a:fld>
            <a:endParaRPr lang="zh-CN" altLang="en-US"/>
          </a:p>
        </p:txBody>
      </p:sp>
      <p:sp>
        <p:nvSpPr>
          <p:cNvPr id="12" name="页脚占位符 4">
            <a:extLst>
              <a:ext uri="{FF2B5EF4-FFF2-40B4-BE49-F238E27FC236}">
                <a16:creationId xmlns:a16="http://schemas.microsoft.com/office/drawing/2014/main" xmlns="" id="{7D59A130-CDC7-49D3-9E11-DF24A274079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xmlns="" id="{4F3C11EF-40A7-4E60-85E3-29F5F570CF77}"/>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5" r:id="rId5"/>
    <p:sldLayoutId id="2147483661" r:id="rId6"/>
    <p:sldLayoutId id="2147483666"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208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5" Type="http://schemas.openxmlformats.org/officeDocument/2006/relationships/image" Target="../media/image35.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ṡlíḍè">
            <a:extLst>
              <a:ext uri="{FF2B5EF4-FFF2-40B4-BE49-F238E27FC236}">
                <a16:creationId xmlns:a16="http://schemas.microsoft.com/office/drawing/2014/main" xmlns="" id="{E7FFCF87-6C9E-4B34-A595-E557CF6E4987}"/>
              </a:ext>
            </a:extLst>
          </p:cNvPr>
          <p:cNvSpPr/>
          <p:nvPr/>
        </p:nvSpPr>
        <p:spPr bwMode="auto">
          <a:xfrm>
            <a:off x="0" y="0"/>
            <a:ext cx="12192000" cy="6883214"/>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5" name="副标题 4"/>
          <p:cNvSpPr>
            <a:spLocks noGrp="1"/>
          </p:cNvSpPr>
          <p:nvPr>
            <p:ph type="subTitle" idx="1"/>
          </p:nvPr>
        </p:nvSpPr>
        <p:spPr>
          <a:xfrm>
            <a:off x="3071664" y="4862887"/>
            <a:ext cx="10850562" cy="444594"/>
          </a:xfrm>
        </p:spPr>
        <p:txBody>
          <a:bodyPr/>
          <a:lstStyle/>
          <a:p>
            <a:r>
              <a:rPr lang="zh-CN" altLang="en-US" dirty="0" smtClean="0">
                <a:latin typeface="华文中宋" pitchFamily="2" charset="-122"/>
                <a:ea typeface="华文中宋" pitchFamily="2" charset="-122"/>
              </a:rPr>
              <a:t>信管</a:t>
            </a:r>
            <a:r>
              <a:rPr lang="en-US" altLang="zh-CN" dirty="0" smtClean="0">
                <a:latin typeface="华文中宋" pitchFamily="2" charset="-122"/>
                <a:ea typeface="华文中宋" pitchFamily="2" charset="-122"/>
              </a:rPr>
              <a:t>1601</a:t>
            </a:r>
            <a:r>
              <a:rPr lang="zh-CN" altLang="en-US" dirty="0" smtClean="0">
                <a:latin typeface="华文中宋" pitchFamily="2" charset="-122"/>
                <a:ea typeface="华文中宋" pitchFamily="2" charset="-122"/>
              </a:rPr>
              <a:t>班 郭佳佳 朱昌琪 曾庆昆 赵诚之</a:t>
            </a:r>
            <a:endParaRPr lang="en-US" altLang="zh-CN" dirty="0">
              <a:latin typeface="华文中宋" pitchFamily="2" charset="-122"/>
              <a:ea typeface="华文中宋" pitchFamily="2" charset="-122"/>
            </a:endParaRPr>
          </a:p>
        </p:txBody>
      </p:sp>
      <p:sp>
        <p:nvSpPr>
          <p:cNvPr id="4" name="标题 3"/>
          <p:cNvSpPr>
            <a:spLocks noGrp="1"/>
          </p:cNvSpPr>
          <p:nvPr>
            <p:ph type="ctrTitle"/>
          </p:nvPr>
        </p:nvSpPr>
        <p:spPr/>
        <p:txBody>
          <a:bodyPr>
            <a:normAutofit/>
          </a:bodyPr>
          <a:lstStyle/>
          <a:p>
            <a:r>
              <a:rPr lang="zh-CN" altLang="en-US" sz="4800" dirty="0" smtClean="0"/>
              <a:t>半糖歌单交友匹配系统</a:t>
            </a:r>
            <a:endParaRPr lang="zh-CN" altLang="en-US" sz="4800" dirty="0"/>
          </a:p>
        </p:txBody>
      </p:sp>
      <p:sp>
        <p:nvSpPr>
          <p:cNvPr id="14" name="ïSľîḍe">
            <a:extLst>
              <a:ext uri="{FF2B5EF4-FFF2-40B4-BE49-F238E27FC236}">
                <a16:creationId xmlns:a16="http://schemas.microsoft.com/office/drawing/2014/main" xmlns="" id="{673CF976-2B8E-477C-8E93-3C285171A606}"/>
              </a:ext>
            </a:extLst>
          </p:cNvPr>
          <p:cNvSpPr/>
          <p:nvPr/>
        </p:nvSpPr>
        <p:spPr>
          <a:xfrm>
            <a:off x="669926"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ïSľîḍe">
            <a:extLst>
              <a:ext uri="{FF2B5EF4-FFF2-40B4-BE49-F238E27FC236}">
                <a16:creationId xmlns:a16="http://schemas.microsoft.com/office/drawing/2014/main" xmlns="" id="{673CF976-2B8E-477C-8E93-3C285171A606}"/>
              </a:ext>
            </a:extLst>
          </p:cNvPr>
          <p:cNvSpPr/>
          <p:nvPr/>
        </p:nvSpPr>
        <p:spPr>
          <a:xfrm>
            <a:off x="6816080"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ïSľîḍe">
            <a:extLst>
              <a:ext uri="{FF2B5EF4-FFF2-40B4-BE49-F238E27FC236}">
                <a16:creationId xmlns:a16="http://schemas.microsoft.com/office/drawing/2014/main" xmlns="" id="{673CF976-2B8E-477C-8E93-3C285171A606}"/>
              </a:ext>
            </a:extLst>
          </p:cNvPr>
          <p:cNvSpPr/>
          <p:nvPr/>
        </p:nvSpPr>
        <p:spPr>
          <a:xfrm>
            <a:off x="2639616"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ïSľîḍe">
            <a:extLst>
              <a:ext uri="{FF2B5EF4-FFF2-40B4-BE49-F238E27FC236}">
                <a16:creationId xmlns:a16="http://schemas.microsoft.com/office/drawing/2014/main" xmlns="" id="{673CF976-2B8E-477C-8E93-3C285171A606}"/>
              </a:ext>
            </a:extLst>
          </p:cNvPr>
          <p:cNvSpPr/>
          <p:nvPr/>
        </p:nvSpPr>
        <p:spPr>
          <a:xfrm>
            <a:off x="4727848"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ïSľîḍe">
            <a:extLst>
              <a:ext uri="{FF2B5EF4-FFF2-40B4-BE49-F238E27FC236}">
                <a16:creationId xmlns:a16="http://schemas.microsoft.com/office/drawing/2014/main" xmlns="" id="{673CF976-2B8E-477C-8E93-3C285171A606}"/>
              </a:ext>
            </a:extLst>
          </p:cNvPr>
          <p:cNvSpPr/>
          <p:nvPr/>
        </p:nvSpPr>
        <p:spPr>
          <a:xfrm>
            <a:off x="10704512"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ïSľîḍe">
            <a:extLst>
              <a:ext uri="{FF2B5EF4-FFF2-40B4-BE49-F238E27FC236}">
                <a16:creationId xmlns:a16="http://schemas.microsoft.com/office/drawing/2014/main" xmlns="" id="{673CF976-2B8E-477C-8E93-3C285171A606}"/>
              </a:ext>
            </a:extLst>
          </p:cNvPr>
          <p:cNvSpPr/>
          <p:nvPr/>
        </p:nvSpPr>
        <p:spPr>
          <a:xfrm>
            <a:off x="8832304" y="2888940"/>
            <a:ext cx="1201017" cy="1080120"/>
          </a:xfrm>
          <a:prstGeom prst="diamond">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B2D8B951-E90F-4AC6-98E3-F2D2848EC416}"/>
              </a:ext>
            </a:extLst>
          </p:cNvPr>
          <p:cNvSpPr>
            <a:spLocks noGrp="1"/>
          </p:cNvSpPr>
          <p:nvPr>
            <p:ph type="title"/>
          </p:nvPr>
        </p:nvSpPr>
        <p:spPr>
          <a:xfrm>
            <a:off x="669924" y="0"/>
            <a:ext cx="10850563" cy="1028699"/>
          </a:xfrm>
        </p:spPr>
        <p:txBody>
          <a:bodyPr/>
          <a:lstStyle/>
          <a:p>
            <a:r>
              <a:rPr lang="zh-CN" altLang="zh-CN" dirty="0">
                <a:latin typeface="Kozuka Mincho Pr6N M" pitchFamily="18" charset="-128"/>
                <a:ea typeface="Kozuka Mincho Pr6N M" pitchFamily="18" charset="-128"/>
              </a:rPr>
              <a:t>功能</a:t>
            </a:r>
            <a:r>
              <a:rPr lang="zh-CN" altLang="zh-CN" dirty="0" smtClean="0">
                <a:latin typeface="Kozuka Mincho Pr6N M" pitchFamily="18" charset="-128"/>
                <a:ea typeface="Kozuka Mincho Pr6N M" pitchFamily="18" charset="-128"/>
              </a:rPr>
              <a:t>结构图</a:t>
            </a:r>
            <a:endParaRPr lang="zh-CN" altLang="zh-CN" dirty="0"/>
          </a:p>
        </p:txBody>
      </p:sp>
      <p:sp>
        <p:nvSpPr>
          <p:cNvPr id="4" name="灯片编号占位符 3">
            <a:extLst>
              <a:ext uri="{FF2B5EF4-FFF2-40B4-BE49-F238E27FC236}">
                <a16:creationId xmlns:a16="http://schemas.microsoft.com/office/drawing/2014/main" xmlns="" id="{1CC3633F-FE0F-4284-96A0-99B87CF9A442}"/>
              </a:ext>
            </a:extLst>
          </p:cNvPr>
          <p:cNvSpPr>
            <a:spLocks noGrp="1"/>
          </p:cNvSpPr>
          <p:nvPr>
            <p:ph type="sldNum" sz="quarter" idx="12"/>
          </p:nvPr>
        </p:nvSpPr>
        <p:spPr>
          <a:xfrm>
            <a:off x="8610599" y="6240462"/>
            <a:ext cx="2909888" cy="206381"/>
          </a:xfrm>
        </p:spPr>
        <p:txBody>
          <a:bodyPr/>
          <a:lstStyle/>
          <a:p>
            <a:fld id="{5DD3DB80-B894-403A-B48E-6FDC1A72010E}" type="slidenum">
              <a:rPr lang="zh-CN" altLang="en-US" smtClean="0"/>
              <a:pPr/>
              <a:t>10</a:t>
            </a:fld>
            <a:endParaRPr lang="zh-CN" altLang="en-US"/>
          </a:p>
        </p:txBody>
      </p:sp>
      <p:grpSp>
        <p:nvGrpSpPr>
          <p:cNvPr id="72" name="画布 99"/>
          <p:cNvGrpSpPr/>
          <p:nvPr/>
        </p:nvGrpSpPr>
        <p:grpSpPr>
          <a:xfrm>
            <a:off x="1127448" y="1341090"/>
            <a:ext cx="10153128" cy="4951634"/>
            <a:chOff x="0" y="-29848"/>
            <a:chExt cx="5372100" cy="3411221"/>
          </a:xfrm>
        </p:grpSpPr>
        <p:sp>
          <p:nvSpPr>
            <p:cNvPr id="73" name="矩形 72"/>
            <p:cNvSpPr/>
            <p:nvPr/>
          </p:nvSpPr>
          <p:spPr>
            <a:xfrm>
              <a:off x="0" y="-29848"/>
              <a:ext cx="5372100" cy="3409950"/>
            </a:xfrm>
            <a:prstGeom prst="rect">
              <a:avLst/>
            </a:prstGeom>
            <a:noFill/>
            <a:ln>
              <a:noFill/>
            </a:ln>
          </p:spPr>
        </p:sp>
        <p:grpSp>
          <p:nvGrpSpPr>
            <p:cNvPr id="74" name="Group 52"/>
            <p:cNvGrpSpPr>
              <a:grpSpLocks/>
            </p:cNvGrpSpPr>
            <p:nvPr/>
          </p:nvGrpSpPr>
          <p:grpSpPr bwMode="auto">
            <a:xfrm>
              <a:off x="85731" y="1903"/>
              <a:ext cx="5056860" cy="3379470"/>
              <a:chOff x="2025" y="7995"/>
              <a:chExt cx="7963" cy="5322"/>
            </a:xfrm>
          </p:grpSpPr>
          <p:cxnSp>
            <p:nvCxnSpPr>
              <p:cNvPr id="76" name="Line 53"/>
              <p:cNvCxnSpPr/>
              <p:nvPr/>
            </p:nvCxnSpPr>
            <p:spPr bwMode="auto">
              <a:xfrm>
                <a:off x="2403" y="8741"/>
                <a:ext cx="720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7" name="Rectangle 54"/>
              <p:cNvSpPr>
                <a:spLocks noChangeArrowheads="1"/>
              </p:cNvSpPr>
              <p:nvPr/>
            </p:nvSpPr>
            <p:spPr bwMode="auto">
              <a:xfrm>
                <a:off x="5328" y="9089"/>
                <a:ext cx="538" cy="15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评价管理</a:t>
                </a:r>
              </a:p>
            </p:txBody>
          </p:sp>
          <p:sp>
            <p:nvSpPr>
              <p:cNvPr id="78" name="Rectangle 55"/>
              <p:cNvSpPr>
                <a:spLocks noChangeArrowheads="1"/>
              </p:cNvSpPr>
              <p:nvPr/>
            </p:nvSpPr>
            <p:spPr bwMode="auto">
              <a:xfrm>
                <a:off x="2025" y="9091"/>
                <a:ext cx="538" cy="15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后台登录</a:t>
                </a:r>
              </a:p>
            </p:txBody>
          </p:sp>
          <p:sp>
            <p:nvSpPr>
              <p:cNvPr id="79" name="Rectangle 57"/>
              <p:cNvSpPr>
                <a:spLocks noChangeArrowheads="1"/>
              </p:cNvSpPr>
              <p:nvPr/>
            </p:nvSpPr>
            <p:spPr bwMode="auto">
              <a:xfrm>
                <a:off x="3022" y="9118"/>
                <a:ext cx="534" cy="1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用户管理</a:t>
                </a:r>
              </a:p>
            </p:txBody>
          </p:sp>
          <p:sp>
            <p:nvSpPr>
              <p:cNvPr id="80" name="Rectangle 59"/>
              <p:cNvSpPr>
                <a:spLocks noChangeArrowheads="1"/>
              </p:cNvSpPr>
              <p:nvPr/>
            </p:nvSpPr>
            <p:spPr bwMode="auto">
              <a:xfrm>
                <a:off x="7710" y="9107"/>
                <a:ext cx="538" cy="156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歌单管理</a:t>
                </a:r>
              </a:p>
            </p:txBody>
          </p:sp>
          <p:sp>
            <p:nvSpPr>
              <p:cNvPr id="81" name="Rectangle 60"/>
              <p:cNvSpPr>
                <a:spLocks noChangeArrowheads="1"/>
              </p:cNvSpPr>
              <p:nvPr/>
            </p:nvSpPr>
            <p:spPr bwMode="auto">
              <a:xfrm>
                <a:off x="9449" y="9091"/>
                <a:ext cx="539" cy="15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退出后台</a:t>
                </a:r>
              </a:p>
            </p:txBody>
          </p:sp>
          <p:sp>
            <p:nvSpPr>
              <p:cNvPr id="82" name="Rectangle 62"/>
              <p:cNvSpPr>
                <a:spLocks noChangeArrowheads="1"/>
              </p:cNvSpPr>
              <p:nvPr/>
            </p:nvSpPr>
            <p:spPr bwMode="auto">
              <a:xfrm>
                <a:off x="4498" y="7995"/>
                <a:ext cx="2538" cy="4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半糖歌单管理系统后台</a:t>
                </a:r>
              </a:p>
              <a:p>
                <a:pPr marL="0" marR="0" algn="just">
                  <a:spcBef>
                    <a:spcPts val="0"/>
                  </a:spcBef>
                  <a:spcAft>
                    <a:spcPts val="0"/>
                  </a:spcAft>
                </a:pPr>
                <a:r>
                  <a:rPr lang="en-US" sz="2000" b="1" kern="100">
                    <a:effectLst/>
                    <a:latin typeface="Calibri"/>
                    <a:ea typeface="宋体"/>
                    <a:cs typeface="Times New Roman"/>
                  </a:rPr>
                  <a:t> </a:t>
                </a:r>
                <a:endParaRPr lang="zh-CN" sz="2000" b="1" kern="100">
                  <a:effectLst/>
                  <a:latin typeface="Calibri"/>
                  <a:ea typeface="宋体"/>
                  <a:cs typeface="Times New Roman"/>
                </a:endParaRPr>
              </a:p>
            </p:txBody>
          </p:sp>
          <p:cxnSp>
            <p:nvCxnSpPr>
              <p:cNvPr id="83" name="AutoShape 63"/>
              <p:cNvCxnSpPr>
                <a:cxnSpLocks noChangeShapeType="1"/>
                <a:stCxn id="82" idx="2"/>
              </p:cNvCxnSpPr>
              <p:nvPr/>
            </p:nvCxnSpPr>
            <p:spPr bwMode="auto">
              <a:xfrm>
                <a:off x="5767" y="8462"/>
                <a:ext cx="0" cy="2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4" name="Rectangle 65"/>
              <p:cNvSpPr>
                <a:spLocks noChangeArrowheads="1"/>
              </p:cNvSpPr>
              <p:nvPr/>
            </p:nvSpPr>
            <p:spPr bwMode="auto">
              <a:xfrm>
                <a:off x="2546" y="11270"/>
                <a:ext cx="538" cy="15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用户信息</a:t>
                </a:r>
              </a:p>
            </p:txBody>
          </p:sp>
          <p:sp>
            <p:nvSpPr>
              <p:cNvPr id="85" name="Rectangle 67"/>
              <p:cNvSpPr>
                <a:spLocks noChangeArrowheads="1"/>
              </p:cNvSpPr>
              <p:nvPr/>
            </p:nvSpPr>
            <p:spPr bwMode="auto">
              <a:xfrm>
                <a:off x="3397" y="11315"/>
                <a:ext cx="534" cy="1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冻结解冻</a:t>
                </a:r>
              </a:p>
            </p:txBody>
          </p:sp>
          <p:sp>
            <p:nvSpPr>
              <p:cNvPr id="86" name="Rectangle 68"/>
              <p:cNvSpPr>
                <a:spLocks noChangeArrowheads="1"/>
              </p:cNvSpPr>
              <p:nvPr/>
            </p:nvSpPr>
            <p:spPr bwMode="auto">
              <a:xfrm>
                <a:off x="5311" y="11288"/>
                <a:ext cx="538" cy="20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查看评价信息</a:t>
                </a:r>
              </a:p>
            </p:txBody>
          </p:sp>
          <p:sp>
            <p:nvSpPr>
              <p:cNvPr id="87" name="Rectangle 72"/>
              <p:cNvSpPr>
                <a:spLocks noChangeArrowheads="1"/>
              </p:cNvSpPr>
              <p:nvPr/>
            </p:nvSpPr>
            <p:spPr bwMode="auto">
              <a:xfrm>
                <a:off x="7101" y="11313"/>
                <a:ext cx="538" cy="15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dirty="0">
                    <a:effectLst/>
                    <a:latin typeface="Calibri"/>
                    <a:ea typeface="宋体"/>
                    <a:cs typeface="Times New Roman"/>
                  </a:rPr>
                  <a:t>查看歌单</a:t>
                </a:r>
              </a:p>
            </p:txBody>
          </p:sp>
          <p:sp>
            <p:nvSpPr>
              <p:cNvPr id="88" name="Rectangle 74"/>
              <p:cNvSpPr>
                <a:spLocks noChangeArrowheads="1"/>
              </p:cNvSpPr>
              <p:nvPr/>
            </p:nvSpPr>
            <p:spPr bwMode="auto">
              <a:xfrm>
                <a:off x="7712" y="11279"/>
                <a:ext cx="538" cy="20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发布优质歌单</a:t>
                </a:r>
              </a:p>
            </p:txBody>
          </p:sp>
          <p:sp>
            <p:nvSpPr>
              <p:cNvPr id="89" name="Rectangle 75"/>
              <p:cNvSpPr>
                <a:spLocks noChangeArrowheads="1"/>
              </p:cNvSpPr>
              <p:nvPr/>
            </p:nvSpPr>
            <p:spPr bwMode="auto">
              <a:xfrm>
                <a:off x="8539" y="11271"/>
                <a:ext cx="538" cy="17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2000" b="1" kern="100">
                    <a:effectLst/>
                    <a:latin typeface="Calibri"/>
                    <a:ea typeface="宋体"/>
                    <a:cs typeface="Times New Roman"/>
                  </a:rPr>
                  <a:t>删除歌单</a:t>
                </a:r>
              </a:p>
            </p:txBody>
          </p:sp>
          <p:cxnSp>
            <p:nvCxnSpPr>
              <p:cNvPr id="90" name="AutoShape 76"/>
              <p:cNvCxnSpPr>
                <a:cxnSpLocks noChangeShapeType="1"/>
                <a:stCxn id="76" idx="0"/>
              </p:cNvCxnSpPr>
              <p:nvPr/>
            </p:nvCxnSpPr>
            <p:spPr bwMode="auto">
              <a:xfrm flipH="1">
                <a:off x="2400" y="8741"/>
                <a:ext cx="3" cy="3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77"/>
              <p:cNvCxnSpPr>
                <a:cxnSpLocks noChangeShapeType="1"/>
                <a:stCxn id="76" idx="1"/>
              </p:cNvCxnSpPr>
              <p:nvPr/>
            </p:nvCxnSpPr>
            <p:spPr bwMode="auto">
              <a:xfrm flipH="1">
                <a:off x="9600" y="8742"/>
                <a:ext cx="4" cy="3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2" name="Line 78"/>
              <p:cNvCxnSpPr/>
              <p:nvPr/>
            </p:nvCxnSpPr>
            <p:spPr bwMode="auto">
              <a:xfrm>
                <a:off x="3240" y="8775"/>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3" name="Line 80"/>
              <p:cNvCxnSpPr/>
              <p:nvPr/>
            </p:nvCxnSpPr>
            <p:spPr bwMode="auto">
              <a:xfrm>
                <a:off x="5580" y="8741"/>
                <a:ext cx="0"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4" name="Line 82"/>
              <p:cNvCxnSpPr/>
              <p:nvPr/>
            </p:nvCxnSpPr>
            <p:spPr bwMode="auto">
              <a:xfrm>
                <a:off x="7920" y="8775"/>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5" name="Line 84"/>
              <p:cNvCxnSpPr/>
              <p:nvPr/>
            </p:nvCxnSpPr>
            <p:spPr bwMode="auto">
              <a:xfrm>
                <a:off x="3688" y="10958"/>
                <a:ext cx="0" cy="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6" name="Line 85"/>
              <p:cNvCxnSpPr/>
              <p:nvPr/>
            </p:nvCxnSpPr>
            <p:spPr bwMode="auto">
              <a:xfrm>
                <a:off x="2880" y="1095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7" name="Line 90"/>
              <p:cNvCxnSpPr/>
              <p:nvPr/>
            </p:nvCxnSpPr>
            <p:spPr bwMode="auto">
              <a:xfrm>
                <a:off x="8811" y="10988"/>
                <a:ext cx="0" cy="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8" name="Line 92"/>
              <p:cNvCxnSpPr/>
              <p:nvPr/>
            </p:nvCxnSpPr>
            <p:spPr bwMode="auto">
              <a:xfrm>
                <a:off x="7425" y="109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9" name="AutoShape 93"/>
              <p:cNvCxnSpPr>
                <a:cxnSpLocks noChangeShapeType="1"/>
              </p:cNvCxnSpPr>
              <p:nvPr/>
            </p:nvCxnSpPr>
            <p:spPr bwMode="auto">
              <a:xfrm>
                <a:off x="3263" y="10958"/>
                <a:ext cx="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0" name="AutoShape 97"/>
              <p:cNvCxnSpPr>
                <a:cxnSpLocks noChangeShapeType="1"/>
              </p:cNvCxnSpPr>
              <p:nvPr/>
            </p:nvCxnSpPr>
            <p:spPr bwMode="auto">
              <a:xfrm flipH="1">
                <a:off x="7419" y="10990"/>
                <a:ext cx="139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1" name="Line 99"/>
              <p:cNvCxnSpPr/>
              <p:nvPr/>
            </p:nvCxnSpPr>
            <p:spPr bwMode="auto">
              <a:xfrm>
                <a:off x="5580" y="10647"/>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3" name="AutoShape 102"/>
              <p:cNvCxnSpPr>
                <a:cxnSpLocks noChangeShapeType="1"/>
                <a:stCxn id="79" idx="2"/>
                <a:endCxn id="96" idx="0"/>
              </p:cNvCxnSpPr>
              <p:nvPr/>
            </p:nvCxnSpPr>
            <p:spPr bwMode="auto">
              <a:xfrm rot="5400000">
                <a:off x="2934" y="10604"/>
                <a:ext cx="301" cy="409"/>
              </a:xfrm>
              <a:prstGeom prst="bentConnector3">
                <a:avLst>
                  <a:gd name="adj1" fmla="val 9830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cxnSp>
          <p:nvCxnSpPr>
            <p:cNvPr id="75" name="直接连接符 74"/>
            <p:cNvCxnSpPr>
              <a:stCxn id="80" idx="2"/>
              <a:endCxn id="88" idx="0"/>
            </p:cNvCxnSpPr>
            <p:nvPr/>
          </p:nvCxnSpPr>
          <p:spPr>
            <a:xfrm>
              <a:off x="3866787" y="1699258"/>
              <a:ext cx="1270" cy="38798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22374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153160" y="2489997"/>
            <a:ext cx="5419185" cy="895350"/>
          </a:xfrm>
        </p:spPr>
        <p:txBody>
          <a:bodyPr>
            <a:normAutofit/>
          </a:bodyPr>
          <a:lstStyle/>
          <a:p>
            <a:r>
              <a:rPr lang="zh-CN" altLang="zh-CN" sz="3600" dirty="0">
                <a:latin typeface="Kozuka Mincho Pr6N M" pitchFamily="18" charset="-128"/>
                <a:ea typeface="Kozuka Mincho Pr6N M" pitchFamily="18" charset="-128"/>
              </a:rPr>
              <a:t>设计系统</a:t>
            </a:r>
            <a:r>
              <a:rPr lang="en-US" altLang="zh-CN" sz="3600" dirty="0">
                <a:latin typeface="Kozuka Mincho Pr6N M" pitchFamily="18" charset="-128"/>
                <a:ea typeface="Kozuka Mincho Pr6N M" pitchFamily="18" charset="-128"/>
              </a:rPr>
              <a:t>ER</a:t>
            </a:r>
            <a:r>
              <a:rPr lang="zh-CN" altLang="zh-CN" sz="3600" dirty="0">
                <a:latin typeface="Kozuka Mincho Pr6N M" pitchFamily="18" charset="-128"/>
                <a:ea typeface="Kozuka Mincho Pr6N M" pitchFamily="18" charset="-128"/>
              </a:rPr>
              <a:t>图</a:t>
            </a:r>
            <a:endParaRPr lang="zh-CN" altLang="en-US" sz="3600" dirty="0">
              <a:latin typeface="Kozuka Mincho Pr6N M" pitchFamily="18" charset="-128"/>
              <a:ea typeface="Kozuka Mincho Pr6N M" pitchFamily="18" charset="-128"/>
            </a:endParaRP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smtClean="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161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8" name="矩形 7">
            <a:extLst>
              <a:ext uri="{FF2B5EF4-FFF2-40B4-BE49-F238E27FC236}">
                <a16:creationId xmlns:a16="http://schemas.microsoft.com/office/drawing/2014/main" xmlns="" id="{D28A4DE6-CC58-47DF-A4F8-451A92F65A96}"/>
              </a:ext>
            </a:extLst>
          </p:cNvPr>
          <p:cNvSpPr/>
          <p:nvPr/>
        </p:nvSpPr>
        <p:spPr>
          <a:xfrm>
            <a:off x="673100" y="2887175"/>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C:\Users\Administrator\Desktop\数据库\ER图\联系图.jpg"/>
          <p:cNvPicPr/>
          <p:nvPr/>
        </p:nvPicPr>
        <p:blipFill>
          <a:blip r:embed="rId2">
            <a:extLst>
              <a:ext uri="{28A0092B-C50C-407E-A947-70E740481C1C}">
                <a14:useLocalDpi xmlns:a14="http://schemas.microsoft.com/office/drawing/2010/main" val="0"/>
              </a:ext>
            </a:extLst>
          </a:blip>
          <a:srcRect/>
          <a:stretch>
            <a:fillRect/>
          </a:stretch>
        </p:blipFill>
        <p:spPr bwMode="auto">
          <a:xfrm>
            <a:off x="2351584" y="908720"/>
            <a:ext cx="7920880" cy="5256583"/>
          </a:xfrm>
          <a:prstGeom prst="rect">
            <a:avLst/>
          </a:prstGeom>
          <a:noFill/>
          <a:ln>
            <a:noFill/>
          </a:ln>
        </p:spPr>
      </p:pic>
      <p:sp>
        <p:nvSpPr>
          <p:cNvPr id="4" name="TextBox 3"/>
          <p:cNvSpPr txBox="1"/>
          <p:nvPr/>
        </p:nvSpPr>
        <p:spPr>
          <a:xfrm>
            <a:off x="479376" y="188640"/>
            <a:ext cx="2736304" cy="523220"/>
          </a:xfrm>
          <a:prstGeom prst="rect">
            <a:avLst/>
          </a:prstGeom>
          <a:noFill/>
        </p:spPr>
        <p:txBody>
          <a:bodyPr wrap="square" rtlCol="0">
            <a:spAutoFit/>
          </a:bodyPr>
          <a:lstStyle/>
          <a:p>
            <a:r>
              <a:rPr lang="zh-CN" altLang="zh-CN" sz="2800" b="1" dirty="0">
                <a:solidFill>
                  <a:srgbClr val="000000"/>
                </a:solidFill>
                <a:latin typeface="Kozuka Mincho Pr6N M" pitchFamily="18" charset="-128"/>
                <a:ea typeface="Kozuka Mincho Pr6N M" pitchFamily="18" charset="-128"/>
                <a:cs typeface="+mj-cs"/>
              </a:rPr>
              <a:t>设计系统</a:t>
            </a:r>
            <a:r>
              <a:rPr lang="en-US" altLang="zh-CN" sz="2800" b="1" dirty="0">
                <a:solidFill>
                  <a:srgbClr val="000000"/>
                </a:solidFill>
                <a:latin typeface="Kozuka Mincho Pr6N M" pitchFamily="18" charset="-128"/>
                <a:ea typeface="Kozuka Mincho Pr6N M" pitchFamily="18" charset="-128"/>
                <a:cs typeface="+mj-cs"/>
              </a:rPr>
              <a:t>ER</a:t>
            </a:r>
            <a:r>
              <a:rPr lang="zh-CN" altLang="zh-CN" sz="2800" b="1" dirty="0">
                <a:solidFill>
                  <a:srgbClr val="000000"/>
                </a:solidFill>
                <a:latin typeface="Kozuka Mincho Pr6N M" pitchFamily="18" charset="-128"/>
                <a:ea typeface="Kozuka Mincho Pr6N M" pitchFamily="18" charset="-128"/>
                <a:cs typeface="+mj-cs"/>
              </a:rPr>
              <a:t>图</a:t>
            </a:r>
            <a:endParaRPr lang="zh-CN" altLang="en-US" sz="2800" dirty="0">
              <a:latin typeface="Kozuka Mincho Pr6N M" pitchFamily="18" charset="-128"/>
              <a:ea typeface="Kozuka Mincho Pr6N M" pitchFamily="18" charset="-128"/>
            </a:endParaRPr>
          </a:p>
        </p:txBody>
      </p:sp>
    </p:spTree>
    <p:extLst>
      <p:ext uri="{BB962C8B-B14F-4D97-AF65-F5344CB8AC3E}">
        <p14:creationId xmlns:p14="http://schemas.microsoft.com/office/powerpoint/2010/main" val="2883303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pic>
        <p:nvPicPr>
          <p:cNvPr id="9" name="图片 8" descr="C:\Users\Administrator\Desktop\数据库\ER图\用户实体ER图.jpg"/>
          <p:cNvPicPr/>
          <p:nvPr/>
        </p:nvPicPr>
        <p:blipFill>
          <a:blip r:embed="rId2">
            <a:extLst>
              <a:ext uri="{28A0092B-C50C-407E-A947-70E740481C1C}">
                <a14:useLocalDpi xmlns:a14="http://schemas.microsoft.com/office/drawing/2010/main" val="0"/>
              </a:ext>
            </a:extLst>
          </a:blip>
          <a:srcRect/>
          <a:stretch>
            <a:fillRect/>
          </a:stretch>
        </p:blipFill>
        <p:spPr bwMode="auto">
          <a:xfrm>
            <a:off x="776482" y="1052736"/>
            <a:ext cx="3295055" cy="2765347"/>
          </a:xfrm>
          <a:prstGeom prst="rect">
            <a:avLst/>
          </a:prstGeom>
          <a:noFill/>
          <a:ln>
            <a:noFill/>
          </a:ln>
        </p:spPr>
      </p:pic>
      <p:pic>
        <p:nvPicPr>
          <p:cNvPr id="10" name="图片 9" descr="C:\Users\Administrator\Desktop\数据库\ER图\用户好友信息ER.jpg"/>
          <p:cNvPicPr/>
          <p:nvPr/>
        </p:nvPicPr>
        <p:blipFill>
          <a:blip r:embed="rId3">
            <a:extLst>
              <a:ext uri="{28A0092B-C50C-407E-A947-70E740481C1C}">
                <a14:useLocalDpi xmlns:a14="http://schemas.microsoft.com/office/drawing/2010/main" val="0"/>
              </a:ext>
            </a:extLst>
          </a:blip>
          <a:srcRect/>
          <a:stretch>
            <a:fillRect/>
          </a:stretch>
        </p:blipFill>
        <p:spPr bwMode="auto">
          <a:xfrm>
            <a:off x="5347826" y="1628800"/>
            <a:ext cx="2771775" cy="1285875"/>
          </a:xfrm>
          <a:prstGeom prst="rect">
            <a:avLst/>
          </a:prstGeom>
          <a:noFill/>
          <a:ln>
            <a:noFill/>
          </a:ln>
        </p:spPr>
      </p:pic>
      <p:pic>
        <p:nvPicPr>
          <p:cNvPr id="12" name="图片 11" descr="C:\Users\Administrator\Desktop\数据库\ER图\好友推荐ER.jpg"/>
          <p:cNvPicPr/>
          <p:nvPr/>
        </p:nvPicPr>
        <p:blipFill>
          <a:blip r:embed="rId4">
            <a:extLst>
              <a:ext uri="{28A0092B-C50C-407E-A947-70E740481C1C}">
                <a14:useLocalDpi xmlns:a14="http://schemas.microsoft.com/office/drawing/2010/main" val="0"/>
              </a:ext>
            </a:extLst>
          </a:blip>
          <a:srcRect/>
          <a:stretch>
            <a:fillRect/>
          </a:stretch>
        </p:blipFill>
        <p:spPr bwMode="auto">
          <a:xfrm>
            <a:off x="9456679" y="1552600"/>
            <a:ext cx="1895475" cy="1362075"/>
          </a:xfrm>
          <a:prstGeom prst="rect">
            <a:avLst/>
          </a:prstGeom>
          <a:noFill/>
          <a:ln>
            <a:noFill/>
          </a:ln>
        </p:spPr>
      </p:pic>
      <p:pic>
        <p:nvPicPr>
          <p:cNvPr id="13" name="图片 12" descr="C:\Users\Administrator\Desktop\数据库\ER图\歌曲列表.jpg"/>
          <p:cNvPicPr/>
          <p:nvPr/>
        </p:nvPicPr>
        <p:blipFill>
          <a:blip r:embed="rId5">
            <a:extLst>
              <a:ext uri="{28A0092B-C50C-407E-A947-70E740481C1C}">
                <a14:useLocalDpi xmlns:a14="http://schemas.microsoft.com/office/drawing/2010/main" val="0"/>
              </a:ext>
            </a:extLst>
          </a:blip>
          <a:srcRect/>
          <a:stretch>
            <a:fillRect/>
          </a:stretch>
        </p:blipFill>
        <p:spPr bwMode="auto">
          <a:xfrm>
            <a:off x="767408" y="4437112"/>
            <a:ext cx="2817392" cy="1656184"/>
          </a:xfrm>
          <a:prstGeom prst="rect">
            <a:avLst/>
          </a:prstGeom>
          <a:noFill/>
          <a:ln>
            <a:noFill/>
          </a:ln>
        </p:spPr>
      </p:pic>
      <p:pic>
        <p:nvPicPr>
          <p:cNvPr id="14" name="图片 13" descr="C:\Users\Administrator\Desktop\数据库\ER图\歌单信息.jpg"/>
          <p:cNvPicPr/>
          <p:nvPr/>
        </p:nvPicPr>
        <p:blipFill>
          <a:blip r:embed="rId6">
            <a:extLst>
              <a:ext uri="{28A0092B-C50C-407E-A947-70E740481C1C}">
                <a14:useLocalDpi xmlns:a14="http://schemas.microsoft.com/office/drawing/2010/main" val="0"/>
              </a:ext>
            </a:extLst>
          </a:blip>
          <a:srcRect/>
          <a:stretch>
            <a:fillRect/>
          </a:stretch>
        </p:blipFill>
        <p:spPr bwMode="auto">
          <a:xfrm>
            <a:off x="4799856" y="4433829"/>
            <a:ext cx="3390900" cy="1628179"/>
          </a:xfrm>
          <a:prstGeom prst="rect">
            <a:avLst/>
          </a:prstGeom>
          <a:noFill/>
          <a:ln>
            <a:noFill/>
          </a:ln>
        </p:spPr>
      </p:pic>
      <p:pic>
        <p:nvPicPr>
          <p:cNvPr id="15" name="图片 14" descr="C:\Users\Administrator\Desktop\数据库\ER图\歌单歌曲信息.jpg"/>
          <p:cNvPicPr/>
          <p:nvPr/>
        </p:nvPicPr>
        <p:blipFill>
          <a:blip r:embed="rId7">
            <a:extLst>
              <a:ext uri="{28A0092B-C50C-407E-A947-70E740481C1C}">
                <a14:useLocalDpi xmlns:a14="http://schemas.microsoft.com/office/drawing/2010/main" val="0"/>
              </a:ext>
            </a:extLst>
          </a:blip>
          <a:srcRect/>
          <a:stretch>
            <a:fillRect/>
          </a:stretch>
        </p:blipFill>
        <p:spPr bwMode="auto">
          <a:xfrm>
            <a:off x="9048328" y="4433828"/>
            <a:ext cx="2808312" cy="1628179"/>
          </a:xfrm>
          <a:prstGeom prst="rect">
            <a:avLst/>
          </a:prstGeom>
          <a:noFill/>
          <a:ln>
            <a:noFill/>
          </a:ln>
        </p:spPr>
      </p:pic>
    </p:spTree>
    <p:extLst>
      <p:ext uri="{BB962C8B-B14F-4D97-AF65-F5344CB8AC3E}">
        <p14:creationId xmlns:p14="http://schemas.microsoft.com/office/powerpoint/2010/main" val="2906446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375920" y="2511982"/>
            <a:ext cx="5419185" cy="895350"/>
          </a:xfrm>
        </p:spPr>
        <p:txBody>
          <a:bodyPr>
            <a:normAutofit/>
          </a:bodyPr>
          <a:lstStyle/>
          <a:p>
            <a:r>
              <a:rPr lang="zh-CN" altLang="en-US" sz="3600" dirty="0" smtClean="0">
                <a:latin typeface="Kozuka Mincho Pr6N M" pitchFamily="18" charset="-128"/>
                <a:ea typeface="Kozuka Mincho Pr6N M" pitchFamily="18" charset="-128"/>
              </a:rPr>
              <a:t>系统</a:t>
            </a:r>
            <a:r>
              <a:rPr lang="zh-CN" altLang="zh-CN" sz="3600" dirty="0" smtClean="0">
                <a:latin typeface="Kozuka Mincho Pr6N M" pitchFamily="18" charset="-128"/>
                <a:ea typeface="Kozuka Mincho Pr6N M" pitchFamily="18" charset="-128"/>
              </a:rPr>
              <a:t>数据表</a:t>
            </a:r>
            <a:endParaRPr lang="zh-CN" altLang="en-US" sz="3600" dirty="0">
              <a:latin typeface="Kozuka Mincho Pr6N M" pitchFamily="18" charset="-128"/>
              <a:ea typeface="Kozuka Mincho Pr6N M" pitchFamily="18" charset="-128"/>
            </a:endParaRP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smtClean="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970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îṡlíḍè">
            <a:extLst>
              <a:ext uri="{FF2B5EF4-FFF2-40B4-BE49-F238E27FC236}">
                <a16:creationId xmlns:a16="http://schemas.microsoft.com/office/drawing/2014/main" xmlns="" id="{E7FFCF87-6C9E-4B34-A595-E557CF6E4987}"/>
              </a:ext>
            </a:extLst>
          </p:cNvPr>
          <p:cNvSpPr/>
          <p:nvPr/>
        </p:nvSpPr>
        <p:spPr bwMode="auto">
          <a:xfrm>
            <a:off x="-2556" y="4273"/>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AA82A628-EBE4-4D7D-8A38-3E90238CAA8B}"/>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数据表设计</a:t>
            </a:r>
          </a:p>
        </p:txBody>
      </p:sp>
      <p:sp>
        <p:nvSpPr>
          <p:cNvPr id="4" name="灯片编号占位符 3">
            <a:extLst>
              <a:ext uri="{FF2B5EF4-FFF2-40B4-BE49-F238E27FC236}">
                <a16:creationId xmlns:a16="http://schemas.microsoft.com/office/drawing/2014/main" xmlns="" id="{222B8A71-80FB-4067-BFDD-87A2A51FCE27}"/>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1" name="îṧḷîḍè">
            <a:extLst>
              <a:ext uri="{FF2B5EF4-FFF2-40B4-BE49-F238E27FC236}">
                <a16:creationId xmlns:a16="http://schemas.microsoft.com/office/drawing/2014/main" xmlns="" id="{71F1A165-32CD-4592-B273-0FF0DC04F9ED}"/>
              </a:ext>
            </a:extLst>
          </p:cNvPr>
          <p:cNvSpPr txBox="1"/>
          <p:nvPr/>
        </p:nvSpPr>
        <p:spPr>
          <a:xfrm>
            <a:off x="767408" y="1287961"/>
            <a:ext cx="4443411" cy="392512"/>
          </a:xfrm>
          <a:prstGeom prst="rect">
            <a:avLst/>
          </a:prstGeom>
          <a:noFill/>
          <a:ln>
            <a:noFill/>
          </a:ln>
        </p:spPr>
        <p:txBody>
          <a:bodyPr wrap="none" lIns="91440" tIns="45720" rIns="91440" bIns="45720" anchor="t" anchorCtr="0">
            <a:normAutofit lnSpcReduction="10000"/>
          </a:bodyPr>
          <a:lstStyle/>
          <a:p>
            <a:r>
              <a:rPr lang="zh-CN" altLang="zh-CN" sz="2000" b="1" dirty="0">
                <a:latin typeface="华文中宋" pitchFamily="2" charset="-122"/>
                <a:ea typeface="华文中宋" pitchFamily="2" charset="-122"/>
              </a:rPr>
              <a:t>数据库</a:t>
            </a:r>
            <a:endParaRPr lang="zh-CN" altLang="zh-CN" sz="2000" dirty="0">
              <a:latin typeface="华文中宋" pitchFamily="2" charset="-122"/>
              <a:ea typeface="华文中宋" pitchFamily="2" charset="-122"/>
            </a:endParaRPr>
          </a:p>
        </p:txBody>
      </p:sp>
      <p:sp>
        <p:nvSpPr>
          <p:cNvPr id="4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839416" y="1772816"/>
            <a:ext cx="7079085" cy="923330"/>
          </a:xfrm>
          <a:prstGeom prst="rect">
            <a:avLst/>
          </a:prstGeom>
        </p:spPr>
        <p:txBody>
          <a:bodyPr wrap="square">
            <a:spAutoFit/>
          </a:bodyPr>
          <a:lstStyle/>
          <a:p>
            <a:r>
              <a:rPr lang="zh-CN" altLang="zh-CN" dirty="0">
                <a:latin typeface="华文中宋" pitchFamily="2" charset="-122"/>
                <a:ea typeface="华文中宋" pitchFamily="2" charset="-122"/>
              </a:rPr>
              <a:t>根据上面的系统需求分析，我们在</a:t>
            </a:r>
            <a:r>
              <a:rPr lang="en-US" altLang="zh-CN" dirty="0">
                <a:latin typeface="华文中宋" pitchFamily="2" charset="-122"/>
                <a:ea typeface="华文中宋" pitchFamily="2" charset="-122"/>
              </a:rPr>
              <a:t>SQL Server 2008</a:t>
            </a:r>
            <a:r>
              <a:rPr lang="zh-CN" altLang="zh-CN" dirty="0">
                <a:latin typeface="华文中宋" pitchFamily="2" charset="-122"/>
                <a:ea typeface="华文中宋" pitchFamily="2" charset="-122"/>
              </a:rPr>
              <a:t>中建立一个名为“半糖歌单”的数据库存放本系统所需的数据表，创建数据库的</a:t>
            </a:r>
            <a:r>
              <a:rPr lang="en-US" altLang="zh-CN" dirty="0">
                <a:latin typeface="华文中宋" pitchFamily="2" charset="-122"/>
                <a:ea typeface="华文中宋" pitchFamily="2" charset="-122"/>
              </a:rPr>
              <a:t>SQL</a:t>
            </a:r>
            <a:r>
              <a:rPr lang="zh-CN" altLang="zh-CN" dirty="0">
                <a:latin typeface="华文中宋" pitchFamily="2" charset="-122"/>
                <a:ea typeface="华文中宋" pitchFamily="2" charset="-122"/>
              </a:rPr>
              <a:t>语句如下</a:t>
            </a:r>
            <a:r>
              <a:rPr lang="en-US" altLang="zh-CN" dirty="0">
                <a:latin typeface="华文中宋" pitchFamily="2" charset="-122"/>
                <a:ea typeface="华文中宋" pitchFamily="2" charset="-122"/>
              </a:rPr>
              <a:t>:</a:t>
            </a:r>
            <a:endParaRPr lang="zh-CN" altLang="en-US" dirty="0">
              <a:latin typeface="华文中宋" pitchFamily="2" charset="-122"/>
              <a:ea typeface="华文中宋" pitchFamily="2" charset="-122"/>
            </a:endParaRPr>
          </a:p>
        </p:txBody>
      </p:sp>
      <p:sp>
        <p:nvSpPr>
          <p:cNvPr id="6" name="矩形 5"/>
          <p:cNvSpPr/>
          <p:nvPr/>
        </p:nvSpPr>
        <p:spPr>
          <a:xfrm>
            <a:off x="832883" y="3212976"/>
            <a:ext cx="7560840" cy="2308324"/>
          </a:xfrm>
          <a:prstGeom prst="rect">
            <a:avLst/>
          </a:prstGeom>
        </p:spPr>
        <p:txBody>
          <a:bodyPr wrap="square">
            <a:spAutoFit/>
          </a:bodyPr>
          <a:lstStyle/>
          <a:p>
            <a:r>
              <a:rPr lang="en-US" altLang="zh-CN" dirty="0">
                <a:latin typeface="华文仿宋" pitchFamily="2" charset="-122"/>
                <a:ea typeface="华文仿宋" pitchFamily="2" charset="-122"/>
              </a:rPr>
              <a:t>CREATE DATABASE [</a:t>
            </a:r>
            <a:r>
              <a:rPr lang="zh-CN" altLang="zh-CN" dirty="0">
                <a:latin typeface="华文仿宋" pitchFamily="2" charset="-122"/>
                <a:ea typeface="华文仿宋" pitchFamily="2" charset="-122"/>
              </a:rPr>
              <a:t>半糖歌单</a:t>
            </a:r>
            <a:r>
              <a:rPr lang="en-US" altLang="zh-CN" dirty="0">
                <a:latin typeface="华文仿宋" pitchFamily="2" charset="-122"/>
                <a:ea typeface="华文仿宋" pitchFamily="2" charset="-122"/>
              </a:rPr>
              <a:t>] ON  PRIMARY </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NAME = N'</a:t>
            </a:r>
            <a:r>
              <a:rPr lang="zh-CN" altLang="zh-CN" dirty="0">
                <a:latin typeface="华文仿宋" pitchFamily="2" charset="-122"/>
                <a:ea typeface="华文仿宋" pitchFamily="2" charset="-122"/>
              </a:rPr>
              <a:t>半糖歌单</a:t>
            </a:r>
            <a:r>
              <a:rPr lang="en-US" altLang="zh-CN" dirty="0">
                <a:latin typeface="华文仿宋" pitchFamily="2" charset="-122"/>
                <a:ea typeface="华文仿宋" pitchFamily="2" charset="-122"/>
              </a:rPr>
              <a:t>', FILENAME = N'C:\Users\Administrator\Desktop\</a:t>
            </a:r>
            <a:r>
              <a:rPr lang="zh-CN" altLang="zh-CN" dirty="0">
                <a:latin typeface="华文仿宋" pitchFamily="2" charset="-122"/>
                <a:ea typeface="华文仿宋" pitchFamily="2" charset="-122"/>
              </a:rPr>
              <a:t>数据库</a:t>
            </a:r>
            <a:r>
              <a:rPr lang="en-US" altLang="zh-CN" dirty="0">
                <a:latin typeface="华文仿宋" pitchFamily="2" charset="-122"/>
                <a:ea typeface="华文仿宋" pitchFamily="2" charset="-122"/>
              </a:rPr>
              <a:t>\</a:t>
            </a:r>
            <a:r>
              <a:rPr lang="zh-CN" altLang="zh-CN" dirty="0">
                <a:latin typeface="华文仿宋" pitchFamily="2" charset="-122"/>
                <a:ea typeface="华文仿宋" pitchFamily="2" charset="-122"/>
              </a:rPr>
              <a:t>半糖歌单</a:t>
            </a:r>
            <a:r>
              <a:rPr lang="en-US" altLang="zh-CN" dirty="0">
                <a:latin typeface="华文仿宋" pitchFamily="2" charset="-122"/>
                <a:ea typeface="华文仿宋" pitchFamily="2" charset="-122"/>
              </a:rPr>
              <a:t>.</a:t>
            </a:r>
            <a:r>
              <a:rPr lang="en-US" altLang="zh-CN" dirty="0" err="1">
                <a:latin typeface="华文仿宋" pitchFamily="2" charset="-122"/>
                <a:ea typeface="华文仿宋" pitchFamily="2" charset="-122"/>
              </a:rPr>
              <a:t>mdf</a:t>
            </a:r>
            <a:r>
              <a:rPr lang="en-US" altLang="zh-CN" dirty="0">
                <a:latin typeface="华文仿宋" pitchFamily="2" charset="-122"/>
                <a:ea typeface="华文仿宋" pitchFamily="2" charset="-122"/>
              </a:rPr>
              <a:t>' , SIZE = 3072KB , MAXSIZE = UNLIMITED, FILEGROWTH = 1024KB )</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LOG ON </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NAME = N'</a:t>
            </a:r>
            <a:r>
              <a:rPr lang="zh-CN" altLang="zh-CN" dirty="0">
                <a:latin typeface="华文仿宋" pitchFamily="2" charset="-122"/>
                <a:ea typeface="华文仿宋" pitchFamily="2" charset="-122"/>
              </a:rPr>
              <a:t>半糖歌单</a:t>
            </a:r>
            <a:r>
              <a:rPr lang="en-US" altLang="zh-CN" dirty="0">
                <a:latin typeface="华文仿宋" pitchFamily="2" charset="-122"/>
                <a:ea typeface="华文仿宋" pitchFamily="2" charset="-122"/>
              </a:rPr>
              <a:t>_log', FILENAME = N'C:\Users\Administrator\Desktop\</a:t>
            </a:r>
            <a:r>
              <a:rPr lang="zh-CN" altLang="zh-CN" dirty="0">
                <a:latin typeface="华文仿宋" pitchFamily="2" charset="-122"/>
                <a:ea typeface="华文仿宋" pitchFamily="2" charset="-122"/>
              </a:rPr>
              <a:t>数据库</a:t>
            </a:r>
            <a:r>
              <a:rPr lang="en-US" altLang="zh-CN" dirty="0">
                <a:latin typeface="华文仿宋" pitchFamily="2" charset="-122"/>
                <a:ea typeface="华文仿宋" pitchFamily="2" charset="-122"/>
              </a:rPr>
              <a:t>\</a:t>
            </a:r>
            <a:r>
              <a:rPr lang="zh-CN" altLang="zh-CN" dirty="0">
                <a:latin typeface="华文仿宋" pitchFamily="2" charset="-122"/>
                <a:ea typeface="华文仿宋" pitchFamily="2" charset="-122"/>
              </a:rPr>
              <a:t>半糖歌单</a:t>
            </a:r>
            <a:r>
              <a:rPr lang="en-US" altLang="zh-CN" dirty="0">
                <a:latin typeface="华文仿宋" pitchFamily="2" charset="-122"/>
                <a:ea typeface="华文仿宋" pitchFamily="2" charset="-122"/>
              </a:rPr>
              <a:t>_</a:t>
            </a:r>
            <a:r>
              <a:rPr lang="en-US" altLang="zh-CN" dirty="0" err="1">
                <a:latin typeface="华文仿宋" pitchFamily="2" charset="-122"/>
                <a:ea typeface="华文仿宋" pitchFamily="2" charset="-122"/>
              </a:rPr>
              <a:t>log.ldf</a:t>
            </a:r>
            <a:r>
              <a:rPr lang="en-US" altLang="zh-CN" dirty="0">
                <a:latin typeface="华文仿宋" pitchFamily="2" charset="-122"/>
                <a:ea typeface="华文仿宋" pitchFamily="2" charset="-122"/>
              </a:rPr>
              <a:t>' , SIZE = 1024KB , MAXSIZE = 2048GB , FILEGROWTH = 10%)</a:t>
            </a:r>
            <a:endParaRPr lang="zh-CN" altLang="zh-CN" dirty="0">
              <a:latin typeface="华文仿宋" pitchFamily="2" charset="-122"/>
              <a:ea typeface="华文仿宋" pitchFamily="2" charset="-122"/>
            </a:endParaRPr>
          </a:p>
        </p:txBody>
      </p:sp>
    </p:spTree>
    <p:extLst>
      <p:ext uri="{BB962C8B-B14F-4D97-AF65-F5344CB8AC3E}">
        <p14:creationId xmlns:p14="http://schemas.microsoft.com/office/powerpoint/2010/main" val="2380660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smtClean="0">
                <a:latin typeface="Kozuka Mincho Pr6N M" pitchFamily="18" charset="-128"/>
                <a:ea typeface="Kozuka Mincho Pr6N M" pitchFamily="18" charset="-128"/>
              </a:rPr>
              <a:t>数据表</a:t>
            </a:r>
            <a:r>
              <a:rPr lang="zh-CN" altLang="en-US" dirty="0" smtClean="0">
                <a:latin typeface="Kozuka Mincho Pr6N M" pitchFamily="18" charset="-128"/>
                <a:ea typeface="Kozuka Mincho Pr6N M" pitchFamily="18" charset="-128"/>
              </a:rPr>
              <a:t>设计</a:t>
            </a:r>
            <a:endParaRPr lang="zh-CN" altLang="zh-CN" dirty="0">
              <a:latin typeface="Kozuka Mincho Pr6N M" pitchFamily="18" charset="-128"/>
              <a:ea typeface="Kozuka Mincho Pr6N M" pitchFamily="18" charset="-128"/>
            </a:endParaRPr>
          </a:p>
        </p:txBody>
      </p:sp>
      <p:sp>
        <p:nvSpPr>
          <p:cNvPr id="4" name="灯片编号占位符 3">
            <a:extLst>
              <a:ext uri="{FF2B5EF4-FFF2-40B4-BE49-F238E27FC236}">
                <a16:creationId xmlns:a16="http://schemas.microsoft.com/office/drawing/2014/main" xmlns="" id="{6A0A2FF3-ED5C-4166-8C66-B412103D6436}"/>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1" name="矩形 40"/>
          <p:cNvSpPr/>
          <p:nvPr/>
        </p:nvSpPr>
        <p:spPr>
          <a:xfrm>
            <a:off x="551384" y="1340768"/>
            <a:ext cx="11186716" cy="369332"/>
          </a:xfrm>
          <a:prstGeom prst="rect">
            <a:avLst/>
          </a:prstGeom>
        </p:spPr>
        <p:txBody>
          <a:bodyPr wrap="square">
            <a:spAutoFit/>
          </a:bodyPr>
          <a:lstStyle/>
          <a:p>
            <a:pPr indent="457200"/>
            <a:endParaRPr lang="zh-CN" altLang="zh-CN" dirty="0"/>
          </a:p>
        </p:txBody>
      </p:sp>
      <p:sp>
        <p:nvSpPr>
          <p:cNvPr id="42" name="矩形 41"/>
          <p:cNvSpPr/>
          <p:nvPr/>
        </p:nvSpPr>
        <p:spPr>
          <a:xfrm>
            <a:off x="689491" y="2044005"/>
            <a:ext cx="5210052" cy="923330"/>
          </a:xfrm>
          <a:prstGeom prst="rect">
            <a:avLst/>
          </a:prstGeom>
        </p:spPr>
        <p:txBody>
          <a:bodyPr wrap="square">
            <a:spAutoFit/>
          </a:bodyPr>
          <a:lstStyle/>
          <a:p>
            <a:r>
              <a:rPr lang="en-US" altLang="zh-CN" b="1" dirty="0" smtClean="0">
                <a:latin typeface="华文中宋" pitchFamily="2" charset="-122"/>
                <a:ea typeface="华文中宋" pitchFamily="2" charset="-122"/>
              </a:rPr>
              <a:t>1. </a:t>
            </a:r>
            <a:r>
              <a:rPr lang="zh-CN" altLang="zh-CN" b="1" dirty="0" smtClean="0">
                <a:latin typeface="华文中宋" pitchFamily="2" charset="-122"/>
                <a:ea typeface="华文中宋" pitchFamily="2" charset="-122"/>
              </a:rPr>
              <a:t>用户表</a:t>
            </a:r>
          </a:p>
          <a:p>
            <a:r>
              <a:rPr lang="zh-CN" altLang="zh-CN" dirty="0" smtClean="0">
                <a:latin typeface="华文中宋" pitchFamily="2" charset="-122"/>
                <a:ea typeface="华文中宋" pitchFamily="2" charset="-122"/>
              </a:rPr>
              <a:t>用来</a:t>
            </a:r>
            <a:r>
              <a:rPr lang="zh-CN" altLang="zh-CN" dirty="0">
                <a:latin typeface="华文中宋" pitchFamily="2" charset="-122"/>
                <a:ea typeface="华文中宋" pitchFamily="2" charset="-122"/>
              </a:rPr>
              <a:t>记录注册了本系统的用户的各种信息，用用户</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作为该表的主键，该表的字段结构如下表所述：</a:t>
            </a:r>
          </a:p>
        </p:txBody>
      </p:sp>
      <p:pic>
        <p:nvPicPr>
          <p:cNvPr id="43" name="图片 42"/>
          <p:cNvPicPr/>
          <p:nvPr/>
        </p:nvPicPr>
        <p:blipFill>
          <a:blip r:embed="rId2"/>
          <a:stretch>
            <a:fillRect/>
          </a:stretch>
        </p:blipFill>
        <p:spPr>
          <a:xfrm>
            <a:off x="754670" y="3110285"/>
            <a:ext cx="4680520" cy="2952328"/>
          </a:xfrm>
          <a:prstGeom prst="rect">
            <a:avLst/>
          </a:prstGeom>
        </p:spPr>
      </p:pic>
      <p:sp>
        <p:nvSpPr>
          <p:cNvPr id="44" name="矩形 43"/>
          <p:cNvSpPr/>
          <p:nvPr/>
        </p:nvSpPr>
        <p:spPr>
          <a:xfrm>
            <a:off x="6528047" y="2044005"/>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p>
        </p:txBody>
      </p:sp>
      <p:sp>
        <p:nvSpPr>
          <p:cNvPr id="45" name="矩形 44"/>
          <p:cNvSpPr/>
          <p:nvPr/>
        </p:nvSpPr>
        <p:spPr>
          <a:xfrm>
            <a:off x="6240016" y="2505670"/>
            <a:ext cx="6096000" cy="3754874"/>
          </a:xfrm>
          <a:prstGeom prst="rect">
            <a:avLst/>
          </a:prstGeom>
        </p:spPr>
        <p:txBody>
          <a:bodyPr>
            <a:spAutoFit/>
          </a:bodyPr>
          <a:lstStyle/>
          <a:p>
            <a:r>
              <a:rPr lang="en-US" altLang="zh-CN" sz="1400" dirty="0">
                <a:latin typeface="华文仿宋" pitchFamily="2" charset="-122"/>
                <a:ea typeface="华文仿宋" pitchFamily="2" charset="-122"/>
              </a:rPr>
              <a:t>CREATE TABLE [</a:t>
            </a:r>
            <a:r>
              <a:rPr lang="en-US" altLang="zh-CN" sz="1400" dirty="0" err="1">
                <a:latin typeface="华文仿宋" pitchFamily="2" charset="-122"/>
                <a:ea typeface="华文仿宋" pitchFamily="2" charset="-122"/>
              </a:rPr>
              <a:t>dbo</a:t>
            </a:r>
            <a:r>
              <a:rPr lang="en-US" altLang="zh-CN" sz="1400" dirty="0">
                <a:latin typeface="华文仿宋" pitchFamily="2" charset="-122"/>
                <a:ea typeface="华文仿宋" pitchFamily="2" charset="-122"/>
              </a:rPr>
              <a:t>].[</a:t>
            </a:r>
            <a:r>
              <a:rPr lang="zh-CN" altLang="zh-CN" sz="1400" dirty="0">
                <a:latin typeface="华文仿宋" pitchFamily="2" charset="-122"/>
                <a:ea typeface="华文仿宋" pitchFamily="2" charset="-122"/>
              </a:rPr>
              <a:t>用户</a:t>
            </a:r>
            <a:r>
              <a:rPr lang="en-US" altLang="zh-CN" sz="1400" dirty="0">
                <a:latin typeface="华文仿宋" pitchFamily="2" charset="-122"/>
                <a:ea typeface="华文仿宋" pitchFamily="2" charset="-122"/>
              </a:rPr>
              <a:t>](</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用户</a:t>
            </a:r>
            <a:r>
              <a:rPr lang="en-US" altLang="zh-CN" sz="1400" dirty="0">
                <a:latin typeface="华文仿宋" pitchFamily="2" charset="-122"/>
                <a:ea typeface="华文仿宋" pitchFamily="2" charset="-122"/>
              </a:rPr>
              <a:t>ID]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](20)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用户名</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](20)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密码</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](20)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性别</a:t>
            </a:r>
            <a:r>
              <a:rPr lang="en-US" altLang="zh-CN" sz="1400" dirty="0">
                <a:latin typeface="华文仿宋" pitchFamily="2" charset="-122"/>
                <a:ea typeface="华文仿宋" pitchFamily="2" charset="-122"/>
              </a:rPr>
              <a:t>] [char](2)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年龄</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int</a:t>
            </a:r>
            <a:r>
              <a:rPr lang="en-US" altLang="zh-CN" sz="1400" dirty="0">
                <a:latin typeface="华文仿宋" pitchFamily="2" charset="-122"/>
                <a:ea typeface="华文仿宋" pitchFamily="2" charset="-122"/>
              </a:rPr>
              <a:t>]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所在地</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](10)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注册时间</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datetime</a:t>
            </a:r>
            <a:r>
              <a:rPr lang="en-US" altLang="zh-CN" sz="1400" dirty="0">
                <a:latin typeface="华文仿宋" pitchFamily="2" charset="-122"/>
                <a:ea typeface="华文仿宋" pitchFamily="2" charset="-122"/>
              </a:rPr>
              <a:t>]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注册邮箱</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](40)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性格标签</a:t>
            </a:r>
            <a:r>
              <a:rPr lang="en-US" altLang="zh-CN" sz="1400" dirty="0">
                <a:latin typeface="华文仿宋" pitchFamily="2" charset="-122"/>
                <a:ea typeface="华文仿宋" pitchFamily="2" charset="-122"/>
              </a:rPr>
              <a:t>] [</a:t>
            </a:r>
            <a:r>
              <a:rPr lang="en-US" altLang="zh-CN" sz="1400" dirty="0" err="1">
                <a:latin typeface="华文仿宋" pitchFamily="2" charset="-122"/>
                <a:ea typeface="华文仿宋" pitchFamily="2" charset="-122"/>
              </a:rPr>
              <a:t>varchar</a:t>
            </a:r>
            <a:r>
              <a:rPr lang="en-US" altLang="zh-CN" sz="1400" dirty="0">
                <a:latin typeface="华文仿宋" pitchFamily="2" charset="-122"/>
                <a:ea typeface="华文仿宋" pitchFamily="2" charset="-122"/>
              </a:rPr>
              <a:t>](10) NOT NULL,</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CONSTRAINT [PK_</a:t>
            </a:r>
            <a:r>
              <a:rPr lang="zh-CN" altLang="zh-CN" sz="1400" dirty="0">
                <a:latin typeface="华文仿宋" pitchFamily="2" charset="-122"/>
                <a:ea typeface="华文仿宋" pitchFamily="2" charset="-122"/>
              </a:rPr>
              <a:t>用户</a:t>
            </a:r>
            <a:r>
              <a:rPr lang="en-US" altLang="zh-CN" sz="1400" dirty="0">
                <a:latin typeface="华文仿宋" pitchFamily="2" charset="-122"/>
                <a:ea typeface="华文仿宋" pitchFamily="2" charset="-122"/>
              </a:rPr>
              <a:t>] PRIMARY KEY CLUSTERED </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a:t>
            </a:r>
            <a:r>
              <a:rPr lang="zh-CN" altLang="zh-CN" sz="1400" dirty="0">
                <a:latin typeface="华文仿宋" pitchFamily="2" charset="-122"/>
                <a:ea typeface="华文仿宋" pitchFamily="2" charset="-122"/>
              </a:rPr>
              <a:t>用户</a:t>
            </a:r>
            <a:r>
              <a:rPr lang="en-US" altLang="zh-CN" sz="1400" dirty="0">
                <a:latin typeface="华文仿宋" pitchFamily="2" charset="-122"/>
                <a:ea typeface="华文仿宋" pitchFamily="2" charset="-122"/>
              </a:rPr>
              <a:t>ID] ASC</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)WITH (PAD_INDEX  = OFF, STATISTICS_NORECOMPUTE  = OFF, IGNORE_DUP_KEY = OFF, ALLOW_ROW_LOCKS  = ON, ALLOW_PAGE_LOCKS  = ON) ON [PRIMARY]</a:t>
            </a:r>
            <a:endParaRPr lang="zh-CN" altLang="zh-CN" sz="1400" dirty="0">
              <a:latin typeface="华文仿宋" pitchFamily="2" charset="-122"/>
              <a:ea typeface="华文仿宋" pitchFamily="2" charset="-122"/>
            </a:endParaRPr>
          </a:p>
          <a:p>
            <a:r>
              <a:rPr lang="en-US" altLang="zh-CN" sz="1400" dirty="0">
                <a:latin typeface="华文仿宋" pitchFamily="2" charset="-122"/>
                <a:ea typeface="华文仿宋" pitchFamily="2" charset="-122"/>
              </a:rPr>
              <a:t>) ON [PRIMARY]</a:t>
            </a:r>
            <a:endParaRPr lang="zh-CN" altLang="zh-CN" sz="1400" dirty="0">
              <a:latin typeface="华文仿宋" pitchFamily="2" charset="-122"/>
              <a:ea typeface="华文仿宋" pitchFamily="2" charset="-122"/>
            </a:endParaRPr>
          </a:p>
        </p:txBody>
      </p:sp>
      <p:sp>
        <p:nvSpPr>
          <p:cNvPr id="5" name="TextBox 4"/>
          <p:cNvSpPr txBox="1"/>
          <p:nvPr/>
        </p:nvSpPr>
        <p:spPr>
          <a:xfrm>
            <a:off x="754670" y="1067028"/>
            <a:ext cx="10970692" cy="954107"/>
          </a:xfrm>
          <a:prstGeom prst="rect">
            <a:avLst/>
          </a:prstGeom>
          <a:noFill/>
        </p:spPr>
        <p:txBody>
          <a:bodyPr wrap="square" rtlCol="0">
            <a:spAutoFit/>
          </a:bodyPr>
          <a:lstStyle/>
          <a:p>
            <a:r>
              <a:rPr lang="zh-CN" altLang="en-US" sz="2000" b="1" dirty="0" smtClean="0">
                <a:solidFill>
                  <a:srgbClr val="000000"/>
                </a:solidFill>
                <a:latin typeface="华文中宋" pitchFamily="2" charset="-122"/>
                <a:ea typeface="华文中宋" pitchFamily="2" charset="-122"/>
              </a:rPr>
              <a:t>数据表</a:t>
            </a:r>
            <a:endParaRPr lang="en-US" altLang="zh-CN" sz="2000" b="1" dirty="0" smtClean="0">
              <a:solidFill>
                <a:srgbClr val="000000"/>
              </a:solidFill>
              <a:latin typeface="华文中宋" pitchFamily="2" charset="-122"/>
              <a:ea typeface="华文中宋" pitchFamily="2" charset="-122"/>
            </a:endParaRPr>
          </a:p>
          <a:p>
            <a:r>
              <a:rPr lang="en-US" altLang="zh-CN" dirty="0" smtClean="0">
                <a:solidFill>
                  <a:srgbClr val="000000"/>
                </a:solidFill>
                <a:latin typeface="华文中宋" pitchFamily="2" charset="-122"/>
                <a:ea typeface="华文中宋" pitchFamily="2" charset="-122"/>
              </a:rPr>
              <a:t>     </a:t>
            </a:r>
            <a:r>
              <a:rPr lang="zh-CN" altLang="zh-CN" dirty="0" smtClean="0">
                <a:solidFill>
                  <a:srgbClr val="000000"/>
                </a:solidFill>
                <a:latin typeface="华文中宋" pitchFamily="2" charset="-122"/>
                <a:ea typeface="华文中宋" pitchFamily="2" charset="-122"/>
              </a:rPr>
              <a:t>为</a:t>
            </a:r>
            <a:r>
              <a:rPr lang="zh-CN" altLang="zh-CN" dirty="0">
                <a:solidFill>
                  <a:srgbClr val="000000"/>
                </a:solidFill>
                <a:latin typeface="华文中宋" pitchFamily="2" charset="-122"/>
                <a:ea typeface="华文中宋" pitchFamily="2" charset="-122"/>
              </a:rPr>
              <a:t>满足本系统功能需要，根据设计好的系统全局</a:t>
            </a:r>
            <a:r>
              <a:rPr lang="en-US" altLang="zh-CN" dirty="0" smtClean="0">
                <a:solidFill>
                  <a:srgbClr val="000000"/>
                </a:solidFill>
                <a:latin typeface="华文中宋" pitchFamily="2" charset="-122"/>
                <a:ea typeface="华文中宋" pitchFamily="2" charset="-122"/>
              </a:rPr>
              <a:t>ER</a:t>
            </a:r>
            <a:r>
              <a:rPr lang="zh-CN" altLang="zh-CN" dirty="0">
                <a:solidFill>
                  <a:srgbClr val="000000"/>
                </a:solidFill>
                <a:latin typeface="华文中宋" pitchFamily="2" charset="-122"/>
                <a:ea typeface="华文中宋" pitchFamily="2" charset="-122"/>
              </a:rPr>
              <a:t>模型图，创建“半糖歌单”的数据库中的数据表</a:t>
            </a:r>
            <a:r>
              <a:rPr lang="en-US" altLang="zh-CN" dirty="0">
                <a:solidFill>
                  <a:srgbClr val="000000"/>
                </a:solidFill>
                <a:latin typeface="华文中宋" pitchFamily="2" charset="-122"/>
                <a:ea typeface="华文中宋" pitchFamily="2" charset="-122"/>
              </a:rPr>
              <a:t>:</a:t>
            </a:r>
            <a:r>
              <a:rPr lang="zh-CN" altLang="zh-CN" dirty="0" smtClean="0">
                <a:solidFill>
                  <a:srgbClr val="000000"/>
                </a:solidFill>
                <a:latin typeface="华文中宋" pitchFamily="2" charset="-122"/>
                <a:ea typeface="华文中宋" pitchFamily="2" charset="-122"/>
              </a:rPr>
              <a:t>用</a:t>
            </a:r>
            <a:r>
              <a:rPr lang="en-US" altLang="zh-CN" dirty="0" smtClean="0">
                <a:solidFill>
                  <a:srgbClr val="000000"/>
                </a:solidFill>
                <a:latin typeface="华文中宋" pitchFamily="2" charset="-122"/>
                <a:ea typeface="华文中宋" pitchFamily="2" charset="-122"/>
              </a:rPr>
              <a:t>    </a:t>
            </a:r>
            <a:r>
              <a:rPr lang="zh-CN" altLang="zh-CN" dirty="0" smtClean="0">
                <a:solidFill>
                  <a:srgbClr val="000000"/>
                </a:solidFill>
                <a:latin typeface="华文中宋" pitchFamily="2" charset="-122"/>
                <a:ea typeface="华文中宋" pitchFamily="2" charset="-122"/>
              </a:rPr>
              <a:t>户</a:t>
            </a:r>
            <a:r>
              <a:rPr lang="zh-CN" altLang="zh-CN" dirty="0">
                <a:solidFill>
                  <a:srgbClr val="000000"/>
                </a:solidFill>
                <a:latin typeface="华文中宋" pitchFamily="2" charset="-122"/>
                <a:ea typeface="华文中宋" pitchFamily="2" charset="-122"/>
              </a:rPr>
              <a:t>表、好友列表、好友推荐表、 </a:t>
            </a:r>
            <a:r>
              <a:rPr lang="zh-CN" altLang="en-US" dirty="0" smtClean="0">
                <a:solidFill>
                  <a:srgbClr val="000000"/>
                </a:solidFill>
                <a:latin typeface="华文中宋" pitchFamily="2" charset="-122"/>
                <a:ea typeface="华文中宋" pitchFamily="2" charset="-122"/>
              </a:rPr>
              <a:t>歌单列表</a:t>
            </a:r>
            <a:r>
              <a:rPr lang="zh-CN" altLang="zh-CN" dirty="0">
                <a:solidFill>
                  <a:srgbClr val="000000"/>
                </a:solidFill>
                <a:latin typeface="华文中宋" pitchFamily="2" charset="-122"/>
                <a:ea typeface="华文中宋" pitchFamily="2" charset="-122"/>
              </a:rPr>
              <a:t>、 </a:t>
            </a:r>
            <a:r>
              <a:rPr lang="zh-CN" altLang="en-US" dirty="0" smtClean="0">
                <a:solidFill>
                  <a:srgbClr val="000000"/>
                </a:solidFill>
                <a:latin typeface="华文中宋" pitchFamily="2" charset="-122"/>
                <a:ea typeface="华文中宋" pitchFamily="2" charset="-122"/>
              </a:rPr>
              <a:t>歌曲列表</a:t>
            </a:r>
            <a:r>
              <a:rPr lang="zh-CN" altLang="zh-CN" dirty="0">
                <a:solidFill>
                  <a:srgbClr val="000000"/>
                </a:solidFill>
                <a:latin typeface="华文中宋" pitchFamily="2" charset="-122"/>
                <a:ea typeface="华文中宋" pitchFamily="2" charset="-122"/>
              </a:rPr>
              <a:t>、 </a:t>
            </a:r>
            <a:r>
              <a:rPr lang="zh-CN" altLang="en-US" dirty="0" smtClean="0">
                <a:solidFill>
                  <a:srgbClr val="000000"/>
                </a:solidFill>
                <a:latin typeface="华文中宋" pitchFamily="2" charset="-122"/>
                <a:ea typeface="华文中宋" pitchFamily="2" charset="-122"/>
              </a:rPr>
              <a:t>歌单歌曲信息表</a:t>
            </a:r>
            <a:r>
              <a:rPr lang="zh-CN" altLang="zh-CN" dirty="0" smtClean="0">
                <a:solidFill>
                  <a:srgbClr val="000000"/>
                </a:solidFill>
                <a:latin typeface="华文中宋" pitchFamily="2" charset="-122"/>
                <a:ea typeface="华文中宋" pitchFamily="2" charset="-122"/>
              </a:rPr>
              <a:t>。</a:t>
            </a:r>
            <a:r>
              <a:rPr lang="zh-CN" altLang="zh-CN" dirty="0">
                <a:solidFill>
                  <a:srgbClr val="000000"/>
                </a:solidFill>
                <a:latin typeface="华文中宋" pitchFamily="2" charset="-122"/>
                <a:ea typeface="华文中宋" pitchFamily="2" charset="-122"/>
              </a:rPr>
              <a:t>创建表的同时实现数据的</a:t>
            </a:r>
            <a:r>
              <a:rPr lang="zh-CN" altLang="zh-CN" dirty="0" smtClean="0">
                <a:solidFill>
                  <a:srgbClr val="000000"/>
                </a:solidFill>
                <a:latin typeface="华文中宋" pitchFamily="2" charset="-122"/>
                <a:ea typeface="华文中宋" pitchFamily="2" charset="-122"/>
              </a:rPr>
              <a:t>完整性</a:t>
            </a:r>
            <a:r>
              <a:rPr lang="zh-CN" altLang="en-US" dirty="0">
                <a:solidFill>
                  <a:srgbClr val="000000"/>
                </a:solidFill>
                <a:latin typeface="华文中宋" pitchFamily="2" charset="-122"/>
                <a:ea typeface="华文中宋" pitchFamily="2" charset="-122"/>
              </a:rPr>
              <a:t>。</a:t>
            </a:r>
            <a:endParaRPr lang="zh-CN" altLang="en-US" dirty="0"/>
          </a:p>
        </p:txBody>
      </p:sp>
    </p:spTree>
    <p:extLst>
      <p:ext uri="{BB962C8B-B14F-4D97-AF65-F5344CB8AC3E}">
        <p14:creationId xmlns:p14="http://schemas.microsoft.com/office/powerpoint/2010/main" val="1202969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îṡlíḍè">
            <a:extLst>
              <a:ext uri="{FF2B5EF4-FFF2-40B4-BE49-F238E27FC236}">
                <a16:creationId xmlns:a16="http://schemas.microsoft.com/office/drawing/2014/main" xmlns="" id="{E7FFCF87-6C9E-4B34-A595-E557CF6E4987}"/>
              </a:ext>
            </a:extLst>
          </p:cNvPr>
          <p:cNvSpPr/>
          <p:nvPr/>
        </p:nvSpPr>
        <p:spPr bwMode="auto">
          <a:xfrm>
            <a:off x="0" y="1"/>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a:t>
            </a:r>
          </a:p>
        </p:txBody>
      </p:sp>
      <p:sp>
        <p:nvSpPr>
          <p:cNvPr id="4" name="灯片编号占位符 3">
            <a:extLst>
              <a:ext uri="{FF2B5EF4-FFF2-40B4-BE49-F238E27FC236}">
                <a16:creationId xmlns:a16="http://schemas.microsoft.com/office/drawing/2014/main" xmlns="" id="{6A0A2FF3-ED5C-4166-8C66-B412103D6436}"/>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 name="矩形 4"/>
          <p:cNvSpPr/>
          <p:nvPr/>
        </p:nvSpPr>
        <p:spPr>
          <a:xfrm>
            <a:off x="767408" y="1196752"/>
            <a:ext cx="1398140" cy="369332"/>
          </a:xfrm>
          <a:prstGeom prst="rect">
            <a:avLst/>
          </a:prstGeom>
        </p:spPr>
        <p:txBody>
          <a:bodyPr wrap="none">
            <a:spAutoFit/>
          </a:bodyPr>
          <a:lstStyle/>
          <a:p>
            <a:r>
              <a:rPr lang="en-US" altLang="zh-CN" b="1" dirty="0" smtClean="0">
                <a:latin typeface="华文中宋" pitchFamily="2" charset="-122"/>
                <a:ea typeface="华文中宋" pitchFamily="2" charset="-122"/>
              </a:rPr>
              <a:t>2. </a:t>
            </a:r>
            <a:r>
              <a:rPr lang="zh-CN" altLang="zh-CN" b="1" dirty="0" smtClean="0">
                <a:latin typeface="华文中宋" pitchFamily="2" charset="-122"/>
                <a:ea typeface="华文中宋" pitchFamily="2" charset="-122"/>
              </a:rPr>
              <a:t>好友</a:t>
            </a:r>
            <a:r>
              <a:rPr lang="zh-CN" altLang="zh-CN" b="1" dirty="0">
                <a:latin typeface="华文中宋" pitchFamily="2" charset="-122"/>
                <a:ea typeface="华文中宋" pitchFamily="2" charset="-122"/>
              </a:rPr>
              <a:t>列表</a:t>
            </a:r>
            <a:endParaRPr lang="zh-CN" altLang="en-US" b="1" dirty="0">
              <a:latin typeface="华文中宋" pitchFamily="2" charset="-122"/>
              <a:ea typeface="华文中宋" pitchFamily="2" charset="-122"/>
            </a:endParaRPr>
          </a:p>
        </p:txBody>
      </p:sp>
      <p:sp>
        <p:nvSpPr>
          <p:cNvPr id="6" name="矩形 5"/>
          <p:cNvSpPr/>
          <p:nvPr/>
        </p:nvSpPr>
        <p:spPr>
          <a:xfrm>
            <a:off x="767408" y="1566084"/>
            <a:ext cx="10657184" cy="646331"/>
          </a:xfrm>
          <a:prstGeom prst="rect">
            <a:avLst/>
          </a:prstGeom>
        </p:spPr>
        <p:txBody>
          <a:bodyPr wrap="square">
            <a:spAutoFit/>
          </a:bodyPr>
          <a:lstStyle/>
          <a:p>
            <a:r>
              <a:rPr lang="zh-CN" altLang="zh-CN" dirty="0">
                <a:latin typeface="华文中宋" pitchFamily="2" charset="-122"/>
                <a:ea typeface="华文中宋" pitchFamily="2" charset="-122"/>
              </a:rPr>
              <a:t>用来记录使用本系统的普通用户添加好友的信息</a:t>
            </a:r>
            <a:r>
              <a:rPr lang="zh-CN" altLang="zh-CN" dirty="0" smtClean="0">
                <a:latin typeface="华文中宋" pitchFamily="2" charset="-122"/>
                <a:ea typeface="华文中宋" pitchFamily="2" charset="-122"/>
              </a:rPr>
              <a:t>，</a:t>
            </a:r>
            <a:endParaRPr lang="en-US" altLang="zh-CN" dirty="0" smtClean="0">
              <a:latin typeface="华文中宋" pitchFamily="2" charset="-122"/>
              <a:ea typeface="华文中宋" pitchFamily="2" charset="-122"/>
            </a:endParaRPr>
          </a:p>
          <a:p>
            <a:r>
              <a:rPr lang="zh-CN" altLang="zh-CN" dirty="0" smtClean="0">
                <a:latin typeface="华文中宋" pitchFamily="2" charset="-122"/>
                <a:ea typeface="华文中宋" pitchFamily="2" charset="-122"/>
              </a:rPr>
              <a:t>用用户</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和好友</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作为主键，该表的字段结构</a:t>
            </a:r>
            <a:r>
              <a:rPr lang="zh-CN" altLang="zh-CN" dirty="0" smtClean="0">
                <a:latin typeface="华文中宋" pitchFamily="2" charset="-122"/>
                <a:ea typeface="华文中宋" pitchFamily="2" charset="-122"/>
              </a:rPr>
              <a:t>如下：</a:t>
            </a:r>
            <a:endParaRPr lang="zh-CN" altLang="zh-CN" dirty="0">
              <a:latin typeface="华文中宋" pitchFamily="2" charset="-122"/>
              <a:ea typeface="华文中宋" pitchFamily="2" charset="-122"/>
            </a:endParaRPr>
          </a:p>
        </p:txBody>
      </p:sp>
      <p:pic>
        <p:nvPicPr>
          <p:cNvPr id="12" name="图片 11"/>
          <p:cNvPicPr/>
          <p:nvPr/>
        </p:nvPicPr>
        <p:blipFill>
          <a:blip r:embed="rId2"/>
          <a:stretch>
            <a:fillRect/>
          </a:stretch>
        </p:blipFill>
        <p:spPr>
          <a:xfrm>
            <a:off x="911424" y="3140968"/>
            <a:ext cx="4752529" cy="2016224"/>
          </a:xfrm>
          <a:prstGeom prst="rect">
            <a:avLst/>
          </a:prstGeom>
        </p:spPr>
      </p:pic>
      <p:sp>
        <p:nvSpPr>
          <p:cNvPr id="7" name="矩形 6"/>
          <p:cNvSpPr/>
          <p:nvPr/>
        </p:nvSpPr>
        <p:spPr>
          <a:xfrm>
            <a:off x="6384032" y="1196752"/>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endParaRPr lang="zh-CN" altLang="en-US" b="1" dirty="0">
              <a:latin typeface="华文中宋" pitchFamily="2" charset="-122"/>
              <a:ea typeface="华文中宋" pitchFamily="2" charset="-122"/>
            </a:endParaRPr>
          </a:p>
        </p:txBody>
      </p:sp>
      <p:sp>
        <p:nvSpPr>
          <p:cNvPr id="8" name="矩形 7"/>
          <p:cNvSpPr/>
          <p:nvPr/>
        </p:nvSpPr>
        <p:spPr>
          <a:xfrm>
            <a:off x="6240016" y="1782395"/>
            <a:ext cx="6096000" cy="3293209"/>
          </a:xfrm>
          <a:prstGeom prst="rect">
            <a:avLst/>
          </a:prstGeom>
        </p:spPr>
        <p:txBody>
          <a:bodyPr>
            <a:spAutoFit/>
          </a:bodyPr>
          <a:lstStyle/>
          <a:p>
            <a:r>
              <a:rPr lang="en-US" altLang="zh-CN" sz="1600" dirty="0">
                <a:latin typeface="华文仿宋" pitchFamily="2" charset="-122"/>
                <a:ea typeface="华文仿宋" pitchFamily="2" charset="-122"/>
              </a:rPr>
              <a:t>CREATE TABLE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zh-CN" sz="1600" dirty="0">
                <a:latin typeface="华文仿宋" pitchFamily="2" charset="-122"/>
                <a:ea typeface="华文仿宋" pitchFamily="2" charset="-122"/>
              </a:rPr>
              <a:t>好友列表</a:t>
            </a:r>
            <a:r>
              <a:rPr lang="en-US" altLang="zh-CN" sz="1600" dirty="0">
                <a:latin typeface="华文仿宋" pitchFamily="2" charset="-122"/>
                <a:ea typeface="华文仿宋" pitchFamily="2" charset="-122"/>
              </a:rPr>
              <a:t>](</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varchar</a:t>
            </a:r>
            <a:r>
              <a:rPr lang="en-US" altLang="zh-CN" sz="1600" dirty="0">
                <a:latin typeface="华文仿宋" pitchFamily="2" charset="-122"/>
                <a:ea typeface="华文仿宋" pitchFamily="2" charset="-122"/>
              </a:rPr>
              <a:t>](20) NOT NULL,</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好友</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varchar</a:t>
            </a:r>
            <a:r>
              <a:rPr lang="en-US" altLang="zh-CN" sz="1600" dirty="0">
                <a:latin typeface="华文仿宋" pitchFamily="2" charset="-122"/>
                <a:ea typeface="华文仿宋" pitchFamily="2" charset="-122"/>
              </a:rPr>
              <a:t>](20) NOT NULL,</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添加时间</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datetime</a:t>
            </a:r>
            <a:r>
              <a:rPr lang="en-US" altLang="zh-CN" sz="1600" dirty="0">
                <a:latin typeface="华文仿宋" pitchFamily="2" charset="-122"/>
                <a:ea typeface="华文仿宋" pitchFamily="2" charset="-122"/>
              </a:rPr>
              <a:t>] NULL,</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歌单匹配度</a:t>
            </a:r>
            <a:r>
              <a:rPr lang="en-US" altLang="zh-CN" sz="1600" dirty="0">
                <a:latin typeface="华文仿宋" pitchFamily="2" charset="-122"/>
                <a:ea typeface="华文仿宋" pitchFamily="2" charset="-122"/>
              </a:rPr>
              <a:t>] [float] NOT NULL,</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CONSTRAINT [PK_</a:t>
            </a:r>
            <a:r>
              <a:rPr lang="zh-CN" altLang="zh-CN" sz="1600" dirty="0">
                <a:latin typeface="华文仿宋" pitchFamily="2" charset="-122"/>
                <a:ea typeface="华文仿宋" pitchFamily="2" charset="-122"/>
              </a:rPr>
              <a:t>好友列表</a:t>
            </a:r>
            <a:r>
              <a:rPr lang="en-US" altLang="zh-CN" sz="1600" dirty="0">
                <a:latin typeface="华文仿宋" pitchFamily="2" charset="-122"/>
                <a:ea typeface="华文仿宋" pitchFamily="2" charset="-122"/>
              </a:rPr>
              <a:t>] PRIMARY KEY CLUSTERED </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ASC,</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a:t>
            </a:r>
            <a:r>
              <a:rPr lang="zh-CN" altLang="zh-CN" sz="1600" dirty="0">
                <a:latin typeface="华文仿宋" pitchFamily="2" charset="-122"/>
                <a:ea typeface="华文仿宋" pitchFamily="2" charset="-122"/>
              </a:rPr>
              <a:t>好友</a:t>
            </a:r>
            <a:r>
              <a:rPr lang="en-US" altLang="zh-CN" sz="1600" dirty="0">
                <a:latin typeface="华文仿宋" pitchFamily="2" charset="-122"/>
                <a:ea typeface="华文仿宋" pitchFamily="2" charset="-122"/>
              </a:rPr>
              <a:t>id] ASC</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)WITH (PAD_INDEX  = OFF, STATISTICS_NORECOMPUTE  = OFF, IGNORE_DUP_KEY = OFF, ALLOW_ROW_LOCKS  = ON, ALLOW_PAGE_LOCKS  = ON) ON [PRIMARY]</a:t>
            </a:r>
            <a:endParaRPr lang="zh-CN"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 ON [PRIMARY]</a:t>
            </a:r>
            <a:endParaRPr lang="zh-CN" altLang="en-US" sz="1600" dirty="0">
              <a:latin typeface="华文仿宋" pitchFamily="2" charset="-122"/>
              <a:ea typeface="华文仿宋" pitchFamily="2" charset="-122"/>
            </a:endParaRPr>
          </a:p>
        </p:txBody>
      </p:sp>
    </p:spTree>
    <p:extLst>
      <p:ext uri="{BB962C8B-B14F-4D97-AF65-F5344CB8AC3E}">
        <p14:creationId xmlns:p14="http://schemas.microsoft.com/office/powerpoint/2010/main" val="129484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îṡlíḍè">
            <a:extLst>
              <a:ext uri="{FF2B5EF4-FFF2-40B4-BE49-F238E27FC236}">
                <a16:creationId xmlns:a16="http://schemas.microsoft.com/office/drawing/2014/main" xmlns="" id="{E7FFCF87-6C9E-4B34-A595-E557CF6E4987}"/>
              </a:ext>
            </a:extLst>
          </p:cNvPr>
          <p:cNvSpPr/>
          <p:nvPr/>
        </p:nvSpPr>
        <p:spPr bwMode="auto">
          <a:xfrm>
            <a:off x="-2556" y="4273"/>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a:t>
            </a:r>
          </a:p>
        </p:txBody>
      </p:sp>
      <p:sp>
        <p:nvSpPr>
          <p:cNvPr id="9" name="矩形 8"/>
          <p:cNvSpPr/>
          <p:nvPr/>
        </p:nvSpPr>
        <p:spPr>
          <a:xfrm>
            <a:off x="678638" y="1124744"/>
            <a:ext cx="1859805" cy="369332"/>
          </a:xfrm>
          <a:prstGeom prst="rect">
            <a:avLst/>
          </a:prstGeom>
        </p:spPr>
        <p:txBody>
          <a:bodyPr wrap="none">
            <a:spAutoFit/>
          </a:bodyPr>
          <a:lstStyle/>
          <a:p>
            <a:r>
              <a:rPr lang="en-US" altLang="zh-CN" b="1" dirty="0" smtClean="0">
                <a:latin typeface="华文中宋" pitchFamily="2" charset="-122"/>
                <a:ea typeface="华文中宋" pitchFamily="2" charset="-122"/>
              </a:rPr>
              <a:t>3. </a:t>
            </a:r>
            <a:r>
              <a:rPr lang="zh-CN" altLang="zh-CN" b="1" dirty="0" smtClean="0">
                <a:latin typeface="华文中宋" pitchFamily="2" charset="-122"/>
                <a:ea typeface="华文中宋" pitchFamily="2" charset="-122"/>
              </a:rPr>
              <a:t>推荐</a:t>
            </a:r>
            <a:r>
              <a:rPr lang="zh-CN" altLang="zh-CN" b="1" dirty="0">
                <a:latin typeface="华文中宋" pitchFamily="2" charset="-122"/>
                <a:ea typeface="华文中宋" pitchFamily="2" charset="-122"/>
              </a:rPr>
              <a:t>好友列表</a:t>
            </a:r>
          </a:p>
        </p:txBody>
      </p:sp>
      <p:sp>
        <p:nvSpPr>
          <p:cNvPr id="10" name="矩形 9"/>
          <p:cNvSpPr/>
          <p:nvPr/>
        </p:nvSpPr>
        <p:spPr>
          <a:xfrm>
            <a:off x="522985" y="1700808"/>
            <a:ext cx="5544616" cy="1200329"/>
          </a:xfrm>
          <a:prstGeom prst="rect">
            <a:avLst/>
          </a:prstGeom>
        </p:spPr>
        <p:txBody>
          <a:bodyPr wrap="square">
            <a:spAutoFit/>
          </a:bodyPr>
          <a:lstStyle/>
          <a:p>
            <a:r>
              <a:rPr lang="zh-CN" altLang="zh-CN" dirty="0">
                <a:latin typeface="华文中宋" pitchFamily="2" charset="-122"/>
                <a:ea typeface="华文中宋" pitchFamily="2" charset="-122"/>
              </a:rPr>
              <a:t>用来记录使用本系统的普通用户贡献歌单后，系统对歌单进行分析，与其他用户歌单进行匹配的信息。用用户</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和好友</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作为主键，该表的字段结构如下表所述：</a:t>
            </a:r>
          </a:p>
        </p:txBody>
      </p:sp>
      <p:pic>
        <p:nvPicPr>
          <p:cNvPr id="13" name="图片 12"/>
          <p:cNvPicPr/>
          <p:nvPr/>
        </p:nvPicPr>
        <p:blipFill>
          <a:blip r:embed="rId2"/>
          <a:stretch>
            <a:fillRect/>
          </a:stretch>
        </p:blipFill>
        <p:spPr>
          <a:xfrm>
            <a:off x="522985" y="3413486"/>
            <a:ext cx="5356880" cy="2376264"/>
          </a:xfrm>
          <a:prstGeom prst="rect">
            <a:avLst/>
          </a:prstGeom>
        </p:spPr>
      </p:pic>
      <p:sp>
        <p:nvSpPr>
          <p:cNvPr id="11" name="矩形 10"/>
          <p:cNvSpPr/>
          <p:nvPr/>
        </p:nvSpPr>
        <p:spPr>
          <a:xfrm>
            <a:off x="6384032" y="1124744"/>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p>
        </p:txBody>
      </p:sp>
      <p:sp>
        <p:nvSpPr>
          <p:cNvPr id="14" name="矩形 13"/>
          <p:cNvSpPr/>
          <p:nvPr/>
        </p:nvSpPr>
        <p:spPr>
          <a:xfrm>
            <a:off x="6312024" y="1717671"/>
            <a:ext cx="6096000" cy="3970318"/>
          </a:xfrm>
          <a:prstGeom prst="rect">
            <a:avLst/>
          </a:prstGeom>
        </p:spPr>
        <p:txBody>
          <a:bodyPr>
            <a:spAutoFit/>
          </a:bodyPr>
          <a:lstStyle/>
          <a:p>
            <a:r>
              <a:rPr lang="en-US" altLang="zh-CN" dirty="0">
                <a:latin typeface="华文仿宋" pitchFamily="2" charset="-122"/>
                <a:ea typeface="华文仿宋" pitchFamily="2" charset="-122"/>
              </a:rPr>
              <a:t>CREATE TABLE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zh-CN"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a:t>
            </a:r>
            <a:r>
              <a:rPr lang="zh-CN" altLang="zh-CN" dirty="0">
                <a:latin typeface="华文仿宋" pitchFamily="2" charset="-122"/>
                <a:ea typeface="华文仿宋" pitchFamily="2" charset="-122"/>
              </a:rPr>
              <a:t>用户</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](20) NOT NULL,</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a:t>
            </a:r>
            <a:r>
              <a:rPr lang="zh-CN" altLang="zh-CN" dirty="0">
                <a:latin typeface="华文仿宋" pitchFamily="2" charset="-122"/>
                <a:ea typeface="华文仿宋" pitchFamily="2" charset="-122"/>
              </a:rPr>
              <a:t>推荐好友</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](20) NOT NULL,</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a:t>
            </a:r>
            <a:r>
              <a:rPr lang="zh-CN" altLang="zh-CN" dirty="0">
                <a:latin typeface="华文仿宋" pitchFamily="2" charset="-122"/>
                <a:ea typeface="华文仿宋" pitchFamily="2" charset="-122"/>
              </a:rPr>
              <a:t>匹配度</a:t>
            </a:r>
            <a:r>
              <a:rPr lang="en-US" altLang="zh-CN" dirty="0">
                <a:latin typeface="华文仿宋" pitchFamily="2" charset="-122"/>
                <a:ea typeface="华文仿宋" pitchFamily="2" charset="-122"/>
              </a:rPr>
              <a:t>] [float] NOT NULL,</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CONSTRAINT [PK_</a:t>
            </a:r>
            <a:r>
              <a:rPr lang="zh-CN" altLang="zh-CN" dirty="0">
                <a:latin typeface="华文仿宋" pitchFamily="2" charset="-122"/>
                <a:ea typeface="华文仿宋" pitchFamily="2" charset="-122"/>
              </a:rPr>
              <a:t>好友推荐</a:t>
            </a:r>
            <a:r>
              <a:rPr lang="en-US" altLang="zh-CN" dirty="0">
                <a:latin typeface="华文仿宋" pitchFamily="2" charset="-122"/>
                <a:ea typeface="华文仿宋" pitchFamily="2" charset="-122"/>
              </a:rPr>
              <a:t>] PRIMARY KEY CLUSTERED </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a:t>
            </a:r>
            <a:r>
              <a:rPr lang="zh-CN" altLang="zh-CN" dirty="0">
                <a:latin typeface="华文仿宋" pitchFamily="2" charset="-122"/>
                <a:ea typeface="华文仿宋" pitchFamily="2" charset="-122"/>
              </a:rPr>
              <a:t>用户</a:t>
            </a:r>
            <a:r>
              <a:rPr lang="en-US" altLang="zh-CN" dirty="0">
                <a:latin typeface="华文仿宋" pitchFamily="2" charset="-122"/>
                <a:ea typeface="华文仿宋" pitchFamily="2" charset="-122"/>
              </a:rPr>
              <a:t>id] ASC,</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a:t>
            </a:r>
            <a:r>
              <a:rPr lang="zh-CN" altLang="zh-CN" dirty="0">
                <a:latin typeface="华文仿宋" pitchFamily="2" charset="-122"/>
                <a:ea typeface="华文仿宋" pitchFamily="2" charset="-122"/>
              </a:rPr>
              <a:t>推荐好友</a:t>
            </a:r>
            <a:r>
              <a:rPr lang="en-US" altLang="zh-CN" dirty="0">
                <a:latin typeface="华文仿宋" pitchFamily="2" charset="-122"/>
                <a:ea typeface="华文仿宋" pitchFamily="2" charset="-122"/>
              </a:rPr>
              <a:t>id] ASC</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)WITH (PAD_INDEX  = OFF, STATISTICS_NORECOMPUTE  = OFF, IGNORE_DUP_KEY = OFF, ALLOW_ROW_LOCKS  = ON, ALLOW_PAGE_LOCKS  = ON) ON [PRIMARY]</a:t>
            </a:r>
            <a:endParaRPr lang="zh-CN" altLang="zh-CN" dirty="0">
              <a:latin typeface="华文仿宋" pitchFamily="2" charset="-122"/>
              <a:ea typeface="华文仿宋" pitchFamily="2" charset="-122"/>
            </a:endParaRPr>
          </a:p>
          <a:p>
            <a:r>
              <a:rPr lang="en-US" altLang="zh-CN" dirty="0">
                <a:latin typeface="华文仿宋" pitchFamily="2" charset="-122"/>
                <a:ea typeface="华文仿宋" pitchFamily="2" charset="-122"/>
              </a:rPr>
              <a:t>) ON [PRIMARY]</a:t>
            </a:r>
            <a:endParaRPr lang="zh-CN" altLang="en-US" dirty="0">
              <a:latin typeface="华文仿宋" pitchFamily="2" charset="-122"/>
              <a:ea typeface="华文仿宋" pitchFamily="2" charset="-122"/>
            </a:endParaRPr>
          </a:p>
        </p:txBody>
      </p:sp>
    </p:spTree>
    <p:extLst>
      <p:ext uri="{BB962C8B-B14F-4D97-AF65-F5344CB8AC3E}">
        <p14:creationId xmlns:p14="http://schemas.microsoft.com/office/powerpoint/2010/main" val="11575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îṡlíḍè">
            <a:extLst>
              <a:ext uri="{FF2B5EF4-FFF2-40B4-BE49-F238E27FC236}">
                <a16:creationId xmlns:a16="http://schemas.microsoft.com/office/drawing/2014/main" xmlns="" id="{E7FFCF87-6C9E-4B34-A595-E557CF6E4987}"/>
              </a:ext>
            </a:extLst>
          </p:cNvPr>
          <p:cNvSpPr/>
          <p:nvPr/>
        </p:nvSpPr>
        <p:spPr bwMode="auto">
          <a:xfrm>
            <a:off x="-2556" y="4273"/>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a:t>
            </a:r>
          </a:p>
        </p:txBody>
      </p:sp>
      <p:sp>
        <p:nvSpPr>
          <p:cNvPr id="9" name="矩形 8"/>
          <p:cNvSpPr/>
          <p:nvPr/>
        </p:nvSpPr>
        <p:spPr>
          <a:xfrm>
            <a:off x="678638" y="1124744"/>
            <a:ext cx="1398140" cy="369332"/>
          </a:xfrm>
          <a:prstGeom prst="rect">
            <a:avLst/>
          </a:prstGeom>
        </p:spPr>
        <p:txBody>
          <a:bodyPr wrap="none">
            <a:spAutoFit/>
          </a:bodyPr>
          <a:lstStyle/>
          <a:p>
            <a:r>
              <a:rPr lang="en-US" altLang="zh-CN" b="1" dirty="0" smtClean="0">
                <a:latin typeface="华文中宋" pitchFamily="2" charset="-122"/>
                <a:ea typeface="华文中宋" pitchFamily="2" charset="-122"/>
              </a:rPr>
              <a:t>4. </a:t>
            </a:r>
            <a:r>
              <a:rPr lang="zh-CN" altLang="en-US" b="1" dirty="0" smtClean="0">
                <a:latin typeface="华文中宋" pitchFamily="2" charset="-122"/>
                <a:ea typeface="华文中宋" pitchFamily="2" charset="-122"/>
              </a:rPr>
              <a:t>歌单</a:t>
            </a:r>
            <a:r>
              <a:rPr lang="zh-CN" altLang="en-US" b="1" dirty="0">
                <a:latin typeface="华文中宋" pitchFamily="2" charset="-122"/>
                <a:ea typeface="华文中宋" pitchFamily="2" charset="-122"/>
              </a:rPr>
              <a:t>列表</a:t>
            </a:r>
            <a:endParaRPr lang="zh-CN" altLang="zh-CN" b="1" dirty="0">
              <a:latin typeface="华文中宋" pitchFamily="2" charset="-122"/>
              <a:ea typeface="华文中宋" pitchFamily="2" charset="-122"/>
            </a:endParaRPr>
          </a:p>
        </p:txBody>
      </p:sp>
      <p:sp>
        <p:nvSpPr>
          <p:cNvPr id="10" name="矩形 9"/>
          <p:cNvSpPr/>
          <p:nvPr/>
        </p:nvSpPr>
        <p:spPr>
          <a:xfrm>
            <a:off x="522985" y="1700808"/>
            <a:ext cx="5544616" cy="646331"/>
          </a:xfrm>
          <a:prstGeom prst="rect">
            <a:avLst/>
          </a:prstGeom>
        </p:spPr>
        <p:txBody>
          <a:bodyPr wrap="square">
            <a:spAutoFit/>
          </a:bodyPr>
          <a:lstStyle/>
          <a:p>
            <a:r>
              <a:rPr lang="zh-CN" altLang="en-US" dirty="0">
                <a:latin typeface="华文中宋" pitchFamily="2" charset="-122"/>
                <a:ea typeface="华文中宋" pitchFamily="2" charset="-122"/>
              </a:rPr>
              <a:t>用来记录使用本系统的普通用户贡献的歌单信息，用歌单</a:t>
            </a:r>
            <a:r>
              <a:rPr lang="en-US" altLang="zh-CN" dirty="0">
                <a:latin typeface="华文中宋" pitchFamily="2" charset="-122"/>
                <a:ea typeface="华文中宋" pitchFamily="2" charset="-122"/>
              </a:rPr>
              <a:t>id</a:t>
            </a:r>
            <a:r>
              <a:rPr lang="zh-CN" altLang="en-US" dirty="0">
                <a:latin typeface="华文中宋" pitchFamily="2" charset="-122"/>
                <a:ea typeface="华文中宋" pitchFamily="2" charset="-122"/>
              </a:rPr>
              <a:t>作为主键，该表的字段结构如下表所述：</a:t>
            </a:r>
            <a:endParaRPr lang="zh-CN" altLang="zh-CN" dirty="0">
              <a:latin typeface="华文中宋" pitchFamily="2" charset="-122"/>
              <a:ea typeface="华文中宋" pitchFamily="2" charset="-122"/>
            </a:endParaRPr>
          </a:p>
        </p:txBody>
      </p:sp>
      <p:sp>
        <p:nvSpPr>
          <p:cNvPr id="11" name="矩形 10"/>
          <p:cNvSpPr/>
          <p:nvPr/>
        </p:nvSpPr>
        <p:spPr>
          <a:xfrm>
            <a:off x="6384032" y="1124744"/>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p>
        </p:txBody>
      </p:sp>
      <p:sp>
        <p:nvSpPr>
          <p:cNvPr id="14" name="矩形 13"/>
          <p:cNvSpPr/>
          <p:nvPr/>
        </p:nvSpPr>
        <p:spPr>
          <a:xfrm>
            <a:off x="6312024" y="1717671"/>
            <a:ext cx="6096000" cy="4247317"/>
          </a:xfrm>
          <a:prstGeom prst="rect">
            <a:avLst/>
          </a:prstGeom>
        </p:spPr>
        <p:txBody>
          <a:bodyPr>
            <a:spAutoFit/>
          </a:bodyPr>
          <a:lstStyle/>
          <a:p>
            <a:r>
              <a:rPr lang="en-US" altLang="zh-CN" dirty="0">
                <a:latin typeface="华文仿宋" pitchFamily="2" charset="-122"/>
                <a:ea typeface="华文仿宋" pitchFamily="2" charset="-122"/>
              </a:rPr>
              <a:t>CREATE TABLE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歌单列表</a:t>
            </a:r>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](9)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歌单名</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](50)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歌单类型</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](20)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创建用户</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](20)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歌单简介</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](max) NULL,</a:t>
            </a:r>
          </a:p>
          <a:p>
            <a:r>
              <a:rPr lang="en-US" altLang="zh-CN" dirty="0">
                <a:latin typeface="华文仿宋" pitchFamily="2" charset="-122"/>
                <a:ea typeface="华文仿宋" pitchFamily="2" charset="-122"/>
              </a:rPr>
              <a:t> CONSTRAINT [PK_</a:t>
            </a:r>
            <a:r>
              <a:rPr lang="zh-CN" altLang="en-US" dirty="0">
                <a:latin typeface="华文仿宋" pitchFamily="2" charset="-122"/>
                <a:ea typeface="华文仿宋" pitchFamily="2" charset="-122"/>
              </a:rPr>
              <a:t>歌单列表</a:t>
            </a:r>
            <a:r>
              <a:rPr lang="en-US" altLang="zh-CN" dirty="0">
                <a:latin typeface="华文仿宋" pitchFamily="2" charset="-122"/>
                <a:ea typeface="华文仿宋" pitchFamily="2" charset="-122"/>
              </a:rPr>
              <a:t>] PRIMARY KEY CLUSTERED </a:t>
            </a:r>
          </a:p>
          <a:p>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a:t>
            </a:r>
            <a:r>
              <a:rPr lang="en-US" altLang="zh-CN" dirty="0">
                <a:latin typeface="华文仿宋" pitchFamily="2" charset="-122"/>
                <a:ea typeface="华文仿宋" pitchFamily="2" charset="-122"/>
              </a:rPr>
              <a:t>id] ASC</a:t>
            </a:r>
          </a:p>
          <a:p>
            <a:r>
              <a:rPr lang="en-US" altLang="zh-CN" dirty="0">
                <a:latin typeface="华文仿宋" pitchFamily="2" charset="-122"/>
                <a:ea typeface="华文仿宋" pitchFamily="2" charset="-122"/>
              </a:rPr>
              <a:t>)WITH (PAD_INDEX  = OFF, STATISTICS_NORECOMPUTE  = OFF, IGNORE_DUP_KEY = OFF, ALLOW_ROW_LOCKS  = ON, ALLOW_PAGE_LOCKS  = ON) ON [PRIMARY]</a:t>
            </a:r>
          </a:p>
          <a:p>
            <a:r>
              <a:rPr lang="en-US" altLang="zh-CN" dirty="0">
                <a:latin typeface="华文仿宋" pitchFamily="2" charset="-122"/>
                <a:ea typeface="华文仿宋" pitchFamily="2" charset="-122"/>
              </a:rPr>
              <a:t>) ON [PRIMARY]</a:t>
            </a:r>
          </a:p>
        </p:txBody>
      </p:sp>
      <p:pic>
        <p:nvPicPr>
          <p:cNvPr id="12" name="图片 11"/>
          <p:cNvPicPr/>
          <p:nvPr/>
        </p:nvPicPr>
        <p:blipFill>
          <a:blip r:embed="rId2"/>
          <a:stretch>
            <a:fillRect/>
          </a:stretch>
        </p:blipFill>
        <p:spPr>
          <a:xfrm>
            <a:off x="678638" y="3068960"/>
            <a:ext cx="4985314" cy="2520280"/>
          </a:xfrm>
          <a:prstGeom prst="rect">
            <a:avLst/>
          </a:prstGeom>
        </p:spPr>
      </p:pic>
    </p:spTree>
    <p:extLst>
      <p:ext uri="{BB962C8B-B14F-4D97-AF65-F5344CB8AC3E}">
        <p14:creationId xmlns:p14="http://schemas.microsoft.com/office/powerpoint/2010/main" val="349541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grpSp>
        <p:nvGrpSpPr>
          <p:cNvPr id="2" name="e418bd0d-ef37-4f33-8101-40ac10f121f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8EEDC0FF-25D3-48A8-A699-1E7051C6C2E2}"/>
              </a:ext>
            </a:extLst>
          </p:cNvPr>
          <p:cNvGrpSpPr>
            <a:grpSpLocks noChangeAspect="1"/>
          </p:cNvGrpSpPr>
          <p:nvPr>
            <p:custDataLst>
              <p:tags r:id="rId1"/>
            </p:custDataLst>
          </p:nvPr>
        </p:nvGrpSpPr>
        <p:grpSpPr>
          <a:xfrm>
            <a:off x="373309" y="387937"/>
            <a:ext cx="10895256" cy="5019675"/>
            <a:chOff x="669925" y="1123950"/>
            <a:chExt cx="10895256" cy="5019675"/>
          </a:xfrm>
        </p:grpSpPr>
        <p:grpSp>
          <p:nvGrpSpPr>
            <p:cNvPr id="3" name="ïsḷíḍê">
              <a:extLst>
                <a:ext uri="{FF2B5EF4-FFF2-40B4-BE49-F238E27FC236}">
                  <a16:creationId xmlns:a16="http://schemas.microsoft.com/office/drawing/2014/main" xmlns="" id="{6420B678-690F-431B-A366-EB214B14BB0A}"/>
                </a:ext>
              </a:extLst>
            </p:cNvPr>
            <p:cNvGrpSpPr/>
            <p:nvPr/>
          </p:nvGrpSpPr>
          <p:grpSpPr>
            <a:xfrm>
              <a:off x="669925" y="2701781"/>
              <a:ext cx="3251006" cy="2926464"/>
              <a:chOff x="1006669" y="2817934"/>
              <a:chExt cx="3251006" cy="2926464"/>
            </a:xfrm>
          </p:grpSpPr>
          <p:sp>
            <p:nvSpPr>
              <p:cNvPr id="34" name="íSľíďé">
                <a:extLst>
                  <a:ext uri="{FF2B5EF4-FFF2-40B4-BE49-F238E27FC236}">
                    <a16:creationId xmlns:a16="http://schemas.microsoft.com/office/drawing/2014/main" xmlns="" id="{71AE357A-D800-4410-82A4-44193808AA67}"/>
                  </a:ext>
                </a:extLst>
              </p:cNvPr>
              <p:cNvSpPr/>
              <p:nvPr/>
            </p:nvSpPr>
            <p:spPr>
              <a:xfrm>
                <a:off x="1006669" y="2817934"/>
                <a:ext cx="3251006" cy="2926464"/>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1">
                  <a:lumMod val="95000"/>
                </a:schemeClr>
              </a:solidFill>
              <a:ln w="12700">
                <a:miter lim="400000"/>
              </a:ln>
            </p:spPr>
            <p:txBody>
              <a:bodyPr anchor="ctr"/>
              <a:lstStyle/>
              <a:p>
                <a:pPr algn="ctr"/>
                <a:endParaRPr/>
              </a:p>
            </p:txBody>
          </p:sp>
          <p:sp>
            <p:nvSpPr>
              <p:cNvPr id="35" name="îṥḻïďè">
                <a:extLst>
                  <a:ext uri="{FF2B5EF4-FFF2-40B4-BE49-F238E27FC236}">
                    <a16:creationId xmlns:a16="http://schemas.microsoft.com/office/drawing/2014/main" xmlns="" id="{18966605-AF3B-4410-AF70-7329EEE3A996}"/>
                  </a:ext>
                </a:extLst>
              </p:cNvPr>
              <p:cNvSpPr/>
              <p:nvPr/>
            </p:nvSpPr>
            <p:spPr>
              <a:xfrm>
                <a:off x="1813180" y="3640870"/>
                <a:ext cx="1262285" cy="1263174"/>
              </a:xfrm>
              <a:prstGeom prst="ellipse">
                <a:avLst/>
              </a:prstGeom>
              <a:solidFill>
                <a:schemeClr val="bg1">
                  <a:lumMod val="75000"/>
                </a:schemeClr>
              </a:solidFill>
              <a:ln w="12700" cap="flat">
                <a:noFill/>
                <a:miter lim="400000"/>
              </a:ln>
              <a:effectLst/>
            </p:spPr>
            <p:txBody>
              <a:bodyPr wrap="none" anchor="ctr"/>
              <a:lstStyle/>
              <a:p>
                <a:pPr algn="ctr"/>
                <a:r>
                  <a:rPr lang="en-US" altLang="zh-CN" b="1" dirty="0">
                    <a:solidFill>
                      <a:schemeClr val="bg1"/>
                    </a:solidFill>
                  </a:rPr>
                  <a:t>CONTENT</a:t>
                </a:r>
                <a:endParaRPr dirty="0">
                  <a:solidFill>
                    <a:schemeClr val="bg1"/>
                  </a:solidFill>
                </a:endParaRPr>
              </a:p>
            </p:txBody>
          </p:sp>
        </p:grpSp>
        <p:grpSp>
          <p:nvGrpSpPr>
            <p:cNvPr id="4" name="is1íḓè">
              <a:extLst>
                <a:ext uri="{FF2B5EF4-FFF2-40B4-BE49-F238E27FC236}">
                  <a16:creationId xmlns:a16="http://schemas.microsoft.com/office/drawing/2014/main" xmlns="" id="{C906D028-70AA-40D7-8AFC-B8E6EDBFB414}"/>
                </a:ext>
              </a:extLst>
            </p:cNvPr>
            <p:cNvGrpSpPr/>
            <p:nvPr/>
          </p:nvGrpSpPr>
          <p:grpSpPr>
            <a:xfrm>
              <a:off x="4071000" y="1185888"/>
              <a:ext cx="3389923" cy="2034394"/>
              <a:chOff x="4071000" y="1185888"/>
              <a:chExt cx="3389923" cy="2034394"/>
            </a:xfrm>
          </p:grpSpPr>
          <p:sp>
            <p:nvSpPr>
              <p:cNvPr id="28" name="iṡ1iḑe" title="ry6MHxwOH8WsTKLSa514qPVJnvhhWFnRDjZGIbRZNsFBp">
                <a:extLst>
                  <a:ext uri="{FF2B5EF4-FFF2-40B4-BE49-F238E27FC236}">
                    <a16:creationId xmlns:a16="http://schemas.microsoft.com/office/drawing/2014/main" xmlns="" id="{3CA4BC40-6E1F-4FA8-89C7-701EEE5E63F3}"/>
                  </a:ext>
                </a:extLst>
              </p:cNvPr>
              <p:cNvSpPr/>
              <p:nvPr/>
            </p:nvSpPr>
            <p:spPr bwMode="auto">
              <a:xfrm>
                <a:off x="4988442"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9" name="îṥlîḍè">
                <a:extLst>
                  <a:ext uri="{FF2B5EF4-FFF2-40B4-BE49-F238E27FC236}">
                    <a16:creationId xmlns:a16="http://schemas.microsoft.com/office/drawing/2014/main" xmlns="" id="{415C4121-02D4-4243-85C2-44CCA4BFF5A0}"/>
                  </a:ext>
                </a:extLst>
              </p:cNvPr>
              <p:cNvSpPr/>
              <p:nvPr/>
            </p:nvSpPr>
            <p:spPr>
              <a:xfrm>
                <a:off x="5225961"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0" name="ïšļiḍé">
                <a:extLst>
                  <a:ext uri="{FF2B5EF4-FFF2-40B4-BE49-F238E27FC236}">
                    <a16:creationId xmlns:a16="http://schemas.microsoft.com/office/drawing/2014/main" xmlns="" id="{7DE3274E-9EE1-4D2B-85C0-053A9DC3E133}"/>
                  </a:ext>
                </a:extLst>
              </p:cNvPr>
              <p:cNvSpPr txBox="1"/>
              <p:nvPr/>
            </p:nvSpPr>
            <p:spPr>
              <a:xfrm>
                <a:off x="5409811"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1</a:t>
                </a:r>
              </a:p>
            </p:txBody>
          </p:sp>
          <p:grpSp>
            <p:nvGrpSpPr>
              <p:cNvPr id="31" name="îṥ1ïḑe">
                <a:extLst>
                  <a:ext uri="{FF2B5EF4-FFF2-40B4-BE49-F238E27FC236}">
                    <a16:creationId xmlns:a16="http://schemas.microsoft.com/office/drawing/2014/main" xmlns="" id="{1C8FC583-5AAC-47F7-B880-9FF1203CCC83}"/>
                  </a:ext>
                </a:extLst>
              </p:cNvPr>
              <p:cNvGrpSpPr/>
              <p:nvPr/>
            </p:nvGrpSpPr>
            <p:grpSpPr>
              <a:xfrm>
                <a:off x="4071000" y="2157562"/>
                <a:ext cx="3389923" cy="1062720"/>
                <a:chOff x="821646" y="2632959"/>
                <a:chExt cx="3389923" cy="1062720"/>
              </a:xfrm>
            </p:grpSpPr>
            <p:sp>
              <p:nvSpPr>
                <p:cNvPr id="32" name="işļïḓe">
                  <a:extLst>
                    <a:ext uri="{FF2B5EF4-FFF2-40B4-BE49-F238E27FC236}">
                      <a16:creationId xmlns:a16="http://schemas.microsoft.com/office/drawing/2014/main" xmlns="" id="{C7593951-E2C3-45C4-B1A1-A77418517826}"/>
                    </a:ext>
                  </a:extLst>
                </p:cNvPr>
                <p:cNvSpPr/>
                <p:nvPr/>
              </p:nvSpPr>
              <p:spPr>
                <a:xfrm>
                  <a:off x="821646" y="3085418"/>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r>
                    <a:rPr lang="en-US" altLang="zh-CN" sz="900" dirty="0" smtClean="0"/>
                    <a:t>.</a:t>
                  </a:r>
                  <a:endParaRPr lang="zh-CN" altLang="en-US" sz="900" dirty="0"/>
                </a:p>
              </p:txBody>
            </p:sp>
            <p:sp>
              <p:nvSpPr>
                <p:cNvPr id="33" name="iṣḷîdé">
                  <a:extLst>
                    <a:ext uri="{FF2B5EF4-FFF2-40B4-BE49-F238E27FC236}">
                      <a16:creationId xmlns:a16="http://schemas.microsoft.com/office/drawing/2014/main" xmlns="" id="{A4726A26-4749-4C4C-A6BF-8F043337EBEB}"/>
                    </a:ext>
                  </a:extLst>
                </p:cNvPr>
                <p:cNvSpPr txBox="1"/>
                <p:nvPr/>
              </p:nvSpPr>
              <p:spPr bwMode="auto">
                <a:xfrm>
                  <a:off x="821646" y="2632959"/>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800" dirty="0">
                      <a:latin typeface="等线 Light" pitchFamily="2" charset="-122"/>
                      <a:ea typeface="等线 Light" pitchFamily="2" charset="-122"/>
                    </a:rPr>
                    <a:t>系统需求分析</a:t>
                  </a:r>
                  <a:endParaRPr lang="en-US" altLang="zh-CN" sz="2800" b="1" dirty="0">
                    <a:latin typeface="等线 Light" pitchFamily="2" charset="-122"/>
                    <a:ea typeface="等线 Light" pitchFamily="2" charset="-122"/>
                  </a:endParaRPr>
                </a:p>
              </p:txBody>
            </p:sp>
          </p:grpSp>
        </p:grpSp>
        <p:grpSp>
          <p:nvGrpSpPr>
            <p:cNvPr id="5" name="î$ľíḍé">
              <a:extLst>
                <a:ext uri="{FF2B5EF4-FFF2-40B4-BE49-F238E27FC236}">
                  <a16:creationId xmlns:a16="http://schemas.microsoft.com/office/drawing/2014/main" xmlns="" id="{FD319EAC-40B8-4D08-BF55-9F8DD26702BD}"/>
                </a:ext>
              </a:extLst>
            </p:cNvPr>
            <p:cNvGrpSpPr/>
            <p:nvPr/>
          </p:nvGrpSpPr>
          <p:grpSpPr>
            <a:xfrm>
              <a:off x="8130565" y="1185888"/>
              <a:ext cx="3389923" cy="2034394"/>
              <a:chOff x="8130565" y="1185888"/>
              <a:chExt cx="3389923" cy="2034394"/>
            </a:xfrm>
          </p:grpSpPr>
          <p:sp>
            <p:nvSpPr>
              <p:cNvPr id="22" name="iṣ1îdè" title="ry6MHxwOH8WsTKLSa514qPVJnvhhWFnRDjZGIbRZNsFBp">
                <a:extLst>
                  <a:ext uri="{FF2B5EF4-FFF2-40B4-BE49-F238E27FC236}">
                    <a16:creationId xmlns:a16="http://schemas.microsoft.com/office/drawing/2014/main" xmlns="" id="{54964156-24A5-4398-A073-422BD1DCA880}"/>
                  </a:ext>
                </a:extLst>
              </p:cNvPr>
              <p:cNvSpPr/>
              <p:nvPr/>
            </p:nvSpPr>
            <p:spPr bwMode="auto">
              <a:xfrm>
                <a:off x="9048007" y="1380416"/>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23" name="îŝḷiḓé">
                <a:extLst>
                  <a:ext uri="{FF2B5EF4-FFF2-40B4-BE49-F238E27FC236}">
                    <a16:creationId xmlns:a16="http://schemas.microsoft.com/office/drawing/2014/main" xmlns="" id="{0CDA986E-EA84-43E9-B01E-22DC4BEB7E02}"/>
                  </a:ext>
                </a:extLst>
              </p:cNvPr>
              <p:cNvSpPr/>
              <p:nvPr/>
            </p:nvSpPr>
            <p:spPr>
              <a:xfrm>
                <a:off x="9285526" y="2074468"/>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îṧļiḑe">
                <a:extLst>
                  <a:ext uri="{FF2B5EF4-FFF2-40B4-BE49-F238E27FC236}">
                    <a16:creationId xmlns:a16="http://schemas.microsoft.com/office/drawing/2014/main" xmlns="" id="{13B8859F-982C-4657-8088-2EE82CC6800F}"/>
                  </a:ext>
                </a:extLst>
              </p:cNvPr>
              <p:cNvSpPr txBox="1"/>
              <p:nvPr/>
            </p:nvSpPr>
            <p:spPr>
              <a:xfrm>
                <a:off x="9469376" y="1185888"/>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2</a:t>
                </a:r>
              </a:p>
            </p:txBody>
          </p:sp>
          <p:grpSp>
            <p:nvGrpSpPr>
              <p:cNvPr id="25" name="í$ḻíďe">
                <a:extLst>
                  <a:ext uri="{FF2B5EF4-FFF2-40B4-BE49-F238E27FC236}">
                    <a16:creationId xmlns:a16="http://schemas.microsoft.com/office/drawing/2014/main" xmlns="" id="{1D8A157C-A2BF-46FC-A157-418BB658320C}"/>
                  </a:ext>
                </a:extLst>
              </p:cNvPr>
              <p:cNvGrpSpPr/>
              <p:nvPr/>
            </p:nvGrpSpPr>
            <p:grpSpPr>
              <a:xfrm>
                <a:off x="8130565" y="2157562"/>
                <a:ext cx="3389923" cy="1062720"/>
                <a:chOff x="821646" y="2632959"/>
                <a:chExt cx="3389923" cy="1062720"/>
              </a:xfrm>
            </p:grpSpPr>
            <p:sp>
              <p:nvSpPr>
                <p:cNvPr id="26" name="ïṩ1íḓê">
                  <a:extLst>
                    <a:ext uri="{FF2B5EF4-FFF2-40B4-BE49-F238E27FC236}">
                      <a16:creationId xmlns:a16="http://schemas.microsoft.com/office/drawing/2014/main" xmlns="" id="{F6742762-8F87-481A-B65B-90182B716456}"/>
                    </a:ext>
                  </a:extLst>
                </p:cNvPr>
                <p:cNvSpPr/>
                <p:nvPr/>
              </p:nvSpPr>
              <p:spPr>
                <a:xfrm>
                  <a:off x="821646" y="3085418"/>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endParaRPr lang="zh-CN" altLang="en-US" sz="900" dirty="0"/>
                </a:p>
              </p:txBody>
            </p:sp>
            <p:sp>
              <p:nvSpPr>
                <p:cNvPr id="27" name="ïṩļidê">
                  <a:extLst>
                    <a:ext uri="{FF2B5EF4-FFF2-40B4-BE49-F238E27FC236}">
                      <a16:creationId xmlns:a16="http://schemas.microsoft.com/office/drawing/2014/main" xmlns="" id="{CDB06AA0-50BC-41EA-9453-D299FFDDEDDE}"/>
                    </a:ext>
                  </a:extLst>
                </p:cNvPr>
                <p:cNvSpPr txBox="1"/>
                <p:nvPr/>
              </p:nvSpPr>
              <p:spPr bwMode="auto">
                <a:xfrm>
                  <a:off x="821646" y="2632959"/>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algn="ctr" defTabSz="914377">
                    <a:spcBef>
                      <a:spcPct val="0"/>
                    </a:spcBef>
                    <a:defRPr sz="2800">
                      <a:latin typeface="等线 Light" pitchFamily="2" charset="-122"/>
                      <a:ea typeface="等线 Light" pitchFamily="2"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系统</a:t>
                  </a:r>
                  <a:r>
                    <a:rPr lang="en-US" altLang="zh-CN" dirty="0"/>
                    <a:t>E-R</a:t>
                  </a:r>
                  <a:r>
                    <a:rPr lang="zh-CN" altLang="en-US" dirty="0"/>
                    <a:t>图</a:t>
                  </a:r>
                </a:p>
              </p:txBody>
            </p:sp>
          </p:grpSp>
        </p:grpSp>
        <p:grpSp>
          <p:nvGrpSpPr>
            <p:cNvPr id="6" name="ïśḻidé">
              <a:extLst>
                <a:ext uri="{FF2B5EF4-FFF2-40B4-BE49-F238E27FC236}">
                  <a16:creationId xmlns:a16="http://schemas.microsoft.com/office/drawing/2014/main" xmlns="" id="{BF400070-95BB-464C-977C-F3306A53444A}"/>
                </a:ext>
              </a:extLst>
            </p:cNvPr>
            <p:cNvGrpSpPr/>
            <p:nvPr/>
          </p:nvGrpSpPr>
          <p:grpSpPr>
            <a:xfrm>
              <a:off x="4048982" y="3326309"/>
              <a:ext cx="3573773" cy="2139493"/>
              <a:chOff x="4048982" y="723197"/>
              <a:chExt cx="3573773" cy="2139493"/>
            </a:xfrm>
          </p:grpSpPr>
          <p:sp>
            <p:nvSpPr>
              <p:cNvPr id="16" name="íšľîḋê" title="ry6MHxwOH8WsTKLSa514qPVJnvhhWFnRDjZGIbRZNsFBp">
                <a:extLst>
                  <a:ext uri="{FF2B5EF4-FFF2-40B4-BE49-F238E27FC236}">
                    <a16:creationId xmlns:a16="http://schemas.microsoft.com/office/drawing/2014/main" xmlns="" id="{F1E5B6AD-8871-4845-A0EE-F2C31519C447}"/>
                  </a:ext>
                </a:extLst>
              </p:cNvPr>
              <p:cNvSpPr/>
              <p:nvPr/>
            </p:nvSpPr>
            <p:spPr bwMode="auto">
              <a:xfrm>
                <a:off x="4970273" y="857680"/>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7" name="íṡḷiḍé">
                <a:extLst>
                  <a:ext uri="{FF2B5EF4-FFF2-40B4-BE49-F238E27FC236}">
                    <a16:creationId xmlns:a16="http://schemas.microsoft.com/office/drawing/2014/main" xmlns="" id="{33C1B729-1E68-48ED-A5D7-01C5A2B75F4E}"/>
                  </a:ext>
                </a:extLst>
              </p:cNvPr>
              <p:cNvSpPr/>
              <p:nvPr/>
            </p:nvSpPr>
            <p:spPr>
              <a:xfrm>
                <a:off x="5203944" y="1676871"/>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8" name="ïşlïḋê">
                <a:extLst>
                  <a:ext uri="{FF2B5EF4-FFF2-40B4-BE49-F238E27FC236}">
                    <a16:creationId xmlns:a16="http://schemas.microsoft.com/office/drawing/2014/main" xmlns="" id="{47B0B71A-2B64-4D6B-BB8D-40AA77FF1457}"/>
                  </a:ext>
                </a:extLst>
              </p:cNvPr>
              <p:cNvSpPr txBox="1"/>
              <p:nvPr/>
            </p:nvSpPr>
            <p:spPr>
              <a:xfrm>
                <a:off x="5391643" y="723197"/>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3</a:t>
                </a:r>
              </a:p>
            </p:txBody>
          </p:sp>
          <p:grpSp>
            <p:nvGrpSpPr>
              <p:cNvPr id="19" name="íşliḋè">
                <a:extLst>
                  <a:ext uri="{FF2B5EF4-FFF2-40B4-BE49-F238E27FC236}">
                    <a16:creationId xmlns:a16="http://schemas.microsoft.com/office/drawing/2014/main" xmlns="" id="{5EA58422-DEA6-472A-AC6F-54E58C151BE3}"/>
                  </a:ext>
                </a:extLst>
              </p:cNvPr>
              <p:cNvGrpSpPr/>
              <p:nvPr/>
            </p:nvGrpSpPr>
            <p:grpSpPr>
              <a:xfrm>
                <a:off x="4048982" y="1794985"/>
                <a:ext cx="3573773" cy="1067705"/>
                <a:chOff x="799628" y="2270382"/>
                <a:chExt cx="3573773" cy="1067705"/>
              </a:xfrm>
            </p:grpSpPr>
            <p:sp>
              <p:nvSpPr>
                <p:cNvPr id="20" name="íš1îďé">
                  <a:extLst>
                    <a:ext uri="{FF2B5EF4-FFF2-40B4-BE49-F238E27FC236}">
                      <a16:creationId xmlns:a16="http://schemas.microsoft.com/office/drawing/2014/main" xmlns="" id="{A8F15E08-1A88-4742-B983-EA37968E7E99}"/>
                    </a:ext>
                  </a:extLst>
                </p:cNvPr>
                <p:cNvSpPr/>
                <p:nvPr/>
              </p:nvSpPr>
              <p:spPr>
                <a:xfrm>
                  <a:off x="983478" y="2727826"/>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endParaRPr lang="zh-CN" altLang="en-US" sz="900" dirty="0"/>
                </a:p>
              </p:txBody>
            </p:sp>
            <p:sp>
              <p:nvSpPr>
                <p:cNvPr id="21" name="îšḻiḑé">
                  <a:extLst>
                    <a:ext uri="{FF2B5EF4-FFF2-40B4-BE49-F238E27FC236}">
                      <a16:creationId xmlns:a16="http://schemas.microsoft.com/office/drawing/2014/main" xmlns="" id="{07BF8366-B10C-4D12-8B0D-4C4A75C31745}"/>
                    </a:ext>
                  </a:extLst>
                </p:cNvPr>
                <p:cNvSpPr txBox="1"/>
                <p:nvPr/>
              </p:nvSpPr>
              <p:spPr bwMode="auto">
                <a:xfrm>
                  <a:off x="799628" y="227038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algn="ctr" defTabSz="914377">
                    <a:spcBef>
                      <a:spcPct val="0"/>
                    </a:spcBef>
                    <a:defRPr sz="2800">
                      <a:latin typeface="等线 Light" pitchFamily="2" charset="-122"/>
                      <a:ea typeface="等线 Light" pitchFamily="2"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系统数据表</a:t>
                  </a:r>
                </a:p>
              </p:txBody>
            </p:sp>
          </p:grpSp>
        </p:grpSp>
        <p:grpSp>
          <p:nvGrpSpPr>
            <p:cNvPr id="7" name="îślïde">
              <a:extLst>
                <a:ext uri="{FF2B5EF4-FFF2-40B4-BE49-F238E27FC236}">
                  <a16:creationId xmlns:a16="http://schemas.microsoft.com/office/drawing/2014/main" xmlns="" id="{F5C3BD1B-46F7-427B-B348-08C482D41C23}"/>
                </a:ext>
              </a:extLst>
            </p:cNvPr>
            <p:cNvGrpSpPr/>
            <p:nvPr/>
          </p:nvGrpSpPr>
          <p:grpSpPr>
            <a:xfrm>
              <a:off x="8147891" y="3326308"/>
              <a:ext cx="3417290" cy="2139493"/>
              <a:chOff x="8147891" y="723196"/>
              <a:chExt cx="3417290" cy="2139493"/>
            </a:xfrm>
          </p:grpSpPr>
          <p:sp>
            <p:nvSpPr>
              <p:cNvPr id="10" name="ïṣļïďê" title="ry6MHxwOH8WsTKLSa514qPVJnvhhWFnRDjZGIbRZNsFBp">
                <a:extLst>
                  <a:ext uri="{FF2B5EF4-FFF2-40B4-BE49-F238E27FC236}">
                    <a16:creationId xmlns:a16="http://schemas.microsoft.com/office/drawing/2014/main" xmlns="" id="{BF492E6E-A004-43D3-8859-9A21BCFA1C1F}"/>
                  </a:ext>
                </a:extLst>
              </p:cNvPr>
              <p:cNvSpPr/>
              <p:nvPr/>
            </p:nvSpPr>
            <p:spPr bwMode="auto">
              <a:xfrm>
                <a:off x="9003313" y="857679"/>
                <a:ext cx="1644426" cy="1155539"/>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lumMod val="95000"/>
                  <a:alpha val="64000"/>
                </a:schemeClr>
              </a:solidFill>
              <a:ln>
                <a:noFill/>
              </a:ln>
            </p:spPr>
            <p:txBody>
              <a:bodyPr anchor="ctr"/>
              <a:lstStyle/>
              <a:p>
                <a:pPr algn="ctr"/>
                <a:endParaRPr/>
              </a:p>
            </p:txBody>
          </p:sp>
          <p:sp>
            <p:nvSpPr>
              <p:cNvPr id="11" name="işľïďe">
                <a:extLst>
                  <a:ext uri="{FF2B5EF4-FFF2-40B4-BE49-F238E27FC236}">
                    <a16:creationId xmlns:a16="http://schemas.microsoft.com/office/drawing/2014/main" xmlns="" id="{824CB0CB-0CB8-43C9-A2FA-21344FA5509E}"/>
                  </a:ext>
                </a:extLst>
              </p:cNvPr>
              <p:cNvSpPr/>
              <p:nvPr/>
            </p:nvSpPr>
            <p:spPr>
              <a:xfrm>
                <a:off x="9251969" y="1676871"/>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2" name="iṣ1íḍé">
                <a:extLst>
                  <a:ext uri="{FF2B5EF4-FFF2-40B4-BE49-F238E27FC236}">
                    <a16:creationId xmlns:a16="http://schemas.microsoft.com/office/drawing/2014/main" xmlns="" id="{410830B6-40B6-4389-B889-53FCE1C801B5}"/>
                  </a:ext>
                </a:extLst>
              </p:cNvPr>
              <p:cNvSpPr txBox="1"/>
              <p:nvPr/>
            </p:nvSpPr>
            <p:spPr>
              <a:xfrm>
                <a:off x="9420369" y="723196"/>
                <a:ext cx="712301" cy="923293"/>
              </a:xfrm>
              <a:prstGeom prst="rect">
                <a:avLst/>
              </a:prstGeom>
              <a:noFill/>
            </p:spPr>
            <p:txBody>
              <a:bodyPr wrap="none" lIns="182843" tIns="91422" rIns="182843" bIns="91422" anchor="ctr" anchorCtr="0">
                <a:normAutofit/>
              </a:bodyPr>
              <a:lstStyle/>
              <a:p>
                <a:pPr algn="ctr"/>
                <a:r>
                  <a:rPr lang="en-US" sz="4800" dirty="0">
                    <a:solidFill>
                      <a:schemeClr val="accent1"/>
                    </a:solidFill>
                    <a:latin typeface="Impact" panose="020B0806030902050204" pitchFamily="34" charset="0"/>
                  </a:rPr>
                  <a:t>4</a:t>
                </a:r>
              </a:p>
            </p:txBody>
          </p:sp>
          <p:grpSp>
            <p:nvGrpSpPr>
              <p:cNvPr id="13" name="iS1ïḋê">
                <a:extLst>
                  <a:ext uri="{FF2B5EF4-FFF2-40B4-BE49-F238E27FC236}">
                    <a16:creationId xmlns:a16="http://schemas.microsoft.com/office/drawing/2014/main" xmlns="" id="{77D01D5E-D7C8-4426-93E1-E6C7A4B79D2A}"/>
                  </a:ext>
                </a:extLst>
              </p:cNvPr>
              <p:cNvGrpSpPr/>
              <p:nvPr/>
            </p:nvGrpSpPr>
            <p:grpSpPr>
              <a:xfrm>
                <a:off x="8147891" y="1794985"/>
                <a:ext cx="3417290" cy="1067704"/>
                <a:chOff x="838972" y="2270382"/>
                <a:chExt cx="3417290" cy="1067704"/>
              </a:xfrm>
            </p:grpSpPr>
            <p:sp>
              <p:nvSpPr>
                <p:cNvPr id="14" name="îşlîḓè">
                  <a:extLst>
                    <a:ext uri="{FF2B5EF4-FFF2-40B4-BE49-F238E27FC236}">
                      <a16:creationId xmlns:a16="http://schemas.microsoft.com/office/drawing/2014/main" xmlns="" id="{94D05F16-82AC-49F9-924A-AF4D34F6D74E}"/>
                    </a:ext>
                  </a:extLst>
                </p:cNvPr>
                <p:cNvSpPr/>
                <p:nvPr/>
              </p:nvSpPr>
              <p:spPr>
                <a:xfrm>
                  <a:off x="866339" y="2727825"/>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endParaRPr lang="zh-CN" altLang="en-US" sz="900" dirty="0"/>
                </a:p>
              </p:txBody>
            </p:sp>
            <p:sp>
              <p:nvSpPr>
                <p:cNvPr id="15" name="ïṣ1ïdè">
                  <a:extLst>
                    <a:ext uri="{FF2B5EF4-FFF2-40B4-BE49-F238E27FC236}">
                      <a16:creationId xmlns:a16="http://schemas.microsoft.com/office/drawing/2014/main" xmlns="" id="{3986D427-F430-4EFA-9039-FDD9FB1E1F2B}"/>
                    </a:ext>
                  </a:extLst>
                </p:cNvPr>
                <p:cNvSpPr txBox="1"/>
                <p:nvPr/>
              </p:nvSpPr>
              <p:spPr bwMode="auto">
                <a:xfrm>
                  <a:off x="838972" y="227038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algn="ctr" defTabSz="914377">
                    <a:spcBef>
                      <a:spcPct val="0"/>
                    </a:spcBef>
                    <a:defRPr sz="2800">
                      <a:latin typeface="等线 Light" pitchFamily="2" charset="-122"/>
                      <a:ea typeface="等线 Light" pitchFamily="2"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系统视图</a:t>
                  </a:r>
                </a:p>
              </p:txBody>
            </p:sp>
          </p:grpSp>
        </p:grpSp>
        <p:cxnSp>
          <p:nvCxnSpPr>
            <p:cNvPr id="8" name="直接连接符 7">
              <a:extLst>
                <a:ext uri="{FF2B5EF4-FFF2-40B4-BE49-F238E27FC236}">
                  <a16:creationId xmlns:a16="http://schemas.microsoft.com/office/drawing/2014/main" xmlns="" id="{5100C2F9-9713-4E91-A597-EA1C2B9A3A5A}"/>
                </a:ext>
              </a:extLst>
            </p:cNvPr>
            <p:cNvCxnSpPr/>
            <p:nvPr/>
          </p:nvCxnSpPr>
          <p:spPr>
            <a:xfrm>
              <a:off x="4251000" y="3564000"/>
              <a:ext cx="7269488" cy="0"/>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C8C3E9F4-944D-48D9-946D-58C1F631F55E}"/>
                </a:ext>
              </a:extLst>
            </p:cNvPr>
            <p:cNvCxnSpPr>
              <a:cxnSpLocks/>
            </p:cNvCxnSpPr>
            <p:nvPr/>
          </p:nvCxnSpPr>
          <p:spPr>
            <a:xfrm>
              <a:off x="7640775" y="1123950"/>
              <a:ext cx="0" cy="5019675"/>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540000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6" name="íṡḷiḍé">
            <a:extLst>
              <a:ext uri="{FF2B5EF4-FFF2-40B4-BE49-F238E27FC236}">
                <a16:creationId xmlns:a16="http://schemas.microsoft.com/office/drawing/2014/main" xmlns="" id="{33C1B729-1E68-48ED-A5D7-01C5A2B75F4E}"/>
              </a:ext>
            </a:extLst>
          </p:cNvPr>
          <p:cNvSpPr/>
          <p:nvPr/>
        </p:nvSpPr>
        <p:spPr>
          <a:xfrm>
            <a:off x="4892864" y="5481589"/>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7" name="ïşlïḋê">
            <a:extLst>
              <a:ext uri="{FF2B5EF4-FFF2-40B4-BE49-F238E27FC236}">
                <a16:creationId xmlns:a16="http://schemas.microsoft.com/office/drawing/2014/main" xmlns="" id="{47B0B71A-2B64-4D6B-BB8D-40AA77FF1457}"/>
              </a:ext>
            </a:extLst>
          </p:cNvPr>
          <p:cNvSpPr txBox="1"/>
          <p:nvPr/>
        </p:nvSpPr>
        <p:spPr>
          <a:xfrm>
            <a:off x="5076714" y="4593009"/>
            <a:ext cx="712301" cy="923293"/>
          </a:xfrm>
          <a:prstGeom prst="rect">
            <a:avLst/>
          </a:prstGeom>
          <a:noFill/>
        </p:spPr>
        <p:txBody>
          <a:bodyPr wrap="none" lIns="182843" tIns="91422" rIns="182843" bIns="91422" anchor="ctr" anchorCtr="0">
            <a:normAutofit/>
          </a:bodyPr>
          <a:lstStyle/>
          <a:p>
            <a:pPr algn="ctr"/>
            <a:r>
              <a:rPr lang="en-US" sz="4800" dirty="0" smtClean="0">
                <a:solidFill>
                  <a:schemeClr val="accent1"/>
                </a:solidFill>
                <a:latin typeface="Impact" panose="020B0806030902050204" pitchFamily="34" charset="0"/>
              </a:rPr>
              <a:t>5</a:t>
            </a:r>
            <a:endParaRPr lang="en-US" sz="4800" dirty="0">
              <a:solidFill>
                <a:schemeClr val="accent1"/>
              </a:solidFill>
              <a:latin typeface="Impact" panose="020B0806030902050204" pitchFamily="34" charset="0"/>
            </a:endParaRPr>
          </a:p>
        </p:txBody>
      </p:sp>
      <p:sp>
        <p:nvSpPr>
          <p:cNvPr id="38" name="íš1îďé">
            <a:extLst>
              <a:ext uri="{FF2B5EF4-FFF2-40B4-BE49-F238E27FC236}">
                <a16:creationId xmlns:a16="http://schemas.microsoft.com/office/drawing/2014/main" xmlns="" id="{A8F15E08-1A88-4742-B983-EA37968E7E99}"/>
              </a:ext>
            </a:extLst>
          </p:cNvPr>
          <p:cNvSpPr/>
          <p:nvPr/>
        </p:nvSpPr>
        <p:spPr>
          <a:xfrm>
            <a:off x="3921754" y="6017142"/>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endParaRPr lang="zh-CN" altLang="en-US" sz="900" dirty="0"/>
          </a:p>
        </p:txBody>
      </p:sp>
      <p:sp>
        <p:nvSpPr>
          <p:cNvPr id="39" name="îšḻiḑé">
            <a:extLst>
              <a:ext uri="{FF2B5EF4-FFF2-40B4-BE49-F238E27FC236}">
                <a16:creationId xmlns:a16="http://schemas.microsoft.com/office/drawing/2014/main" xmlns="" id="{07BF8366-B10C-4D12-8B0D-4C4A75C31745}"/>
              </a:ext>
            </a:extLst>
          </p:cNvPr>
          <p:cNvSpPr txBox="1"/>
          <p:nvPr/>
        </p:nvSpPr>
        <p:spPr bwMode="auto">
          <a:xfrm>
            <a:off x="3786446" y="5580674"/>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algn="ctr" defTabSz="914377">
              <a:spcBef>
                <a:spcPct val="0"/>
              </a:spcBef>
              <a:defRPr sz="2800">
                <a:latin typeface="等线 Light" pitchFamily="2" charset="-122"/>
                <a:ea typeface="等线 Light" pitchFamily="2"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系统存储过程</a:t>
            </a:r>
          </a:p>
        </p:txBody>
      </p:sp>
      <p:sp>
        <p:nvSpPr>
          <p:cNvPr id="40" name="íṡḷiḍé">
            <a:extLst>
              <a:ext uri="{FF2B5EF4-FFF2-40B4-BE49-F238E27FC236}">
                <a16:creationId xmlns:a16="http://schemas.microsoft.com/office/drawing/2014/main" xmlns="" id="{33C1B729-1E68-48ED-A5D7-01C5A2B75F4E}"/>
              </a:ext>
            </a:extLst>
          </p:cNvPr>
          <p:cNvSpPr/>
          <p:nvPr/>
        </p:nvSpPr>
        <p:spPr>
          <a:xfrm>
            <a:off x="8955353" y="5479581"/>
            <a:ext cx="1080000" cy="3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1" name="ïşlïḋê">
            <a:extLst>
              <a:ext uri="{FF2B5EF4-FFF2-40B4-BE49-F238E27FC236}">
                <a16:creationId xmlns:a16="http://schemas.microsoft.com/office/drawing/2014/main" xmlns="" id="{47B0B71A-2B64-4D6B-BB8D-40AA77FF1457}"/>
              </a:ext>
            </a:extLst>
          </p:cNvPr>
          <p:cNvSpPr txBox="1"/>
          <p:nvPr/>
        </p:nvSpPr>
        <p:spPr>
          <a:xfrm>
            <a:off x="9123753" y="4610288"/>
            <a:ext cx="712301" cy="923293"/>
          </a:xfrm>
          <a:prstGeom prst="rect">
            <a:avLst/>
          </a:prstGeom>
          <a:noFill/>
        </p:spPr>
        <p:txBody>
          <a:bodyPr wrap="none" lIns="182843" tIns="91422" rIns="182843" bIns="91422" anchor="ctr" anchorCtr="0">
            <a:normAutofit/>
          </a:bodyPr>
          <a:lstStyle/>
          <a:p>
            <a:pPr algn="ctr"/>
            <a:r>
              <a:rPr lang="en-US" sz="4800" dirty="0" smtClean="0">
                <a:solidFill>
                  <a:schemeClr val="accent1"/>
                </a:solidFill>
                <a:latin typeface="Impact" panose="020B0806030902050204" pitchFamily="34" charset="0"/>
              </a:rPr>
              <a:t>6</a:t>
            </a:r>
            <a:endParaRPr lang="en-US" sz="4800" dirty="0">
              <a:solidFill>
                <a:schemeClr val="accent1"/>
              </a:solidFill>
              <a:latin typeface="Impact" panose="020B0806030902050204" pitchFamily="34" charset="0"/>
            </a:endParaRPr>
          </a:p>
        </p:txBody>
      </p:sp>
      <p:sp>
        <p:nvSpPr>
          <p:cNvPr id="42" name="íš1îďé">
            <a:extLst>
              <a:ext uri="{FF2B5EF4-FFF2-40B4-BE49-F238E27FC236}">
                <a16:creationId xmlns:a16="http://schemas.microsoft.com/office/drawing/2014/main" xmlns="" id="{A8F15E08-1A88-4742-B983-EA37968E7E99}"/>
              </a:ext>
            </a:extLst>
          </p:cNvPr>
          <p:cNvSpPr/>
          <p:nvPr/>
        </p:nvSpPr>
        <p:spPr>
          <a:xfrm>
            <a:off x="7723770" y="6033134"/>
            <a:ext cx="3389923" cy="610261"/>
          </a:xfrm>
          <a:prstGeom prst="snip2SameRect">
            <a:avLst>
              <a:gd name="adj1" fmla="val 0"/>
              <a:gd name="adj2" fmla="val 0"/>
            </a:avLst>
          </a:prstGeom>
          <a:ln>
            <a:noFill/>
          </a:ln>
        </p:spPr>
        <p:txBody>
          <a:bodyPr wrap="square" anchor="t">
            <a:normAutofit/>
          </a:bodyPr>
          <a:lstStyle/>
          <a:p>
            <a:pPr>
              <a:lnSpc>
                <a:spcPct val="150000"/>
              </a:lnSpc>
              <a:spcBef>
                <a:spcPct val="0"/>
              </a:spcBef>
            </a:pPr>
            <a:endParaRPr lang="zh-CN" altLang="en-US" sz="900" dirty="0"/>
          </a:p>
        </p:txBody>
      </p:sp>
      <p:sp>
        <p:nvSpPr>
          <p:cNvPr id="43" name="îšḻiḑé">
            <a:extLst>
              <a:ext uri="{FF2B5EF4-FFF2-40B4-BE49-F238E27FC236}">
                <a16:creationId xmlns:a16="http://schemas.microsoft.com/office/drawing/2014/main" xmlns="" id="{07BF8366-B10C-4D12-8B0D-4C4A75C31745}"/>
              </a:ext>
            </a:extLst>
          </p:cNvPr>
          <p:cNvSpPr txBox="1"/>
          <p:nvPr/>
        </p:nvSpPr>
        <p:spPr bwMode="auto">
          <a:xfrm>
            <a:off x="7800391" y="5609460"/>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Autofit/>
          </a:bodyPr>
          <a:lstStyle>
            <a:defPPr>
              <a:defRPr lang="zh-CN"/>
            </a:defPPr>
            <a:lvl1pPr algn="ctr" defTabSz="914377">
              <a:spcBef>
                <a:spcPct val="0"/>
              </a:spcBef>
              <a:defRPr sz="2800">
                <a:latin typeface="等线 Light" pitchFamily="2" charset="-122"/>
                <a:ea typeface="等线 Light" pitchFamily="2"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系统触发器</a:t>
            </a:r>
          </a:p>
        </p:txBody>
      </p:sp>
    </p:spTree>
    <p:extLst>
      <p:ext uri="{BB962C8B-B14F-4D97-AF65-F5344CB8AC3E}">
        <p14:creationId xmlns:p14="http://schemas.microsoft.com/office/powerpoint/2010/main" val="3225568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îṡlíḍè">
            <a:extLst>
              <a:ext uri="{FF2B5EF4-FFF2-40B4-BE49-F238E27FC236}">
                <a16:creationId xmlns:a16="http://schemas.microsoft.com/office/drawing/2014/main" xmlns="" id="{E7FFCF87-6C9E-4B34-A595-E557CF6E4987}"/>
              </a:ext>
            </a:extLst>
          </p:cNvPr>
          <p:cNvSpPr/>
          <p:nvPr/>
        </p:nvSpPr>
        <p:spPr bwMode="auto">
          <a:xfrm>
            <a:off x="0" y="1"/>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a:t>
            </a:r>
          </a:p>
        </p:txBody>
      </p:sp>
      <p:sp>
        <p:nvSpPr>
          <p:cNvPr id="9" name="矩形 8"/>
          <p:cNvSpPr/>
          <p:nvPr/>
        </p:nvSpPr>
        <p:spPr>
          <a:xfrm>
            <a:off x="678638" y="1124744"/>
            <a:ext cx="1398140" cy="369332"/>
          </a:xfrm>
          <a:prstGeom prst="rect">
            <a:avLst/>
          </a:prstGeom>
        </p:spPr>
        <p:txBody>
          <a:bodyPr wrap="none">
            <a:spAutoFit/>
          </a:bodyPr>
          <a:lstStyle/>
          <a:p>
            <a:r>
              <a:rPr lang="en-US" altLang="zh-CN" b="1" dirty="0" smtClean="0">
                <a:latin typeface="华文中宋" pitchFamily="2" charset="-122"/>
                <a:ea typeface="华文中宋" pitchFamily="2" charset="-122"/>
              </a:rPr>
              <a:t>5. </a:t>
            </a:r>
            <a:r>
              <a:rPr lang="zh-CN" altLang="en-US" b="1" dirty="0" smtClean="0">
                <a:latin typeface="华文中宋" pitchFamily="2" charset="-122"/>
                <a:ea typeface="华文中宋" pitchFamily="2" charset="-122"/>
              </a:rPr>
              <a:t>歌曲</a:t>
            </a:r>
            <a:r>
              <a:rPr lang="zh-CN" altLang="en-US" b="1" dirty="0">
                <a:latin typeface="华文中宋" pitchFamily="2" charset="-122"/>
                <a:ea typeface="华文中宋" pitchFamily="2" charset="-122"/>
              </a:rPr>
              <a:t>列表</a:t>
            </a:r>
            <a:endParaRPr lang="zh-CN" altLang="zh-CN" b="1" dirty="0">
              <a:latin typeface="华文中宋" pitchFamily="2" charset="-122"/>
              <a:ea typeface="华文中宋" pitchFamily="2" charset="-122"/>
            </a:endParaRPr>
          </a:p>
        </p:txBody>
      </p:sp>
      <p:sp>
        <p:nvSpPr>
          <p:cNvPr id="10" name="矩形 9"/>
          <p:cNvSpPr/>
          <p:nvPr/>
        </p:nvSpPr>
        <p:spPr>
          <a:xfrm>
            <a:off x="522985" y="1700808"/>
            <a:ext cx="5544616" cy="646331"/>
          </a:xfrm>
          <a:prstGeom prst="rect">
            <a:avLst/>
          </a:prstGeom>
        </p:spPr>
        <p:txBody>
          <a:bodyPr wrap="square">
            <a:spAutoFit/>
          </a:bodyPr>
          <a:lstStyle/>
          <a:p>
            <a:r>
              <a:rPr lang="zh-CN" altLang="en-US" dirty="0">
                <a:latin typeface="华文中宋" pitchFamily="2" charset="-122"/>
                <a:ea typeface="华文中宋" pitchFamily="2" charset="-122"/>
              </a:rPr>
              <a:t>用来记录使用本系统数据库中包含的歌曲，用歌曲</a:t>
            </a:r>
            <a:r>
              <a:rPr lang="en-US" altLang="zh-CN" dirty="0">
                <a:latin typeface="华文中宋" pitchFamily="2" charset="-122"/>
                <a:ea typeface="华文中宋" pitchFamily="2" charset="-122"/>
              </a:rPr>
              <a:t>id</a:t>
            </a:r>
            <a:r>
              <a:rPr lang="zh-CN" altLang="en-US" dirty="0">
                <a:latin typeface="华文中宋" pitchFamily="2" charset="-122"/>
                <a:ea typeface="华文中宋" pitchFamily="2" charset="-122"/>
              </a:rPr>
              <a:t>作为主键，该表的字段结构如下表所述：</a:t>
            </a:r>
            <a:endParaRPr lang="zh-CN" altLang="zh-CN" dirty="0">
              <a:latin typeface="华文中宋" pitchFamily="2" charset="-122"/>
              <a:ea typeface="华文中宋" pitchFamily="2" charset="-122"/>
            </a:endParaRPr>
          </a:p>
        </p:txBody>
      </p:sp>
      <p:sp>
        <p:nvSpPr>
          <p:cNvPr id="11" name="矩形 10"/>
          <p:cNvSpPr/>
          <p:nvPr/>
        </p:nvSpPr>
        <p:spPr>
          <a:xfrm>
            <a:off x="6384032" y="1124744"/>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p>
        </p:txBody>
      </p:sp>
      <p:sp>
        <p:nvSpPr>
          <p:cNvPr id="14" name="矩形 13"/>
          <p:cNvSpPr/>
          <p:nvPr/>
        </p:nvSpPr>
        <p:spPr>
          <a:xfrm>
            <a:off x="6312024" y="1717671"/>
            <a:ext cx="6096000" cy="3970318"/>
          </a:xfrm>
          <a:prstGeom prst="rect">
            <a:avLst/>
          </a:prstGeom>
        </p:spPr>
        <p:txBody>
          <a:bodyPr>
            <a:spAutoFit/>
          </a:bodyPr>
          <a:lstStyle/>
          <a:p>
            <a:r>
              <a:rPr lang="en-US" altLang="zh-CN" dirty="0">
                <a:latin typeface="华文仿宋" pitchFamily="2" charset="-122"/>
                <a:ea typeface="华文仿宋" pitchFamily="2" charset="-122"/>
              </a:rPr>
              <a:t>CREATE TABLE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歌曲列表</a:t>
            </a:r>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](8)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歌曲名</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](50)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歌曲类型</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](10)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演唱者</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](50) NOT NULL,</a:t>
            </a:r>
          </a:p>
          <a:p>
            <a:r>
              <a:rPr lang="en-US" altLang="zh-CN" dirty="0">
                <a:latin typeface="华文仿宋" pitchFamily="2" charset="-122"/>
                <a:ea typeface="华文仿宋" pitchFamily="2" charset="-122"/>
              </a:rPr>
              <a:t> CONSTRAINT [PK_</a:t>
            </a:r>
            <a:r>
              <a:rPr lang="zh-CN" altLang="en-US" dirty="0">
                <a:latin typeface="华文仿宋" pitchFamily="2" charset="-122"/>
                <a:ea typeface="华文仿宋" pitchFamily="2" charset="-122"/>
              </a:rPr>
              <a:t>歌曲列表</a:t>
            </a:r>
            <a:r>
              <a:rPr lang="en-US" altLang="zh-CN" dirty="0">
                <a:latin typeface="华文仿宋" pitchFamily="2" charset="-122"/>
                <a:ea typeface="华文仿宋" pitchFamily="2" charset="-122"/>
              </a:rPr>
              <a:t>] PRIMARY KEY CLUSTERED </a:t>
            </a:r>
          </a:p>
          <a:p>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a:t>
            </a:r>
            <a:r>
              <a:rPr lang="en-US" altLang="zh-CN" dirty="0">
                <a:latin typeface="华文仿宋" pitchFamily="2" charset="-122"/>
                <a:ea typeface="华文仿宋" pitchFamily="2" charset="-122"/>
              </a:rPr>
              <a:t>id] ASC</a:t>
            </a:r>
          </a:p>
          <a:p>
            <a:r>
              <a:rPr lang="en-US" altLang="zh-CN" dirty="0">
                <a:latin typeface="华文仿宋" pitchFamily="2" charset="-122"/>
                <a:ea typeface="华文仿宋" pitchFamily="2" charset="-122"/>
              </a:rPr>
              <a:t>)WITH (PAD_INDEX  = OFF, STATISTICS_NORECOMPUTE  = OFF, IGNORE_DUP_KEY = OFF, ALLOW_ROW_LOCKS  = ON, ALLOW_PAGE_LOCKS  = ON) ON [PRIMARY]</a:t>
            </a:r>
          </a:p>
          <a:p>
            <a:r>
              <a:rPr lang="en-US" altLang="zh-CN" dirty="0">
                <a:latin typeface="华文仿宋" pitchFamily="2" charset="-122"/>
                <a:ea typeface="华文仿宋" pitchFamily="2" charset="-122"/>
              </a:rPr>
              <a:t>) ON [PRIMARY]</a:t>
            </a:r>
          </a:p>
        </p:txBody>
      </p:sp>
      <p:pic>
        <p:nvPicPr>
          <p:cNvPr id="13" name="图片 12"/>
          <p:cNvPicPr/>
          <p:nvPr/>
        </p:nvPicPr>
        <p:blipFill>
          <a:blip r:embed="rId2"/>
          <a:stretch>
            <a:fillRect/>
          </a:stretch>
        </p:blipFill>
        <p:spPr>
          <a:xfrm>
            <a:off x="911424" y="2852936"/>
            <a:ext cx="4104456" cy="2520280"/>
          </a:xfrm>
          <a:prstGeom prst="rect">
            <a:avLst/>
          </a:prstGeom>
        </p:spPr>
      </p:pic>
    </p:spTree>
    <p:extLst>
      <p:ext uri="{BB962C8B-B14F-4D97-AF65-F5344CB8AC3E}">
        <p14:creationId xmlns:p14="http://schemas.microsoft.com/office/powerpoint/2010/main" val="306156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îṡlíḍè">
            <a:extLst>
              <a:ext uri="{FF2B5EF4-FFF2-40B4-BE49-F238E27FC236}">
                <a16:creationId xmlns:a16="http://schemas.microsoft.com/office/drawing/2014/main" xmlns="" id="{E7FFCF87-6C9E-4B34-A595-E557CF6E4987}"/>
              </a:ext>
            </a:extLst>
          </p:cNvPr>
          <p:cNvSpPr/>
          <p:nvPr/>
        </p:nvSpPr>
        <p:spPr bwMode="auto">
          <a:xfrm>
            <a:off x="0" y="1"/>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40D9C28A-475F-48AF-A182-7722652DA3A3}"/>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数据表</a:t>
            </a:r>
          </a:p>
        </p:txBody>
      </p:sp>
      <p:sp>
        <p:nvSpPr>
          <p:cNvPr id="9" name="矩形 8"/>
          <p:cNvSpPr/>
          <p:nvPr/>
        </p:nvSpPr>
        <p:spPr>
          <a:xfrm>
            <a:off x="678638" y="1124744"/>
            <a:ext cx="1859805" cy="369332"/>
          </a:xfrm>
          <a:prstGeom prst="rect">
            <a:avLst/>
          </a:prstGeom>
        </p:spPr>
        <p:txBody>
          <a:bodyPr wrap="none">
            <a:spAutoFit/>
          </a:bodyPr>
          <a:lstStyle/>
          <a:p>
            <a:r>
              <a:rPr lang="en-US" altLang="zh-CN" b="1" dirty="0" smtClean="0">
                <a:latin typeface="华文中宋" pitchFamily="2" charset="-122"/>
                <a:ea typeface="华文中宋" pitchFamily="2" charset="-122"/>
              </a:rPr>
              <a:t>6. </a:t>
            </a:r>
            <a:r>
              <a:rPr lang="zh-CN" altLang="en-US" b="1" dirty="0" smtClean="0">
                <a:latin typeface="华文中宋" pitchFamily="2" charset="-122"/>
                <a:ea typeface="华文中宋" pitchFamily="2" charset="-122"/>
              </a:rPr>
              <a:t>歌单</a:t>
            </a:r>
            <a:r>
              <a:rPr lang="zh-CN" altLang="en-US" b="1" dirty="0">
                <a:latin typeface="华文中宋" pitchFamily="2" charset="-122"/>
                <a:ea typeface="华文中宋" pitchFamily="2" charset="-122"/>
              </a:rPr>
              <a:t>歌曲信息</a:t>
            </a:r>
            <a:endParaRPr lang="zh-CN" altLang="zh-CN" b="1" dirty="0">
              <a:latin typeface="华文中宋" pitchFamily="2" charset="-122"/>
              <a:ea typeface="华文中宋" pitchFamily="2" charset="-122"/>
            </a:endParaRPr>
          </a:p>
        </p:txBody>
      </p:sp>
      <p:sp>
        <p:nvSpPr>
          <p:cNvPr id="10" name="矩形 9"/>
          <p:cNvSpPr/>
          <p:nvPr/>
        </p:nvSpPr>
        <p:spPr>
          <a:xfrm>
            <a:off x="522985" y="1700808"/>
            <a:ext cx="5544616" cy="646331"/>
          </a:xfrm>
          <a:prstGeom prst="rect">
            <a:avLst/>
          </a:prstGeom>
        </p:spPr>
        <p:txBody>
          <a:bodyPr wrap="square">
            <a:spAutoFit/>
          </a:bodyPr>
          <a:lstStyle/>
          <a:p>
            <a:r>
              <a:rPr lang="zh-CN" altLang="en-US" dirty="0">
                <a:latin typeface="华文中宋" pitchFamily="2" charset="-122"/>
                <a:ea typeface="华文中宋" pitchFamily="2" charset="-122"/>
              </a:rPr>
              <a:t>用来记录使用本系统数据库中包含的</a:t>
            </a:r>
            <a:r>
              <a:rPr lang="zh-CN" altLang="en-US" dirty="0" smtClean="0">
                <a:latin typeface="华文中宋" pitchFamily="2" charset="-122"/>
                <a:ea typeface="华文中宋" pitchFamily="2" charset="-122"/>
              </a:rPr>
              <a:t>歌单，</a:t>
            </a:r>
            <a:r>
              <a:rPr lang="zh-CN" altLang="en-US" dirty="0">
                <a:latin typeface="华文中宋" pitchFamily="2" charset="-122"/>
                <a:ea typeface="华文中宋" pitchFamily="2" charset="-122"/>
              </a:rPr>
              <a:t>用</a:t>
            </a:r>
            <a:r>
              <a:rPr lang="zh-CN" altLang="en-US" dirty="0" smtClean="0">
                <a:latin typeface="华文中宋" pitchFamily="2" charset="-122"/>
                <a:ea typeface="华文中宋" pitchFamily="2" charset="-122"/>
              </a:rPr>
              <a:t>歌单</a:t>
            </a:r>
            <a:r>
              <a:rPr lang="en-US" altLang="zh-CN" dirty="0" smtClean="0">
                <a:latin typeface="华文中宋" pitchFamily="2" charset="-122"/>
                <a:ea typeface="华文中宋" pitchFamily="2" charset="-122"/>
              </a:rPr>
              <a:t>id</a:t>
            </a:r>
            <a:r>
              <a:rPr lang="zh-CN" altLang="en-US" dirty="0">
                <a:latin typeface="华文中宋" pitchFamily="2" charset="-122"/>
                <a:ea typeface="华文中宋" pitchFamily="2" charset="-122"/>
              </a:rPr>
              <a:t>作为主键，该表的字段结构如下表所述：</a:t>
            </a:r>
            <a:endParaRPr lang="zh-CN" altLang="zh-CN" dirty="0">
              <a:latin typeface="华文中宋" pitchFamily="2" charset="-122"/>
              <a:ea typeface="华文中宋" pitchFamily="2" charset="-122"/>
            </a:endParaRPr>
          </a:p>
        </p:txBody>
      </p:sp>
      <p:sp>
        <p:nvSpPr>
          <p:cNvPr id="11" name="矩形 10"/>
          <p:cNvSpPr/>
          <p:nvPr/>
        </p:nvSpPr>
        <p:spPr>
          <a:xfrm>
            <a:off x="6384032" y="1124744"/>
            <a:ext cx="1800493" cy="369332"/>
          </a:xfrm>
          <a:prstGeom prst="rect">
            <a:avLst/>
          </a:prstGeom>
        </p:spPr>
        <p:txBody>
          <a:bodyPr wrap="none">
            <a:spAutoFit/>
          </a:bodyPr>
          <a:lstStyle/>
          <a:p>
            <a:r>
              <a:rPr lang="zh-CN" altLang="zh-CN" b="1" dirty="0">
                <a:latin typeface="华文中宋" pitchFamily="2" charset="-122"/>
                <a:ea typeface="华文中宋" pitchFamily="2" charset="-122"/>
              </a:rPr>
              <a:t>创建表的语句：</a:t>
            </a:r>
          </a:p>
        </p:txBody>
      </p:sp>
      <p:sp>
        <p:nvSpPr>
          <p:cNvPr id="14" name="矩形 13"/>
          <p:cNvSpPr/>
          <p:nvPr/>
        </p:nvSpPr>
        <p:spPr>
          <a:xfrm>
            <a:off x="6312024" y="1717671"/>
            <a:ext cx="6096000" cy="4247317"/>
          </a:xfrm>
          <a:prstGeom prst="rect">
            <a:avLst/>
          </a:prstGeom>
        </p:spPr>
        <p:txBody>
          <a:bodyPr>
            <a:spAutoFit/>
          </a:bodyPr>
          <a:lstStyle/>
          <a:p>
            <a:r>
              <a:rPr lang="en-US" altLang="zh-CN" dirty="0">
                <a:latin typeface="华文仿宋" pitchFamily="2" charset="-122"/>
                <a:ea typeface="华文仿宋" pitchFamily="2" charset="-122"/>
              </a:rPr>
              <a:t>CREATE TABLE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歌单歌曲信息</a:t>
            </a:r>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](9)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varchar</a:t>
            </a:r>
            <a:r>
              <a:rPr lang="en-US" altLang="zh-CN" dirty="0">
                <a:latin typeface="华文仿宋" pitchFamily="2" charset="-122"/>
                <a:ea typeface="华文仿宋" pitchFamily="2" charset="-122"/>
              </a:rPr>
              <a:t>](8) NOT NULL,</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添加时间</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datetime</a:t>
            </a:r>
            <a:r>
              <a:rPr lang="en-US" altLang="zh-CN" dirty="0">
                <a:latin typeface="华文仿宋" pitchFamily="2" charset="-122"/>
                <a:ea typeface="华文仿宋" pitchFamily="2" charset="-122"/>
              </a:rPr>
              <a:t>] NULL,</a:t>
            </a:r>
          </a:p>
          <a:p>
            <a:r>
              <a:rPr lang="en-US" altLang="zh-CN" dirty="0">
                <a:latin typeface="华文仿宋" pitchFamily="2" charset="-122"/>
                <a:ea typeface="华文仿宋" pitchFamily="2" charset="-122"/>
              </a:rPr>
              <a:t> CONSTRAINT [PK_</a:t>
            </a:r>
            <a:r>
              <a:rPr lang="zh-CN" altLang="en-US" dirty="0">
                <a:latin typeface="华文仿宋" pitchFamily="2" charset="-122"/>
                <a:ea typeface="华文仿宋" pitchFamily="2" charset="-122"/>
              </a:rPr>
              <a:t>歌单歌曲信息</a:t>
            </a:r>
            <a:r>
              <a:rPr lang="en-US" altLang="zh-CN" dirty="0">
                <a:latin typeface="华文仿宋" pitchFamily="2" charset="-122"/>
                <a:ea typeface="华文仿宋" pitchFamily="2" charset="-122"/>
              </a:rPr>
              <a:t>] PRIMARY KEY CLUSTERED </a:t>
            </a:r>
          </a:p>
          <a:p>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歌单</a:t>
            </a:r>
            <a:r>
              <a:rPr lang="en-US" altLang="zh-CN" dirty="0">
                <a:latin typeface="华文仿宋" pitchFamily="2" charset="-122"/>
                <a:ea typeface="华文仿宋" pitchFamily="2" charset="-122"/>
              </a:rPr>
              <a:t>id] ASC,</a:t>
            </a:r>
          </a:p>
          <a:p>
            <a:r>
              <a:rPr lang="en-US" altLang="zh-CN" dirty="0">
                <a:latin typeface="华文仿宋" pitchFamily="2" charset="-122"/>
                <a:ea typeface="华文仿宋" pitchFamily="2" charset="-122"/>
              </a:rPr>
              <a:t>	[</a:t>
            </a:r>
            <a:r>
              <a:rPr lang="zh-CN" altLang="en-US" dirty="0">
                <a:latin typeface="华文仿宋" pitchFamily="2" charset="-122"/>
                <a:ea typeface="华文仿宋" pitchFamily="2" charset="-122"/>
              </a:rPr>
              <a:t>歌曲</a:t>
            </a:r>
            <a:r>
              <a:rPr lang="en-US" altLang="zh-CN" dirty="0">
                <a:latin typeface="华文仿宋" pitchFamily="2" charset="-122"/>
                <a:ea typeface="华文仿宋" pitchFamily="2" charset="-122"/>
              </a:rPr>
              <a:t>id] ASC</a:t>
            </a:r>
          </a:p>
          <a:p>
            <a:r>
              <a:rPr lang="en-US" altLang="zh-CN" dirty="0">
                <a:latin typeface="华文仿宋" pitchFamily="2" charset="-122"/>
                <a:ea typeface="华文仿宋" pitchFamily="2" charset="-122"/>
              </a:rPr>
              <a:t>)WITH (PAD_INDEX  = OFF, STATISTICS_NORECOMPUTE  = OFF, IGNORE_DUP_KEY = OFF, ALLOW_ROW_LOCKS  = ON, ALLOW_PAGE_LOCKS  = ON) ON [PRIMARY]</a:t>
            </a:r>
          </a:p>
          <a:p>
            <a:r>
              <a:rPr lang="en-US" altLang="zh-CN" dirty="0">
                <a:latin typeface="华文仿宋" pitchFamily="2" charset="-122"/>
                <a:ea typeface="华文仿宋" pitchFamily="2" charset="-122"/>
              </a:rPr>
              <a:t>) ON [PRIMARY]</a:t>
            </a:r>
          </a:p>
          <a:p>
            <a:endParaRPr lang="en-US" altLang="zh-CN" dirty="0">
              <a:latin typeface="华文仿宋" pitchFamily="2" charset="-122"/>
              <a:ea typeface="华文仿宋" pitchFamily="2" charset="-122"/>
            </a:endParaRPr>
          </a:p>
        </p:txBody>
      </p:sp>
      <p:pic>
        <p:nvPicPr>
          <p:cNvPr id="12" name="图片 11"/>
          <p:cNvPicPr/>
          <p:nvPr/>
        </p:nvPicPr>
        <p:blipFill>
          <a:blip r:embed="rId2"/>
          <a:stretch>
            <a:fillRect/>
          </a:stretch>
        </p:blipFill>
        <p:spPr>
          <a:xfrm>
            <a:off x="678638" y="2852936"/>
            <a:ext cx="4913306" cy="2520280"/>
          </a:xfrm>
          <a:prstGeom prst="rect">
            <a:avLst/>
          </a:prstGeom>
        </p:spPr>
      </p:pic>
    </p:spTree>
    <p:extLst>
      <p:ext uri="{BB962C8B-B14F-4D97-AF65-F5344CB8AC3E}">
        <p14:creationId xmlns:p14="http://schemas.microsoft.com/office/powerpoint/2010/main" val="800420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185"/>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375920" y="2511982"/>
            <a:ext cx="5419185" cy="895350"/>
          </a:xfrm>
        </p:spPr>
        <p:txBody>
          <a:bodyPr>
            <a:normAutofit/>
          </a:bodyPr>
          <a:lstStyle/>
          <a:p>
            <a:r>
              <a:rPr lang="zh-CN" altLang="en-US" sz="3600" dirty="0" smtClean="0">
                <a:latin typeface="Kozuka Mincho Pr6N M" pitchFamily="18" charset="-128"/>
                <a:ea typeface="Kozuka Mincho Pr6N M" pitchFamily="18" charset="-128"/>
              </a:rPr>
              <a:t>系统视图</a:t>
            </a:r>
            <a:endParaRPr lang="zh-CN" altLang="en-US" sz="3600" dirty="0">
              <a:latin typeface="Kozuka Mincho Pr6N M" pitchFamily="18" charset="-128"/>
              <a:ea typeface="Kozuka Mincho Pr6N M" pitchFamily="18" charset="-128"/>
            </a:endParaRP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smtClean="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809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98783" y="476672"/>
            <a:ext cx="7272808" cy="3693319"/>
          </a:xfrm>
          <a:prstGeom prst="rect">
            <a:avLst/>
          </a:prstGeom>
          <a:noFill/>
        </p:spPr>
        <p:txBody>
          <a:bodyPr wrap="square" rtlCol="0">
            <a:spAutoFit/>
          </a:bodyPr>
          <a:lstStyle/>
          <a:p>
            <a:r>
              <a:rPr lang="en-US" altLang="zh-CN" b="1" dirty="0">
                <a:latin typeface="华文中宋" pitchFamily="2" charset="-122"/>
                <a:ea typeface="华文中宋" pitchFamily="2" charset="-122"/>
              </a:rPr>
              <a:t>1 .</a:t>
            </a:r>
            <a:r>
              <a:rPr lang="en-US" altLang="zh-CN" b="1" dirty="0" smtClean="0">
                <a:latin typeface="华文中宋" pitchFamily="2" charset="-122"/>
                <a:ea typeface="华文中宋" pitchFamily="2" charset="-122"/>
              </a:rPr>
              <a:t>wh161220002</a:t>
            </a:r>
            <a:r>
              <a:rPr lang="zh-CN" altLang="en-US" b="1" dirty="0">
                <a:latin typeface="华文中宋" pitchFamily="2" charset="-122"/>
                <a:ea typeface="华文中宋" pitchFamily="2" charset="-122"/>
              </a:rPr>
              <a:t>用户好友推荐</a:t>
            </a:r>
            <a:r>
              <a:rPr lang="zh-CN" altLang="en-US" b="1" dirty="0" smtClean="0">
                <a:latin typeface="华文中宋" pitchFamily="2" charset="-122"/>
                <a:ea typeface="华文中宋" pitchFamily="2" charset="-122"/>
              </a:rPr>
              <a:t>视图</a:t>
            </a:r>
            <a:endParaRPr lang="en-US" altLang="zh-CN" b="1" dirty="0" smtClean="0">
              <a:latin typeface="华文中宋" pitchFamily="2" charset="-122"/>
              <a:ea typeface="华文中宋" pitchFamily="2" charset="-122"/>
            </a:endParaRPr>
          </a:p>
          <a:p>
            <a:endParaRPr lang="zh-CN" altLang="en-US" b="1" dirty="0">
              <a:latin typeface="华文中宋" pitchFamily="2" charset="-122"/>
              <a:ea typeface="华文中宋" pitchFamily="2" charset="-122"/>
            </a:endParaRPr>
          </a:p>
          <a:p>
            <a:r>
              <a:rPr lang="zh-CN" altLang="en-US" dirty="0">
                <a:latin typeface="华文中宋" pitchFamily="2" charset="-122"/>
                <a:ea typeface="华文中宋" pitchFamily="2" charset="-122"/>
              </a:rPr>
              <a:t>它由用户表的某些字段和好友推荐表连接而成</a:t>
            </a:r>
          </a:p>
          <a:p>
            <a:r>
              <a:rPr lang="zh-CN" altLang="en-US" dirty="0" smtClean="0">
                <a:latin typeface="华文中宋" pitchFamily="2" charset="-122"/>
                <a:ea typeface="华文中宋" pitchFamily="2" charset="-122"/>
              </a:rPr>
              <a:t>创建该视图的</a:t>
            </a:r>
            <a:r>
              <a:rPr lang="en-US" altLang="zh-CN" dirty="0" smtClean="0">
                <a:latin typeface="华文中宋" pitchFamily="2" charset="-122"/>
                <a:ea typeface="华文中宋" pitchFamily="2" charset="-122"/>
              </a:rPr>
              <a:t>SQL</a:t>
            </a:r>
            <a:r>
              <a:rPr lang="zh-CN" altLang="en-US" dirty="0" smtClean="0">
                <a:latin typeface="华文中宋" pitchFamily="2" charset="-122"/>
                <a:ea typeface="华文中宋" pitchFamily="2" charset="-122"/>
              </a:rPr>
              <a:t>语句如下</a:t>
            </a:r>
            <a:r>
              <a:rPr lang="en-US" altLang="zh-CN" dirty="0" smtClean="0">
                <a:latin typeface="华文中宋" pitchFamily="2" charset="-122"/>
                <a:ea typeface="华文中宋" pitchFamily="2" charset="-122"/>
              </a:rPr>
              <a:t>:</a:t>
            </a:r>
          </a:p>
          <a:p>
            <a:endParaRPr lang="zh-CN" altLang="en-US" dirty="0" smtClean="0">
              <a:latin typeface="华文中宋" pitchFamily="2" charset="-122"/>
              <a:ea typeface="华文中宋" pitchFamily="2" charset="-122"/>
            </a:endParaRPr>
          </a:p>
          <a:p>
            <a:r>
              <a:rPr lang="en-US" altLang="zh-CN" dirty="0">
                <a:latin typeface="华文仿宋" pitchFamily="2" charset="-122"/>
                <a:ea typeface="华文仿宋" pitchFamily="2" charset="-122"/>
              </a:rPr>
              <a:t>CREATE VIEW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].[002</a:t>
            </a:r>
            <a:r>
              <a:rPr lang="zh-CN" altLang="en-US" dirty="0">
                <a:latin typeface="华文仿宋" pitchFamily="2" charset="-122"/>
                <a:ea typeface="华文仿宋" pitchFamily="2" charset="-122"/>
              </a:rPr>
              <a:t>用户推荐好友视图</a:t>
            </a:r>
            <a:r>
              <a:rPr lang="en-US" altLang="zh-CN" dirty="0">
                <a:latin typeface="华文仿宋" pitchFamily="2" charset="-122"/>
                <a:ea typeface="华文仿宋" pitchFamily="2" charset="-122"/>
              </a:rPr>
              <a:t>]</a:t>
            </a:r>
          </a:p>
          <a:p>
            <a:r>
              <a:rPr lang="en-US" altLang="zh-CN" dirty="0">
                <a:latin typeface="华文仿宋" pitchFamily="2" charset="-122"/>
                <a:ea typeface="华文仿宋" pitchFamily="2" charset="-122"/>
              </a:rPr>
              <a:t>AS</a:t>
            </a:r>
          </a:p>
          <a:p>
            <a:r>
              <a:rPr lang="en-US" altLang="zh-CN" dirty="0">
                <a:latin typeface="华文仿宋" pitchFamily="2" charset="-122"/>
                <a:ea typeface="华文仿宋" pitchFamily="2" charset="-122"/>
              </a:rPr>
              <a:t>SELECT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推荐好友</a:t>
            </a:r>
            <a:r>
              <a:rPr lang="en-US" altLang="zh-CN" dirty="0">
                <a:latin typeface="华文仿宋" pitchFamily="2" charset="-122"/>
                <a:ea typeface="华文仿宋" pitchFamily="2" charset="-122"/>
              </a:rPr>
              <a:t>id,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用户名</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性别</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年龄</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所在地</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性格标签</a:t>
            </a:r>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匹配度</a:t>
            </a:r>
          </a:p>
          <a:p>
            <a:r>
              <a:rPr lang="en-US" altLang="zh-CN" dirty="0">
                <a:latin typeface="华文仿宋" pitchFamily="2" charset="-122"/>
                <a:ea typeface="华文仿宋" pitchFamily="2" charset="-122"/>
              </a:rPr>
              <a:t>FROM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 </a:t>
            </a:r>
            <a:r>
              <a:rPr lang="en-US" altLang="zh-CN" dirty="0">
                <a:latin typeface="华文仿宋" pitchFamily="2" charset="-122"/>
                <a:ea typeface="华文仿宋" pitchFamily="2" charset="-122"/>
              </a:rPr>
              <a:t>INNER JOIN</a:t>
            </a:r>
          </a:p>
          <a:p>
            <a:r>
              <a:rPr lang="en-US" altLang="zh-CN" dirty="0">
                <a:latin typeface="华文仿宋" pitchFamily="2" charset="-122"/>
                <a:ea typeface="华文仿宋" pitchFamily="2" charset="-122"/>
              </a:rPr>
              <a:t>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 </a:t>
            </a:r>
            <a:r>
              <a:rPr lang="en-US" altLang="zh-CN" dirty="0">
                <a:latin typeface="华文仿宋" pitchFamily="2" charset="-122"/>
                <a:ea typeface="华文仿宋" pitchFamily="2" charset="-122"/>
              </a:rPr>
              <a:t>ON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推荐好友</a:t>
            </a:r>
            <a:r>
              <a:rPr lang="en-US" altLang="zh-CN" dirty="0">
                <a:latin typeface="华文仿宋" pitchFamily="2" charset="-122"/>
                <a:ea typeface="华文仿宋" pitchFamily="2" charset="-122"/>
              </a:rPr>
              <a:t>id =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id</a:t>
            </a:r>
          </a:p>
          <a:p>
            <a:r>
              <a:rPr lang="en-US" altLang="zh-CN" dirty="0">
                <a:latin typeface="华文仿宋" pitchFamily="2" charset="-122"/>
                <a:ea typeface="华文仿宋" pitchFamily="2" charset="-122"/>
              </a:rPr>
              <a:t>WHERE     (</a:t>
            </a:r>
            <a:r>
              <a:rPr lang="en-US" altLang="zh-CN" dirty="0" err="1">
                <a:latin typeface="华文仿宋" pitchFamily="2" charset="-122"/>
                <a:ea typeface="华文仿宋" pitchFamily="2" charset="-122"/>
              </a:rPr>
              <a:t>dbo</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好友推荐</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用户</a:t>
            </a:r>
            <a:r>
              <a:rPr lang="en-US" altLang="zh-CN" dirty="0">
                <a:latin typeface="华文仿宋" pitchFamily="2" charset="-122"/>
                <a:ea typeface="华文仿宋" pitchFamily="2" charset="-122"/>
              </a:rPr>
              <a:t>id = 'wh161220002')</a:t>
            </a:r>
          </a:p>
        </p:txBody>
      </p:sp>
      <p:pic>
        <p:nvPicPr>
          <p:cNvPr id="9" name="图片 8"/>
          <p:cNvPicPr/>
          <p:nvPr/>
        </p:nvPicPr>
        <p:blipFill>
          <a:blip r:embed="rId3"/>
          <a:stretch>
            <a:fillRect/>
          </a:stretch>
        </p:blipFill>
        <p:spPr>
          <a:xfrm>
            <a:off x="724683" y="4169991"/>
            <a:ext cx="8136904" cy="2304256"/>
          </a:xfrm>
          <a:prstGeom prst="rect">
            <a:avLst/>
          </a:prstGeom>
        </p:spPr>
      </p:pic>
    </p:spTree>
    <p:extLst>
      <p:ext uri="{BB962C8B-B14F-4D97-AF65-F5344CB8AC3E}">
        <p14:creationId xmlns:p14="http://schemas.microsoft.com/office/powerpoint/2010/main" val="987811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98783" y="476672"/>
            <a:ext cx="7272808" cy="646331"/>
          </a:xfrm>
          <a:prstGeom prst="rect">
            <a:avLst/>
          </a:prstGeom>
          <a:noFill/>
        </p:spPr>
        <p:txBody>
          <a:bodyPr wrap="square" rtlCol="0">
            <a:spAutoFit/>
          </a:bodyPr>
          <a:lstStyle/>
          <a:p>
            <a:r>
              <a:rPr lang="en-US" altLang="zh-CN" b="1" dirty="0">
                <a:latin typeface="华文中宋" pitchFamily="2" charset="-122"/>
                <a:ea typeface="华文中宋" pitchFamily="2" charset="-122"/>
              </a:rPr>
              <a:t>2</a:t>
            </a:r>
            <a:r>
              <a:rPr lang="en-US" altLang="zh-CN" b="1" dirty="0" smtClean="0">
                <a:latin typeface="华文中宋" pitchFamily="2" charset="-122"/>
                <a:ea typeface="华文中宋" pitchFamily="2" charset="-122"/>
              </a:rPr>
              <a:t> . </a:t>
            </a:r>
            <a:r>
              <a:rPr lang="zh-CN" altLang="en-US" b="1" dirty="0" smtClean="0">
                <a:latin typeface="华文中宋" pitchFamily="2" charset="-122"/>
                <a:ea typeface="华文中宋" pitchFamily="2" charset="-122"/>
              </a:rPr>
              <a:t>歌单</a:t>
            </a:r>
            <a:r>
              <a:rPr lang="en-US" altLang="zh-CN" b="1" dirty="0">
                <a:latin typeface="华文中宋" pitchFamily="2" charset="-122"/>
                <a:ea typeface="华文中宋" pitchFamily="2" charset="-122"/>
              </a:rPr>
              <a:t>055</a:t>
            </a:r>
            <a:r>
              <a:rPr lang="zh-CN" altLang="en-US" b="1" dirty="0">
                <a:latin typeface="华文中宋" pitchFamily="2" charset="-122"/>
                <a:ea typeface="华文中宋" pitchFamily="2" charset="-122"/>
              </a:rPr>
              <a:t>中的歌曲</a:t>
            </a:r>
            <a:r>
              <a:rPr lang="zh-CN" altLang="en-US" b="1" dirty="0" smtClean="0">
                <a:latin typeface="华文中宋" pitchFamily="2" charset="-122"/>
                <a:ea typeface="华文中宋" pitchFamily="2" charset="-122"/>
              </a:rPr>
              <a:t>信息类型</a:t>
            </a:r>
            <a:r>
              <a:rPr lang="zh-CN" altLang="en-US" b="1" dirty="0">
                <a:latin typeface="华文中宋" pitchFamily="2" charset="-122"/>
                <a:ea typeface="华文中宋" pitchFamily="2" charset="-122"/>
              </a:rPr>
              <a:t>：</a:t>
            </a:r>
          </a:p>
          <a:p>
            <a:endParaRPr lang="zh-CN" altLang="en-US" b="1" dirty="0">
              <a:latin typeface="华文中宋" pitchFamily="2" charset="-122"/>
              <a:ea typeface="华文中宋" pitchFamily="2" charset="-122"/>
            </a:endParaRPr>
          </a:p>
        </p:txBody>
      </p:sp>
      <p:pic>
        <p:nvPicPr>
          <p:cNvPr id="6" name="图片 5" descr="IMG_256"/>
          <p:cNvPicPr/>
          <p:nvPr/>
        </p:nvPicPr>
        <p:blipFill rotWithShape="1">
          <a:blip r:embed="rId3" cstate="print">
            <a:extLst>
              <a:ext uri="{28A0092B-C50C-407E-A947-70E740481C1C}">
                <a14:useLocalDpi xmlns:a14="http://schemas.microsoft.com/office/drawing/2010/main" val="0"/>
              </a:ext>
            </a:extLst>
          </a:blip>
          <a:srcRect r="30150" b="21607"/>
          <a:stretch/>
        </p:blipFill>
        <p:spPr bwMode="auto">
          <a:xfrm>
            <a:off x="6081973" y="830938"/>
            <a:ext cx="5985376" cy="3894993"/>
          </a:xfrm>
          <a:prstGeom prst="rect">
            <a:avLst/>
          </a:prstGeom>
          <a:noFill/>
          <a:ln>
            <a:noFill/>
          </a:ln>
        </p:spPr>
      </p:pic>
      <p:sp>
        <p:nvSpPr>
          <p:cNvPr id="2" name="矩形 1"/>
          <p:cNvSpPr/>
          <p:nvPr/>
        </p:nvSpPr>
        <p:spPr>
          <a:xfrm>
            <a:off x="673100" y="1123003"/>
            <a:ext cx="5134868" cy="3970318"/>
          </a:xfrm>
          <a:prstGeom prst="rect">
            <a:avLst/>
          </a:prstGeom>
        </p:spPr>
        <p:txBody>
          <a:bodyPr wrap="square">
            <a:spAutoFit/>
          </a:bodyPr>
          <a:lstStyle/>
          <a:p>
            <a:r>
              <a:rPr lang="en-US" altLang="zh-CN" dirty="0"/>
              <a:t>CREATE VIEW [</a:t>
            </a:r>
            <a:r>
              <a:rPr lang="en-US" altLang="zh-CN" dirty="0" err="1"/>
              <a:t>dbo</a:t>
            </a:r>
            <a:r>
              <a:rPr lang="en-US" altLang="zh-CN" dirty="0"/>
              <a:t>].[</a:t>
            </a:r>
            <a:r>
              <a:rPr lang="zh-CN" altLang="en-US" dirty="0"/>
              <a:t>歌单中的歌曲信息</a:t>
            </a:r>
            <a:r>
              <a:rPr lang="en-US" altLang="zh-CN" dirty="0"/>
              <a:t>]</a:t>
            </a:r>
          </a:p>
          <a:p>
            <a:r>
              <a:rPr lang="en-US" altLang="zh-CN" dirty="0"/>
              <a:t>AS</a:t>
            </a:r>
          </a:p>
          <a:p>
            <a:r>
              <a:rPr lang="en-US" altLang="zh-CN" dirty="0"/>
              <a:t>SELECT     </a:t>
            </a:r>
            <a:r>
              <a:rPr lang="en-US" altLang="zh-CN" dirty="0" err="1"/>
              <a:t>dbo</a:t>
            </a:r>
            <a:r>
              <a:rPr lang="en-US" altLang="zh-CN" dirty="0"/>
              <a:t>.</a:t>
            </a:r>
            <a:r>
              <a:rPr lang="zh-CN" altLang="en-US" dirty="0"/>
              <a:t>歌单歌曲信息</a:t>
            </a:r>
            <a:r>
              <a:rPr lang="en-US" altLang="zh-CN" dirty="0"/>
              <a:t>.</a:t>
            </a:r>
            <a:r>
              <a:rPr lang="zh-CN" altLang="en-US" dirty="0"/>
              <a:t>歌单</a:t>
            </a:r>
            <a:r>
              <a:rPr lang="en-US" altLang="zh-CN" dirty="0" smtClean="0"/>
              <a:t>id, </a:t>
            </a:r>
            <a:r>
              <a:rPr lang="en-US" altLang="zh-CN" dirty="0" err="1"/>
              <a:t>dbo</a:t>
            </a:r>
            <a:r>
              <a:rPr lang="en-US" altLang="zh-CN" dirty="0"/>
              <a:t>.</a:t>
            </a:r>
            <a:r>
              <a:rPr lang="zh-CN" altLang="en-US" dirty="0"/>
              <a:t>歌单列表</a:t>
            </a:r>
            <a:r>
              <a:rPr lang="en-US" altLang="zh-CN" dirty="0"/>
              <a:t>.</a:t>
            </a:r>
            <a:r>
              <a:rPr lang="zh-CN" altLang="en-US" dirty="0"/>
              <a:t>歌单名</a:t>
            </a:r>
            <a:r>
              <a:rPr lang="en-US" altLang="zh-CN" dirty="0"/>
              <a:t>, </a:t>
            </a:r>
            <a:r>
              <a:rPr lang="en-US" altLang="zh-CN" dirty="0" err="1"/>
              <a:t>dbo</a:t>
            </a:r>
            <a:r>
              <a:rPr lang="en-US" altLang="zh-CN" dirty="0"/>
              <a:t>.</a:t>
            </a:r>
            <a:r>
              <a:rPr lang="zh-CN" altLang="en-US" dirty="0"/>
              <a:t>歌单列表</a:t>
            </a:r>
            <a:r>
              <a:rPr lang="en-US" altLang="zh-CN" dirty="0"/>
              <a:t>.</a:t>
            </a:r>
            <a:r>
              <a:rPr lang="zh-CN" altLang="en-US" dirty="0"/>
              <a:t>歌单类型</a:t>
            </a:r>
            <a:r>
              <a:rPr lang="en-US" altLang="zh-CN" dirty="0"/>
              <a:t>, </a:t>
            </a:r>
            <a:r>
              <a:rPr lang="en-US" altLang="zh-CN" dirty="0" err="1"/>
              <a:t>dbo</a:t>
            </a:r>
            <a:r>
              <a:rPr lang="en-US" altLang="zh-CN" dirty="0"/>
              <a:t>.</a:t>
            </a:r>
            <a:r>
              <a:rPr lang="zh-CN" altLang="en-US" dirty="0"/>
              <a:t>歌单歌曲信息</a:t>
            </a:r>
            <a:r>
              <a:rPr lang="en-US" altLang="zh-CN" dirty="0"/>
              <a:t>.</a:t>
            </a:r>
            <a:r>
              <a:rPr lang="zh-CN" altLang="en-US" dirty="0"/>
              <a:t>歌曲</a:t>
            </a:r>
            <a:r>
              <a:rPr lang="en-US" altLang="zh-CN" dirty="0"/>
              <a:t>id, </a:t>
            </a:r>
            <a:r>
              <a:rPr lang="en-US" altLang="zh-CN" dirty="0" err="1"/>
              <a:t>dbo</a:t>
            </a:r>
            <a:r>
              <a:rPr lang="en-US" altLang="zh-CN" dirty="0"/>
              <a:t>.</a:t>
            </a:r>
            <a:r>
              <a:rPr lang="zh-CN" altLang="en-US" dirty="0"/>
              <a:t>歌曲列表</a:t>
            </a:r>
            <a:r>
              <a:rPr lang="en-US" altLang="zh-CN" dirty="0"/>
              <a:t>.</a:t>
            </a:r>
            <a:r>
              <a:rPr lang="zh-CN" altLang="en-US" dirty="0"/>
              <a:t>歌曲名</a:t>
            </a:r>
            <a:r>
              <a:rPr lang="en-US" altLang="zh-CN" dirty="0"/>
              <a:t>, </a:t>
            </a:r>
            <a:r>
              <a:rPr lang="en-US" altLang="zh-CN" dirty="0" err="1"/>
              <a:t>dbo</a:t>
            </a:r>
            <a:r>
              <a:rPr lang="en-US" altLang="zh-CN" dirty="0"/>
              <a:t>.</a:t>
            </a:r>
            <a:r>
              <a:rPr lang="zh-CN" altLang="en-US" dirty="0"/>
              <a:t>歌曲列表</a:t>
            </a:r>
            <a:r>
              <a:rPr lang="en-US" altLang="zh-CN" dirty="0"/>
              <a:t>.</a:t>
            </a:r>
            <a:r>
              <a:rPr lang="zh-CN" altLang="en-US" dirty="0"/>
              <a:t>歌曲类型</a:t>
            </a:r>
            <a:r>
              <a:rPr lang="en-US" altLang="zh-CN" dirty="0"/>
              <a:t>, </a:t>
            </a:r>
            <a:r>
              <a:rPr lang="en-US" altLang="zh-CN" dirty="0" err="1"/>
              <a:t>dbo</a:t>
            </a:r>
            <a:r>
              <a:rPr lang="en-US" altLang="zh-CN" dirty="0"/>
              <a:t>.</a:t>
            </a:r>
            <a:r>
              <a:rPr lang="zh-CN" altLang="en-US" dirty="0"/>
              <a:t>歌曲列表</a:t>
            </a:r>
            <a:r>
              <a:rPr lang="en-US" altLang="zh-CN" dirty="0"/>
              <a:t>.</a:t>
            </a:r>
            <a:r>
              <a:rPr lang="zh-CN" altLang="en-US" dirty="0"/>
              <a:t>演唱者</a:t>
            </a:r>
            <a:r>
              <a:rPr lang="en-US" altLang="zh-CN" dirty="0"/>
              <a:t>,</a:t>
            </a:r>
            <a:r>
              <a:rPr lang="zh-CN" altLang="en-US" dirty="0"/>
              <a:t> </a:t>
            </a:r>
          </a:p>
          <a:p>
            <a:r>
              <a:rPr lang="en-US" altLang="zh-CN" dirty="0"/>
              <a:t>                      </a:t>
            </a:r>
            <a:r>
              <a:rPr lang="en-US" altLang="zh-CN" dirty="0" err="1"/>
              <a:t>dbo</a:t>
            </a:r>
            <a:r>
              <a:rPr lang="en-US" altLang="zh-CN" dirty="0"/>
              <a:t>.</a:t>
            </a:r>
            <a:r>
              <a:rPr lang="zh-CN" altLang="en-US" dirty="0"/>
              <a:t>歌单列表</a:t>
            </a:r>
            <a:r>
              <a:rPr lang="en-US" altLang="zh-CN" dirty="0"/>
              <a:t>.</a:t>
            </a:r>
            <a:r>
              <a:rPr lang="zh-CN" altLang="en-US" dirty="0"/>
              <a:t>创建用户</a:t>
            </a:r>
            <a:r>
              <a:rPr lang="en-US" altLang="zh-CN" dirty="0"/>
              <a:t>id</a:t>
            </a:r>
          </a:p>
          <a:p>
            <a:r>
              <a:rPr lang="en-US" altLang="zh-CN" dirty="0"/>
              <a:t>FROM         </a:t>
            </a:r>
            <a:r>
              <a:rPr lang="en-US" altLang="zh-CN" dirty="0" err="1"/>
              <a:t>dbo</a:t>
            </a:r>
            <a:r>
              <a:rPr lang="en-US" altLang="zh-CN" dirty="0"/>
              <a:t>.</a:t>
            </a:r>
            <a:r>
              <a:rPr lang="zh-CN" altLang="en-US" dirty="0"/>
              <a:t>歌单歌曲信息</a:t>
            </a:r>
            <a:r>
              <a:rPr lang="en-US" altLang="zh-CN" dirty="0"/>
              <a:t> INNER JOIN</a:t>
            </a:r>
          </a:p>
          <a:p>
            <a:r>
              <a:rPr lang="en-US" altLang="zh-CN" dirty="0"/>
              <a:t>                      </a:t>
            </a:r>
            <a:r>
              <a:rPr lang="en-US" altLang="zh-CN" dirty="0" err="1"/>
              <a:t>dbo</a:t>
            </a:r>
            <a:r>
              <a:rPr lang="en-US" altLang="zh-CN" dirty="0"/>
              <a:t>.</a:t>
            </a:r>
            <a:r>
              <a:rPr lang="zh-CN" altLang="en-US" dirty="0"/>
              <a:t>歌单列表</a:t>
            </a:r>
            <a:r>
              <a:rPr lang="en-US" altLang="zh-CN" dirty="0"/>
              <a:t> ON </a:t>
            </a:r>
            <a:r>
              <a:rPr lang="en-US" altLang="zh-CN" dirty="0" err="1"/>
              <a:t>dbo</a:t>
            </a:r>
            <a:r>
              <a:rPr lang="en-US" altLang="zh-CN" dirty="0"/>
              <a:t>.</a:t>
            </a:r>
            <a:r>
              <a:rPr lang="zh-CN" altLang="en-US" dirty="0"/>
              <a:t>歌单歌曲信息</a:t>
            </a:r>
            <a:r>
              <a:rPr lang="en-US" altLang="zh-CN" dirty="0"/>
              <a:t>.</a:t>
            </a:r>
            <a:r>
              <a:rPr lang="zh-CN" altLang="en-US" dirty="0"/>
              <a:t>歌单</a:t>
            </a:r>
            <a:r>
              <a:rPr lang="en-US" altLang="zh-CN" dirty="0"/>
              <a:t>id = </a:t>
            </a:r>
            <a:r>
              <a:rPr lang="en-US" altLang="zh-CN" dirty="0" err="1"/>
              <a:t>dbo</a:t>
            </a:r>
            <a:r>
              <a:rPr lang="en-US" altLang="zh-CN" dirty="0"/>
              <a:t>.</a:t>
            </a:r>
            <a:r>
              <a:rPr lang="zh-CN" altLang="en-US" dirty="0"/>
              <a:t>歌单列表</a:t>
            </a:r>
            <a:r>
              <a:rPr lang="en-US" altLang="zh-CN" dirty="0"/>
              <a:t>.</a:t>
            </a:r>
            <a:r>
              <a:rPr lang="zh-CN" altLang="en-US" dirty="0"/>
              <a:t>歌单</a:t>
            </a:r>
            <a:r>
              <a:rPr lang="en-US" altLang="zh-CN" dirty="0"/>
              <a:t>id INNER JOIN</a:t>
            </a:r>
          </a:p>
          <a:p>
            <a:r>
              <a:rPr lang="en-US" altLang="zh-CN" dirty="0"/>
              <a:t>                      </a:t>
            </a:r>
            <a:r>
              <a:rPr lang="en-US" altLang="zh-CN" dirty="0" err="1"/>
              <a:t>dbo</a:t>
            </a:r>
            <a:r>
              <a:rPr lang="en-US" altLang="zh-CN" dirty="0"/>
              <a:t>.</a:t>
            </a:r>
            <a:r>
              <a:rPr lang="zh-CN" altLang="en-US" dirty="0"/>
              <a:t>歌曲列表</a:t>
            </a:r>
            <a:r>
              <a:rPr lang="en-US" altLang="zh-CN" dirty="0"/>
              <a:t> ON </a:t>
            </a:r>
            <a:r>
              <a:rPr lang="en-US" altLang="zh-CN" dirty="0" err="1"/>
              <a:t>dbo</a:t>
            </a:r>
            <a:r>
              <a:rPr lang="en-US" altLang="zh-CN" dirty="0"/>
              <a:t>.</a:t>
            </a:r>
            <a:r>
              <a:rPr lang="zh-CN" altLang="en-US" dirty="0"/>
              <a:t>歌单歌曲信息</a:t>
            </a:r>
            <a:r>
              <a:rPr lang="en-US" altLang="zh-CN" dirty="0"/>
              <a:t>.</a:t>
            </a:r>
            <a:r>
              <a:rPr lang="zh-CN" altLang="en-US" dirty="0"/>
              <a:t>歌曲</a:t>
            </a:r>
            <a:r>
              <a:rPr lang="en-US" altLang="zh-CN" dirty="0"/>
              <a:t>id = </a:t>
            </a:r>
            <a:r>
              <a:rPr lang="en-US" altLang="zh-CN" dirty="0" err="1"/>
              <a:t>dbo</a:t>
            </a:r>
            <a:r>
              <a:rPr lang="en-US" altLang="zh-CN" dirty="0"/>
              <a:t>.</a:t>
            </a:r>
            <a:r>
              <a:rPr lang="zh-CN" altLang="en-US" dirty="0"/>
              <a:t>歌曲列表</a:t>
            </a:r>
            <a:r>
              <a:rPr lang="en-US" altLang="zh-CN" dirty="0"/>
              <a:t>.</a:t>
            </a:r>
            <a:r>
              <a:rPr lang="zh-CN" altLang="en-US" dirty="0"/>
              <a:t>歌曲</a:t>
            </a:r>
            <a:r>
              <a:rPr lang="en-US" altLang="zh-CN" dirty="0"/>
              <a:t>id</a:t>
            </a:r>
          </a:p>
          <a:p>
            <a:r>
              <a:rPr lang="en-US" altLang="zh-CN" dirty="0"/>
              <a:t>WHERE     (</a:t>
            </a:r>
            <a:r>
              <a:rPr lang="en-US" altLang="zh-CN" dirty="0" err="1"/>
              <a:t>dbo</a:t>
            </a:r>
            <a:r>
              <a:rPr lang="en-US" altLang="zh-CN" dirty="0"/>
              <a:t>.</a:t>
            </a:r>
            <a:r>
              <a:rPr lang="zh-CN" altLang="en-US" dirty="0"/>
              <a:t>歌单歌曲信息</a:t>
            </a:r>
            <a:r>
              <a:rPr lang="en-US" altLang="zh-CN" dirty="0"/>
              <a:t>.</a:t>
            </a:r>
            <a:r>
              <a:rPr lang="zh-CN" altLang="en-US" dirty="0"/>
              <a:t>歌单</a:t>
            </a:r>
            <a:r>
              <a:rPr lang="en-US" altLang="zh-CN" dirty="0"/>
              <a:t>id = '170300055')</a:t>
            </a:r>
            <a:endParaRPr lang="zh-CN"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401" y="5229200"/>
            <a:ext cx="7942263"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423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98783" y="476672"/>
            <a:ext cx="7272808" cy="369332"/>
          </a:xfrm>
          <a:prstGeom prst="rect">
            <a:avLst/>
          </a:prstGeom>
          <a:noFill/>
        </p:spPr>
        <p:txBody>
          <a:bodyPr wrap="square" rtlCol="0">
            <a:spAutoFit/>
          </a:bodyPr>
          <a:lstStyle/>
          <a:p>
            <a:r>
              <a:rPr lang="en-US" altLang="zh-CN" b="1" dirty="0" smtClean="0">
                <a:latin typeface="华文中宋" pitchFamily="2" charset="-122"/>
                <a:ea typeface="华文中宋" pitchFamily="2" charset="-122"/>
              </a:rPr>
              <a:t>3. </a:t>
            </a:r>
            <a:r>
              <a:rPr lang="zh-CN" altLang="en-US" b="1" dirty="0" smtClean="0">
                <a:latin typeface="华文中宋" pitchFamily="2" charset="-122"/>
                <a:ea typeface="华文中宋" pitchFamily="2" charset="-122"/>
              </a:rPr>
              <a:t>用户</a:t>
            </a:r>
            <a:r>
              <a:rPr lang="en-US" altLang="zh-CN" b="1" dirty="0">
                <a:latin typeface="华文中宋" pitchFamily="2" charset="-122"/>
                <a:ea typeface="华文中宋" pitchFamily="2" charset="-122"/>
              </a:rPr>
              <a:t>001</a:t>
            </a:r>
            <a:r>
              <a:rPr lang="zh-CN" altLang="en-US" b="1" dirty="0">
                <a:latin typeface="华文中宋" pitchFamily="2" charset="-122"/>
                <a:ea typeface="华文中宋" pitchFamily="2" charset="-122"/>
              </a:rPr>
              <a:t>的好友视图</a:t>
            </a:r>
            <a:r>
              <a:rPr lang="zh-CN" altLang="en-US" b="1" dirty="0" smtClean="0">
                <a:latin typeface="华文中宋" pitchFamily="2" charset="-122"/>
                <a:ea typeface="华文中宋" pitchFamily="2" charset="-122"/>
              </a:rPr>
              <a:t>：</a:t>
            </a:r>
            <a:endParaRPr lang="zh-CN" altLang="en-US" b="1" dirty="0">
              <a:latin typeface="华文中宋" pitchFamily="2" charset="-122"/>
              <a:ea typeface="华文中宋" pitchFamily="2" charset="-122"/>
            </a:endParaRPr>
          </a:p>
        </p:txBody>
      </p:sp>
      <p:pic>
        <p:nvPicPr>
          <p:cNvPr id="6" name="图片 5" descr="1RG]_U$U$B3I}4HDJ4LW6S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83" y="1268760"/>
            <a:ext cx="5901273" cy="4320479"/>
          </a:xfrm>
          <a:prstGeom prst="rect">
            <a:avLst/>
          </a:prstGeom>
          <a:noFill/>
          <a:ln>
            <a:noFill/>
          </a:ln>
        </p:spPr>
      </p:pic>
      <p:pic>
        <p:nvPicPr>
          <p:cNvPr id="7" name="图片 6" descr="IMG_256"/>
          <p:cNvPicPr/>
          <p:nvPr/>
        </p:nvPicPr>
        <p:blipFill>
          <a:blip r:embed="rId4">
            <a:extLst>
              <a:ext uri="{28A0092B-C50C-407E-A947-70E740481C1C}">
                <a14:useLocalDpi xmlns:a14="http://schemas.microsoft.com/office/drawing/2010/main" val="0"/>
              </a:ext>
            </a:extLst>
          </a:blip>
          <a:srcRect/>
          <a:stretch>
            <a:fillRect/>
          </a:stretch>
        </p:blipFill>
        <p:spPr bwMode="auto">
          <a:xfrm>
            <a:off x="6744072" y="2564904"/>
            <a:ext cx="5067300" cy="1914525"/>
          </a:xfrm>
          <a:prstGeom prst="rect">
            <a:avLst/>
          </a:prstGeom>
          <a:noFill/>
          <a:ln>
            <a:noFill/>
          </a:ln>
        </p:spPr>
      </p:pic>
    </p:spTree>
    <p:extLst>
      <p:ext uri="{BB962C8B-B14F-4D97-AF65-F5344CB8AC3E}">
        <p14:creationId xmlns:p14="http://schemas.microsoft.com/office/powerpoint/2010/main" val="1742409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375920" y="2511982"/>
            <a:ext cx="5419185" cy="895350"/>
          </a:xfrm>
        </p:spPr>
        <p:txBody>
          <a:bodyPr>
            <a:normAutofit/>
          </a:bodyPr>
          <a:lstStyle/>
          <a:p>
            <a:r>
              <a:rPr lang="zh-CN" altLang="en-US" sz="3600" dirty="0" smtClean="0">
                <a:latin typeface="Kozuka Mincho Pr6N M" pitchFamily="18" charset="-128"/>
                <a:ea typeface="Kozuka Mincho Pr6N M" pitchFamily="18" charset="-128"/>
              </a:rPr>
              <a:t>系统存储过程</a:t>
            </a:r>
            <a:endParaRPr lang="zh-CN" altLang="en-US" sz="3600" dirty="0">
              <a:latin typeface="Kozuka Mincho Pr6N M" pitchFamily="18" charset="-128"/>
              <a:ea typeface="Kozuka Mincho Pr6N M" pitchFamily="18" charset="-128"/>
            </a:endParaRP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smtClean="0">
                <a:solidFill>
                  <a:schemeClr val="accent1"/>
                </a:solidFill>
                <a:latin typeface="Impact" panose="020B0806030902050204" pitchFamily="34" charset="0"/>
                <a:ea typeface="微软雅黑" panose="020B0503020204020204" pitchFamily="34" charset="-122"/>
              </a:rPr>
              <a:t>05</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648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7408" y="620688"/>
            <a:ext cx="8160568" cy="3877985"/>
          </a:xfrm>
          <a:prstGeom prst="rect">
            <a:avLst/>
          </a:prstGeom>
        </p:spPr>
        <p:txBody>
          <a:bodyPr wrap="square">
            <a:spAutoFit/>
          </a:bodyPr>
          <a:lstStyle/>
          <a:p>
            <a:r>
              <a:rPr lang="zh-CN" altLang="en-US" dirty="0">
                <a:latin typeface="华文中宋" pitchFamily="2" charset="-122"/>
                <a:ea typeface="华文中宋" pitchFamily="2" charset="-122"/>
              </a:rPr>
              <a:t>该存储过程用于普通用户查询系统推荐的好友信息，</a:t>
            </a:r>
            <a:r>
              <a:rPr lang="en-US" altLang="zh-CN" dirty="0">
                <a:latin typeface="华文中宋" pitchFamily="2" charset="-122"/>
                <a:ea typeface="华文中宋" pitchFamily="2" charset="-122"/>
              </a:rPr>
              <a:t>SQL</a:t>
            </a:r>
            <a:r>
              <a:rPr lang="zh-CN" altLang="en-US" dirty="0">
                <a:latin typeface="华文中宋" pitchFamily="2" charset="-122"/>
                <a:ea typeface="华文中宋" pitchFamily="2" charset="-122"/>
              </a:rPr>
              <a:t>语句</a:t>
            </a:r>
            <a:r>
              <a:rPr lang="zh-CN" altLang="en-US" dirty="0" smtClean="0">
                <a:latin typeface="华文中宋" pitchFamily="2" charset="-122"/>
                <a:ea typeface="华文中宋" pitchFamily="2" charset="-122"/>
              </a:rPr>
              <a:t>如下：</a:t>
            </a:r>
            <a:endParaRPr lang="en-US" altLang="zh-CN" dirty="0" smtClean="0">
              <a:latin typeface="华文中宋" pitchFamily="2" charset="-122"/>
              <a:ea typeface="华文中宋" pitchFamily="2" charset="-122"/>
            </a:endParaRPr>
          </a:p>
          <a:p>
            <a:endParaRPr lang="zh-CN" altLang="en-US" dirty="0">
              <a:latin typeface="华文中宋" pitchFamily="2" charset="-122"/>
              <a:ea typeface="华文中宋" pitchFamily="2" charset="-122"/>
            </a:endParaRPr>
          </a:p>
          <a:p>
            <a:r>
              <a:rPr lang="en-US" altLang="zh-CN" sz="1600" dirty="0" smtClean="0">
                <a:latin typeface="华文仿宋" pitchFamily="2" charset="-122"/>
                <a:ea typeface="华文仿宋" pitchFamily="2" charset="-122"/>
              </a:rPr>
              <a:t>CREATE </a:t>
            </a:r>
            <a:r>
              <a:rPr lang="en-US" altLang="zh-CN" sz="1600" dirty="0">
                <a:latin typeface="华文仿宋" pitchFamily="2" charset="-122"/>
                <a:ea typeface="华文仿宋" pitchFamily="2" charset="-122"/>
              </a:rPr>
              <a:t>PROCEDURE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获取推荐好友</a:t>
            </a:r>
            <a:r>
              <a:rPr lang="en-US" altLang="zh-CN" sz="1600" dirty="0">
                <a:latin typeface="华文仿宋" pitchFamily="2" charset="-122"/>
                <a:ea typeface="华文仿宋" pitchFamily="2" charset="-122"/>
              </a:rPr>
              <a:t>]</a:t>
            </a:r>
          </a:p>
          <a:p>
            <a:r>
              <a:rPr lang="en-US" altLang="zh-CN" sz="1600" dirty="0">
                <a:latin typeface="华文仿宋" pitchFamily="2" charset="-122"/>
                <a:ea typeface="华文仿宋" pitchFamily="2" charset="-122"/>
              </a:rPr>
              <a:t>	@number </a:t>
            </a:r>
            <a:r>
              <a:rPr lang="en-US" altLang="zh-CN" sz="1600" dirty="0" err="1">
                <a:latin typeface="华文仿宋" pitchFamily="2" charset="-122"/>
                <a:ea typeface="华文仿宋" pitchFamily="2" charset="-122"/>
              </a:rPr>
              <a:t>varchar</a:t>
            </a:r>
            <a:r>
              <a:rPr lang="en-US" altLang="zh-CN" sz="1600" dirty="0">
                <a:latin typeface="华文仿宋" pitchFamily="2" charset="-122"/>
                <a:ea typeface="华文仿宋" pitchFamily="2" charset="-122"/>
              </a:rPr>
              <a:t>(20)</a:t>
            </a:r>
          </a:p>
          <a:p>
            <a:r>
              <a:rPr lang="en-US" altLang="zh-CN" sz="1600" dirty="0">
                <a:latin typeface="华文仿宋" pitchFamily="2" charset="-122"/>
                <a:ea typeface="华文仿宋" pitchFamily="2" charset="-122"/>
              </a:rPr>
              <a:t>AS</a:t>
            </a:r>
          </a:p>
          <a:p>
            <a:r>
              <a:rPr lang="en-US" altLang="zh-CN" sz="1600" dirty="0">
                <a:latin typeface="华文仿宋" pitchFamily="2" charset="-122"/>
                <a:ea typeface="华文仿宋" pitchFamily="2" charset="-122"/>
              </a:rPr>
              <a:t>	SELECT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推荐好友</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用户名</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性别</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年龄</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所在地</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性格标签</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匹配度</a:t>
            </a:r>
          </a:p>
          <a:p>
            <a:r>
              <a:rPr lang="en-US" altLang="zh-CN" sz="1600" dirty="0">
                <a:latin typeface="华文仿宋" pitchFamily="2" charset="-122"/>
                <a:ea typeface="华文仿宋" pitchFamily="2" charset="-122"/>
              </a:rPr>
              <a:t>FROM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 </a:t>
            </a:r>
            <a:r>
              <a:rPr lang="en-US" altLang="zh-CN" sz="1600" dirty="0">
                <a:latin typeface="华文仿宋" pitchFamily="2" charset="-122"/>
                <a:ea typeface="华文仿宋" pitchFamily="2" charset="-122"/>
              </a:rPr>
              <a:t>INNER JOIN</a:t>
            </a:r>
          </a:p>
          <a:p>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 </a:t>
            </a:r>
            <a:r>
              <a:rPr lang="en-US" altLang="zh-CN" sz="1600" dirty="0">
                <a:latin typeface="华文仿宋" pitchFamily="2" charset="-122"/>
                <a:ea typeface="华文仿宋" pitchFamily="2" charset="-122"/>
              </a:rPr>
              <a:t>ON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推荐好友</a:t>
            </a:r>
            <a:r>
              <a:rPr lang="en-US" altLang="zh-CN" sz="1600" dirty="0">
                <a:latin typeface="华文仿宋" pitchFamily="2" charset="-122"/>
                <a:ea typeface="华文仿宋" pitchFamily="2" charset="-122"/>
              </a:rPr>
              <a:t>id =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a:t>
            </a:r>
          </a:p>
          <a:p>
            <a:r>
              <a:rPr lang="en-US" altLang="zh-CN" sz="1600" dirty="0">
                <a:latin typeface="华文仿宋" pitchFamily="2" charset="-122"/>
                <a:ea typeface="华文仿宋" pitchFamily="2" charset="-122"/>
              </a:rPr>
              <a:t>WHERE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=@number)</a:t>
            </a:r>
          </a:p>
          <a:p>
            <a:endParaRPr lang="en-US" altLang="zh-CN" sz="1600" dirty="0">
              <a:latin typeface="华文仿宋" pitchFamily="2" charset="-122"/>
              <a:ea typeface="华文仿宋" pitchFamily="2" charset="-122"/>
            </a:endParaRPr>
          </a:p>
          <a:p>
            <a:endParaRPr lang="en-US" altLang="zh-CN" sz="1600" dirty="0">
              <a:latin typeface="华文仿宋" pitchFamily="2" charset="-122"/>
              <a:ea typeface="华文仿宋" pitchFamily="2" charset="-122"/>
            </a:endParaRPr>
          </a:p>
          <a:p>
            <a:r>
              <a:rPr lang="zh-CN" altLang="en-US" dirty="0" smtClean="0">
                <a:latin typeface="华文中宋" pitchFamily="2" charset="-122"/>
                <a:ea typeface="华文中宋" pitchFamily="2" charset="-122"/>
              </a:rPr>
              <a:t>比如</a:t>
            </a:r>
            <a:r>
              <a:rPr lang="zh-CN" altLang="en-US" dirty="0">
                <a:latin typeface="华文中宋" pitchFamily="2" charset="-122"/>
                <a:ea typeface="华文中宋" pitchFamily="2" charset="-122"/>
              </a:rPr>
              <a:t>用户</a:t>
            </a:r>
            <a:r>
              <a:rPr lang="en-US" altLang="zh-CN" dirty="0">
                <a:latin typeface="华文中宋" pitchFamily="2" charset="-122"/>
                <a:ea typeface="华文中宋" pitchFamily="2" charset="-122"/>
              </a:rPr>
              <a:t>wh161220002</a:t>
            </a:r>
            <a:r>
              <a:rPr lang="zh-CN" altLang="en-US" dirty="0">
                <a:latin typeface="华文中宋" pitchFamily="2" charset="-122"/>
                <a:ea typeface="华文中宋" pitchFamily="2" charset="-122"/>
              </a:rPr>
              <a:t>查询系统给自己推荐的好友</a:t>
            </a:r>
          </a:p>
          <a:p>
            <a:r>
              <a:rPr lang="zh-CN" altLang="en-US" sz="1600" dirty="0">
                <a:latin typeface="华文仿宋" pitchFamily="2" charset="-122"/>
                <a:ea typeface="华文仿宋" pitchFamily="2" charset="-122"/>
              </a:rPr>
              <a:t> </a:t>
            </a:r>
          </a:p>
          <a:p>
            <a:r>
              <a:rPr lang="zh-CN" altLang="en-US" dirty="0"/>
              <a:t> </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3"/>
          <a:stretch>
            <a:fillRect/>
          </a:stretch>
        </p:blipFill>
        <p:spPr>
          <a:xfrm>
            <a:off x="944245" y="4221088"/>
            <a:ext cx="6015851" cy="1944216"/>
          </a:xfrm>
          <a:prstGeom prst="rect">
            <a:avLst/>
          </a:prstGeom>
        </p:spPr>
      </p:pic>
    </p:spTree>
    <p:extLst>
      <p:ext uri="{BB962C8B-B14F-4D97-AF65-F5344CB8AC3E}">
        <p14:creationId xmlns:p14="http://schemas.microsoft.com/office/powerpoint/2010/main" val="3377886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7408" y="620688"/>
            <a:ext cx="8160568" cy="3877985"/>
          </a:xfrm>
          <a:prstGeom prst="rect">
            <a:avLst/>
          </a:prstGeom>
        </p:spPr>
        <p:txBody>
          <a:bodyPr wrap="square">
            <a:spAutoFit/>
          </a:bodyPr>
          <a:lstStyle/>
          <a:p>
            <a:r>
              <a:rPr lang="zh-CN" altLang="en-US" dirty="0">
                <a:latin typeface="华文中宋" pitchFamily="2" charset="-122"/>
                <a:ea typeface="华文中宋" pitchFamily="2" charset="-122"/>
              </a:rPr>
              <a:t>该存储过程用于普通用户查询系统推荐的好友信息，</a:t>
            </a:r>
            <a:r>
              <a:rPr lang="en-US" altLang="zh-CN" dirty="0">
                <a:latin typeface="华文中宋" pitchFamily="2" charset="-122"/>
                <a:ea typeface="华文中宋" pitchFamily="2" charset="-122"/>
              </a:rPr>
              <a:t>SQL</a:t>
            </a:r>
            <a:r>
              <a:rPr lang="zh-CN" altLang="en-US" dirty="0">
                <a:latin typeface="华文中宋" pitchFamily="2" charset="-122"/>
                <a:ea typeface="华文中宋" pitchFamily="2" charset="-122"/>
              </a:rPr>
              <a:t>语句</a:t>
            </a:r>
            <a:r>
              <a:rPr lang="zh-CN" altLang="en-US" dirty="0" smtClean="0">
                <a:latin typeface="华文中宋" pitchFamily="2" charset="-122"/>
                <a:ea typeface="华文中宋" pitchFamily="2" charset="-122"/>
              </a:rPr>
              <a:t>如下：</a:t>
            </a:r>
            <a:endParaRPr lang="en-US" altLang="zh-CN" dirty="0" smtClean="0">
              <a:latin typeface="华文中宋" pitchFamily="2" charset="-122"/>
              <a:ea typeface="华文中宋" pitchFamily="2" charset="-122"/>
            </a:endParaRPr>
          </a:p>
          <a:p>
            <a:endParaRPr lang="zh-CN" altLang="en-US" dirty="0">
              <a:latin typeface="华文中宋" pitchFamily="2" charset="-122"/>
              <a:ea typeface="华文中宋" pitchFamily="2" charset="-122"/>
            </a:endParaRPr>
          </a:p>
          <a:p>
            <a:r>
              <a:rPr lang="en-US" altLang="zh-CN" sz="1600" dirty="0">
                <a:latin typeface="华文仿宋" pitchFamily="2" charset="-122"/>
                <a:ea typeface="华文仿宋" pitchFamily="2" charset="-122"/>
              </a:rPr>
              <a:t>ALTER PROCEDURE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获取推荐好友</a:t>
            </a:r>
            <a:r>
              <a:rPr lang="en-US" altLang="zh-CN" sz="1600" dirty="0">
                <a:latin typeface="华文仿宋" pitchFamily="2" charset="-122"/>
                <a:ea typeface="华文仿宋" pitchFamily="2" charset="-122"/>
              </a:rPr>
              <a:t>]</a:t>
            </a:r>
          </a:p>
          <a:p>
            <a:r>
              <a:rPr lang="en-US" altLang="zh-CN" sz="1600" dirty="0">
                <a:latin typeface="华文仿宋" pitchFamily="2" charset="-122"/>
                <a:ea typeface="华文仿宋" pitchFamily="2" charset="-122"/>
              </a:rPr>
              <a:t>	@number </a:t>
            </a:r>
            <a:r>
              <a:rPr lang="en-US" altLang="zh-CN" sz="1600" dirty="0" err="1">
                <a:latin typeface="华文仿宋" pitchFamily="2" charset="-122"/>
                <a:ea typeface="华文仿宋" pitchFamily="2" charset="-122"/>
              </a:rPr>
              <a:t>varchar</a:t>
            </a:r>
            <a:r>
              <a:rPr lang="en-US" altLang="zh-CN" sz="1600" dirty="0">
                <a:latin typeface="华文仿宋" pitchFamily="2" charset="-122"/>
                <a:ea typeface="华文仿宋" pitchFamily="2" charset="-122"/>
              </a:rPr>
              <a:t>(20)</a:t>
            </a:r>
          </a:p>
          <a:p>
            <a:r>
              <a:rPr lang="en-US" altLang="zh-CN" sz="1600" dirty="0">
                <a:latin typeface="华文仿宋" pitchFamily="2" charset="-122"/>
                <a:ea typeface="华文仿宋" pitchFamily="2" charset="-122"/>
              </a:rPr>
              <a:t>AS</a:t>
            </a:r>
          </a:p>
          <a:p>
            <a:r>
              <a:rPr lang="en-US" altLang="zh-CN" sz="1600" dirty="0">
                <a:latin typeface="华文仿宋" pitchFamily="2" charset="-122"/>
                <a:ea typeface="华文仿宋" pitchFamily="2" charset="-122"/>
              </a:rPr>
              <a:t>	SELECT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推荐好友</a:t>
            </a:r>
            <a:r>
              <a:rPr lang="en-US" altLang="zh-CN" sz="1600" dirty="0">
                <a:latin typeface="华文仿宋" pitchFamily="2" charset="-122"/>
                <a:ea typeface="华文仿宋" pitchFamily="2" charset="-122"/>
              </a:rPr>
              <a:t>id,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用户名</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性别</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年龄</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所在地</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性格标签</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匹配度</a:t>
            </a:r>
          </a:p>
          <a:p>
            <a:r>
              <a:rPr lang="en-US" altLang="zh-CN" sz="1600" dirty="0">
                <a:latin typeface="华文仿宋" pitchFamily="2" charset="-122"/>
                <a:ea typeface="华文仿宋" pitchFamily="2" charset="-122"/>
              </a:rPr>
              <a:t>FROM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 </a:t>
            </a:r>
            <a:r>
              <a:rPr lang="en-US" altLang="zh-CN" sz="1600" dirty="0">
                <a:latin typeface="华文仿宋" pitchFamily="2" charset="-122"/>
                <a:ea typeface="华文仿宋" pitchFamily="2" charset="-122"/>
              </a:rPr>
              <a:t>INNER JOIN</a:t>
            </a:r>
          </a:p>
          <a:p>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 </a:t>
            </a:r>
            <a:r>
              <a:rPr lang="en-US" altLang="zh-CN" sz="1600" dirty="0">
                <a:latin typeface="华文仿宋" pitchFamily="2" charset="-122"/>
                <a:ea typeface="华文仿宋" pitchFamily="2" charset="-122"/>
              </a:rPr>
              <a:t>ON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推荐好友</a:t>
            </a:r>
            <a:r>
              <a:rPr lang="en-US" altLang="zh-CN" sz="1600" dirty="0">
                <a:latin typeface="华文仿宋" pitchFamily="2" charset="-122"/>
                <a:ea typeface="华文仿宋" pitchFamily="2" charset="-122"/>
              </a:rPr>
              <a:t>id =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a:t>
            </a:r>
          </a:p>
          <a:p>
            <a:r>
              <a:rPr lang="en-US" altLang="zh-CN" sz="1600" dirty="0">
                <a:latin typeface="华文仿宋" pitchFamily="2" charset="-122"/>
                <a:ea typeface="华文仿宋" pitchFamily="2" charset="-122"/>
              </a:rPr>
              <a:t>WHERE     (</a:t>
            </a:r>
            <a:r>
              <a:rPr lang="en-US" altLang="zh-CN" sz="1600" dirty="0" err="1">
                <a:latin typeface="华文仿宋" pitchFamily="2" charset="-122"/>
                <a:ea typeface="华文仿宋" pitchFamily="2" charset="-122"/>
              </a:rPr>
              <a:t>dbo</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好友推荐</a:t>
            </a:r>
            <a:r>
              <a:rPr lang="en-US" altLang="zh-CN" sz="1600" dirty="0">
                <a:latin typeface="华文仿宋" pitchFamily="2" charset="-122"/>
                <a:ea typeface="华文仿宋" pitchFamily="2" charset="-122"/>
              </a:rPr>
              <a:t>.</a:t>
            </a:r>
            <a:r>
              <a:rPr lang="zh-CN" altLang="en-US" sz="1600" dirty="0">
                <a:latin typeface="华文仿宋" pitchFamily="2" charset="-122"/>
                <a:ea typeface="华文仿宋" pitchFamily="2" charset="-122"/>
              </a:rPr>
              <a:t>用户</a:t>
            </a:r>
            <a:r>
              <a:rPr lang="en-US" altLang="zh-CN" sz="1600" dirty="0">
                <a:latin typeface="华文仿宋" pitchFamily="2" charset="-122"/>
                <a:ea typeface="华文仿宋" pitchFamily="2" charset="-122"/>
              </a:rPr>
              <a:t>id =@number)</a:t>
            </a:r>
          </a:p>
          <a:p>
            <a:endParaRPr lang="en-US" altLang="zh-CN" sz="1600" dirty="0">
              <a:latin typeface="华文仿宋" pitchFamily="2" charset="-122"/>
              <a:ea typeface="华文仿宋" pitchFamily="2" charset="-122"/>
            </a:endParaRPr>
          </a:p>
          <a:p>
            <a:endParaRPr lang="en-US" altLang="zh-CN" sz="1600" dirty="0">
              <a:latin typeface="华文仿宋" pitchFamily="2" charset="-122"/>
              <a:ea typeface="华文仿宋" pitchFamily="2" charset="-122"/>
            </a:endParaRPr>
          </a:p>
          <a:p>
            <a:r>
              <a:rPr lang="zh-CN" altLang="en-US" dirty="0">
                <a:latin typeface="华文中宋" pitchFamily="2" charset="-122"/>
                <a:ea typeface="华文中宋" pitchFamily="2" charset="-122"/>
              </a:rPr>
              <a:t>比如用户</a:t>
            </a:r>
            <a:r>
              <a:rPr lang="en-US" altLang="zh-CN" dirty="0">
                <a:latin typeface="华文中宋" pitchFamily="2" charset="-122"/>
                <a:ea typeface="华文中宋" pitchFamily="2" charset="-122"/>
              </a:rPr>
              <a:t>wh161220002</a:t>
            </a:r>
            <a:r>
              <a:rPr lang="zh-CN" altLang="en-US" dirty="0">
                <a:latin typeface="华文中宋" pitchFamily="2" charset="-122"/>
                <a:ea typeface="华文中宋" pitchFamily="2" charset="-122"/>
              </a:rPr>
              <a:t>查询系统给自己推荐的好友</a:t>
            </a:r>
          </a:p>
          <a:p>
            <a:r>
              <a:rPr lang="zh-CN" altLang="en-US" sz="1600" dirty="0">
                <a:latin typeface="华文仿宋" pitchFamily="2" charset="-122"/>
                <a:ea typeface="华文仿宋" pitchFamily="2" charset="-122"/>
              </a:rPr>
              <a:t> </a:t>
            </a:r>
          </a:p>
          <a:p>
            <a:r>
              <a:rPr lang="zh-CN" altLang="en-US" dirty="0"/>
              <a:t> </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推荐好友存储过程(new).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r="11038" b="4994"/>
          <a:stretch/>
        </p:blipFill>
        <p:spPr>
          <a:xfrm>
            <a:off x="23301" y="9525"/>
            <a:ext cx="11113259" cy="6854825"/>
          </a:xfrm>
          <a:prstGeom prst="rect">
            <a:avLst/>
          </a:prstGeom>
        </p:spPr>
      </p:pic>
    </p:spTree>
    <p:extLst>
      <p:ext uri="{BB962C8B-B14F-4D97-AF65-F5344CB8AC3E}">
        <p14:creationId xmlns:p14="http://schemas.microsoft.com/office/powerpoint/2010/main" val="15722749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7408" y="620688"/>
            <a:ext cx="7200800" cy="4431983"/>
          </a:xfrm>
          <a:prstGeom prst="rect">
            <a:avLst/>
          </a:prstGeom>
        </p:spPr>
        <p:txBody>
          <a:bodyPr wrap="square">
            <a:spAutoFit/>
          </a:bodyPr>
          <a:lstStyle/>
          <a:p>
            <a:r>
              <a:rPr lang="zh-CN" altLang="en-US" dirty="0">
                <a:latin typeface="华文中宋" pitchFamily="2" charset="-122"/>
                <a:ea typeface="华文中宋" pitchFamily="2" charset="-122"/>
              </a:rPr>
              <a:t>该存储过程</a:t>
            </a:r>
            <a:r>
              <a:rPr lang="zh-CN" altLang="en-US" dirty="0" smtClean="0">
                <a:latin typeface="华文中宋" pitchFamily="2" charset="-122"/>
                <a:ea typeface="华文中宋" pitchFamily="2" charset="-122"/>
              </a:rPr>
              <a:t>用于计算某一地区的用户平均年龄，</a:t>
            </a:r>
            <a:r>
              <a:rPr lang="en-US" altLang="zh-CN" dirty="0">
                <a:latin typeface="华文中宋" pitchFamily="2" charset="-122"/>
                <a:ea typeface="华文中宋" pitchFamily="2" charset="-122"/>
              </a:rPr>
              <a:t>SQL</a:t>
            </a:r>
            <a:r>
              <a:rPr lang="zh-CN" altLang="en-US" dirty="0">
                <a:latin typeface="华文中宋" pitchFamily="2" charset="-122"/>
                <a:ea typeface="华文中宋" pitchFamily="2" charset="-122"/>
              </a:rPr>
              <a:t>语句</a:t>
            </a:r>
            <a:r>
              <a:rPr lang="zh-CN" altLang="en-US" dirty="0" smtClean="0">
                <a:latin typeface="华文中宋" pitchFamily="2" charset="-122"/>
                <a:ea typeface="华文中宋" pitchFamily="2" charset="-122"/>
              </a:rPr>
              <a:t>如下：</a:t>
            </a:r>
            <a:endParaRPr lang="en-US" altLang="zh-CN" dirty="0" smtClean="0">
              <a:latin typeface="华文中宋" pitchFamily="2" charset="-122"/>
              <a:ea typeface="华文中宋" pitchFamily="2" charset="-122"/>
            </a:endParaRPr>
          </a:p>
          <a:p>
            <a:endParaRPr lang="zh-CN" altLang="en-US" dirty="0" smtClean="0">
              <a:latin typeface="华文中宋" pitchFamily="2" charset="-122"/>
              <a:ea typeface="华文中宋" pitchFamily="2" charset="-122"/>
            </a:endParaRPr>
          </a:p>
          <a:p>
            <a:r>
              <a:rPr lang="en-US" altLang="zh-CN" sz="1600" dirty="0">
                <a:latin typeface="华文仿宋" pitchFamily="2" charset="-122"/>
                <a:ea typeface="华文仿宋" pitchFamily="2" charset="-122"/>
              </a:rPr>
              <a:t>Use </a:t>
            </a:r>
            <a:r>
              <a:rPr lang="zh-CN" altLang="en-US" sz="1600" dirty="0">
                <a:latin typeface="华文仿宋" pitchFamily="2" charset="-122"/>
                <a:ea typeface="华文仿宋" pitchFamily="2" charset="-122"/>
              </a:rPr>
              <a:t>半糖歌单</a:t>
            </a:r>
          </a:p>
          <a:p>
            <a:r>
              <a:rPr lang="en-US" altLang="zh-CN" sz="1600" dirty="0">
                <a:latin typeface="华文仿宋" pitchFamily="2" charset="-122"/>
                <a:ea typeface="华文仿宋" pitchFamily="2" charset="-122"/>
              </a:rPr>
              <a:t>Go</a:t>
            </a:r>
          </a:p>
          <a:p>
            <a:r>
              <a:rPr lang="en-US" altLang="zh-CN" sz="1600" dirty="0">
                <a:latin typeface="华文仿宋" pitchFamily="2" charset="-122"/>
                <a:ea typeface="华文仿宋" pitchFamily="2" charset="-122"/>
              </a:rPr>
              <a:t>CREATE PROCEDURE   </a:t>
            </a:r>
            <a:r>
              <a:rPr lang="en-US" altLang="zh-CN" sz="1600" dirty="0" err="1">
                <a:latin typeface="华文仿宋" pitchFamily="2" charset="-122"/>
                <a:ea typeface="华文仿宋" pitchFamily="2" charset="-122"/>
              </a:rPr>
              <a:t>Uavrage</a:t>
            </a:r>
            <a:r>
              <a:rPr lang="en-US" altLang="zh-CN" sz="1600" dirty="0">
                <a:latin typeface="华文仿宋" pitchFamily="2" charset="-122"/>
                <a:ea typeface="华文仿宋" pitchFamily="2" charset="-122"/>
              </a:rPr>
              <a:t> @</a:t>
            </a:r>
            <a:r>
              <a:rPr lang="en-US" altLang="zh-CN" sz="1600" dirty="0" err="1">
                <a:latin typeface="华文仿宋" pitchFamily="2" charset="-122"/>
                <a:ea typeface="华文仿宋" pitchFamily="2" charset="-122"/>
              </a:rPr>
              <a:t>dq</a:t>
            </a:r>
            <a:r>
              <a:rPr lang="en-US" altLang="zh-CN" sz="1600" dirty="0">
                <a:latin typeface="华文仿宋" pitchFamily="2" charset="-122"/>
                <a:ea typeface="华文仿宋" pitchFamily="2" charset="-122"/>
              </a:rPr>
              <a:t> varchar(10),</a:t>
            </a:r>
          </a:p>
          <a:p>
            <a:r>
              <a:rPr lang="en-US" altLang="zh-CN" sz="1600" dirty="0">
                <a:latin typeface="华文仿宋" pitchFamily="2" charset="-122"/>
                <a:ea typeface="华文仿宋" pitchFamily="2" charset="-122"/>
              </a:rPr>
              <a:t>@average </a:t>
            </a:r>
            <a:r>
              <a:rPr lang="en-US" altLang="zh-CN" sz="1600" dirty="0" err="1">
                <a:latin typeface="华文仿宋" pitchFamily="2" charset="-122"/>
                <a:ea typeface="华文仿宋" pitchFamily="2" charset="-122"/>
              </a:rPr>
              <a:t>int</a:t>
            </a:r>
            <a:r>
              <a:rPr lang="en-US" altLang="zh-CN" sz="1600" dirty="0">
                <a:latin typeface="华文仿宋" pitchFamily="2" charset="-122"/>
                <a:ea typeface="华文仿宋" pitchFamily="2" charset="-122"/>
              </a:rPr>
              <a:t> OUTPUT</a:t>
            </a:r>
          </a:p>
          <a:p>
            <a:r>
              <a:rPr lang="en-US" altLang="zh-CN" sz="1600" dirty="0">
                <a:latin typeface="华文仿宋" pitchFamily="2" charset="-122"/>
                <a:ea typeface="华文仿宋" pitchFamily="2" charset="-122"/>
              </a:rPr>
              <a:t>AS</a:t>
            </a:r>
          </a:p>
          <a:p>
            <a:r>
              <a:rPr lang="en-US" altLang="zh-CN" sz="1600" dirty="0">
                <a:latin typeface="华文仿宋" pitchFamily="2" charset="-122"/>
                <a:ea typeface="华文仿宋" pitchFamily="2" charset="-122"/>
              </a:rPr>
              <a:t>Select @average=AVG(</a:t>
            </a:r>
            <a:r>
              <a:rPr lang="zh-CN" altLang="en-US" sz="1600" dirty="0">
                <a:latin typeface="华文仿宋" pitchFamily="2" charset="-122"/>
                <a:ea typeface="华文仿宋" pitchFamily="2" charset="-122"/>
              </a:rPr>
              <a:t>年龄</a:t>
            </a:r>
            <a:r>
              <a:rPr lang="en-US" altLang="zh-CN" sz="1600" dirty="0">
                <a:latin typeface="华文仿宋" pitchFamily="2" charset="-122"/>
                <a:ea typeface="华文仿宋" pitchFamily="2" charset="-122"/>
              </a:rPr>
              <a:t>)From </a:t>
            </a:r>
            <a:r>
              <a:rPr lang="zh-CN" altLang="en-US" sz="1600" dirty="0">
                <a:latin typeface="华文仿宋" pitchFamily="2" charset="-122"/>
                <a:ea typeface="华文仿宋" pitchFamily="2" charset="-122"/>
              </a:rPr>
              <a:t>用户</a:t>
            </a:r>
          </a:p>
          <a:p>
            <a:r>
              <a:rPr lang="en-US" altLang="zh-CN" sz="1600" dirty="0">
                <a:latin typeface="华文仿宋" pitchFamily="2" charset="-122"/>
                <a:ea typeface="华文仿宋" pitchFamily="2" charset="-122"/>
              </a:rPr>
              <a:t>Where </a:t>
            </a:r>
            <a:r>
              <a:rPr lang="zh-CN" altLang="en-US" sz="1600" dirty="0">
                <a:latin typeface="华文仿宋" pitchFamily="2" charset="-122"/>
                <a:ea typeface="华文仿宋" pitchFamily="2" charset="-122"/>
              </a:rPr>
              <a:t>所在地</a:t>
            </a:r>
            <a:r>
              <a:rPr lang="en-US" altLang="zh-CN" sz="1600" dirty="0">
                <a:latin typeface="华文仿宋" pitchFamily="2" charset="-122"/>
                <a:ea typeface="华文仿宋" pitchFamily="2" charset="-122"/>
              </a:rPr>
              <a:t>=@</a:t>
            </a:r>
            <a:r>
              <a:rPr lang="en-US" altLang="zh-CN" sz="1600" dirty="0" err="1">
                <a:latin typeface="华文仿宋" pitchFamily="2" charset="-122"/>
                <a:ea typeface="华文仿宋" pitchFamily="2" charset="-122"/>
              </a:rPr>
              <a:t>dq</a:t>
            </a:r>
            <a:endParaRPr lang="en-US"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Go</a:t>
            </a:r>
            <a:endParaRPr lang="en-US" altLang="zh-CN" sz="1600" dirty="0" smtClean="0">
              <a:latin typeface="华文仿宋" pitchFamily="2" charset="-122"/>
              <a:ea typeface="华文仿宋" pitchFamily="2" charset="-122"/>
            </a:endParaRPr>
          </a:p>
          <a:p>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比如</a:t>
            </a:r>
            <a:r>
              <a:rPr lang="zh-CN" altLang="en-US" dirty="0">
                <a:latin typeface="华文仿宋" pitchFamily="2" charset="-122"/>
                <a:ea typeface="华文仿宋" pitchFamily="2" charset="-122"/>
              </a:rPr>
              <a:t>所在地为武汉的用户平均</a:t>
            </a:r>
            <a:r>
              <a:rPr lang="zh-CN" altLang="en-US" dirty="0" smtClean="0">
                <a:latin typeface="华文仿宋" pitchFamily="2" charset="-122"/>
                <a:ea typeface="华文仿宋" pitchFamily="2" charset="-122"/>
              </a:rPr>
              <a:t>年龄</a:t>
            </a:r>
            <a:endParaRPr lang="en-US" altLang="zh-CN" dirty="0" smtClean="0">
              <a:latin typeface="华文仿宋" pitchFamily="2" charset="-122"/>
              <a:ea typeface="华文仿宋" pitchFamily="2" charset="-122"/>
            </a:endParaRPr>
          </a:p>
          <a:p>
            <a:r>
              <a:rPr lang="zh-CN" altLang="en-US" sz="1600" dirty="0" smtClean="0">
                <a:latin typeface="华文仿宋" pitchFamily="2" charset="-122"/>
                <a:ea typeface="华文仿宋" pitchFamily="2" charset="-122"/>
              </a:rPr>
              <a:t>执行语句</a:t>
            </a:r>
            <a:endParaRPr lang="en-US" altLang="zh-CN" sz="1600" dirty="0" smtClean="0">
              <a:latin typeface="华文仿宋" pitchFamily="2" charset="-122"/>
              <a:ea typeface="华文仿宋" pitchFamily="2" charset="-122"/>
            </a:endParaRPr>
          </a:p>
          <a:p>
            <a:r>
              <a:rPr lang="en-US" altLang="zh-CN" sz="1600" dirty="0">
                <a:latin typeface="华文仿宋" pitchFamily="2" charset="-122"/>
                <a:ea typeface="华文仿宋" pitchFamily="2" charset="-122"/>
              </a:rPr>
              <a:t>Declare @average </a:t>
            </a:r>
            <a:r>
              <a:rPr lang="en-US" altLang="zh-CN" sz="1600" dirty="0" err="1">
                <a:latin typeface="华文仿宋" pitchFamily="2" charset="-122"/>
                <a:ea typeface="华文仿宋" pitchFamily="2" charset="-122"/>
              </a:rPr>
              <a:t>int</a:t>
            </a:r>
            <a:endParaRPr lang="en-US" altLang="zh-CN" sz="1600" dirty="0">
              <a:latin typeface="华文仿宋" pitchFamily="2" charset="-122"/>
              <a:ea typeface="华文仿宋" pitchFamily="2" charset="-122"/>
            </a:endParaRPr>
          </a:p>
          <a:p>
            <a:r>
              <a:rPr lang="en-US" altLang="zh-CN" sz="1600" dirty="0">
                <a:latin typeface="华文仿宋" pitchFamily="2" charset="-122"/>
                <a:ea typeface="华文仿宋" pitchFamily="2" charset="-122"/>
              </a:rPr>
              <a:t>EXECUTE </a:t>
            </a:r>
            <a:r>
              <a:rPr lang="en-US" altLang="zh-CN" sz="1600" dirty="0" err="1">
                <a:latin typeface="华文仿宋" pitchFamily="2" charset="-122"/>
                <a:ea typeface="华文仿宋" pitchFamily="2" charset="-122"/>
              </a:rPr>
              <a:t>dbo.Uavrage</a:t>
            </a:r>
            <a:r>
              <a:rPr lang="en-US" altLang="zh-CN" sz="1600" dirty="0">
                <a:latin typeface="华文仿宋" pitchFamily="2" charset="-122"/>
                <a:ea typeface="华文仿宋" pitchFamily="2" charset="-122"/>
              </a:rPr>
              <a:t> "</a:t>
            </a:r>
            <a:r>
              <a:rPr lang="zh-CN" altLang="en-US" sz="1600" dirty="0">
                <a:latin typeface="华文仿宋" pitchFamily="2" charset="-122"/>
                <a:ea typeface="华文仿宋" pitchFamily="2" charset="-122"/>
              </a:rPr>
              <a:t>武汉</a:t>
            </a:r>
            <a:r>
              <a:rPr lang="en-US" altLang="zh-CN" sz="1600" dirty="0">
                <a:latin typeface="华文仿宋" pitchFamily="2" charset="-122"/>
                <a:ea typeface="华文仿宋" pitchFamily="2" charset="-122"/>
              </a:rPr>
              <a:t>",@average OUTPUT</a:t>
            </a:r>
          </a:p>
          <a:p>
            <a:r>
              <a:rPr lang="en-US" altLang="zh-CN" sz="1600" dirty="0" smtClean="0">
                <a:latin typeface="华文仿宋" pitchFamily="2" charset="-122"/>
                <a:ea typeface="华文仿宋" pitchFamily="2" charset="-122"/>
              </a:rPr>
              <a:t>Print‘</a:t>
            </a:r>
            <a:r>
              <a:rPr lang="zh-CN" altLang="en-US" sz="1600" dirty="0" smtClean="0">
                <a:latin typeface="华文仿宋" pitchFamily="2" charset="-122"/>
                <a:ea typeface="华文仿宋" pitchFamily="2" charset="-122"/>
              </a:rPr>
              <a:t>所在地为</a:t>
            </a:r>
            <a:r>
              <a:rPr lang="zh-CN" altLang="en-US" sz="1600" dirty="0">
                <a:latin typeface="华文仿宋" pitchFamily="2" charset="-122"/>
                <a:ea typeface="华文仿宋" pitchFamily="2" charset="-122"/>
              </a:rPr>
              <a:t>武汉的用户平均年龄：</a:t>
            </a:r>
            <a:r>
              <a:rPr lang="en-US" altLang="zh-CN" sz="1600" dirty="0">
                <a:latin typeface="华文仿宋" pitchFamily="2" charset="-122"/>
                <a:ea typeface="华文仿宋" pitchFamily="2" charset="-122"/>
              </a:rPr>
              <a:t>'+</a:t>
            </a:r>
            <a:r>
              <a:rPr lang="en-US" altLang="zh-CN" sz="1600" dirty="0" err="1">
                <a:latin typeface="华文仿宋" pitchFamily="2" charset="-122"/>
                <a:ea typeface="华文仿宋" pitchFamily="2" charset="-122"/>
              </a:rPr>
              <a:t>str</a:t>
            </a:r>
            <a:r>
              <a:rPr lang="en-US" altLang="zh-CN" sz="1600" dirty="0">
                <a:latin typeface="华文仿宋" pitchFamily="2" charset="-122"/>
                <a:ea typeface="华文仿宋" pitchFamily="2" charset="-122"/>
              </a:rPr>
              <a:t>(@average)</a:t>
            </a:r>
            <a:endParaRPr lang="zh-CN" altLang="en-US" sz="1600" dirty="0">
              <a:latin typeface="华文仿宋" pitchFamily="2" charset="-122"/>
              <a:ea typeface="华文仿宋" pitchFamily="2" charset="-122"/>
            </a:endParaRPr>
          </a:p>
          <a:p>
            <a:r>
              <a:rPr lang="zh-CN" altLang="en-US" dirty="0"/>
              <a:t> </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5229200"/>
            <a:ext cx="3638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4519" y="2348880"/>
            <a:ext cx="60674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67495" y="1935416"/>
            <a:ext cx="2088232" cy="369332"/>
          </a:xfrm>
          <a:prstGeom prst="rect">
            <a:avLst/>
          </a:prstGeom>
          <a:noFill/>
        </p:spPr>
        <p:txBody>
          <a:bodyPr wrap="square" rtlCol="0">
            <a:spAutoFit/>
          </a:bodyPr>
          <a:lstStyle/>
          <a:p>
            <a:r>
              <a:rPr lang="zh-CN" altLang="en-US" dirty="0" smtClean="0"/>
              <a:t>验证：</a:t>
            </a:r>
            <a:endParaRPr lang="zh-CN" altLang="en-US" dirty="0"/>
          </a:p>
        </p:txBody>
      </p:sp>
    </p:spTree>
    <p:extLst>
      <p:ext uri="{BB962C8B-B14F-4D97-AF65-F5344CB8AC3E}">
        <p14:creationId xmlns:p14="http://schemas.microsoft.com/office/powerpoint/2010/main" val="2406881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087888" y="2435225"/>
            <a:ext cx="5419185" cy="895350"/>
          </a:xfrm>
        </p:spPr>
        <p:txBody>
          <a:bodyPr>
            <a:normAutofit/>
          </a:bodyPr>
          <a:lstStyle/>
          <a:p>
            <a:r>
              <a:rPr lang="zh-CN" altLang="zh-CN" sz="4400" dirty="0">
                <a:latin typeface="Kozuka Mincho Pr6N M" pitchFamily="18" charset="-128"/>
                <a:ea typeface="Kozuka Mincho Pr6N M" pitchFamily="18" charset="-128"/>
              </a:rPr>
              <a:t>系统需求分析</a:t>
            </a:r>
            <a:endParaRPr lang="zh-CN" altLang="en-US" sz="4400" dirty="0">
              <a:latin typeface="Kozuka Mincho Pr6N M" pitchFamily="18" charset="-128"/>
              <a:ea typeface="Kozuka Mincho Pr6N M" pitchFamily="18" charset="-128"/>
            </a:endParaRP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5375920" y="2511982"/>
            <a:ext cx="5419185" cy="895350"/>
          </a:xfrm>
        </p:spPr>
        <p:txBody>
          <a:bodyPr>
            <a:normAutofit/>
          </a:bodyPr>
          <a:lstStyle/>
          <a:p>
            <a:r>
              <a:rPr lang="zh-CN" altLang="en-US" sz="3600" dirty="0" smtClean="0">
                <a:latin typeface="Kozuka Mincho Pr6N M" pitchFamily="18" charset="-128"/>
                <a:ea typeface="Kozuka Mincho Pr6N M" pitchFamily="18" charset="-128"/>
              </a:rPr>
              <a:t>系统</a:t>
            </a:r>
            <a:r>
              <a:rPr lang="zh-CN" altLang="en-US" sz="3600" dirty="0">
                <a:latin typeface="Kozuka Mincho Pr6N M" pitchFamily="18" charset="-128"/>
                <a:ea typeface="Kozuka Mincho Pr6N M" pitchFamily="18" charset="-128"/>
              </a:rPr>
              <a:t>触发器</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3433844" y="2604218"/>
            <a:ext cx="858760" cy="923701"/>
          </a:xfrm>
          <a:prstGeom prst="rect">
            <a:avLst/>
          </a:prstGeom>
          <a:noFill/>
        </p:spPr>
        <p:txBody>
          <a:bodyPr wrap="none" rtlCol="0">
            <a:prstTxWarp prst="textPlain">
              <a:avLst/>
            </a:prstTxWarp>
            <a:spAutoFit/>
          </a:bodyPr>
          <a:lstStyle/>
          <a:p>
            <a:r>
              <a:rPr lang="en-US" altLang="zh-CN" b="1" dirty="0" smtClean="0">
                <a:solidFill>
                  <a:schemeClr val="accent1"/>
                </a:solidFill>
                <a:latin typeface="Impact" panose="020B0806030902050204" pitchFamily="34" charset="0"/>
                <a:ea typeface="微软雅黑" panose="020B0503020204020204" pitchFamily="34" charset="-122"/>
              </a:rPr>
              <a:t>06</a:t>
            </a:r>
            <a:endParaRPr lang="zh-CN" altLang="en-US" b="1" dirty="0">
              <a:solidFill>
                <a:schemeClr val="accent1"/>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xmlns="" id="{BAB374A7-46FA-4001-98D2-9D2A4E9A7A15}"/>
              </a:ext>
            </a:extLst>
          </p:cNvPr>
          <p:cNvCxnSpPr>
            <a:cxnSpLocks/>
          </p:cNvCxnSpPr>
          <p:nvPr/>
        </p:nvCxnSpPr>
        <p:spPr>
          <a:xfrm>
            <a:off x="4632813" y="2489997"/>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846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7029"/>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33629" y="647050"/>
            <a:ext cx="9793088" cy="4708981"/>
          </a:xfrm>
          <a:prstGeom prst="rect">
            <a:avLst/>
          </a:prstGeom>
        </p:spPr>
        <p:txBody>
          <a:bodyPr wrap="square">
            <a:spAutoFit/>
          </a:bodyPr>
          <a:lstStyle/>
          <a:p>
            <a:r>
              <a:rPr lang="zh-CN" altLang="en-US" sz="2400" dirty="0" smtClean="0">
                <a:latin typeface="华文中宋" pitchFamily="2" charset="-122"/>
                <a:ea typeface="华文中宋" pitchFamily="2" charset="-122"/>
              </a:rPr>
              <a:t>使用</a:t>
            </a:r>
            <a:r>
              <a:rPr lang="en-US" altLang="zh-CN" sz="2400" dirty="0" smtClean="0">
                <a:latin typeface="华文中宋" pitchFamily="2" charset="-122"/>
                <a:ea typeface="华文中宋" pitchFamily="2" charset="-122"/>
              </a:rPr>
              <a:t>DDL</a:t>
            </a:r>
            <a:r>
              <a:rPr lang="zh-CN" altLang="en-US" sz="2400" dirty="0" smtClean="0">
                <a:latin typeface="华文中宋" pitchFamily="2" charset="-122"/>
                <a:ea typeface="华文中宋" pitchFamily="2" charset="-122"/>
              </a:rPr>
              <a:t>触发器</a:t>
            </a:r>
            <a:r>
              <a:rPr lang="en-US" altLang="zh-CN" sz="2400" dirty="0" smtClean="0">
                <a:latin typeface="华文中宋" pitchFamily="2" charset="-122"/>
                <a:ea typeface="华文中宋" pitchFamily="2" charset="-122"/>
              </a:rPr>
              <a:t>limited</a:t>
            </a:r>
            <a:r>
              <a:rPr lang="zh-CN" altLang="en-US" sz="2400" dirty="0" smtClean="0">
                <a:latin typeface="华文中宋" pitchFamily="2" charset="-122"/>
                <a:ea typeface="华文中宋" pitchFamily="2" charset="-122"/>
              </a:rPr>
              <a:t>来防止数据库中的任一表被修改或删除</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SQL</a:t>
            </a:r>
            <a:r>
              <a:rPr lang="zh-CN" altLang="en-US" sz="2400" dirty="0">
                <a:latin typeface="华文中宋" pitchFamily="2" charset="-122"/>
                <a:ea typeface="华文中宋" pitchFamily="2" charset="-122"/>
              </a:rPr>
              <a:t>语句如下</a:t>
            </a:r>
            <a:r>
              <a:rPr lang="zh-CN" altLang="en-US" sz="2400" dirty="0" smtClean="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endParaRPr lang="en-US" altLang="zh-CN" sz="2400" dirty="0" smtClean="0">
              <a:latin typeface="华文中宋" pitchFamily="2" charset="-122"/>
              <a:ea typeface="华文中宋" pitchFamily="2" charset="-122"/>
            </a:endParaRPr>
          </a:p>
          <a:p>
            <a:r>
              <a:rPr lang="en-US" altLang="zh-CN" sz="2400" dirty="0">
                <a:latin typeface="华文仿宋" pitchFamily="2" charset="-122"/>
                <a:ea typeface="华文仿宋" pitchFamily="2" charset="-122"/>
              </a:rPr>
              <a:t>Use </a:t>
            </a:r>
            <a:r>
              <a:rPr lang="zh-CN" altLang="en-US" sz="2400" dirty="0">
                <a:latin typeface="华文仿宋" pitchFamily="2" charset="-122"/>
                <a:ea typeface="华文仿宋" pitchFamily="2" charset="-122"/>
              </a:rPr>
              <a:t>半糖歌单</a:t>
            </a:r>
          </a:p>
          <a:p>
            <a:r>
              <a:rPr lang="en-US" altLang="zh-CN" sz="2400" dirty="0">
                <a:latin typeface="华文仿宋" pitchFamily="2" charset="-122"/>
                <a:ea typeface="华文仿宋" pitchFamily="2" charset="-122"/>
              </a:rPr>
              <a:t>Go</a:t>
            </a:r>
          </a:p>
          <a:p>
            <a:r>
              <a:rPr lang="en-US" altLang="zh-CN" sz="2400" dirty="0">
                <a:latin typeface="华文仿宋" pitchFamily="2" charset="-122"/>
                <a:ea typeface="华文仿宋" pitchFamily="2" charset="-122"/>
              </a:rPr>
              <a:t>Create Trigger limited</a:t>
            </a:r>
          </a:p>
          <a:p>
            <a:r>
              <a:rPr lang="en-US" altLang="zh-CN" sz="2400" dirty="0">
                <a:latin typeface="华文仿宋" pitchFamily="2" charset="-122"/>
                <a:ea typeface="华文仿宋" pitchFamily="2" charset="-122"/>
              </a:rPr>
              <a:t>On database</a:t>
            </a:r>
          </a:p>
          <a:p>
            <a:r>
              <a:rPr lang="en-US" altLang="zh-CN" sz="2400" dirty="0">
                <a:latin typeface="华文仿宋" pitchFamily="2" charset="-122"/>
                <a:ea typeface="华文仿宋" pitchFamily="2" charset="-122"/>
              </a:rPr>
              <a:t>For </a:t>
            </a:r>
            <a:r>
              <a:rPr lang="en-US" altLang="zh-CN" sz="2400" dirty="0" err="1">
                <a:latin typeface="华文仿宋" pitchFamily="2" charset="-122"/>
                <a:ea typeface="华文仿宋" pitchFamily="2" charset="-122"/>
              </a:rPr>
              <a:t>drop_table,Alter_Table</a:t>
            </a:r>
            <a:endParaRPr lang="en-US" altLang="zh-CN" sz="2400" dirty="0">
              <a:latin typeface="华文仿宋" pitchFamily="2" charset="-122"/>
              <a:ea typeface="华文仿宋" pitchFamily="2" charset="-122"/>
            </a:endParaRPr>
          </a:p>
          <a:p>
            <a:r>
              <a:rPr lang="en-US" altLang="zh-CN" sz="2400" dirty="0">
                <a:latin typeface="华文仿宋" pitchFamily="2" charset="-122"/>
                <a:ea typeface="华文仿宋" pitchFamily="2" charset="-122"/>
              </a:rPr>
              <a:t>as </a:t>
            </a:r>
          </a:p>
          <a:p>
            <a:r>
              <a:rPr lang="en-US" altLang="zh-CN" sz="2400" dirty="0">
                <a:latin typeface="华文仿宋" pitchFamily="2" charset="-122"/>
                <a:ea typeface="华文仿宋" pitchFamily="2" charset="-122"/>
              </a:rPr>
              <a:t>print '</a:t>
            </a:r>
            <a:r>
              <a:rPr lang="zh-CN" altLang="en-US" sz="2400" dirty="0">
                <a:latin typeface="华文仿宋" pitchFamily="2" charset="-122"/>
                <a:ea typeface="华文仿宋" pitchFamily="2" charset="-122"/>
              </a:rPr>
              <a:t>名为</a:t>
            </a:r>
            <a:r>
              <a:rPr lang="en-US" altLang="zh-CN" sz="2400" dirty="0">
                <a:latin typeface="华文仿宋" pitchFamily="2" charset="-122"/>
                <a:ea typeface="华文仿宋" pitchFamily="2" charset="-122"/>
              </a:rPr>
              <a:t>limited</a:t>
            </a:r>
            <a:r>
              <a:rPr lang="zh-CN" altLang="en-US" sz="2400" dirty="0">
                <a:latin typeface="华文仿宋" pitchFamily="2" charset="-122"/>
                <a:ea typeface="华文仿宋" pitchFamily="2" charset="-122"/>
              </a:rPr>
              <a:t>的触发器不允许您执行对表的修改或删除操作</a:t>
            </a:r>
            <a:r>
              <a:rPr lang="en-US" altLang="zh-CN" sz="2400" dirty="0">
                <a:latin typeface="华文仿宋" pitchFamily="2" charset="-122"/>
                <a:ea typeface="华文仿宋" pitchFamily="2" charset="-122"/>
              </a:rPr>
              <a:t>!'</a:t>
            </a:r>
          </a:p>
          <a:p>
            <a:r>
              <a:rPr lang="en-US" altLang="zh-CN" sz="2400" dirty="0" smtClean="0">
                <a:latin typeface="华文仿宋" pitchFamily="2" charset="-122"/>
                <a:ea typeface="华文仿宋" pitchFamily="2" charset="-122"/>
              </a:rPr>
              <a:t>rollback</a:t>
            </a:r>
            <a:endParaRPr lang="en-US" altLang="zh-CN" sz="2400" dirty="0" smtClean="0">
              <a:latin typeface="华文仿宋" pitchFamily="2" charset="-122"/>
              <a:ea typeface="华文仿宋" pitchFamily="2" charset="-122"/>
            </a:endParaRPr>
          </a:p>
          <a:p>
            <a:endParaRPr lang="en-US" altLang="zh-CN" dirty="0" smtClean="0">
              <a:latin typeface="华文中宋" pitchFamily="2" charset="-122"/>
              <a:ea typeface="华文中宋" pitchFamily="2" charset="-122"/>
            </a:endParaRPr>
          </a:p>
          <a:p>
            <a:endParaRPr lang="zh-CN" altLang="en-US" dirty="0">
              <a:latin typeface="华文中宋" pitchFamily="2" charset="-122"/>
              <a:ea typeface="华文中宋" pitchFamily="2"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80" y="1196752"/>
            <a:ext cx="6214501" cy="2765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522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7029"/>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33629" y="1080859"/>
            <a:ext cx="9793088" cy="4708981"/>
          </a:xfrm>
          <a:prstGeom prst="rect">
            <a:avLst/>
          </a:prstGeom>
        </p:spPr>
        <p:txBody>
          <a:bodyPr wrap="square">
            <a:spAutoFit/>
          </a:bodyPr>
          <a:lstStyle/>
          <a:p>
            <a:r>
              <a:rPr lang="zh-CN" altLang="zh-CN" sz="2400" dirty="0">
                <a:latin typeface="华文中宋" pitchFamily="2" charset="-122"/>
                <a:ea typeface="华文中宋" pitchFamily="2" charset="-122"/>
              </a:rPr>
              <a:t>为用户表创建一个简单的</a:t>
            </a:r>
            <a:r>
              <a:rPr lang="en-US" altLang="zh-CN" sz="2400" dirty="0">
                <a:latin typeface="华文中宋" pitchFamily="2" charset="-122"/>
                <a:ea typeface="华文中宋" pitchFamily="2" charset="-122"/>
              </a:rPr>
              <a:t>DML</a:t>
            </a:r>
            <a:r>
              <a:rPr lang="zh-CN" altLang="zh-CN" sz="2400" dirty="0">
                <a:latin typeface="华文中宋" pitchFamily="2" charset="-122"/>
                <a:ea typeface="华文中宋" pitchFamily="2" charset="-122"/>
              </a:rPr>
              <a:t>触发器</a:t>
            </a:r>
            <a:r>
              <a:rPr lang="zh-CN" altLang="zh-CN"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r>
              <a:rPr lang="zh-CN" altLang="zh-CN" sz="2400" dirty="0" smtClean="0">
                <a:latin typeface="华文中宋" pitchFamily="2" charset="-122"/>
                <a:ea typeface="华文中宋" pitchFamily="2" charset="-122"/>
              </a:rPr>
              <a:t>在</a:t>
            </a:r>
            <a:r>
              <a:rPr lang="zh-CN" altLang="zh-CN" sz="2400" dirty="0">
                <a:latin typeface="华文中宋" pitchFamily="2" charset="-122"/>
                <a:ea typeface="华文中宋" pitchFamily="2" charset="-122"/>
              </a:rPr>
              <a:t>修改个人信息的时候，会自动显示提示</a:t>
            </a:r>
            <a:r>
              <a:rPr lang="zh-CN" altLang="zh-CN" sz="2400" dirty="0" smtClean="0">
                <a:latin typeface="华文中宋" pitchFamily="2" charset="-122"/>
                <a:ea typeface="华文中宋" pitchFamily="2" charset="-122"/>
              </a:rPr>
              <a:t>信息</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SQL</a:t>
            </a:r>
            <a:r>
              <a:rPr lang="zh-CN" altLang="en-US" sz="2400" dirty="0">
                <a:latin typeface="华文中宋" pitchFamily="2" charset="-122"/>
                <a:ea typeface="华文中宋" pitchFamily="2" charset="-122"/>
              </a:rPr>
              <a:t>语句如下</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endParaRPr lang="en-US" altLang="zh-CN" sz="2400" dirty="0" smtClean="0">
              <a:latin typeface="华文中宋" pitchFamily="2" charset="-122"/>
              <a:ea typeface="华文中宋" pitchFamily="2" charset="-122"/>
            </a:endParaRPr>
          </a:p>
          <a:p>
            <a:r>
              <a:rPr lang="en-US" altLang="zh-CN" sz="2400" dirty="0">
                <a:latin typeface="华文仿宋" pitchFamily="2" charset="-122"/>
                <a:ea typeface="华文仿宋" pitchFamily="2" charset="-122"/>
              </a:rPr>
              <a:t>USE [</a:t>
            </a:r>
            <a:r>
              <a:rPr lang="zh-CN" altLang="en-US" sz="2400" dirty="0">
                <a:latin typeface="华文仿宋" pitchFamily="2" charset="-122"/>
                <a:ea typeface="华文仿宋" pitchFamily="2" charset="-122"/>
              </a:rPr>
              <a:t>半糖歌单</a:t>
            </a:r>
            <a:r>
              <a:rPr lang="en-US" altLang="zh-CN" sz="2400" dirty="0">
                <a:latin typeface="华文仿宋" pitchFamily="2" charset="-122"/>
                <a:ea typeface="华文仿宋" pitchFamily="2" charset="-122"/>
              </a:rPr>
              <a:t>]</a:t>
            </a:r>
          </a:p>
          <a:p>
            <a:r>
              <a:rPr lang="en-US" altLang="zh-CN" sz="2400" dirty="0">
                <a:latin typeface="华文仿宋" pitchFamily="2" charset="-122"/>
                <a:ea typeface="华文仿宋" pitchFamily="2" charset="-122"/>
              </a:rPr>
              <a:t>GO</a:t>
            </a:r>
          </a:p>
          <a:p>
            <a:r>
              <a:rPr lang="en-US" altLang="zh-CN" sz="2400" dirty="0">
                <a:latin typeface="华文仿宋" pitchFamily="2" charset="-122"/>
                <a:ea typeface="华文仿宋" pitchFamily="2" charset="-122"/>
              </a:rPr>
              <a:t>Create TRIGGER [</a:t>
            </a:r>
            <a:r>
              <a:rPr lang="en-US" altLang="zh-CN" sz="2400" dirty="0" err="1">
                <a:latin typeface="华文仿宋" pitchFamily="2" charset="-122"/>
                <a:ea typeface="华文仿宋" pitchFamily="2" charset="-122"/>
              </a:rPr>
              <a:t>dbo</a:t>
            </a:r>
            <a:r>
              <a:rPr lang="en-US" altLang="zh-CN" sz="2400" dirty="0">
                <a:latin typeface="华文仿宋" pitchFamily="2" charset="-122"/>
                <a:ea typeface="华文仿宋" pitchFamily="2" charset="-122"/>
              </a:rPr>
              <a:t>].[reminder]</a:t>
            </a:r>
          </a:p>
          <a:p>
            <a:r>
              <a:rPr lang="en-US" altLang="zh-CN" sz="2400" dirty="0">
                <a:latin typeface="华文仿宋" pitchFamily="2" charset="-122"/>
                <a:ea typeface="华文仿宋" pitchFamily="2" charset="-122"/>
              </a:rPr>
              <a:t>ON [</a:t>
            </a:r>
            <a:r>
              <a:rPr lang="en-US" altLang="zh-CN" sz="2400" dirty="0" err="1">
                <a:latin typeface="华文仿宋" pitchFamily="2" charset="-122"/>
                <a:ea typeface="华文仿宋" pitchFamily="2" charset="-122"/>
              </a:rPr>
              <a:t>dbo</a:t>
            </a:r>
            <a:r>
              <a:rPr lang="en-US" altLang="zh-CN" sz="2400" dirty="0">
                <a:latin typeface="华文仿宋" pitchFamily="2" charset="-122"/>
                <a:ea typeface="华文仿宋" pitchFamily="2" charset="-122"/>
              </a:rPr>
              <a:t>].[</a:t>
            </a:r>
            <a:r>
              <a:rPr lang="zh-CN" altLang="en-US" sz="2400" dirty="0">
                <a:latin typeface="华文仿宋" pitchFamily="2" charset="-122"/>
                <a:ea typeface="华文仿宋" pitchFamily="2" charset="-122"/>
              </a:rPr>
              <a:t>用户</a:t>
            </a:r>
            <a:r>
              <a:rPr lang="en-US" altLang="zh-CN" sz="2400" dirty="0">
                <a:latin typeface="华文仿宋" pitchFamily="2" charset="-122"/>
                <a:ea typeface="华文仿宋" pitchFamily="2" charset="-122"/>
              </a:rPr>
              <a:t>]</a:t>
            </a:r>
          </a:p>
          <a:p>
            <a:r>
              <a:rPr lang="en-US" altLang="zh-CN" sz="2400" dirty="0">
                <a:latin typeface="华文仿宋" pitchFamily="2" charset="-122"/>
                <a:ea typeface="华文仿宋" pitchFamily="2" charset="-122"/>
              </a:rPr>
              <a:t>FOR  </a:t>
            </a:r>
          </a:p>
          <a:p>
            <a:r>
              <a:rPr lang="en-US" altLang="zh-CN" sz="2400" dirty="0">
                <a:latin typeface="华文仿宋" pitchFamily="2" charset="-122"/>
                <a:ea typeface="华文仿宋" pitchFamily="2" charset="-122"/>
              </a:rPr>
              <a:t>UPDATE  </a:t>
            </a:r>
          </a:p>
          <a:p>
            <a:r>
              <a:rPr lang="en-US" altLang="zh-CN" sz="2400" dirty="0">
                <a:latin typeface="华文仿宋" pitchFamily="2" charset="-122"/>
                <a:ea typeface="华文仿宋" pitchFamily="2" charset="-122"/>
              </a:rPr>
              <a:t>AS print '</a:t>
            </a:r>
            <a:r>
              <a:rPr lang="zh-CN" altLang="en-US" sz="2400" dirty="0">
                <a:latin typeface="华文仿宋" pitchFamily="2" charset="-122"/>
                <a:ea typeface="华文仿宋" pitchFamily="2" charset="-122"/>
              </a:rPr>
              <a:t>你在修改个人信息</a:t>
            </a:r>
            <a:r>
              <a:rPr lang="en-US" altLang="zh-CN" sz="2400" dirty="0">
                <a:latin typeface="华文仿宋" pitchFamily="2" charset="-122"/>
                <a:ea typeface="华文仿宋" pitchFamily="2" charset="-122"/>
              </a:rPr>
              <a:t>'</a:t>
            </a:r>
          </a:p>
          <a:p>
            <a:endParaRPr lang="en-US" altLang="zh-CN" dirty="0">
              <a:latin typeface="华文中宋" pitchFamily="2" charset="-122"/>
              <a:ea typeface="华文中宋" pitchFamily="2" charset="-122"/>
            </a:endParaRPr>
          </a:p>
          <a:p>
            <a:endParaRPr lang="zh-CN" altLang="en-US" dirty="0">
              <a:latin typeface="华文中宋" pitchFamily="2" charset="-122"/>
              <a:ea typeface="华文中宋" pitchFamily="2" charset="-122"/>
            </a:endParaRPr>
          </a:p>
        </p:txBody>
      </p:sp>
      <p:pic>
        <p:nvPicPr>
          <p:cNvPr id="9" name="图片 8"/>
          <p:cNvPicPr/>
          <p:nvPr/>
        </p:nvPicPr>
        <p:blipFill>
          <a:blip r:embed="rId3"/>
          <a:stretch>
            <a:fillRect/>
          </a:stretch>
        </p:blipFill>
        <p:spPr>
          <a:xfrm>
            <a:off x="5663952" y="2348880"/>
            <a:ext cx="5274310" cy="3556635"/>
          </a:xfrm>
          <a:prstGeom prst="rect">
            <a:avLst/>
          </a:prstGeom>
        </p:spPr>
      </p:pic>
    </p:spTree>
    <p:extLst>
      <p:ext uri="{BB962C8B-B14F-4D97-AF65-F5344CB8AC3E}">
        <p14:creationId xmlns:p14="http://schemas.microsoft.com/office/powerpoint/2010/main" val="606615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1281"/>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72879" y="2636912"/>
            <a:ext cx="5724644" cy="1200329"/>
          </a:xfrm>
          <a:prstGeom prst="rect">
            <a:avLst/>
          </a:prstGeom>
        </p:spPr>
        <p:txBody>
          <a:bodyPr wrap="none">
            <a:spAutoFit/>
          </a:bodyPr>
          <a:lstStyle/>
          <a:p>
            <a:r>
              <a:rPr lang="en-US" altLang="zh-CN" sz="7200" b="1" dirty="0" smtClean="0">
                <a:solidFill>
                  <a:srgbClr val="768394"/>
                </a:solidFill>
                <a:cs typeface="+mj-cs"/>
              </a:rPr>
              <a:t>Thank you</a:t>
            </a:r>
            <a:r>
              <a:rPr lang="zh-CN" altLang="en-US" sz="7200" b="1" dirty="0" smtClean="0">
                <a:solidFill>
                  <a:srgbClr val="768394"/>
                </a:solidFill>
                <a:cs typeface="+mj-cs"/>
              </a:rPr>
              <a:t>！</a:t>
            </a:r>
            <a:endParaRPr lang="zh-CN" altLang="en-US" sz="7200" dirty="0"/>
          </a:p>
        </p:txBody>
      </p:sp>
    </p:spTree>
    <p:extLst>
      <p:ext uri="{BB962C8B-B14F-4D97-AF65-F5344CB8AC3E}">
        <p14:creationId xmlns:p14="http://schemas.microsoft.com/office/powerpoint/2010/main" val="4184955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r>
              <a:rPr lang="en-US" altLang="zh-CN" sz="1600" dirty="0"/>
              <a:t/>
            </a:r>
            <a:br>
              <a:rPr lang="en-US" altLang="zh-CN" sz="1600" dirty="0"/>
            </a:br>
            <a:endParaRPr lang="en-US" altLang="zh-CN" sz="1600" dirty="0"/>
          </a:p>
        </p:txBody>
      </p:sp>
      <p:sp>
        <p:nvSpPr>
          <p:cNvPr id="2" name="标题 1">
            <a:extLst>
              <a:ext uri="{FF2B5EF4-FFF2-40B4-BE49-F238E27FC236}">
                <a16:creationId xmlns:a16="http://schemas.microsoft.com/office/drawing/2014/main" xmlns="" id="{2604F70C-F51F-4520-832F-2C4161B4B6FB}"/>
              </a:ext>
            </a:extLst>
          </p:cNvPr>
          <p:cNvSpPr>
            <a:spLocks noGrp="1"/>
          </p:cNvSpPr>
          <p:nvPr>
            <p:ph type="title"/>
          </p:nvPr>
        </p:nvSpPr>
        <p:spPr>
          <a:xfrm>
            <a:off x="263352" y="-183234"/>
            <a:ext cx="10850563" cy="1028699"/>
          </a:xfrm>
        </p:spPr>
        <p:txBody>
          <a:bodyPr/>
          <a:lstStyle/>
          <a:p>
            <a:r>
              <a:rPr lang="zh-CN" altLang="zh-CN" dirty="0">
                <a:latin typeface="Kozuka Mincho Pr6N M" pitchFamily="18" charset="-128"/>
                <a:ea typeface="Kozuka Mincho Pr6N M" pitchFamily="18" charset="-128"/>
              </a:rPr>
              <a:t>系统需求分析</a:t>
            </a:r>
            <a:endParaRPr lang="zh-CN" altLang="en-US" dirty="0">
              <a:latin typeface="Kozuka Mincho Pr6N M" pitchFamily="18" charset="-128"/>
              <a:ea typeface="Kozuka Mincho Pr6N M" pitchFamily="18" charset="-128"/>
            </a:endParaRPr>
          </a:p>
        </p:txBody>
      </p:sp>
      <p:sp>
        <p:nvSpPr>
          <p:cNvPr id="4" name="灯片编号占位符 3">
            <a:extLst>
              <a:ext uri="{FF2B5EF4-FFF2-40B4-BE49-F238E27FC236}">
                <a16:creationId xmlns:a16="http://schemas.microsoft.com/office/drawing/2014/main" xmlns="" id="{87BDEC39-A0D8-4E2E-8039-253EF0F17C3D}"/>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f1f41b4a-117a-43cd-a554-f923c269f7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E656B843-6CEF-407C-8FD3-7B31A4467809}"/>
              </a:ext>
            </a:extLst>
          </p:cNvPr>
          <p:cNvGrpSpPr>
            <a:grpSpLocks noChangeAspect="1"/>
          </p:cNvGrpSpPr>
          <p:nvPr>
            <p:custDataLst>
              <p:tags r:id="rId1"/>
            </p:custDataLst>
          </p:nvPr>
        </p:nvGrpSpPr>
        <p:grpSpPr>
          <a:xfrm>
            <a:off x="795263" y="1589749"/>
            <a:ext cx="10961781" cy="3871687"/>
            <a:chOff x="557119" y="1320959"/>
            <a:chExt cx="10961781" cy="3871687"/>
          </a:xfrm>
        </p:grpSpPr>
        <p:sp>
          <p:nvSpPr>
            <p:cNvPr id="13" name="îṩḷíḑé">
              <a:extLst>
                <a:ext uri="{FF2B5EF4-FFF2-40B4-BE49-F238E27FC236}">
                  <a16:creationId xmlns:a16="http://schemas.microsoft.com/office/drawing/2014/main" xmlns="" id="{28DD1550-CA18-4F89-A86F-42F605122A99}"/>
                </a:ext>
              </a:extLst>
            </p:cNvPr>
            <p:cNvSpPr txBox="1"/>
            <p:nvPr/>
          </p:nvSpPr>
          <p:spPr>
            <a:xfrm>
              <a:off x="557119" y="1320959"/>
              <a:ext cx="3843591" cy="852162"/>
            </a:xfrm>
            <a:prstGeom prst="rect">
              <a:avLst/>
            </a:prstGeom>
            <a:noFill/>
            <a:ln>
              <a:noFill/>
            </a:ln>
          </p:spPr>
          <p:txBody>
            <a:bodyPr wrap="square" lIns="90000" tIns="46800" rIns="90000" bIns="46800" anchor="b" anchorCtr="0">
              <a:normAutofit/>
            </a:bodyPr>
            <a:lstStyle/>
            <a:p>
              <a:pPr>
                <a:buSzPct val="25000"/>
              </a:pPr>
              <a:r>
                <a:rPr lang="en-US" sz="2000" b="1" dirty="0" smtClean="0"/>
                <a:t>.</a:t>
              </a:r>
              <a:endParaRPr lang="en-US" sz="2000" b="1" dirty="0"/>
            </a:p>
          </p:txBody>
        </p:sp>
        <p:cxnSp>
          <p:nvCxnSpPr>
            <p:cNvPr id="10" name="直接连接符 9">
              <a:extLst>
                <a:ext uri="{FF2B5EF4-FFF2-40B4-BE49-F238E27FC236}">
                  <a16:creationId xmlns:a16="http://schemas.microsoft.com/office/drawing/2014/main" xmlns="" id="{6D0E5D2A-A8E4-4EA6-9E27-FE17EF472ABA}"/>
                </a:ext>
              </a:extLst>
            </p:cNvPr>
            <p:cNvCxnSpPr>
              <a:cxnSpLocks/>
            </p:cNvCxnSpPr>
            <p:nvPr/>
          </p:nvCxnSpPr>
          <p:spPr>
            <a:xfrm>
              <a:off x="9207396" y="5192646"/>
              <a:ext cx="2311504"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83473" y="1040071"/>
            <a:ext cx="1800493" cy="369332"/>
          </a:xfrm>
          <a:prstGeom prst="rect">
            <a:avLst/>
          </a:prstGeom>
        </p:spPr>
        <p:txBody>
          <a:bodyPr wrap="none">
            <a:spAutoFit/>
          </a:bodyPr>
          <a:lstStyle/>
          <a:p>
            <a:r>
              <a:rPr lang="zh-CN" altLang="zh-CN" b="1" dirty="0">
                <a:latin typeface="华文中宋" pitchFamily="2" charset="-122"/>
                <a:ea typeface="华文中宋" pitchFamily="2" charset="-122"/>
              </a:rPr>
              <a:t>系统目标需求：</a:t>
            </a:r>
            <a:endParaRPr lang="zh-CN" altLang="zh-CN" dirty="0">
              <a:latin typeface="华文中宋" pitchFamily="2" charset="-122"/>
              <a:ea typeface="华文中宋" pitchFamily="2" charset="-122"/>
            </a:endParaRPr>
          </a:p>
        </p:txBody>
      </p:sp>
      <p:sp>
        <p:nvSpPr>
          <p:cNvPr id="24" name="矩形 23"/>
          <p:cNvSpPr/>
          <p:nvPr/>
        </p:nvSpPr>
        <p:spPr>
          <a:xfrm>
            <a:off x="783473" y="1406372"/>
            <a:ext cx="10557320" cy="923330"/>
          </a:xfrm>
          <a:prstGeom prst="rect">
            <a:avLst/>
          </a:prstGeom>
        </p:spPr>
        <p:txBody>
          <a:bodyPr wrap="square">
            <a:spAutoFit/>
          </a:bodyPr>
          <a:lstStyle/>
          <a:p>
            <a:r>
              <a:rPr lang="zh-CN" altLang="zh-CN" dirty="0">
                <a:latin typeface="华文中宋" pitchFamily="2" charset="-122"/>
                <a:ea typeface="华文中宋" pitchFamily="2" charset="-122"/>
              </a:rPr>
              <a:t>半糖歌单交友匹配管理系统的数据库开发是基于</a:t>
            </a:r>
            <a:r>
              <a:rPr lang="en-US" altLang="zh-CN" dirty="0">
                <a:latin typeface="华文中宋" pitchFamily="2" charset="-122"/>
                <a:ea typeface="华文中宋" pitchFamily="2" charset="-122"/>
              </a:rPr>
              <a:t>SQL Server 2008</a:t>
            </a:r>
            <a:r>
              <a:rPr lang="zh-CN" altLang="zh-CN" dirty="0">
                <a:latin typeface="华文中宋" pitchFamily="2" charset="-122"/>
                <a:ea typeface="华文中宋" pitchFamily="2" charset="-122"/>
              </a:rPr>
              <a:t>开发的。</a:t>
            </a:r>
          </a:p>
          <a:p>
            <a:r>
              <a:rPr lang="zh-CN" altLang="zh-CN" dirty="0">
                <a:latin typeface="华文中宋" pitchFamily="2" charset="-122"/>
                <a:ea typeface="华文中宋" pitchFamily="2" charset="-122"/>
              </a:rPr>
              <a:t>其系统的主要需求是完成对用户根据歌单相似度的匹配交友的相关管理。系统主要面向的对象是看中音乐口味选择好友的用户。系统具体的需求分析</a:t>
            </a:r>
            <a:r>
              <a:rPr lang="zh-CN" altLang="zh-CN" dirty="0" smtClean="0">
                <a:latin typeface="华文中宋" pitchFamily="2" charset="-122"/>
                <a:ea typeface="华文中宋" pitchFamily="2" charset="-122"/>
              </a:rPr>
              <a:t>如下</a:t>
            </a:r>
            <a:r>
              <a:rPr lang="zh-CN" altLang="en-US" dirty="0" smtClean="0">
                <a:latin typeface="华文中宋" pitchFamily="2" charset="-122"/>
                <a:ea typeface="华文中宋" pitchFamily="2" charset="-122"/>
              </a:rPr>
              <a:t>：</a:t>
            </a:r>
            <a:endParaRPr lang="zh-CN" altLang="en-US" dirty="0">
              <a:latin typeface="华文中宋" pitchFamily="2" charset="-122"/>
              <a:ea typeface="华文中宋" pitchFamily="2" charset="-122"/>
            </a:endParaRPr>
          </a:p>
        </p:txBody>
      </p:sp>
      <p:sp>
        <p:nvSpPr>
          <p:cNvPr id="25" name="矩形 24"/>
          <p:cNvSpPr/>
          <p:nvPr/>
        </p:nvSpPr>
        <p:spPr>
          <a:xfrm>
            <a:off x="1055440" y="2332663"/>
            <a:ext cx="11087120" cy="4247317"/>
          </a:xfrm>
          <a:prstGeom prst="rect">
            <a:avLst/>
          </a:prstGeom>
        </p:spPr>
        <p:txBody>
          <a:bodyPr wrap="square">
            <a:spAutoFit/>
          </a:bodyPr>
          <a:lstStyle/>
          <a:p>
            <a:pPr marL="285750" indent="-285750">
              <a:buFont typeface="Arial" pitchFamily="34" charset="0"/>
              <a:buChar char="•"/>
            </a:pPr>
            <a:r>
              <a:rPr lang="zh-CN" altLang="zh-CN" dirty="0" smtClean="0">
                <a:latin typeface="华文仿宋" pitchFamily="2" charset="-122"/>
                <a:ea typeface="华文仿宋" pitchFamily="2" charset="-122"/>
              </a:rPr>
              <a:t>用户</a:t>
            </a:r>
            <a:r>
              <a:rPr lang="zh-CN" altLang="zh-CN" dirty="0">
                <a:latin typeface="华文仿宋" pitchFamily="2" charset="-122"/>
                <a:ea typeface="华文仿宋" pitchFamily="2" charset="-122"/>
              </a:rPr>
              <a:t>第一次登陆前，必须先进行注册。设置登录时的用户名和密码并填写保存个人相关信息。</a:t>
            </a:r>
          </a:p>
          <a:p>
            <a:pPr marL="285750" lvl="0" indent="-285750">
              <a:buFont typeface="Arial" pitchFamily="34" charset="0"/>
              <a:buChar char="•"/>
            </a:pPr>
            <a:r>
              <a:rPr lang="zh-CN" altLang="zh-CN" dirty="0">
                <a:latin typeface="华文仿宋" pitchFamily="2" charset="-122"/>
                <a:ea typeface="华文仿宋" pitchFamily="2" charset="-122"/>
              </a:rPr>
              <a:t>用户从登陆界面进入系统，在登录页面输入用户名、密码和验证码，信息验证成功之后进入系统首页。如果输入信息不匹配，系统自动给出登陆错误的提示信息。</a:t>
            </a:r>
          </a:p>
          <a:p>
            <a:pPr marL="285750" lvl="0" indent="-285750">
              <a:buFont typeface="Arial" pitchFamily="34" charset="0"/>
              <a:buChar char="•"/>
            </a:pPr>
            <a:r>
              <a:rPr lang="zh-CN" altLang="zh-CN" dirty="0">
                <a:latin typeface="华文仿宋" pitchFamily="2" charset="-122"/>
                <a:ea typeface="华文仿宋" pitchFamily="2" charset="-122"/>
              </a:rPr>
              <a:t>用户可以进行修改密码等修改个人信息的操作。</a:t>
            </a:r>
          </a:p>
          <a:p>
            <a:pPr marL="285750" lvl="0" indent="-285750">
              <a:buFont typeface="Arial" pitchFamily="34" charset="0"/>
              <a:buChar char="•"/>
            </a:pPr>
            <a:r>
              <a:rPr lang="zh-CN" altLang="zh-CN" dirty="0">
                <a:latin typeface="华文仿宋" pitchFamily="2" charset="-122"/>
                <a:ea typeface="华文仿宋" pitchFamily="2" charset="-122"/>
              </a:rPr>
              <a:t>用户可以贡献（导入）自己在网易云等音乐软件创建的歌单。系统利用数据库中已有的歌单进行两两匹配，得到各个歌单之间的匹配度。</a:t>
            </a:r>
          </a:p>
          <a:p>
            <a:pPr marL="285750" lvl="0" indent="-285750">
              <a:buFont typeface="Arial" pitchFamily="34" charset="0"/>
              <a:buChar char="•"/>
            </a:pPr>
            <a:r>
              <a:rPr lang="zh-CN" altLang="zh-CN" dirty="0">
                <a:latin typeface="华文仿宋" pitchFamily="2" charset="-122"/>
                <a:ea typeface="华文仿宋" pitchFamily="2" charset="-122"/>
              </a:rPr>
              <a:t>用户可以查看系统为用户个性化推荐的好友及歌曲。</a:t>
            </a:r>
          </a:p>
          <a:p>
            <a:pPr marL="285750" lvl="0" indent="-285750">
              <a:buFont typeface="Arial" pitchFamily="34" charset="0"/>
              <a:buChar char="•"/>
            </a:pPr>
            <a:r>
              <a:rPr lang="zh-CN" altLang="zh-CN" dirty="0">
                <a:latin typeface="华文仿宋" pitchFamily="2" charset="-122"/>
                <a:ea typeface="华文仿宋" pitchFamily="2" charset="-122"/>
              </a:rPr>
              <a:t>用户可以添加系统推荐的好友，歌曲。</a:t>
            </a:r>
          </a:p>
          <a:p>
            <a:pPr marL="285750" lvl="0" indent="-285750">
              <a:buFont typeface="Arial" pitchFamily="34" charset="0"/>
              <a:buChar char="•"/>
            </a:pPr>
            <a:r>
              <a:rPr lang="zh-CN" altLang="zh-CN" dirty="0">
                <a:latin typeface="华文仿宋" pitchFamily="2" charset="-122"/>
                <a:ea typeface="华文仿宋" pitchFamily="2" charset="-122"/>
              </a:rPr>
              <a:t>用户可以查询个人信息，好友信息。</a:t>
            </a:r>
          </a:p>
          <a:p>
            <a:pPr marL="285750" lvl="0" indent="-285750">
              <a:buFont typeface="Arial" pitchFamily="34" charset="0"/>
              <a:buChar char="•"/>
            </a:pPr>
            <a:r>
              <a:rPr lang="zh-CN" altLang="zh-CN" dirty="0">
                <a:latin typeface="华文仿宋" pitchFamily="2" charset="-122"/>
                <a:ea typeface="华文仿宋" pitchFamily="2" charset="-122"/>
              </a:rPr>
              <a:t>用户可以对系统匹配结果进行评价。以便后期改进算法。</a:t>
            </a:r>
          </a:p>
          <a:p>
            <a:pPr marL="285750" lvl="0" indent="-285750">
              <a:buFont typeface="Arial" pitchFamily="34" charset="0"/>
              <a:buChar char="•"/>
            </a:pPr>
            <a:r>
              <a:rPr lang="zh-CN" altLang="zh-CN" dirty="0">
                <a:latin typeface="华文仿宋" pitchFamily="2" charset="-122"/>
                <a:ea typeface="华文仿宋" pitchFamily="2" charset="-122"/>
              </a:rPr>
              <a:t>管理员可以通过本系统查看用户个人信息。</a:t>
            </a:r>
          </a:p>
          <a:p>
            <a:pPr marL="285750" lvl="0" indent="-285750">
              <a:buFont typeface="Arial" pitchFamily="34" charset="0"/>
              <a:buChar char="•"/>
            </a:pPr>
            <a:r>
              <a:rPr lang="zh-CN" altLang="zh-CN" dirty="0">
                <a:latin typeface="华文仿宋" pitchFamily="2" charset="-122"/>
                <a:ea typeface="华文仿宋" pitchFamily="2" charset="-122"/>
              </a:rPr>
              <a:t>管理员可以通过本系统查看歌单</a:t>
            </a:r>
            <a:r>
              <a:rPr lang="zh-CN" altLang="zh-CN" dirty="0" smtClean="0">
                <a:latin typeface="华文仿宋" pitchFamily="2" charset="-122"/>
                <a:ea typeface="华文仿宋" pitchFamily="2" charset="-122"/>
              </a:rPr>
              <a:t>信息</a:t>
            </a:r>
            <a:endParaRPr lang="zh-CN" altLang="zh-CN" dirty="0">
              <a:latin typeface="华文仿宋" pitchFamily="2" charset="-122"/>
              <a:ea typeface="华文仿宋" pitchFamily="2" charset="-122"/>
            </a:endParaRPr>
          </a:p>
          <a:p>
            <a:pPr marL="285750" lvl="0" indent="-285750">
              <a:buFont typeface="Arial" pitchFamily="34" charset="0"/>
              <a:buChar char="•"/>
            </a:pPr>
            <a:r>
              <a:rPr lang="zh-CN" altLang="zh-CN" dirty="0">
                <a:latin typeface="华文仿宋" pitchFamily="2" charset="-122"/>
                <a:ea typeface="华文仿宋" pitchFamily="2" charset="-122"/>
              </a:rPr>
              <a:t>管理员可以通过本系统冻结或解冻用户账号。</a:t>
            </a:r>
          </a:p>
          <a:p>
            <a:pPr marL="285750" lvl="0" indent="-285750">
              <a:buFont typeface="Arial" pitchFamily="34" charset="0"/>
              <a:buChar char="•"/>
            </a:pPr>
            <a:r>
              <a:rPr lang="zh-CN" altLang="zh-CN" dirty="0">
                <a:latin typeface="华文仿宋" pitchFamily="2" charset="-122"/>
                <a:ea typeface="华文仿宋" pitchFamily="2" charset="-122"/>
              </a:rPr>
              <a:t>管理员可以查找歌单匹配度高的（即更大众化的歌单），发布在网站首页。</a:t>
            </a:r>
          </a:p>
          <a:p>
            <a:pPr marL="285750" lvl="0" indent="-285750">
              <a:buFont typeface="Arial" pitchFamily="34" charset="0"/>
              <a:buChar char="•"/>
            </a:pPr>
            <a:r>
              <a:rPr lang="zh-CN" altLang="zh-CN" dirty="0">
                <a:latin typeface="华文仿宋" pitchFamily="2" charset="-122"/>
                <a:ea typeface="华文仿宋" pitchFamily="2" charset="-122"/>
              </a:rPr>
              <a:t>管理员可以查看用户的评价打分以及建议，用户体验等。</a:t>
            </a:r>
          </a:p>
        </p:txBody>
      </p:sp>
    </p:spTree>
    <p:extLst>
      <p:ext uri="{BB962C8B-B14F-4D97-AF65-F5344CB8AC3E}">
        <p14:creationId xmlns:p14="http://schemas.microsoft.com/office/powerpoint/2010/main" val="2335219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C4EA751B-B086-4338-95EF-657D8A2CDA89}"/>
              </a:ext>
            </a:extLst>
          </p:cNvPr>
          <p:cNvSpPr>
            <a:spLocks noGrp="1"/>
          </p:cNvSpPr>
          <p:nvPr>
            <p:ph type="title"/>
          </p:nvPr>
        </p:nvSpPr>
        <p:spPr/>
        <p:txBody>
          <a:bodyPr/>
          <a:lstStyle/>
          <a:p>
            <a:r>
              <a:rPr lang="zh-CN" altLang="en-US" dirty="0" smtClean="0">
                <a:latin typeface="Kozuka Mincho Pr6N M" pitchFamily="18" charset="-128"/>
                <a:ea typeface="Kozuka Mincho Pr6N M" pitchFamily="18" charset="-128"/>
              </a:rPr>
              <a:t>数据流程图</a:t>
            </a:r>
            <a:endParaRPr lang="zh-CN" altLang="en-US" dirty="0">
              <a:latin typeface="Kozuka Mincho Pr6N M" pitchFamily="18" charset="-128"/>
              <a:ea typeface="Kozuka Mincho Pr6N M" pitchFamily="18" charset="-128"/>
            </a:endParaRPr>
          </a:p>
        </p:txBody>
      </p:sp>
      <p:sp>
        <p:nvSpPr>
          <p:cNvPr id="4" name="灯片编号占位符 3">
            <a:extLst>
              <a:ext uri="{FF2B5EF4-FFF2-40B4-BE49-F238E27FC236}">
                <a16:creationId xmlns:a16="http://schemas.microsoft.com/office/drawing/2014/main" xmlns="" id="{E9C0E0BA-F97A-4FFE-960A-FBCC464B6404}"/>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28" name="组合 27"/>
          <p:cNvGrpSpPr>
            <a:grpSpLocks/>
          </p:cNvGrpSpPr>
          <p:nvPr/>
        </p:nvGrpSpPr>
        <p:grpSpPr bwMode="auto">
          <a:xfrm>
            <a:off x="1796141" y="962727"/>
            <a:ext cx="9052146" cy="5403235"/>
            <a:chOff x="2166" y="2364"/>
            <a:chExt cx="6942" cy="7052"/>
          </a:xfrm>
        </p:grpSpPr>
        <p:grpSp>
          <p:nvGrpSpPr>
            <p:cNvPr id="29" name="Group 176"/>
            <p:cNvGrpSpPr>
              <a:grpSpLocks/>
            </p:cNvGrpSpPr>
            <p:nvPr/>
          </p:nvGrpSpPr>
          <p:grpSpPr bwMode="auto">
            <a:xfrm>
              <a:off x="3055" y="8651"/>
              <a:ext cx="1483" cy="484"/>
              <a:chOff x="3678" y="4590"/>
              <a:chExt cx="1291" cy="424"/>
            </a:xfrm>
          </p:grpSpPr>
          <p:sp>
            <p:nvSpPr>
              <p:cNvPr id="108" name="Rectangle 177"/>
              <p:cNvSpPr>
                <a:spLocks noChangeArrowheads="1"/>
              </p:cNvSpPr>
              <p:nvPr/>
            </p:nvSpPr>
            <p:spPr bwMode="auto">
              <a:xfrm>
                <a:off x="3946" y="4590"/>
                <a:ext cx="1023" cy="4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just">
                  <a:spcBef>
                    <a:spcPts val="0"/>
                  </a:spcBef>
                  <a:spcAft>
                    <a:spcPts val="0"/>
                  </a:spcAft>
                </a:pPr>
                <a:r>
                  <a:rPr lang="zh-CN" sz="1050" kern="100" dirty="0">
                    <a:effectLst/>
                    <a:latin typeface="Calibri"/>
                    <a:ea typeface="宋体"/>
                    <a:cs typeface="Times New Roman"/>
                  </a:rPr>
                  <a:t>歌单信息</a:t>
                </a:r>
              </a:p>
            </p:txBody>
          </p:sp>
          <p:cxnSp>
            <p:nvCxnSpPr>
              <p:cNvPr id="109" name="Line 178"/>
              <p:cNvCxnSpPr/>
              <p:nvPr/>
            </p:nvCxnSpPr>
            <p:spPr bwMode="auto">
              <a:xfrm>
                <a:off x="3678" y="4818"/>
                <a:ext cx="10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30" name="Group 179"/>
            <p:cNvGrpSpPr>
              <a:grpSpLocks/>
            </p:cNvGrpSpPr>
            <p:nvPr/>
          </p:nvGrpSpPr>
          <p:grpSpPr bwMode="auto">
            <a:xfrm>
              <a:off x="3210" y="7161"/>
              <a:ext cx="1439" cy="469"/>
              <a:chOff x="3678" y="4574"/>
              <a:chExt cx="1251" cy="410"/>
            </a:xfrm>
          </p:grpSpPr>
          <p:sp>
            <p:nvSpPr>
              <p:cNvPr id="106" name="Rectangle 180"/>
              <p:cNvSpPr>
                <a:spLocks noChangeArrowheads="1"/>
              </p:cNvSpPr>
              <p:nvPr/>
            </p:nvSpPr>
            <p:spPr bwMode="auto">
              <a:xfrm>
                <a:off x="3885" y="4574"/>
                <a:ext cx="104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just">
                  <a:spcBef>
                    <a:spcPts val="0"/>
                  </a:spcBef>
                  <a:spcAft>
                    <a:spcPts val="0"/>
                  </a:spcAft>
                </a:pPr>
                <a:r>
                  <a:rPr lang="zh-CN" sz="1050" kern="100" dirty="0">
                    <a:effectLst/>
                    <a:latin typeface="Calibri"/>
                    <a:ea typeface="宋体"/>
                    <a:cs typeface="Times New Roman"/>
                  </a:rPr>
                  <a:t>评价</a:t>
                </a:r>
              </a:p>
            </p:txBody>
          </p:sp>
          <p:cxnSp>
            <p:nvCxnSpPr>
              <p:cNvPr id="107" name="Line 181"/>
              <p:cNvCxnSpPr/>
              <p:nvPr/>
            </p:nvCxnSpPr>
            <p:spPr bwMode="auto">
              <a:xfrm>
                <a:off x="3678" y="4818"/>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31" name="Group 185"/>
            <p:cNvGrpSpPr>
              <a:grpSpLocks/>
            </p:cNvGrpSpPr>
            <p:nvPr/>
          </p:nvGrpSpPr>
          <p:grpSpPr bwMode="auto">
            <a:xfrm>
              <a:off x="7206" y="2639"/>
              <a:ext cx="1311" cy="470"/>
              <a:chOff x="4388" y="6259"/>
              <a:chExt cx="1140" cy="408"/>
            </a:xfrm>
          </p:grpSpPr>
          <p:sp>
            <p:nvSpPr>
              <p:cNvPr id="104" name="Rectangle 186"/>
              <p:cNvSpPr>
                <a:spLocks noChangeArrowheads="1"/>
              </p:cNvSpPr>
              <p:nvPr/>
            </p:nvSpPr>
            <p:spPr bwMode="auto">
              <a:xfrm>
                <a:off x="4433" y="6259"/>
                <a:ext cx="1095"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基本信息</a:t>
                </a:r>
              </a:p>
            </p:txBody>
          </p:sp>
          <p:cxnSp>
            <p:nvCxnSpPr>
              <p:cNvPr id="105" name="Line 187"/>
              <p:cNvCxnSpPr/>
              <p:nvPr/>
            </p:nvCxnSpPr>
            <p:spPr bwMode="auto">
              <a:xfrm flipH="1">
                <a:off x="4388" y="6615"/>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32" name="Group 191"/>
            <p:cNvGrpSpPr>
              <a:grpSpLocks/>
            </p:cNvGrpSpPr>
            <p:nvPr/>
          </p:nvGrpSpPr>
          <p:grpSpPr bwMode="auto">
            <a:xfrm>
              <a:off x="3267" y="4060"/>
              <a:ext cx="1368" cy="469"/>
              <a:chOff x="3659" y="4686"/>
              <a:chExt cx="1192" cy="410"/>
            </a:xfrm>
          </p:grpSpPr>
          <p:sp>
            <p:nvSpPr>
              <p:cNvPr id="102" name="Rectangle 192"/>
              <p:cNvSpPr>
                <a:spLocks noChangeArrowheads="1"/>
              </p:cNvSpPr>
              <p:nvPr/>
            </p:nvSpPr>
            <p:spPr bwMode="auto">
              <a:xfrm>
                <a:off x="3807" y="4686"/>
                <a:ext cx="104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just">
                  <a:spcBef>
                    <a:spcPts val="0"/>
                  </a:spcBef>
                  <a:spcAft>
                    <a:spcPts val="0"/>
                  </a:spcAft>
                </a:pPr>
                <a:r>
                  <a:rPr lang="zh-CN" sz="1050" kern="100" dirty="0">
                    <a:effectLst/>
                    <a:latin typeface="Calibri"/>
                    <a:ea typeface="宋体"/>
                    <a:cs typeface="Times New Roman"/>
                  </a:rPr>
                  <a:t>贡献歌单</a:t>
                </a:r>
              </a:p>
            </p:txBody>
          </p:sp>
          <p:cxnSp>
            <p:nvCxnSpPr>
              <p:cNvPr id="103" name="Line 193"/>
              <p:cNvCxnSpPr/>
              <p:nvPr/>
            </p:nvCxnSpPr>
            <p:spPr bwMode="auto">
              <a:xfrm>
                <a:off x="3659" y="4921"/>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33" name="Group 194"/>
            <p:cNvGrpSpPr>
              <a:grpSpLocks/>
            </p:cNvGrpSpPr>
            <p:nvPr/>
          </p:nvGrpSpPr>
          <p:grpSpPr bwMode="auto">
            <a:xfrm>
              <a:off x="3296" y="2782"/>
              <a:ext cx="1339" cy="471"/>
              <a:chOff x="3678" y="4574"/>
              <a:chExt cx="1165" cy="410"/>
            </a:xfrm>
          </p:grpSpPr>
          <p:sp>
            <p:nvSpPr>
              <p:cNvPr id="100" name="Rectangle 195"/>
              <p:cNvSpPr>
                <a:spLocks noChangeArrowheads="1"/>
              </p:cNvSpPr>
              <p:nvPr/>
            </p:nvSpPr>
            <p:spPr bwMode="auto">
              <a:xfrm>
                <a:off x="3799" y="4574"/>
                <a:ext cx="104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just">
                  <a:spcBef>
                    <a:spcPts val="0"/>
                  </a:spcBef>
                  <a:spcAft>
                    <a:spcPts val="0"/>
                  </a:spcAft>
                </a:pPr>
                <a:r>
                  <a:rPr lang="zh-CN" sz="1050" kern="100" dirty="0">
                    <a:effectLst/>
                    <a:latin typeface="Calibri"/>
                    <a:ea typeface="宋体"/>
                    <a:cs typeface="Times New Roman"/>
                  </a:rPr>
                  <a:t>注册资料</a:t>
                </a:r>
              </a:p>
            </p:txBody>
          </p:sp>
          <p:cxnSp>
            <p:nvCxnSpPr>
              <p:cNvPr id="101" name="Line 196"/>
              <p:cNvCxnSpPr/>
              <p:nvPr/>
            </p:nvCxnSpPr>
            <p:spPr bwMode="auto">
              <a:xfrm>
                <a:off x="3678" y="4818"/>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34" name="Group 197"/>
            <p:cNvGrpSpPr>
              <a:grpSpLocks/>
            </p:cNvGrpSpPr>
            <p:nvPr/>
          </p:nvGrpSpPr>
          <p:grpSpPr bwMode="auto">
            <a:xfrm>
              <a:off x="5933" y="4336"/>
              <a:ext cx="2591" cy="2118"/>
              <a:chOff x="5013" y="3356"/>
              <a:chExt cx="2251" cy="1841"/>
            </a:xfrm>
          </p:grpSpPr>
          <p:grpSp>
            <p:nvGrpSpPr>
              <p:cNvPr id="75" name="Group 198"/>
              <p:cNvGrpSpPr>
                <a:grpSpLocks/>
              </p:cNvGrpSpPr>
              <p:nvPr/>
            </p:nvGrpSpPr>
            <p:grpSpPr bwMode="auto">
              <a:xfrm>
                <a:off x="5017" y="4093"/>
                <a:ext cx="2217" cy="367"/>
                <a:chOff x="4320" y="8772"/>
                <a:chExt cx="3537" cy="468"/>
              </a:xfrm>
            </p:grpSpPr>
            <p:sp>
              <p:nvSpPr>
                <p:cNvPr id="96" name="Rectangle 199"/>
                <p:cNvSpPr>
                  <a:spLocks noChangeArrowheads="1"/>
                </p:cNvSpPr>
                <p:nvPr/>
              </p:nvSpPr>
              <p:spPr bwMode="auto">
                <a:xfrm>
                  <a:off x="4320" y="8772"/>
                  <a:ext cx="90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just">
                    <a:spcBef>
                      <a:spcPts val="0"/>
                    </a:spcBef>
                    <a:spcAft>
                      <a:spcPts val="0"/>
                    </a:spcAft>
                  </a:pPr>
                  <a:r>
                    <a:rPr lang="en-US" sz="1050" kern="100">
                      <a:effectLst/>
                      <a:latin typeface="宋体"/>
                      <a:ea typeface="宋体"/>
                      <a:cs typeface="Times New Roman"/>
                    </a:rPr>
                    <a:t>D3</a:t>
                  </a:r>
                  <a:endParaRPr lang="zh-CN" sz="1050" kern="100">
                    <a:effectLst/>
                    <a:latin typeface="Calibri"/>
                    <a:ea typeface="宋体"/>
                    <a:cs typeface="Times New Roman"/>
                  </a:endParaRPr>
                </a:p>
              </p:txBody>
            </p:sp>
            <p:sp>
              <p:nvSpPr>
                <p:cNvPr id="97" name="Rectangle 200"/>
                <p:cNvSpPr>
                  <a:spLocks noChangeArrowheads="1"/>
                </p:cNvSpPr>
                <p:nvPr/>
              </p:nvSpPr>
              <p:spPr bwMode="auto">
                <a:xfrm>
                  <a:off x="5220" y="8772"/>
                  <a:ext cx="2637"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0" tIns="45720" rIns="0" bIns="45720" anchor="t" anchorCtr="0" upright="1">
                  <a:noAutofit/>
                </a:bodyPr>
                <a:lstStyle/>
                <a:p>
                  <a:pPr marL="0" marR="0" algn="ctr">
                    <a:spcBef>
                      <a:spcPts val="0"/>
                    </a:spcBef>
                    <a:spcAft>
                      <a:spcPts val="0"/>
                    </a:spcAft>
                  </a:pPr>
                  <a:r>
                    <a:rPr lang="zh-CN" sz="1050" kern="100">
                      <a:effectLst/>
                      <a:latin typeface="Calibri"/>
                      <a:ea typeface="宋体"/>
                      <a:cs typeface="Times New Roman"/>
                    </a:rPr>
                    <a:t>推荐好友及歌曲列表</a:t>
                  </a:r>
                </a:p>
              </p:txBody>
            </p:sp>
            <p:cxnSp>
              <p:nvCxnSpPr>
                <p:cNvPr id="98" name="Line 201"/>
                <p:cNvCxnSpPr/>
                <p:nvPr/>
              </p:nvCxnSpPr>
              <p:spPr bwMode="auto">
                <a:xfrm>
                  <a:off x="5220" y="9240"/>
                  <a:ext cx="2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Line 202"/>
                <p:cNvCxnSpPr/>
                <p:nvPr/>
              </p:nvCxnSpPr>
              <p:spPr bwMode="auto">
                <a:xfrm>
                  <a:off x="5220" y="8772"/>
                  <a:ext cx="2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76" name="Group 203"/>
              <p:cNvGrpSpPr>
                <a:grpSpLocks/>
              </p:cNvGrpSpPr>
              <p:nvPr/>
            </p:nvGrpSpPr>
            <p:grpSpPr bwMode="auto">
              <a:xfrm>
                <a:off x="5013" y="4464"/>
                <a:ext cx="2245" cy="369"/>
                <a:chOff x="4320" y="8771"/>
                <a:chExt cx="3588" cy="469"/>
              </a:xfrm>
            </p:grpSpPr>
            <p:sp>
              <p:nvSpPr>
                <p:cNvPr id="92" name="Rectangle 204"/>
                <p:cNvSpPr>
                  <a:spLocks noChangeArrowheads="1"/>
                </p:cNvSpPr>
                <p:nvPr/>
              </p:nvSpPr>
              <p:spPr bwMode="auto">
                <a:xfrm>
                  <a:off x="4320" y="8772"/>
                  <a:ext cx="90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just">
                    <a:spcBef>
                      <a:spcPts val="0"/>
                    </a:spcBef>
                    <a:spcAft>
                      <a:spcPts val="0"/>
                    </a:spcAft>
                  </a:pPr>
                  <a:r>
                    <a:rPr lang="en-US" sz="1050" kern="100">
                      <a:effectLst/>
                      <a:latin typeface="宋体"/>
                      <a:ea typeface="宋体"/>
                      <a:cs typeface="Times New Roman"/>
                    </a:rPr>
                    <a:t>D4</a:t>
                  </a:r>
                  <a:endParaRPr lang="zh-CN" sz="1050" kern="100">
                    <a:effectLst/>
                    <a:latin typeface="Calibri"/>
                    <a:ea typeface="宋体"/>
                    <a:cs typeface="Times New Roman"/>
                  </a:endParaRPr>
                </a:p>
              </p:txBody>
            </p:sp>
            <p:sp>
              <p:nvSpPr>
                <p:cNvPr id="93" name="Rectangle 205"/>
                <p:cNvSpPr>
                  <a:spLocks noChangeArrowheads="1"/>
                </p:cNvSpPr>
                <p:nvPr/>
              </p:nvSpPr>
              <p:spPr bwMode="auto">
                <a:xfrm>
                  <a:off x="5220" y="8772"/>
                  <a:ext cx="19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0" tIns="45720" rIns="0" bIns="45720" anchor="t" anchorCtr="0" upright="1">
                  <a:noAutofit/>
                </a:bodyPr>
                <a:lstStyle/>
                <a:p>
                  <a:pPr marL="0" marR="0" algn="ctr">
                    <a:spcBef>
                      <a:spcPts val="0"/>
                    </a:spcBef>
                    <a:spcAft>
                      <a:spcPts val="0"/>
                    </a:spcAft>
                  </a:pPr>
                  <a:r>
                    <a:rPr lang="zh-CN" sz="1050" kern="100">
                      <a:effectLst/>
                      <a:latin typeface="Calibri"/>
                      <a:ea typeface="宋体"/>
                      <a:cs typeface="Times New Roman"/>
                    </a:rPr>
                    <a:t>满意度信息</a:t>
                  </a:r>
                </a:p>
                <a:p>
                  <a:pPr marL="0" marR="0" algn="ctr">
                    <a:spcBef>
                      <a:spcPts val="0"/>
                    </a:spcBef>
                    <a:spcAft>
                      <a:spcPts val="0"/>
                    </a:spcAft>
                  </a:pPr>
                  <a:r>
                    <a:rPr lang="en-US" sz="1050" kern="100">
                      <a:effectLst/>
                      <a:latin typeface="宋体"/>
                      <a:ea typeface="宋体"/>
                      <a:cs typeface="Times New Roman"/>
                    </a:rPr>
                    <a:t> </a:t>
                  </a:r>
                  <a:endParaRPr lang="zh-CN" sz="1050" kern="100">
                    <a:effectLst/>
                    <a:latin typeface="Calibri"/>
                    <a:ea typeface="宋体"/>
                    <a:cs typeface="Times New Roman"/>
                  </a:endParaRPr>
                </a:p>
              </p:txBody>
            </p:sp>
            <p:cxnSp>
              <p:nvCxnSpPr>
                <p:cNvPr id="94" name="Line 206"/>
                <p:cNvCxnSpPr/>
                <p:nvPr/>
              </p:nvCxnSpPr>
              <p:spPr bwMode="auto">
                <a:xfrm>
                  <a:off x="5220" y="9240"/>
                  <a:ext cx="2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5" name="Line 207"/>
                <p:cNvCxnSpPr/>
                <p:nvPr/>
              </p:nvCxnSpPr>
              <p:spPr bwMode="auto">
                <a:xfrm flipV="1">
                  <a:off x="5220" y="8771"/>
                  <a:ext cx="268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77" name="Group 208"/>
              <p:cNvGrpSpPr>
                <a:grpSpLocks/>
              </p:cNvGrpSpPr>
              <p:nvPr/>
            </p:nvGrpSpPr>
            <p:grpSpPr bwMode="auto">
              <a:xfrm>
                <a:off x="5014" y="4830"/>
                <a:ext cx="2244" cy="367"/>
                <a:chOff x="4320" y="8772"/>
                <a:chExt cx="3586" cy="468"/>
              </a:xfrm>
            </p:grpSpPr>
            <p:sp>
              <p:nvSpPr>
                <p:cNvPr id="88" name="Rectangle 209"/>
                <p:cNvSpPr>
                  <a:spLocks noChangeArrowheads="1"/>
                </p:cNvSpPr>
                <p:nvPr/>
              </p:nvSpPr>
              <p:spPr bwMode="auto">
                <a:xfrm>
                  <a:off x="4320" y="8772"/>
                  <a:ext cx="90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just">
                    <a:spcBef>
                      <a:spcPts val="0"/>
                    </a:spcBef>
                    <a:spcAft>
                      <a:spcPts val="0"/>
                    </a:spcAft>
                  </a:pPr>
                  <a:r>
                    <a:rPr lang="en-US" sz="1050" kern="100">
                      <a:effectLst/>
                      <a:latin typeface="宋体"/>
                      <a:ea typeface="宋体"/>
                      <a:cs typeface="Times New Roman"/>
                    </a:rPr>
                    <a:t>D5</a:t>
                  </a:r>
                  <a:endParaRPr lang="zh-CN" sz="1050" kern="100">
                    <a:effectLst/>
                    <a:latin typeface="Calibri"/>
                    <a:ea typeface="宋体"/>
                    <a:cs typeface="Times New Roman"/>
                  </a:endParaRPr>
                </a:p>
              </p:txBody>
            </p:sp>
            <p:sp>
              <p:nvSpPr>
                <p:cNvPr id="89" name="Rectangle 210"/>
                <p:cNvSpPr>
                  <a:spLocks noChangeArrowheads="1"/>
                </p:cNvSpPr>
                <p:nvPr/>
              </p:nvSpPr>
              <p:spPr bwMode="auto">
                <a:xfrm>
                  <a:off x="5220" y="8772"/>
                  <a:ext cx="19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0" tIns="45720" rIns="0" bIns="45720" anchor="t" anchorCtr="0" upright="1">
                  <a:noAutofit/>
                </a:bodyPr>
                <a:lstStyle/>
                <a:p>
                  <a:pPr marL="0" marR="0" algn="ctr">
                    <a:spcBef>
                      <a:spcPts val="0"/>
                    </a:spcBef>
                    <a:spcAft>
                      <a:spcPts val="0"/>
                    </a:spcAft>
                  </a:pPr>
                  <a:r>
                    <a:rPr lang="zh-CN" sz="1050" kern="100">
                      <a:effectLst/>
                      <a:latin typeface="Calibri"/>
                      <a:ea typeface="宋体"/>
                      <a:cs typeface="Times New Roman"/>
                    </a:rPr>
                    <a:t>优质歌单列表</a:t>
                  </a:r>
                </a:p>
              </p:txBody>
            </p:sp>
            <p:cxnSp>
              <p:nvCxnSpPr>
                <p:cNvPr id="90" name="Line 211"/>
                <p:cNvCxnSpPr/>
                <p:nvPr/>
              </p:nvCxnSpPr>
              <p:spPr bwMode="auto">
                <a:xfrm>
                  <a:off x="5220" y="9240"/>
                  <a:ext cx="26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 name="Line 212"/>
                <p:cNvCxnSpPr/>
                <p:nvPr/>
              </p:nvCxnSpPr>
              <p:spPr bwMode="auto">
                <a:xfrm>
                  <a:off x="5220" y="8772"/>
                  <a:ext cx="26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78" name="Group 218"/>
              <p:cNvGrpSpPr>
                <a:grpSpLocks/>
              </p:cNvGrpSpPr>
              <p:nvPr/>
            </p:nvGrpSpPr>
            <p:grpSpPr bwMode="auto">
              <a:xfrm>
                <a:off x="5016" y="3727"/>
                <a:ext cx="2248" cy="370"/>
                <a:chOff x="4320" y="8772"/>
                <a:chExt cx="3587" cy="469"/>
              </a:xfrm>
            </p:grpSpPr>
            <p:sp>
              <p:nvSpPr>
                <p:cNvPr id="84" name="Rectangle 219"/>
                <p:cNvSpPr>
                  <a:spLocks noChangeArrowheads="1"/>
                </p:cNvSpPr>
                <p:nvPr/>
              </p:nvSpPr>
              <p:spPr bwMode="auto">
                <a:xfrm>
                  <a:off x="4320" y="8772"/>
                  <a:ext cx="90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just">
                    <a:spcBef>
                      <a:spcPts val="0"/>
                    </a:spcBef>
                    <a:spcAft>
                      <a:spcPts val="0"/>
                    </a:spcAft>
                  </a:pPr>
                  <a:r>
                    <a:rPr lang="en-US" sz="1050" kern="100">
                      <a:effectLst/>
                      <a:latin typeface="宋体"/>
                      <a:ea typeface="宋体"/>
                      <a:cs typeface="Times New Roman"/>
                    </a:rPr>
                    <a:t>D2</a:t>
                  </a:r>
                  <a:endParaRPr lang="zh-CN" sz="1050" kern="100">
                    <a:effectLst/>
                    <a:latin typeface="Calibri"/>
                    <a:ea typeface="宋体"/>
                    <a:cs typeface="Times New Roman"/>
                  </a:endParaRPr>
                </a:p>
              </p:txBody>
            </p:sp>
            <p:sp>
              <p:nvSpPr>
                <p:cNvPr id="85" name="Rectangle 220"/>
                <p:cNvSpPr>
                  <a:spLocks noChangeArrowheads="1"/>
                </p:cNvSpPr>
                <p:nvPr/>
              </p:nvSpPr>
              <p:spPr bwMode="auto">
                <a:xfrm>
                  <a:off x="5220" y="8772"/>
                  <a:ext cx="19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0" tIns="45720" rIns="0" bIns="45720" anchor="t" anchorCtr="0" upright="1">
                  <a:noAutofit/>
                </a:bodyPr>
                <a:lstStyle/>
                <a:p>
                  <a:pPr marL="0" marR="0" algn="ctr">
                    <a:spcBef>
                      <a:spcPts val="0"/>
                    </a:spcBef>
                    <a:spcAft>
                      <a:spcPts val="0"/>
                    </a:spcAft>
                  </a:pPr>
                  <a:r>
                    <a:rPr lang="zh-CN" sz="1050" kern="100">
                      <a:effectLst/>
                      <a:latin typeface="Calibri"/>
                      <a:ea typeface="宋体"/>
                      <a:cs typeface="Times New Roman"/>
                    </a:rPr>
                    <a:t>歌单信息表</a:t>
                  </a:r>
                </a:p>
              </p:txBody>
            </p:sp>
            <p:cxnSp>
              <p:nvCxnSpPr>
                <p:cNvPr id="86" name="Line 221"/>
                <p:cNvCxnSpPr/>
                <p:nvPr/>
              </p:nvCxnSpPr>
              <p:spPr bwMode="auto">
                <a:xfrm>
                  <a:off x="5220" y="9240"/>
                  <a:ext cx="2687"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7" name="Line 222"/>
                <p:cNvCxnSpPr/>
                <p:nvPr/>
              </p:nvCxnSpPr>
              <p:spPr bwMode="auto">
                <a:xfrm>
                  <a:off x="5220" y="8772"/>
                  <a:ext cx="2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79" name="Group 223"/>
              <p:cNvGrpSpPr>
                <a:grpSpLocks/>
              </p:cNvGrpSpPr>
              <p:nvPr/>
            </p:nvGrpSpPr>
            <p:grpSpPr bwMode="auto">
              <a:xfrm>
                <a:off x="5016" y="3356"/>
                <a:ext cx="2248" cy="372"/>
                <a:chOff x="4320" y="8772"/>
                <a:chExt cx="3587" cy="473"/>
              </a:xfrm>
            </p:grpSpPr>
            <p:sp>
              <p:nvSpPr>
                <p:cNvPr id="80" name="Rectangle 224"/>
                <p:cNvSpPr>
                  <a:spLocks noChangeArrowheads="1"/>
                </p:cNvSpPr>
                <p:nvPr/>
              </p:nvSpPr>
              <p:spPr bwMode="auto">
                <a:xfrm>
                  <a:off x="4320" y="8772"/>
                  <a:ext cx="90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just">
                    <a:spcBef>
                      <a:spcPts val="0"/>
                    </a:spcBef>
                    <a:spcAft>
                      <a:spcPts val="0"/>
                    </a:spcAft>
                  </a:pPr>
                  <a:r>
                    <a:rPr lang="en-US" sz="1050" kern="100">
                      <a:effectLst/>
                      <a:latin typeface="宋体"/>
                      <a:ea typeface="宋体"/>
                      <a:cs typeface="Times New Roman"/>
                    </a:rPr>
                    <a:t>D1</a:t>
                  </a:r>
                  <a:endParaRPr lang="zh-CN" sz="1050" kern="100">
                    <a:effectLst/>
                    <a:latin typeface="Calibri"/>
                    <a:ea typeface="宋体"/>
                    <a:cs typeface="Times New Roman"/>
                  </a:endParaRPr>
                </a:p>
              </p:txBody>
            </p:sp>
            <p:sp>
              <p:nvSpPr>
                <p:cNvPr id="81" name="Rectangle 225"/>
                <p:cNvSpPr>
                  <a:spLocks noChangeArrowheads="1"/>
                </p:cNvSpPr>
                <p:nvPr/>
              </p:nvSpPr>
              <p:spPr bwMode="auto">
                <a:xfrm>
                  <a:off x="5220" y="8772"/>
                  <a:ext cx="19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0" tIns="45720" rIns="0" bIns="45720" anchor="t" anchorCtr="0" upright="1">
                  <a:noAutofit/>
                </a:bodyPr>
                <a:lstStyle/>
                <a:p>
                  <a:pPr marL="0" marR="0" algn="ctr">
                    <a:spcBef>
                      <a:spcPts val="0"/>
                    </a:spcBef>
                    <a:spcAft>
                      <a:spcPts val="0"/>
                    </a:spcAft>
                  </a:pPr>
                  <a:r>
                    <a:rPr lang="zh-CN" sz="1050" kern="100">
                      <a:effectLst/>
                      <a:latin typeface="Calibri"/>
                      <a:ea typeface="宋体"/>
                      <a:cs typeface="Times New Roman"/>
                    </a:rPr>
                    <a:t>用户资料</a:t>
                  </a:r>
                </a:p>
              </p:txBody>
            </p:sp>
            <p:cxnSp>
              <p:nvCxnSpPr>
                <p:cNvPr id="82" name="Line 226"/>
                <p:cNvCxnSpPr/>
                <p:nvPr/>
              </p:nvCxnSpPr>
              <p:spPr bwMode="auto">
                <a:xfrm>
                  <a:off x="5220" y="9240"/>
                  <a:ext cx="2687"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Line 227"/>
                <p:cNvCxnSpPr/>
                <p:nvPr/>
              </p:nvCxnSpPr>
              <p:spPr bwMode="auto">
                <a:xfrm>
                  <a:off x="5220" y="8772"/>
                  <a:ext cx="2636"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35" name="Group 228"/>
            <p:cNvGrpSpPr>
              <a:grpSpLocks/>
            </p:cNvGrpSpPr>
            <p:nvPr/>
          </p:nvGrpSpPr>
          <p:grpSpPr bwMode="auto">
            <a:xfrm>
              <a:off x="4387" y="2364"/>
              <a:ext cx="994" cy="1123"/>
              <a:chOff x="6480" y="8836"/>
              <a:chExt cx="989" cy="1055"/>
            </a:xfrm>
          </p:grpSpPr>
          <p:sp>
            <p:nvSpPr>
              <p:cNvPr id="73" name="Rectangle 229"/>
              <p:cNvSpPr>
                <a:spLocks noChangeArrowheads="1"/>
              </p:cNvSpPr>
              <p:nvPr/>
            </p:nvSpPr>
            <p:spPr bwMode="auto">
              <a:xfrm>
                <a:off x="6480" y="8836"/>
                <a:ext cx="989" cy="34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ts val="1000"/>
                  </a:lnSpc>
                  <a:spcBef>
                    <a:spcPts val="0"/>
                  </a:spcBef>
                  <a:spcAft>
                    <a:spcPts val="0"/>
                  </a:spcAft>
                </a:pPr>
                <a:r>
                  <a:rPr lang="en-US" sz="1050" kern="100">
                    <a:effectLst/>
                    <a:latin typeface="宋体"/>
                    <a:ea typeface="宋体"/>
                    <a:cs typeface="Times New Roman"/>
                  </a:rPr>
                  <a:t>P2</a:t>
                </a:r>
                <a:endParaRPr lang="zh-CN" sz="1050" kern="100">
                  <a:effectLst/>
                  <a:latin typeface="Calibri"/>
                  <a:ea typeface="宋体"/>
                  <a:cs typeface="Times New Roman"/>
                </a:endParaRPr>
              </a:p>
            </p:txBody>
          </p:sp>
          <p:sp>
            <p:nvSpPr>
              <p:cNvPr id="74" name="Rectangle 230"/>
              <p:cNvSpPr>
                <a:spLocks noChangeArrowheads="1"/>
              </p:cNvSpPr>
              <p:nvPr/>
            </p:nvSpPr>
            <p:spPr bwMode="auto">
              <a:xfrm>
                <a:off x="6480" y="9179"/>
                <a:ext cx="989" cy="7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pPr>
                <a:r>
                  <a:rPr lang="zh-CN" sz="1050" kern="100">
                    <a:effectLst/>
                    <a:latin typeface="Calibri"/>
                    <a:ea typeface="宋体"/>
                    <a:cs typeface="Times New Roman"/>
                  </a:rPr>
                  <a:t>用户信息管理</a:t>
                </a:r>
              </a:p>
            </p:txBody>
          </p:sp>
        </p:grpSp>
        <p:grpSp>
          <p:nvGrpSpPr>
            <p:cNvPr id="36" name="Group 231"/>
            <p:cNvGrpSpPr>
              <a:grpSpLocks/>
            </p:cNvGrpSpPr>
            <p:nvPr/>
          </p:nvGrpSpPr>
          <p:grpSpPr bwMode="auto">
            <a:xfrm>
              <a:off x="2166" y="3966"/>
              <a:ext cx="1090" cy="617"/>
              <a:chOff x="4342" y="4059"/>
              <a:chExt cx="994" cy="1079"/>
            </a:xfrm>
          </p:grpSpPr>
          <p:sp>
            <p:nvSpPr>
              <p:cNvPr id="70" name="Rectangle 232"/>
              <p:cNvSpPr>
                <a:spLocks noChangeArrowheads="1"/>
              </p:cNvSpPr>
              <p:nvPr/>
            </p:nvSpPr>
            <p:spPr bwMode="auto">
              <a:xfrm>
                <a:off x="4397" y="4187"/>
                <a:ext cx="939" cy="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用户</a:t>
                </a:r>
              </a:p>
            </p:txBody>
          </p:sp>
          <p:cxnSp>
            <p:nvCxnSpPr>
              <p:cNvPr id="71" name="Line 233"/>
              <p:cNvCxnSpPr/>
              <p:nvPr/>
            </p:nvCxnSpPr>
            <p:spPr bwMode="auto">
              <a:xfrm>
                <a:off x="4342" y="4059"/>
                <a:ext cx="0"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Line 234"/>
              <p:cNvCxnSpPr/>
              <p:nvPr/>
            </p:nvCxnSpPr>
            <p:spPr bwMode="auto">
              <a:xfrm>
                <a:off x="4342" y="4059"/>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37" name="Group 235"/>
            <p:cNvGrpSpPr>
              <a:grpSpLocks/>
            </p:cNvGrpSpPr>
            <p:nvPr/>
          </p:nvGrpSpPr>
          <p:grpSpPr bwMode="auto">
            <a:xfrm>
              <a:off x="2387" y="7030"/>
              <a:ext cx="829" cy="625"/>
              <a:chOff x="4364" y="4051"/>
              <a:chExt cx="1009" cy="1087"/>
            </a:xfrm>
          </p:grpSpPr>
          <p:sp>
            <p:nvSpPr>
              <p:cNvPr id="67" name="Rectangle 236"/>
              <p:cNvSpPr>
                <a:spLocks noChangeArrowheads="1"/>
              </p:cNvSpPr>
              <p:nvPr/>
            </p:nvSpPr>
            <p:spPr bwMode="auto">
              <a:xfrm>
                <a:off x="4434" y="4187"/>
                <a:ext cx="939" cy="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用户</a:t>
                </a:r>
              </a:p>
            </p:txBody>
          </p:sp>
          <p:cxnSp>
            <p:nvCxnSpPr>
              <p:cNvPr id="68" name="Line 237"/>
              <p:cNvCxnSpPr/>
              <p:nvPr/>
            </p:nvCxnSpPr>
            <p:spPr bwMode="auto">
              <a:xfrm>
                <a:off x="4364" y="4051"/>
                <a:ext cx="0"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Line 238"/>
              <p:cNvCxnSpPr/>
              <p:nvPr/>
            </p:nvCxnSpPr>
            <p:spPr bwMode="auto">
              <a:xfrm>
                <a:off x="4366" y="4051"/>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38" name="Group 239"/>
            <p:cNvGrpSpPr>
              <a:grpSpLocks/>
            </p:cNvGrpSpPr>
            <p:nvPr/>
          </p:nvGrpSpPr>
          <p:grpSpPr bwMode="auto">
            <a:xfrm>
              <a:off x="2196" y="2640"/>
              <a:ext cx="1068" cy="623"/>
              <a:chOff x="4360" y="4051"/>
              <a:chExt cx="976" cy="1087"/>
            </a:xfrm>
          </p:grpSpPr>
          <p:sp>
            <p:nvSpPr>
              <p:cNvPr id="64" name="Rectangle 240"/>
              <p:cNvSpPr>
                <a:spLocks noChangeArrowheads="1"/>
              </p:cNvSpPr>
              <p:nvPr/>
            </p:nvSpPr>
            <p:spPr bwMode="auto">
              <a:xfrm>
                <a:off x="4397" y="4187"/>
                <a:ext cx="939" cy="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用户</a:t>
                </a:r>
              </a:p>
            </p:txBody>
          </p:sp>
          <p:cxnSp>
            <p:nvCxnSpPr>
              <p:cNvPr id="65" name="Line 241"/>
              <p:cNvCxnSpPr/>
              <p:nvPr/>
            </p:nvCxnSpPr>
            <p:spPr bwMode="auto">
              <a:xfrm>
                <a:off x="4360" y="4051"/>
                <a:ext cx="0"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6" name="Line 242"/>
              <p:cNvCxnSpPr/>
              <p:nvPr/>
            </p:nvCxnSpPr>
            <p:spPr bwMode="auto">
              <a:xfrm>
                <a:off x="4360" y="4051"/>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39" name="Group 243"/>
            <p:cNvGrpSpPr>
              <a:grpSpLocks/>
            </p:cNvGrpSpPr>
            <p:nvPr/>
          </p:nvGrpSpPr>
          <p:grpSpPr bwMode="auto">
            <a:xfrm>
              <a:off x="6315" y="2449"/>
              <a:ext cx="906" cy="1160"/>
              <a:chOff x="6480" y="8928"/>
              <a:chExt cx="900" cy="1092"/>
            </a:xfrm>
          </p:grpSpPr>
          <p:sp>
            <p:nvSpPr>
              <p:cNvPr id="62" name="Rectangle 244"/>
              <p:cNvSpPr>
                <a:spLocks noChangeArrowheads="1"/>
              </p:cNvSpPr>
              <p:nvPr/>
            </p:nvSpPr>
            <p:spPr bwMode="auto">
              <a:xfrm>
                <a:off x="6480" y="8928"/>
                <a:ext cx="900" cy="3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lnSpc>
                    <a:spcPts val="1000"/>
                  </a:lnSpc>
                  <a:spcBef>
                    <a:spcPts val="0"/>
                  </a:spcBef>
                  <a:spcAft>
                    <a:spcPts val="0"/>
                  </a:spcAft>
                </a:pPr>
                <a:r>
                  <a:rPr lang="en-US" sz="1050" kern="100">
                    <a:effectLst/>
                    <a:latin typeface="宋体"/>
                    <a:ea typeface="宋体"/>
                    <a:cs typeface="Times New Roman"/>
                  </a:rPr>
                  <a:t>P1</a:t>
                </a:r>
                <a:endParaRPr lang="zh-CN" sz="1050" kern="100">
                  <a:effectLst/>
                  <a:latin typeface="Calibri"/>
                  <a:ea typeface="宋体"/>
                  <a:cs typeface="Times New Roman"/>
                </a:endParaRPr>
              </a:p>
            </p:txBody>
          </p:sp>
          <p:sp>
            <p:nvSpPr>
              <p:cNvPr id="63" name="Rectangle 245"/>
              <p:cNvSpPr>
                <a:spLocks noChangeArrowheads="1"/>
              </p:cNvSpPr>
              <p:nvPr/>
            </p:nvSpPr>
            <p:spPr bwMode="auto">
              <a:xfrm>
                <a:off x="6480" y="9279"/>
                <a:ext cx="900" cy="7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用户</a:t>
                </a:r>
              </a:p>
              <a:p>
                <a:pPr marL="0" marR="0" algn="just">
                  <a:spcBef>
                    <a:spcPts val="0"/>
                  </a:spcBef>
                  <a:spcAft>
                    <a:spcPts val="0"/>
                  </a:spcAft>
                </a:pPr>
                <a:r>
                  <a:rPr lang="zh-CN" sz="1050" kern="100">
                    <a:effectLst/>
                    <a:latin typeface="Calibri"/>
                    <a:ea typeface="宋体"/>
                    <a:cs typeface="Times New Roman"/>
                  </a:rPr>
                  <a:t>注册</a:t>
                </a:r>
              </a:p>
            </p:txBody>
          </p:sp>
        </p:grpSp>
        <p:grpSp>
          <p:nvGrpSpPr>
            <p:cNvPr id="40" name="Group 246"/>
            <p:cNvGrpSpPr>
              <a:grpSpLocks/>
            </p:cNvGrpSpPr>
            <p:nvPr/>
          </p:nvGrpSpPr>
          <p:grpSpPr bwMode="auto">
            <a:xfrm>
              <a:off x="4344" y="3799"/>
              <a:ext cx="905" cy="1074"/>
              <a:chOff x="6480" y="8928"/>
              <a:chExt cx="900" cy="1011"/>
            </a:xfrm>
          </p:grpSpPr>
          <p:sp>
            <p:nvSpPr>
              <p:cNvPr id="60" name="Rectangle 247"/>
              <p:cNvSpPr>
                <a:spLocks noChangeArrowheads="1"/>
              </p:cNvSpPr>
              <p:nvPr/>
            </p:nvSpPr>
            <p:spPr bwMode="auto">
              <a:xfrm>
                <a:off x="6480" y="8928"/>
                <a:ext cx="900" cy="3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lnSpc>
                    <a:spcPts val="1000"/>
                  </a:lnSpc>
                  <a:spcBef>
                    <a:spcPts val="0"/>
                  </a:spcBef>
                  <a:spcAft>
                    <a:spcPts val="0"/>
                  </a:spcAft>
                </a:pPr>
                <a:r>
                  <a:rPr lang="en-US" sz="1050" kern="100">
                    <a:effectLst/>
                    <a:latin typeface="宋体"/>
                    <a:ea typeface="宋体"/>
                    <a:cs typeface="Times New Roman"/>
                  </a:rPr>
                  <a:t>P3</a:t>
                </a:r>
                <a:endParaRPr lang="zh-CN" sz="1050" kern="100">
                  <a:effectLst/>
                  <a:latin typeface="Calibri"/>
                  <a:ea typeface="宋体"/>
                  <a:cs typeface="Times New Roman"/>
                </a:endParaRPr>
              </a:p>
            </p:txBody>
          </p:sp>
          <p:sp>
            <p:nvSpPr>
              <p:cNvPr id="61" name="Rectangle 248"/>
              <p:cNvSpPr>
                <a:spLocks noChangeArrowheads="1"/>
              </p:cNvSpPr>
              <p:nvPr/>
            </p:nvSpPr>
            <p:spPr bwMode="auto">
              <a:xfrm>
                <a:off x="6480" y="9279"/>
                <a:ext cx="900" cy="6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pPr>
                <a:r>
                  <a:rPr lang="zh-CN" sz="1050" kern="100">
                    <a:effectLst/>
                    <a:latin typeface="Calibri"/>
                    <a:ea typeface="宋体"/>
                    <a:cs typeface="Times New Roman"/>
                  </a:rPr>
                  <a:t>歌单分析</a:t>
                </a:r>
              </a:p>
            </p:txBody>
          </p:sp>
        </p:grpSp>
        <p:grpSp>
          <p:nvGrpSpPr>
            <p:cNvPr id="41" name="Group 250"/>
            <p:cNvGrpSpPr>
              <a:grpSpLocks/>
            </p:cNvGrpSpPr>
            <p:nvPr/>
          </p:nvGrpSpPr>
          <p:grpSpPr bwMode="auto">
            <a:xfrm>
              <a:off x="8304" y="2859"/>
              <a:ext cx="804" cy="634"/>
              <a:chOff x="4240" y="4051"/>
              <a:chExt cx="735" cy="1112"/>
            </a:xfrm>
          </p:grpSpPr>
          <p:sp>
            <p:nvSpPr>
              <p:cNvPr id="57" name="Rectangle 251"/>
              <p:cNvSpPr>
                <a:spLocks noChangeArrowheads="1"/>
              </p:cNvSpPr>
              <p:nvPr/>
            </p:nvSpPr>
            <p:spPr bwMode="auto">
              <a:xfrm>
                <a:off x="4280" y="4212"/>
                <a:ext cx="695" cy="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浏览者</a:t>
                </a:r>
              </a:p>
            </p:txBody>
          </p:sp>
          <p:cxnSp>
            <p:nvCxnSpPr>
              <p:cNvPr id="58" name="Line 252"/>
              <p:cNvCxnSpPr/>
              <p:nvPr/>
            </p:nvCxnSpPr>
            <p:spPr bwMode="auto">
              <a:xfrm>
                <a:off x="4240" y="4051"/>
                <a:ext cx="0"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Line 253"/>
              <p:cNvCxnSpPr/>
              <p:nvPr/>
            </p:nvCxnSpPr>
            <p:spPr bwMode="auto">
              <a:xfrm>
                <a:off x="4240" y="4051"/>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42" name="Group 259"/>
            <p:cNvGrpSpPr>
              <a:grpSpLocks/>
            </p:cNvGrpSpPr>
            <p:nvPr/>
          </p:nvGrpSpPr>
          <p:grpSpPr bwMode="auto">
            <a:xfrm>
              <a:off x="4291" y="5431"/>
              <a:ext cx="967" cy="1158"/>
              <a:chOff x="6455" y="9166"/>
              <a:chExt cx="962" cy="1090"/>
            </a:xfrm>
          </p:grpSpPr>
          <p:sp>
            <p:nvSpPr>
              <p:cNvPr id="55" name="Rectangle 260"/>
              <p:cNvSpPr>
                <a:spLocks noChangeArrowheads="1"/>
              </p:cNvSpPr>
              <p:nvPr/>
            </p:nvSpPr>
            <p:spPr bwMode="auto">
              <a:xfrm>
                <a:off x="6455" y="9166"/>
                <a:ext cx="962" cy="3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lnSpc>
                    <a:spcPts val="1000"/>
                  </a:lnSpc>
                  <a:spcBef>
                    <a:spcPts val="0"/>
                  </a:spcBef>
                  <a:spcAft>
                    <a:spcPts val="0"/>
                  </a:spcAft>
                </a:pPr>
                <a:r>
                  <a:rPr lang="en-US" sz="1050" kern="100">
                    <a:effectLst/>
                    <a:latin typeface="宋体"/>
                    <a:ea typeface="宋体"/>
                    <a:cs typeface="Times New Roman"/>
                  </a:rPr>
                  <a:t>P4</a:t>
                </a:r>
                <a:endParaRPr lang="zh-CN" sz="1050" kern="100">
                  <a:effectLst/>
                  <a:latin typeface="Calibri"/>
                  <a:ea typeface="宋体"/>
                  <a:cs typeface="Times New Roman"/>
                </a:endParaRPr>
              </a:p>
            </p:txBody>
          </p:sp>
          <p:sp>
            <p:nvSpPr>
              <p:cNvPr id="56" name="Rectangle 261"/>
              <p:cNvSpPr>
                <a:spLocks noChangeArrowheads="1"/>
              </p:cNvSpPr>
              <p:nvPr/>
            </p:nvSpPr>
            <p:spPr bwMode="auto">
              <a:xfrm>
                <a:off x="6455" y="9515"/>
                <a:ext cx="955" cy="7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匹配信息管理</a:t>
                </a:r>
              </a:p>
            </p:txBody>
          </p:sp>
        </p:grpSp>
        <p:grpSp>
          <p:nvGrpSpPr>
            <p:cNvPr id="43" name="Group 263"/>
            <p:cNvGrpSpPr>
              <a:grpSpLocks/>
            </p:cNvGrpSpPr>
            <p:nvPr/>
          </p:nvGrpSpPr>
          <p:grpSpPr bwMode="auto">
            <a:xfrm>
              <a:off x="2168" y="8542"/>
              <a:ext cx="1045" cy="624"/>
              <a:chOff x="4299" y="4179"/>
              <a:chExt cx="1197" cy="1088"/>
            </a:xfrm>
          </p:grpSpPr>
          <p:sp>
            <p:nvSpPr>
              <p:cNvPr id="52" name="Rectangle 264"/>
              <p:cNvSpPr>
                <a:spLocks noChangeArrowheads="1"/>
              </p:cNvSpPr>
              <p:nvPr/>
            </p:nvSpPr>
            <p:spPr bwMode="auto">
              <a:xfrm>
                <a:off x="4353" y="4316"/>
                <a:ext cx="1143" cy="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zh-CN" sz="1050" kern="100">
                    <a:effectLst/>
                    <a:latin typeface="Calibri"/>
                    <a:ea typeface="宋体"/>
                    <a:cs typeface="Times New Roman"/>
                  </a:rPr>
                  <a:t>管理者</a:t>
                </a:r>
              </a:p>
            </p:txBody>
          </p:sp>
          <p:cxnSp>
            <p:nvCxnSpPr>
              <p:cNvPr id="53" name="Line 265"/>
              <p:cNvCxnSpPr/>
              <p:nvPr/>
            </p:nvCxnSpPr>
            <p:spPr bwMode="auto">
              <a:xfrm>
                <a:off x="4299" y="4179"/>
                <a:ext cx="0"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Line 266"/>
              <p:cNvCxnSpPr/>
              <p:nvPr/>
            </p:nvCxnSpPr>
            <p:spPr bwMode="auto">
              <a:xfrm>
                <a:off x="4299" y="4179"/>
                <a:ext cx="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44" name="Group 268"/>
            <p:cNvGrpSpPr>
              <a:grpSpLocks/>
            </p:cNvGrpSpPr>
            <p:nvPr/>
          </p:nvGrpSpPr>
          <p:grpSpPr bwMode="auto">
            <a:xfrm>
              <a:off x="4317" y="8253"/>
              <a:ext cx="960" cy="1163"/>
              <a:chOff x="6645" y="8796"/>
              <a:chExt cx="954" cy="1094"/>
            </a:xfrm>
          </p:grpSpPr>
          <p:sp>
            <p:nvSpPr>
              <p:cNvPr id="50" name="Rectangle 269"/>
              <p:cNvSpPr>
                <a:spLocks noChangeArrowheads="1"/>
              </p:cNvSpPr>
              <p:nvPr/>
            </p:nvSpPr>
            <p:spPr bwMode="auto">
              <a:xfrm>
                <a:off x="6645" y="8796"/>
                <a:ext cx="946" cy="3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lnSpc>
                    <a:spcPts val="1000"/>
                  </a:lnSpc>
                  <a:spcBef>
                    <a:spcPts val="0"/>
                  </a:spcBef>
                  <a:spcAft>
                    <a:spcPts val="0"/>
                  </a:spcAft>
                </a:pPr>
                <a:r>
                  <a:rPr lang="en-US" sz="1050" kern="100">
                    <a:effectLst/>
                    <a:latin typeface="宋体"/>
                    <a:ea typeface="宋体"/>
                    <a:cs typeface="Times New Roman"/>
                  </a:rPr>
                  <a:t>P6</a:t>
                </a:r>
                <a:endParaRPr lang="zh-CN" sz="1050" kern="100">
                  <a:effectLst/>
                  <a:latin typeface="Calibri"/>
                  <a:ea typeface="宋体"/>
                  <a:cs typeface="Times New Roman"/>
                </a:endParaRPr>
              </a:p>
            </p:txBody>
          </p:sp>
          <p:sp>
            <p:nvSpPr>
              <p:cNvPr id="51" name="Rectangle 270"/>
              <p:cNvSpPr>
                <a:spLocks noChangeArrowheads="1"/>
              </p:cNvSpPr>
              <p:nvPr/>
            </p:nvSpPr>
            <p:spPr bwMode="auto">
              <a:xfrm>
                <a:off x="6647" y="9149"/>
                <a:ext cx="952" cy="7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pPr>
                <a:r>
                  <a:rPr lang="zh-CN" sz="1050" kern="100">
                    <a:effectLst/>
                    <a:latin typeface="Calibri"/>
                    <a:ea typeface="宋体"/>
                    <a:cs typeface="Times New Roman"/>
                  </a:rPr>
                  <a:t>歌单管理</a:t>
                </a:r>
              </a:p>
            </p:txBody>
          </p:sp>
        </p:grpSp>
        <p:grpSp>
          <p:nvGrpSpPr>
            <p:cNvPr id="45" name="Group 271"/>
            <p:cNvGrpSpPr>
              <a:grpSpLocks/>
            </p:cNvGrpSpPr>
            <p:nvPr/>
          </p:nvGrpSpPr>
          <p:grpSpPr bwMode="auto">
            <a:xfrm>
              <a:off x="4301" y="6780"/>
              <a:ext cx="906" cy="1160"/>
              <a:chOff x="6480" y="8928"/>
              <a:chExt cx="900" cy="1092"/>
            </a:xfrm>
          </p:grpSpPr>
          <p:sp>
            <p:nvSpPr>
              <p:cNvPr id="48" name="Rectangle 272"/>
              <p:cNvSpPr>
                <a:spLocks noChangeArrowheads="1"/>
              </p:cNvSpPr>
              <p:nvPr/>
            </p:nvSpPr>
            <p:spPr bwMode="auto">
              <a:xfrm>
                <a:off x="6480" y="8928"/>
                <a:ext cx="900" cy="3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lnSpc>
                    <a:spcPts val="1000"/>
                  </a:lnSpc>
                  <a:spcBef>
                    <a:spcPts val="0"/>
                  </a:spcBef>
                  <a:spcAft>
                    <a:spcPts val="0"/>
                  </a:spcAft>
                </a:pPr>
                <a:r>
                  <a:rPr lang="en-US" sz="1050" kern="100">
                    <a:effectLst/>
                    <a:latin typeface="宋体"/>
                    <a:ea typeface="宋体"/>
                    <a:cs typeface="Times New Roman"/>
                  </a:rPr>
                  <a:t>P5</a:t>
                </a:r>
                <a:endParaRPr lang="zh-CN" sz="1050" kern="100">
                  <a:effectLst/>
                  <a:latin typeface="Calibri"/>
                  <a:ea typeface="宋体"/>
                  <a:cs typeface="Times New Roman"/>
                </a:endParaRPr>
              </a:p>
            </p:txBody>
          </p:sp>
          <p:sp>
            <p:nvSpPr>
              <p:cNvPr id="49" name="Rectangle 273"/>
              <p:cNvSpPr>
                <a:spLocks noChangeArrowheads="1"/>
              </p:cNvSpPr>
              <p:nvPr/>
            </p:nvSpPr>
            <p:spPr bwMode="auto">
              <a:xfrm>
                <a:off x="6480" y="9279"/>
                <a:ext cx="900" cy="7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l">
                  <a:spcBef>
                    <a:spcPts val="0"/>
                  </a:spcBef>
                  <a:spcAft>
                    <a:spcPts val="0"/>
                  </a:spcAft>
                </a:pPr>
                <a:r>
                  <a:rPr lang="zh-CN" sz="1050" kern="100">
                    <a:effectLst/>
                    <a:latin typeface="Calibri"/>
                    <a:ea typeface="宋体"/>
                    <a:cs typeface="Times New Roman"/>
                  </a:rPr>
                  <a:t>评价管理</a:t>
                </a:r>
              </a:p>
            </p:txBody>
          </p:sp>
        </p:grpSp>
      </p:grpSp>
      <p:cxnSp>
        <p:nvCxnSpPr>
          <p:cNvPr id="9" name="肘形连接符 8"/>
          <p:cNvCxnSpPr/>
          <p:nvPr/>
        </p:nvCxnSpPr>
        <p:spPr>
          <a:xfrm flipV="1">
            <a:off x="5816804" y="3273165"/>
            <a:ext cx="897918" cy="31166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5742337" y="3660595"/>
            <a:ext cx="945376" cy="884663"/>
          </a:xfrm>
          <a:prstGeom prst="bentConnector3">
            <a:avLst>
              <a:gd name="adj1" fmla="val 455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5761508" y="2715577"/>
            <a:ext cx="882683" cy="24785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1" idx="3"/>
          </p:cNvCxnSpPr>
          <p:nvPr/>
        </p:nvCxnSpPr>
        <p:spPr>
          <a:xfrm flipV="1">
            <a:off x="5852785" y="6046558"/>
            <a:ext cx="2637717" cy="1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89" idx="2"/>
          </p:cNvCxnSpPr>
          <p:nvPr/>
        </p:nvCxnSpPr>
        <p:spPr>
          <a:xfrm flipH="1" flipV="1">
            <a:off x="8484832" y="4096480"/>
            <a:ext cx="5670" cy="19677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02" name="肘形连接符 4101"/>
          <p:cNvCxnSpPr/>
          <p:nvPr/>
        </p:nvCxnSpPr>
        <p:spPr>
          <a:xfrm rot="16200000" flipH="1">
            <a:off x="5899038" y="1442853"/>
            <a:ext cx="1130370" cy="951646"/>
          </a:xfrm>
          <a:prstGeom prst="bentConnector3">
            <a:avLst>
              <a:gd name="adj1" fmla="val -227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Line 193"/>
          <p:cNvCxnSpPr/>
          <p:nvPr/>
        </p:nvCxnSpPr>
        <p:spPr bwMode="auto">
          <a:xfrm>
            <a:off x="5170810" y="2911850"/>
            <a:ext cx="0" cy="361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直接箭头连接符 110"/>
          <p:cNvCxnSpPr/>
          <p:nvPr/>
        </p:nvCxnSpPr>
        <p:spPr>
          <a:xfrm>
            <a:off x="7392144" y="1949513"/>
            <a:ext cx="0" cy="48133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897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îṡlíḍè">
            <a:extLst>
              <a:ext uri="{FF2B5EF4-FFF2-40B4-BE49-F238E27FC236}">
                <a16:creationId xmlns:a16="http://schemas.microsoft.com/office/drawing/2014/main" xmlns="" id="{E7FFCF87-6C9E-4B34-A595-E557CF6E4987}"/>
              </a:ext>
            </a:extLst>
          </p:cNvPr>
          <p:cNvSpPr/>
          <p:nvPr/>
        </p:nvSpPr>
        <p:spPr bwMode="auto">
          <a:xfrm>
            <a:off x="-458" y="1"/>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AA82A628-EBE4-4D7D-8A38-3E90238CAA8B}"/>
              </a:ext>
            </a:extLst>
          </p:cNvPr>
          <p:cNvSpPr>
            <a:spLocks noGrp="1"/>
          </p:cNvSpPr>
          <p:nvPr>
            <p:ph type="title"/>
          </p:nvPr>
        </p:nvSpPr>
        <p:spPr>
          <a:xfrm>
            <a:off x="657677" y="182014"/>
            <a:ext cx="10850563" cy="1028699"/>
          </a:xfrm>
        </p:spPr>
        <p:txBody>
          <a:bodyPr/>
          <a:lstStyle/>
          <a:p>
            <a:r>
              <a:rPr lang="zh-CN" altLang="en-US" dirty="0">
                <a:latin typeface="Kozuka Mincho Pr6N M" pitchFamily="18" charset="-128"/>
                <a:ea typeface="Kozuka Mincho Pr6N M" pitchFamily="18" charset="-128"/>
              </a:rPr>
              <a:t>代码</a:t>
            </a:r>
            <a:r>
              <a:rPr lang="zh-CN" altLang="en-US" dirty="0" smtClean="0">
                <a:latin typeface="Kozuka Mincho Pr6N M" pitchFamily="18" charset="-128"/>
                <a:ea typeface="Kozuka Mincho Pr6N M" pitchFamily="18" charset="-128"/>
              </a:rPr>
              <a:t>设计</a:t>
            </a:r>
            <a:endParaRPr lang="zh-CN" altLang="en-US" dirty="0">
              <a:latin typeface="Kozuka Mincho Pr6N M" pitchFamily="18" charset="-128"/>
              <a:ea typeface="Kozuka Mincho Pr6N M" pitchFamily="18" charset="-128"/>
            </a:endParaRPr>
          </a:p>
        </p:txBody>
      </p:sp>
      <p:sp>
        <p:nvSpPr>
          <p:cNvPr id="4" name="灯片编号占位符 3">
            <a:extLst>
              <a:ext uri="{FF2B5EF4-FFF2-40B4-BE49-F238E27FC236}">
                <a16:creationId xmlns:a16="http://schemas.microsoft.com/office/drawing/2014/main" xmlns="" id="{222B8A71-80FB-4067-BFDD-87A2A51FCE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1" name="îṧḷîḍè">
            <a:extLst>
              <a:ext uri="{FF2B5EF4-FFF2-40B4-BE49-F238E27FC236}">
                <a16:creationId xmlns:a16="http://schemas.microsoft.com/office/drawing/2014/main" xmlns="" id="{71F1A165-32CD-4592-B273-0FF0DC04F9ED}"/>
              </a:ext>
            </a:extLst>
          </p:cNvPr>
          <p:cNvSpPr txBox="1"/>
          <p:nvPr/>
        </p:nvSpPr>
        <p:spPr>
          <a:xfrm>
            <a:off x="911424" y="1210713"/>
            <a:ext cx="4443411" cy="392512"/>
          </a:xfrm>
          <a:prstGeom prst="rect">
            <a:avLst/>
          </a:prstGeom>
          <a:noFill/>
          <a:ln>
            <a:noFill/>
          </a:ln>
        </p:spPr>
        <p:txBody>
          <a:bodyPr wrap="none" lIns="91440" tIns="45720" rIns="91440" bIns="45720" anchor="t" anchorCtr="0">
            <a:noAutofit/>
          </a:bodyPr>
          <a:lstStyle/>
          <a:p>
            <a:pPr>
              <a:buSzPct val="25000"/>
            </a:pPr>
            <a:endParaRPr lang="de-DE" sz="2000" b="1" dirty="0">
              <a:latin typeface="华文中宋" pitchFamily="2" charset="-122"/>
              <a:ea typeface="华文中宋" pitchFamily="2" charset="-122"/>
            </a:endParaRPr>
          </a:p>
        </p:txBody>
      </p:sp>
      <p:sp>
        <p:nvSpPr>
          <p:cNvPr id="42" name="矩形 41"/>
          <p:cNvSpPr/>
          <p:nvPr/>
        </p:nvSpPr>
        <p:spPr>
          <a:xfrm>
            <a:off x="895196" y="1670118"/>
            <a:ext cx="10817427" cy="1200329"/>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中宋" pitchFamily="2" charset="-122"/>
                <a:ea typeface="华文中宋" pitchFamily="2" charset="-122"/>
              </a:rPr>
              <a:t>系统中对用户</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，歌曲</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，歌单</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歌手</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进行了代码设计，为实现系统自动编码，编码大多采用层次码加顺序</a:t>
            </a:r>
            <a:r>
              <a:rPr lang="zh-CN" altLang="zh-CN" dirty="0" smtClean="0">
                <a:latin typeface="华文中宋" pitchFamily="2" charset="-122"/>
                <a:ea typeface="华文中宋" pitchFamily="2" charset="-122"/>
              </a:rPr>
              <a:t>码</a:t>
            </a:r>
            <a:r>
              <a:rPr lang="zh-CN" altLang="en-US" dirty="0" smtClean="0">
                <a:latin typeface="华文中宋" pitchFamily="2" charset="-122"/>
                <a:ea typeface="华文中宋" pitchFamily="2" charset="-122"/>
              </a:rPr>
              <a:t>。</a:t>
            </a:r>
            <a:endParaRPr lang="en-US" altLang="zh-CN" dirty="0" smtClean="0">
              <a:latin typeface="华文中宋" pitchFamily="2" charset="-122"/>
              <a:ea typeface="华文中宋" pitchFamily="2" charset="-122"/>
            </a:endParaRPr>
          </a:p>
          <a:p>
            <a:pPr marL="285750" indent="-285750">
              <a:buFont typeface="Arial" panose="020B0604020202020204" pitchFamily="34" charset="0"/>
              <a:buChar char="•"/>
            </a:pPr>
            <a:r>
              <a:rPr lang="zh-CN" altLang="zh-CN" dirty="0" smtClean="0">
                <a:latin typeface="华文中宋" pitchFamily="2" charset="-122"/>
                <a:ea typeface="华文中宋" pitchFamily="2" charset="-122"/>
              </a:rPr>
              <a:t>用户</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层次码表示城市（城市名缩写）、注册年份后两位、注册</a:t>
            </a:r>
            <a:r>
              <a:rPr lang="zh-CN" altLang="zh-CN" dirty="0" smtClean="0">
                <a:latin typeface="华文中宋" pitchFamily="2" charset="-122"/>
                <a:ea typeface="华文中宋" pitchFamily="2" charset="-122"/>
              </a:rPr>
              <a:t>日期，</a:t>
            </a:r>
            <a:r>
              <a:rPr lang="zh-CN" altLang="zh-CN" dirty="0">
                <a:latin typeface="华文中宋" pitchFamily="2" charset="-122"/>
                <a:ea typeface="华文中宋" pitchFamily="2" charset="-122"/>
              </a:rPr>
              <a:t>顺序码则表示用户注册形成的先后次序。考虑</a:t>
            </a:r>
            <a:r>
              <a:rPr lang="zh-CN" altLang="zh-CN" dirty="0" smtClean="0">
                <a:latin typeface="华文中宋" pitchFamily="2" charset="-122"/>
                <a:ea typeface="华文中宋" pitchFamily="2" charset="-122"/>
              </a:rPr>
              <a:t>到</a:t>
            </a:r>
            <a:r>
              <a:rPr lang="zh-CN" altLang="en-US" dirty="0">
                <a:latin typeface="华文中宋" pitchFamily="2" charset="-122"/>
                <a:ea typeface="华文中宋" pitchFamily="2" charset="-122"/>
              </a:rPr>
              <a:t>系统</a:t>
            </a:r>
            <a:r>
              <a:rPr lang="zh-CN" altLang="zh-CN" dirty="0" smtClean="0">
                <a:latin typeface="华文中宋" pitchFamily="2" charset="-122"/>
                <a:ea typeface="华文中宋" pitchFamily="2" charset="-122"/>
              </a:rPr>
              <a:t>的</a:t>
            </a:r>
            <a:r>
              <a:rPr lang="zh-CN" altLang="zh-CN" dirty="0">
                <a:latin typeface="华文中宋" pitchFamily="2" charset="-122"/>
                <a:ea typeface="华文中宋" pitchFamily="2" charset="-122"/>
              </a:rPr>
              <a:t>规模</a:t>
            </a:r>
            <a:r>
              <a:rPr lang="zh-CN" altLang="zh-CN" dirty="0" smtClean="0">
                <a:latin typeface="华文中宋" pitchFamily="2" charset="-122"/>
                <a:ea typeface="华文中宋" pitchFamily="2" charset="-122"/>
              </a:rPr>
              <a:t>和</a:t>
            </a:r>
            <a:r>
              <a:rPr lang="zh-CN" altLang="en-US" dirty="0">
                <a:latin typeface="华文中宋" pitchFamily="2" charset="-122"/>
                <a:ea typeface="华文中宋" pitchFamily="2" charset="-122"/>
              </a:rPr>
              <a:t>用户</a:t>
            </a:r>
            <a:r>
              <a:rPr lang="zh-CN" altLang="zh-CN" dirty="0" smtClean="0">
                <a:latin typeface="华文中宋" pitchFamily="2" charset="-122"/>
                <a:ea typeface="华文中宋" pitchFamily="2" charset="-122"/>
              </a:rPr>
              <a:t>的</a:t>
            </a:r>
            <a:r>
              <a:rPr lang="zh-CN" altLang="zh-CN" dirty="0">
                <a:latin typeface="华文中宋" pitchFamily="2" charset="-122"/>
                <a:ea typeface="华文中宋" pitchFamily="2" charset="-122"/>
              </a:rPr>
              <a:t>数量，编号的顺序码采用三位</a:t>
            </a:r>
            <a:r>
              <a:rPr lang="zh-CN"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用户</a:t>
            </a:r>
            <a:r>
              <a:rPr lang="en-US" altLang="zh-CN" dirty="0" smtClean="0">
                <a:latin typeface="华文中宋" pitchFamily="2" charset="-122"/>
                <a:ea typeface="华文中宋" pitchFamily="2" charset="-122"/>
              </a:rPr>
              <a:t>id</a:t>
            </a:r>
            <a:r>
              <a:rPr lang="zh-CN" altLang="zh-CN" dirty="0" smtClean="0">
                <a:latin typeface="华文中宋" pitchFamily="2" charset="-122"/>
                <a:ea typeface="华文中宋" pitchFamily="2" charset="-122"/>
              </a:rPr>
              <a:t>代码</a:t>
            </a:r>
            <a:r>
              <a:rPr lang="zh-CN" altLang="zh-CN" dirty="0">
                <a:latin typeface="华文中宋" pitchFamily="2" charset="-122"/>
                <a:ea typeface="华文中宋" pitchFamily="2" charset="-122"/>
              </a:rPr>
              <a:t>模型如</a:t>
            </a:r>
            <a:r>
              <a:rPr lang="zh-CN" altLang="zh-CN" dirty="0" smtClean="0">
                <a:latin typeface="华文中宋" pitchFamily="2" charset="-122"/>
                <a:ea typeface="华文中宋" pitchFamily="2" charset="-122"/>
              </a:rPr>
              <a:t>图</a:t>
            </a:r>
            <a:r>
              <a:rPr lang="zh-CN" altLang="en-US" dirty="0">
                <a:latin typeface="华文中宋" pitchFamily="2" charset="-122"/>
                <a:ea typeface="华文中宋" pitchFamily="2" charset="-122"/>
              </a:rPr>
              <a:t>：</a:t>
            </a:r>
          </a:p>
        </p:txBody>
      </p:sp>
      <p:sp>
        <p:nvSpPr>
          <p:cNvPr id="4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val="219534639"/>
              </p:ext>
            </p:extLst>
          </p:nvPr>
        </p:nvGraphicFramePr>
        <p:xfrm>
          <a:off x="4548981" y="3001102"/>
          <a:ext cx="3094038" cy="1580026"/>
        </p:xfrm>
        <a:graphic>
          <a:graphicData uri="http://schemas.openxmlformats.org/presentationml/2006/ole">
            <mc:AlternateContent xmlns:mc="http://schemas.openxmlformats.org/markup-compatibility/2006">
              <mc:Choice xmlns:v="urn:schemas-microsoft-com:vml" Requires="v">
                <p:oleObj spid="_x0000_s3082" r:id="rId3" imgW="3095727" imgH="1436554" progId="Visio.Drawing.11">
                  <p:embed/>
                </p:oleObj>
              </mc:Choice>
              <mc:Fallback>
                <p:oleObj r:id="rId3" imgW="3095727" imgH="143655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981" y="3001102"/>
                        <a:ext cx="3094038" cy="1580026"/>
                      </a:xfrm>
                      <a:prstGeom prst="rect">
                        <a:avLst/>
                      </a:prstGeom>
                      <a:noFill/>
                    </p:spPr>
                  </p:pic>
                </p:oleObj>
              </mc:Fallback>
            </mc:AlternateContent>
          </a:graphicData>
        </a:graphic>
      </p:graphicFrame>
      <p:sp>
        <p:nvSpPr>
          <p:cNvPr id="45" name="矩形 44"/>
          <p:cNvSpPr/>
          <p:nvPr/>
        </p:nvSpPr>
        <p:spPr>
          <a:xfrm>
            <a:off x="895196" y="4669017"/>
            <a:ext cx="7003475" cy="1754326"/>
          </a:xfrm>
          <a:prstGeom prst="rect">
            <a:avLst/>
          </a:prstGeom>
        </p:spPr>
        <p:txBody>
          <a:bodyPr wrap="square">
            <a:spAutoFit/>
          </a:bodyPr>
          <a:lstStyle/>
          <a:p>
            <a:r>
              <a:rPr lang="en-US" altLang="zh-CN" dirty="0" smtClean="0">
                <a:latin typeface="华文中宋" pitchFamily="2" charset="-122"/>
                <a:ea typeface="华文中宋" pitchFamily="2" charset="-122"/>
              </a:rPr>
              <a:t>                                              2</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+2</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+4</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可变</a:t>
            </a:r>
            <a:r>
              <a:rPr lang="en-US" altLang="zh-CN" dirty="0">
                <a:latin typeface="华文中宋" pitchFamily="2" charset="-122"/>
                <a:ea typeface="华文中宋" pitchFamily="2" charset="-122"/>
              </a:rPr>
              <a:t>3</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可变</a:t>
            </a:r>
            <a:r>
              <a:rPr lang="en-US" altLang="zh-CN" dirty="0">
                <a:latin typeface="华文中宋" pitchFamily="2" charset="-122"/>
                <a:ea typeface="华文中宋" pitchFamily="2" charset="-122"/>
              </a:rPr>
              <a:t>11</a:t>
            </a:r>
            <a:r>
              <a:rPr lang="zh-CN" altLang="zh-CN" dirty="0">
                <a:latin typeface="华文中宋" pitchFamily="2" charset="-122"/>
                <a:ea typeface="华文中宋" pitchFamily="2" charset="-122"/>
              </a:rPr>
              <a:t>位</a:t>
            </a:r>
          </a:p>
          <a:p>
            <a:r>
              <a:rPr lang="en-US" altLang="zh-CN" dirty="0">
                <a:latin typeface="华文中宋" pitchFamily="2" charset="-122"/>
                <a:ea typeface="华文中宋" pitchFamily="2" charset="-122"/>
              </a:rPr>
              <a:t> </a:t>
            </a:r>
            <a:endParaRPr lang="zh-CN" altLang="zh-CN" dirty="0">
              <a:latin typeface="华文中宋" pitchFamily="2" charset="-122"/>
              <a:ea typeface="华文中宋" pitchFamily="2" charset="-122"/>
            </a:endParaRPr>
          </a:p>
          <a:p>
            <a:pPr marL="285750" indent="-285750">
              <a:buFont typeface="Arial" panose="020B0604020202020204" pitchFamily="34" charset="0"/>
              <a:buChar char="•"/>
            </a:pPr>
            <a:r>
              <a:rPr lang="zh-CN" altLang="zh-CN" dirty="0">
                <a:latin typeface="华文中宋" pitchFamily="2" charset="-122"/>
                <a:ea typeface="华文中宋" pitchFamily="2" charset="-122"/>
              </a:rPr>
              <a:t>歌曲</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a:t>
            </a:r>
            <a:r>
              <a:rPr lang="en-US" altLang="zh-CN" dirty="0" err="1">
                <a:latin typeface="华文中宋" pitchFamily="2" charset="-122"/>
                <a:ea typeface="华文中宋" pitchFamily="2" charset="-122"/>
              </a:rPr>
              <a:t>Songid</a:t>
            </a:r>
            <a:r>
              <a:rPr lang="zh-CN" altLang="zh-CN" dirty="0">
                <a:latin typeface="华文中宋" pitchFamily="2" charset="-122"/>
                <a:ea typeface="华文中宋" pitchFamily="2" charset="-122"/>
              </a:rPr>
              <a:t>）顺序码 按照歌曲录入曲库的次序 可变</a:t>
            </a:r>
            <a:r>
              <a:rPr lang="en-US" altLang="zh-CN" dirty="0">
                <a:latin typeface="华文中宋" pitchFamily="2" charset="-122"/>
                <a:ea typeface="华文中宋" pitchFamily="2" charset="-122"/>
              </a:rPr>
              <a:t>8</a:t>
            </a:r>
            <a:r>
              <a:rPr lang="zh-CN" altLang="zh-CN" dirty="0">
                <a:latin typeface="华文中宋" pitchFamily="2" charset="-122"/>
                <a:ea typeface="华文中宋" pitchFamily="2" charset="-122"/>
              </a:rPr>
              <a:t>位</a:t>
            </a:r>
          </a:p>
          <a:p>
            <a:pPr marL="285750" indent="-285750">
              <a:buFont typeface="Arial" panose="020B0604020202020204" pitchFamily="34" charset="0"/>
              <a:buChar char="•"/>
            </a:pPr>
            <a:r>
              <a:rPr lang="zh-CN" altLang="zh-CN" dirty="0">
                <a:latin typeface="华文中宋" pitchFamily="2" charset="-122"/>
                <a:ea typeface="华文中宋" pitchFamily="2" charset="-122"/>
              </a:rPr>
              <a:t>歌单</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a:t>
            </a:r>
            <a:r>
              <a:rPr lang="en-US" altLang="zh-CN" dirty="0" err="1">
                <a:latin typeface="华文中宋" pitchFamily="2" charset="-122"/>
                <a:ea typeface="华文中宋" pitchFamily="2" charset="-122"/>
              </a:rPr>
              <a:t>playlistid</a:t>
            </a:r>
            <a:r>
              <a:rPr lang="zh-CN" altLang="zh-CN" dirty="0">
                <a:latin typeface="华文中宋" pitchFamily="2" charset="-122"/>
                <a:ea typeface="华文中宋" pitchFamily="2" charset="-122"/>
              </a:rPr>
              <a:t>）层次码</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顺序码</a:t>
            </a:r>
            <a:r>
              <a:rPr lang="en-US" altLang="zh-CN" dirty="0">
                <a:latin typeface="华文中宋" pitchFamily="2" charset="-122"/>
                <a:ea typeface="华文中宋" pitchFamily="2" charset="-122"/>
              </a:rPr>
              <a:t> NNNN NNNNN</a:t>
            </a:r>
            <a:endParaRPr lang="zh-CN" altLang="zh-CN" dirty="0">
              <a:latin typeface="华文中宋" pitchFamily="2" charset="-122"/>
              <a:ea typeface="华文中宋" pitchFamily="2" charset="-122"/>
            </a:endParaRPr>
          </a:p>
          <a:p>
            <a:r>
              <a:rPr lang="en-US" altLang="zh-CN" dirty="0" smtClean="0">
                <a:latin typeface="华文中宋" pitchFamily="2" charset="-122"/>
                <a:ea typeface="华文中宋" pitchFamily="2" charset="-122"/>
              </a:rPr>
              <a:t>    </a:t>
            </a:r>
            <a:r>
              <a:rPr lang="zh-CN" altLang="zh-CN" dirty="0" smtClean="0">
                <a:latin typeface="华文中宋" pitchFamily="2" charset="-122"/>
                <a:ea typeface="华文中宋" pitchFamily="2" charset="-122"/>
              </a:rPr>
              <a:t>年份</a:t>
            </a:r>
            <a:r>
              <a:rPr lang="zh-CN" altLang="zh-CN" dirty="0">
                <a:latin typeface="华文中宋" pitchFamily="2" charset="-122"/>
                <a:ea typeface="华文中宋" pitchFamily="2" charset="-122"/>
              </a:rPr>
              <a:t>后两位和月份</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创建歌单的次序</a:t>
            </a:r>
            <a:r>
              <a:rPr lang="en-US" altLang="zh-CN" dirty="0">
                <a:latin typeface="华文中宋" pitchFamily="2" charset="-122"/>
                <a:ea typeface="华文中宋" pitchFamily="2" charset="-122"/>
              </a:rPr>
              <a:t> 4</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可变</a:t>
            </a:r>
            <a:r>
              <a:rPr lang="en-US" altLang="zh-CN" dirty="0">
                <a:latin typeface="华文中宋" pitchFamily="2" charset="-122"/>
                <a:ea typeface="华文中宋" pitchFamily="2" charset="-122"/>
              </a:rPr>
              <a:t>5</a:t>
            </a:r>
            <a:r>
              <a:rPr lang="zh-CN" altLang="zh-CN" dirty="0">
                <a:latin typeface="华文中宋" pitchFamily="2" charset="-122"/>
                <a:ea typeface="华文中宋" pitchFamily="2" charset="-122"/>
              </a:rPr>
              <a:t>位</a:t>
            </a:r>
            <a:r>
              <a:rPr lang="en-US" altLang="zh-CN" dirty="0">
                <a:latin typeface="华文中宋" pitchFamily="2" charset="-122"/>
                <a:ea typeface="华文中宋" pitchFamily="2" charset="-122"/>
              </a:rPr>
              <a:t>=</a:t>
            </a:r>
            <a:r>
              <a:rPr lang="zh-CN" altLang="zh-CN" dirty="0" smtClean="0">
                <a:latin typeface="华文中宋" pitchFamily="2" charset="-122"/>
                <a:ea typeface="华文中宋" pitchFamily="2" charset="-122"/>
              </a:rPr>
              <a:t>可变</a:t>
            </a:r>
            <a:r>
              <a:rPr lang="en-US" altLang="zh-CN" dirty="0" smtClean="0">
                <a:latin typeface="华文中宋" pitchFamily="2" charset="-122"/>
                <a:ea typeface="华文中宋" pitchFamily="2" charset="-122"/>
              </a:rPr>
              <a:t>13</a:t>
            </a:r>
            <a:r>
              <a:rPr lang="zh-CN" altLang="zh-CN" dirty="0" smtClean="0">
                <a:latin typeface="华文中宋" pitchFamily="2" charset="-122"/>
                <a:ea typeface="华文中宋" pitchFamily="2" charset="-122"/>
              </a:rPr>
              <a:t>位</a:t>
            </a:r>
            <a:endParaRPr lang="zh-CN" altLang="zh-CN" dirty="0">
              <a:latin typeface="华文中宋" pitchFamily="2" charset="-122"/>
              <a:ea typeface="华文中宋" pitchFamily="2" charset="-122"/>
            </a:endParaRPr>
          </a:p>
          <a:p>
            <a:pPr marL="285750" indent="-285750">
              <a:buFont typeface="Arial" panose="020B0604020202020204" pitchFamily="34" charset="0"/>
              <a:buChar char="•"/>
            </a:pPr>
            <a:r>
              <a:rPr lang="zh-CN" altLang="zh-CN" dirty="0">
                <a:latin typeface="华文中宋" pitchFamily="2" charset="-122"/>
                <a:ea typeface="华文中宋" pitchFamily="2" charset="-122"/>
              </a:rPr>
              <a:t>歌手</a:t>
            </a:r>
            <a:r>
              <a:rPr lang="en-US" altLang="zh-CN" dirty="0">
                <a:latin typeface="华文中宋" pitchFamily="2" charset="-122"/>
                <a:ea typeface="华文中宋" pitchFamily="2" charset="-122"/>
              </a:rPr>
              <a:t>ID</a:t>
            </a:r>
            <a:r>
              <a:rPr lang="zh-CN" altLang="zh-CN" dirty="0">
                <a:latin typeface="华文中宋" pitchFamily="2" charset="-122"/>
                <a:ea typeface="华文中宋" pitchFamily="2" charset="-122"/>
              </a:rPr>
              <a:t>（</a:t>
            </a:r>
            <a:r>
              <a:rPr lang="en-US" altLang="zh-CN" dirty="0" err="1">
                <a:latin typeface="华文中宋" pitchFamily="2" charset="-122"/>
                <a:ea typeface="华文中宋" pitchFamily="2" charset="-122"/>
              </a:rPr>
              <a:t>artistid</a:t>
            </a:r>
            <a:r>
              <a:rPr lang="zh-CN" altLang="zh-CN" dirty="0">
                <a:latin typeface="华文中宋" pitchFamily="2" charset="-122"/>
                <a:ea typeface="华文中宋" pitchFamily="2" charset="-122"/>
              </a:rPr>
              <a:t>）顺序码 按照歌手录入曲库的次序 可变</a:t>
            </a:r>
            <a:r>
              <a:rPr lang="en-US" altLang="zh-CN" dirty="0">
                <a:latin typeface="华文中宋" pitchFamily="2" charset="-122"/>
                <a:ea typeface="华文中宋" pitchFamily="2" charset="-122"/>
              </a:rPr>
              <a:t>5</a:t>
            </a:r>
            <a:r>
              <a:rPr lang="zh-CN" altLang="zh-CN" dirty="0">
                <a:latin typeface="华文中宋" pitchFamily="2" charset="-122"/>
                <a:ea typeface="华文中宋" pitchFamily="2" charset="-122"/>
              </a:rPr>
              <a:t>位</a:t>
            </a:r>
          </a:p>
        </p:txBody>
      </p:sp>
    </p:spTree>
    <p:extLst>
      <p:ext uri="{BB962C8B-B14F-4D97-AF65-F5344CB8AC3E}">
        <p14:creationId xmlns:p14="http://schemas.microsoft.com/office/powerpoint/2010/main" val="167221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4" name="灯片编号占位符 3">
            <a:extLst>
              <a:ext uri="{FF2B5EF4-FFF2-40B4-BE49-F238E27FC236}">
                <a16:creationId xmlns:a16="http://schemas.microsoft.com/office/drawing/2014/main" xmlns="" id="{D89C58CB-16FF-410D-BF2C-20449C44E2D1}"/>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8" name="标题 1">
            <a:extLst>
              <a:ext uri="{FF2B5EF4-FFF2-40B4-BE49-F238E27FC236}">
                <a16:creationId xmlns:a16="http://schemas.microsoft.com/office/drawing/2014/main" xmlns="" id="{AA82A628-EBE4-4D7D-8A38-3E90238CAA8B}"/>
              </a:ext>
            </a:extLst>
          </p:cNvPr>
          <p:cNvSpPr>
            <a:spLocks noGrp="1"/>
          </p:cNvSpPr>
          <p:nvPr>
            <p:ph type="title"/>
          </p:nvPr>
        </p:nvSpPr>
        <p:spPr>
          <a:xfrm>
            <a:off x="479376" y="-315416"/>
            <a:ext cx="10850563" cy="1028699"/>
          </a:xfrm>
        </p:spPr>
        <p:txBody>
          <a:bodyPr/>
          <a:lstStyle/>
          <a:p>
            <a:r>
              <a:rPr lang="zh-CN" altLang="zh-CN" dirty="0">
                <a:latin typeface="Kozuka Mincho Pr6N M" pitchFamily="18" charset="-128"/>
                <a:ea typeface="Kozuka Mincho Pr6N M" pitchFamily="18" charset="-128"/>
              </a:rPr>
              <a:t>数据字典</a:t>
            </a:r>
          </a:p>
        </p:txBody>
      </p:sp>
      <p:sp>
        <p:nvSpPr>
          <p:cNvPr id="29" name="矩形 28"/>
          <p:cNvSpPr/>
          <p:nvPr/>
        </p:nvSpPr>
        <p:spPr>
          <a:xfrm>
            <a:off x="767408" y="1268760"/>
            <a:ext cx="6096000" cy="2031325"/>
          </a:xfrm>
          <a:prstGeom prst="rect">
            <a:avLst/>
          </a:prstGeom>
        </p:spPr>
        <p:txBody>
          <a:bodyPr>
            <a:spAutoFit/>
          </a:bodyPr>
          <a:lstStyle/>
          <a:p>
            <a:r>
              <a:rPr lang="zh-CN" altLang="zh-CN" b="1" dirty="0">
                <a:latin typeface="华文中宋" pitchFamily="2" charset="-122"/>
                <a:ea typeface="华文中宋" pitchFamily="2" charset="-122"/>
              </a:rPr>
              <a:t>用户数据项</a:t>
            </a:r>
            <a:r>
              <a:rPr lang="zh-CN" altLang="zh-CN" b="1" dirty="0" smtClean="0">
                <a:latin typeface="华文中宋" pitchFamily="2" charset="-122"/>
                <a:ea typeface="华文中宋" pitchFamily="2" charset="-122"/>
              </a:rPr>
              <a:t>描述</a:t>
            </a:r>
            <a:r>
              <a:rPr lang="zh-CN" altLang="en-US" b="1" dirty="0" smtClean="0">
                <a:latin typeface="华文中宋" pitchFamily="2" charset="-122"/>
                <a:ea typeface="华文中宋" pitchFamily="2" charset="-122"/>
              </a:rPr>
              <a:t>：</a:t>
            </a:r>
            <a:endParaRPr lang="zh-CN" altLang="zh-CN" b="1" dirty="0">
              <a:latin typeface="华文中宋" pitchFamily="2" charset="-122"/>
              <a:ea typeface="华文中宋" pitchFamily="2" charset="-122"/>
            </a:endParaRPr>
          </a:p>
          <a:p>
            <a:r>
              <a:rPr lang="zh-CN" altLang="zh-CN" dirty="0">
                <a:latin typeface="华文中宋" pitchFamily="2" charset="-122"/>
                <a:ea typeface="华文中宋" pitchFamily="2" charset="-122"/>
              </a:rPr>
              <a:t>数据项编号：</a:t>
            </a:r>
            <a:r>
              <a:rPr lang="en-US" altLang="zh-CN" dirty="0">
                <a:latin typeface="华文中宋" pitchFamily="2" charset="-122"/>
                <a:ea typeface="华文中宋" pitchFamily="2" charset="-122"/>
              </a:rPr>
              <a:t>I02-01</a:t>
            </a:r>
            <a:endParaRPr lang="zh-CN" altLang="zh-CN" dirty="0">
              <a:latin typeface="华文中宋" pitchFamily="2" charset="-122"/>
              <a:ea typeface="华文中宋" pitchFamily="2" charset="-122"/>
            </a:endParaRPr>
          </a:p>
          <a:p>
            <a:r>
              <a:rPr lang="zh-CN" altLang="zh-CN" dirty="0">
                <a:latin typeface="华文中宋" pitchFamily="2" charset="-122"/>
                <a:ea typeface="华文中宋" pitchFamily="2" charset="-122"/>
              </a:rPr>
              <a:t>数据项名称：用户编号</a:t>
            </a:r>
          </a:p>
          <a:p>
            <a:r>
              <a:rPr lang="zh-CN" altLang="zh-CN" dirty="0">
                <a:latin typeface="华文中宋" pitchFamily="2" charset="-122"/>
                <a:ea typeface="华文中宋" pitchFamily="2" charset="-122"/>
              </a:rPr>
              <a:t>别名：</a:t>
            </a:r>
            <a:r>
              <a:rPr lang="en-US" altLang="zh-CN" dirty="0" err="1">
                <a:latin typeface="华文中宋" pitchFamily="2" charset="-122"/>
                <a:ea typeface="华文中宋" pitchFamily="2" charset="-122"/>
              </a:rPr>
              <a:t>userid</a:t>
            </a:r>
            <a:endParaRPr lang="zh-CN" altLang="zh-CN" dirty="0">
              <a:latin typeface="华文中宋" pitchFamily="2" charset="-122"/>
              <a:ea typeface="华文中宋" pitchFamily="2" charset="-122"/>
            </a:endParaRPr>
          </a:p>
          <a:p>
            <a:r>
              <a:rPr lang="zh-CN" altLang="zh-CN" dirty="0">
                <a:latin typeface="华文中宋" pitchFamily="2" charset="-122"/>
                <a:ea typeface="华文中宋" pitchFamily="2" charset="-122"/>
              </a:rPr>
              <a:t>简述：用户注册时生成的代码</a:t>
            </a:r>
          </a:p>
          <a:p>
            <a:r>
              <a:rPr lang="zh-CN" altLang="zh-CN" dirty="0">
                <a:latin typeface="华文中宋" pitchFamily="2" charset="-122"/>
                <a:ea typeface="华文中宋" pitchFamily="2" charset="-122"/>
              </a:rPr>
              <a:t>类型及宽度：可变字符型，</a:t>
            </a:r>
            <a:r>
              <a:rPr lang="en-US" altLang="zh-CN" dirty="0">
                <a:latin typeface="华文中宋" pitchFamily="2" charset="-122"/>
                <a:ea typeface="华文中宋" pitchFamily="2" charset="-122"/>
              </a:rPr>
              <a:t>11</a:t>
            </a:r>
            <a:r>
              <a:rPr lang="zh-CN" altLang="zh-CN" dirty="0">
                <a:latin typeface="华文中宋" pitchFamily="2" charset="-122"/>
                <a:ea typeface="华文中宋" pitchFamily="2" charset="-122"/>
              </a:rPr>
              <a:t>位</a:t>
            </a:r>
          </a:p>
          <a:p>
            <a:r>
              <a:rPr lang="zh-CN" altLang="zh-CN" dirty="0">
                <a:latin typeface="华文中宋" pitchFamily="2" charset="-122"/>
                <a:ea typeface="华文中宋" pitchFamily="2" charset="-122"/>
              </a:rPr>
              <a:t>后</a:t>
            </a:r>
            <a:r>
              <a:rPr lang="en-US" altLang="zh-CN" dirty="0">
                <a:latin typeface="华文中宋" pitchFamily="2" charset="-122"/>
                <a:ea typeface="华文中宋" pitchFamily="2" charset="-122"/>
              </a:rPr>
              <a:t>9</a:t>
            </a:r>
            <a:r>
              <a:rPr lang="zh-CN" altLang="zh-CN" dirty="0">
                <a:latin typeface="华文中宋" pitchFamily="2" charset="-122"/>
                <a:ea typeface="华文中宋" pitchFamily="2" charset="-122"/>
              </a:rPr>
              <a:t>位取值范围：</a:t>
            </a:r>
            <a:r>
              <a:rPr lang="en-US" altLang="zh-CN" dirty="0">
                <a:latin typeface="华文中宋" pitchFamily="2" charset="-122"/>
                <a:ea typeface="华文中宋" pitchFamily="2" charset="-122"/>
              </a:rPr>
              <a:t>160101001~991231999</a:t>
            </a:r>
            <a:endParaRPr lang="zh-CN" altLang="zh-CN" dirty="0">
              <a:latin typeface="华文中宋" pitchFamily="2" charset="-122"/>
              <a:ea typeface="华文中宋" pitchFamily="2" charset="-122"/>
            </a:endParaRPr>
          </a:p>
        </p:txBody>
      </p:sp>
      <p:sp>
        <p:nvSpPr>
          <p:cNvPr id="30" name="矩形 29"/>
          <p:cNvSpPr/>
          <p:nvPr/>
        </p:nvSpPr>
        <p:spPr>
          <a:xfrm>
            <a:off x="805322" y="3794797"/>
            <a:ext cx="6744072" cy="2308324"/>
          </a:xfrm>
          <a:prstGeom prst="rect">
            <a:avLst/>
          </a:prstGeom>
        </p:spPr>
        <p:txBody>
          <a:bodyPr wrap="square">
            <a:spAutoFit/>
          </a:bodyPr>
          <a:lstStyle/>
          <a:p>
            <a:r>
              <a:rPr lang="zh-CN" altLang="zh-CN" b="1" dirty="0">
                <a:latin typeface="华文中宋" pitchFamily="2" charset="-122"/>
                <a:ea typeface="华文中宋" pitchFamily="2" charset="-122"/>
              </a:rPr>
              <a:t>数据结构</a:t>
            </a:r>
            <a:r>
              <a:rPr lang="zh-CN" altLang="zh-CN" b="1" dirty="0" smtClean="0">
                <a:latin typeface="华文中宋" pitchFamily="2" charset="-122"/>
                <a:ea typeface="华文中宋" pitchFamily="2" charset="-122"/>
              </a:rPr>
              <a:t>描述</a:t>
            </a:r>
            <a:r>
              <a:rPr lang="en-US" altLang="zh-CN" b="1" dirty="0">
                <a:latin typeface="华文中宋" pitchFamily="2" charset="-122"/>
                <a:ea typeface="华文中宋" pitchFamily="2" charset="-122"/>
              </a:rPr>
              <a:t>:</a:t>
            </a:r>
            <a:endParaRPr lang="zh-CN" altLang="zh-CN" b="1" dirty="0">
              <a:latin typeface="华文中宋" pitchFamily="2" charset="-122"/>
              <a:ea typeface="华文中宋" pitchFamily="2" charset="-122"/>
            </a:endParaRPr>
          </a:p>
          <a:p>
            <a:r>
              <a:rPr lang="zh-CN" altLang="zh-CN" dirty="0">
                <a:latin typeface="华文中宋" pitchFamily="2" charset="-122"/>
                <a:ea typeface="华文中宋" pitchFamily="2" charset="-122"/>
              </a:rPr>
              <a:t>歌单标识数据结构</a:t>
            </a:r>
          </a:p>
          <a:p>
            <a:r>
              <a:rPr lang="zh-CN" altLang="zh-CN" dirty="0">
                <a:latin typeface="华文中宋" pitchFamily="2" charset="-122"/>
                <a:ea typeface="华文中宋" pitchFamily="2" charset="-122"/>
              </a:rPr>
              <a:t>数据结构编号：</a:t>
            </a:r>
            <a:r>
              <a:rPr lang="en-US" altLang="zh-CN" dirty="0">
                <a:latin typeface="华文中宋" pitchFamily="2" charset="-122"/>
                <a:ea typeface="华文中宋" pitchFamily="2" charset="-122"/>
              </a:rPr>
              <a:t>D03-02</a:t>
            </a:r>
            <a:endParaRPr lang="zh-CN" altLang="zh-CN" dirty="0">
              <a:latin typeface="华文中宋" pitchFamily="2" charset="-122"/>
              <a:ea typeface="华文中宋" pitchFamily="2" charset="-122"/>
            </a:endParaRPr>
          </a:p>
          <a:p>
            <a:r>
              <a:rPr lang="zh-CN" altLang="zh-CN" dirty="0">
                <a:latin typeface="华文中宋" pitchFamily="2" charset="-122"/>
                <a:ea typeface="华文中宋" pitchFamily="2" charset="-122"/>
              </a:rPr>
              <a:t>数据结构名称：歌单标识</a:t>
            </a:r>
          </a:p>
          <a:p>
            <a:r>
              <a:rPr lang="zh-CN" altLang="zh-CN" dirty="0">
                <a:latin typeface="华文中宋" pitchFamily="2" charset="-122"/>
                <a:ea typeface="华文中宋" pitchFamily="2" charset="-122"/>
              </a:rPr>
              <a:t>简述：通过几个特征属性标识一个歌单</a:t>
            </a:r>
          </a:p>
          <a:p>
            <a:r>
              <a:rPr lang="zh-CN" altLang="zh-CN" dirty="0">
                <a:latin typeface="华文中宋" pitchFamily="2" charset="-122"/>
                <a:ea typeface="华文中宋" pitchFamily="2" charset="-122"/>
              </a:rPr>
              <a:t>组成：歌单名</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用户评分</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歌单类型标签</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创建时间</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所含歌曲</a:t>
            </a:r>
          </a:p>
          <a:p>
            <a:r>
              <a:rPr lang="zh-CN" altLang="zh-CN" dirty="0">
                <a:latin typeface="华文中宋" pitchFamily="2" charset="-122"/>
                <a:ea typeface="华文中宋" pitchFamily="2" charset="-122"/>
              </a:rPr>
              <a:t>相关数据流：优质歌单列表、用户资料表、歌单匹配表</a:t>
            </a:r>
          </a:p>
          <a:p>
            <a:r>
              <a:rPr lang="zh-CN" altLang="zh-CN" dirty="0">
                <a:latin typeface="华文中宋" pitchFamily="2" charset="-122"/>
                <a:ea typeface="华文中宋" pitchFamily="2" charset="-122"/>
              </a:rPr>
              <a:t>相关处理逻辑：</a:t>
            </a:r>
            <a:r>
              <a:rPr lang="en-US" altLang="zh-CN" dirty="0">
                <a:latin typeface="华文中宋" pitchFamily="2" charset="-122"/>
                <a:ea typeface="华文中宋" pitchFamily="2" charset="-122"/>
              </a:rPr>
              <a:t>P3</a:t>
            </a:r>
            <a:r>
              <a:rPr lang="zh-CN" altLang="zh-CN" dirty="0">
                <a:latin typeface="华文中宋" pitchFamily="2" charset="-122"/>
                <a:ea typeface="华文中宋" pitchFamily="2" charset="-122"/>
              </a:rPr>
              <a:t>、</a:t>
            </a:r>
            <a:r>
              <a:rPr lang="en-US" altLang="zh-CN" dirty="0">
                <a:latin typeface="华文中宋" pitchFamily="2" charset="-122"/>
                <a:ea typeface="华文中宋" pitchFamily="2" charset="-122"/>
              </a:rPr>
              <a:t>P4</a:t>
            </a:r>
            <a:r>
              <a:rPr lang="zh-CN" altLang="zh-CN" dirty="0">
                <a:latin typeface="华文中宋" pitchFamily="2" charset="-122"/>
                <a:ea typeface="华文中宋" pitchFamily="2" charset="-122"/>
              </a:rPr>
              <a:t>、</a:t>
            </a:r>
            <a:r>
              <a:rPr lang="en-US" altLang="zh-CN" dirty="0">
                <a:latin typeface="华文中宋" pitchFamily="2" charset="-122"/>
                <a:ea typeface="华文中宋" pitchFamily="2" charset="-122"/>
              </a:rPr>
              <a:t>P5</a:t>
            </a:r>
            <a:r>
              <a:rPr lang="zh-CN" altLang="zh-CN" dirty="0">
                <a:latin typeface="华文中宋" pitchFamily="2" charset="-122"/>
                <a:ea typeface="华文中宋" pitchFamily="2" charset="-122"/>
              </a:rPr>
              <a:t>、</a:t>
            </a:r>
            <a:r>
              <a:rPr lang="en-US" altLang="zh-CN" dirty="0">
                <a:latin typeface="华文中宋" pitchFamily="2" charset="-122"/>
                <a:ea typeface="华文中宋" pitchFamily="2" charset="-122"/>
              </a:rPr>
              <a:t>P6</a:t>
            </a:r>
            <a:endParaRPr lang="zh-CN" altLang="en-US" dirty="0">
              <a:latin typeface="华文中宋" pitchFamily="2" charset="-122"/>
              <a:ea typeface="华文中宋" pitchFamily="2" charset="-122"/>
            </a:endParaRPr>
          </a:p>
        </p:txBody>
      </p:sp>
      <p:sp>
        <p:nvSpPr>
          <p:cNvPr id="31" name="矩形 30"/>
          <p:cNvSpPr/>
          <p:nvPr/>
        </p:nvSpPr>
        <p:spPr>
          <a:xfrm>
            <a:off x="7248128" y="3933296"/>
            <a:ext cx="6096000" cy="2031325"/>
          </a:xfrm>
          <a:prstGeom prst="rect">
            <a:avLst/>
          </a:prstGeom>
        </p:spPr>
        <p:txBody>
          <a:bodyPr>
            <a:spAutoFit/>
          </a:bodyPr>
          <a:lstStyle/>
          <a:p>
            <a:r>
              <a:rPr lang="zh-CN" altLang="zh-CN" b="1" dirty="0" smtClean="0">
                <a:latin typeface="华文中宋" pitchFamily="2" charset="-122"/>
                <a:ea typeface="华文中宋" pitchFamily="2" charset="-122"/>
              </a:rPr>
              <a:t>数据流描述</a:t>
            </a:r>
            <a:r>
              <a:rPr lang="en-US" altLang="zh-CN" b="1" dirty="0" smtClean="0">
                <a:latin typeface="华文中宋" pitchFamily="2" charset="-122"/>
                <a:ea typeface="华文中宋" pitchFamily="2" charset="-122"/>
              </a:rPr>
              <a:t>:</a:t>
            </a:r>
            <a:endParaRPr lang="zh-CN" altLang="zh-CN" b="1" dirty="0" smtClean="0">
              <a:latin typeface="华文中宋" pitchFamily="2" charset="-122"/>
              <a:ea typeface="华文中宋" pitchFamily="2" charset="-122"/>
            </a:endParaRPr>
          </a:p>
          <a:p>
            <a:r>
              <a:rPr lang="zh-CN" altLang="zh-CN" dirty="0" smtClean="0">
                <a:latin typeface="华文中宋" pitchFamily="2" charset="-122"/>
                <a:ea typeface="华文中宋" pitchFamily="2" charset="-122"/>
              </a:rPr>
              <a:t>用户</a:t>
            </a:r>
            <a:r>
              <a:rPr lang="en-US" altLang="zh-CN" dirty="0" smtClean="0">
                <a:latin typeface="华文中宋" pitchFamily="2" charset="-122"/>
                <a:ea typeface="华文中宋" pitchFamily="2" charset="-122"/>
              </a:rPr>
              <a:t>-</a:t>
            </a:r>
            <a:r>
              <a:rPr lang="zh-CN" altLang="zh-CN" dirty="0" smtClean="0">
                <a:latin typeface="华文中宋" pitchFamily="2" charset="-122"/>
                <a:ea typeface="华文中宋" pitchFamily="2" charset="-122"/>
              </a:rPr>
              <a:t>歌单信息流描述</a:t>
            </a:r>
          </a:p>
          <a:p>
            <a:r>
              <a:rPr lang="zh-CN" altLang="zh-CN" dirty="0" smtClean="0">
                <a:latin typeface="华文中宋" pitchFamily="2" charset="-122"/>
                <a:ea typeface="华文中宋" pitchFamily="2" charset="-122"/>
              </a:rPr>
              <a:t>数据流</a:t>
            </a:r>
            <a:r>
              <a:rPr lang="zh-CN" altLang="zh-CN" dirty="0">
                <a:latin typeface="华文中宋" pitchFamily="2" charset="-122"/>
                <a:ea typeface="华文中宋" pitchFamily="2" charset="-122"/>
              </a:rPr>
              <a:t>编号：用户信息流</a:t>
            </a:r>
          </a:p>
          <a:p>
            <a:r>
              <a:rPr lang="zh-CN" altLang="zh-CN" dirty="0">
                <a:latin typeface="华文中宋" pitchFamily="2" charset="-122"/>
                <a:ea typeface="华文中宋" pitchFamily="2" charset="-122"/>
              </a:rPr>
              <a:t>数据流来源：用户资料列表</a:t>
            </a:r>
          </a:p>
          <a:p>
            <a:r>
              <a:rPr lang="zh-CN" altLang="zh-CN" dirty="0">
                <a:latin typeface="华文中宋" pitchFamily="2" charset="-122"/>
                <a:ea typeface="华文中宋" pitchFamily="2" charset="-122"/>
              </a:rPr>
              <a:t>数据流去向：歌单列表</a:t>
            </a:r>
          </a:p>
          <a:p>
            <a:r>
              <a:rPr lang="zh-CN" altLang="zh-CN" dirty="0">
                <a:latin typeface="华文中宋" pitchFamily="2" charset="-122"/>
                <a:ea typeface="华文中宋" pitchFamily="2" charset="-122"/>
              </a:rPr>
              <a:t>数据流量：</a:t>
            </a:r>
            <a:r>
              <a:rPr lang="en-US" altLang="zh-CN" dirty="0">
                <a:latin typeface="华文中宋" pitchFamily="2" charset="-122"/>
                <a:ea typeface="华文中宋" pitchFamily="2" charset="-122"/>
              </a:rPr>
              <a:t>30</a:t>
            </a:r>
            <a:r>
              <a:rPr lang="zh-CN" altLang="zh-CN" dirty="0">
                <a:latin typeface="华文中宋" pitchFamily="2" charset="-122"/>
                <a:ea typeface="华文中宋" pitchFamily="2" charset="-122"/>
              </a:rPr>
              <a:t>个</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天</a:t>
            </a:r>
          </a:p>
          <a:p>
            <a:r>
              <a:rPr lang="zh-CN" altLang="zh-CN" dirty="0">
                <a:latin typeface="华文中宋" pitchFamily="2" charset="-122"/>
                <a:ea typeface="华文中宋" pitchFamily="2" charset="-122"/>
              </a:rPr>
              <a:t>高峰数据流量：</a:t>
            </a:r>
            <a:r>
              <a:rPr lang="en-US" altLang="zh-CN" dirty="0">
                <a:latin typeface="华文中宋" pitchFamily="2" charset="-122"/>
                <a:ea typeface="华文中宋" pitchFamily="2" charset="-122"/>
              </a:rPr>
              <a:t>45</a:t>
            </a:r>
            <a:r>
              <a:rPr lang="zh-CN" altLang="zh-CN" dirty="0">
                <a:latin typeface="华文中宋" pitchFamily="2" charset="-122"/>
                <a:ea typeface="华文中宋" pitchFamily="2" charset="-122"/>
              </a:rPr>
              <a:t>个</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天</a:t>
            </a:r>
            <a:endParaRPr lang="zh-CN" altLang="en-US" dirty="0">
              <a:latin typeface="华文中宋" pitchFamily="2" charset="-122"/>
              <a:ea typeface="华文中宋" pitchFamily="2" charset="-122"/>
            </a:endParaRPr>
          </a:p>
        </p:txBody>
      </p:sp>
      <p:sp>
        <p:nvSpPr>
          <p:cNvPr id="9" name="îṥľíḑê">
            <a:extLst>
              <a:ext uri="{FF2B5EF4-FFF2-40B4-BE49-F238E27FC236}">
                <a16:creationId xmlns:a16="http://schemas.microsoft.com/office/drawing/2014/main" xmlns="" id="{FE898FD0-235E-4F2E-AF0B-F602E9FFA88F}"/>
              </a:ext>
            </a:extLst>
          </p:cNvPr>
          <p:cNvSpPr/>
          <p:nvPr/>
        </p:nvSpPr>
        <p:spPr bwMode="auto">
          <a:xfrm rot="2443211">
            <a:off x="7990287" y="-105057"/>
            <a:ext cx="1784350" cy="3724282"/>
          </a:xfrm>
          <a:custGeom>
            <a:avLst/>
            <a:gdLst>
              <a:gd name="T0" fmla="*/ 75 w 128"/>
              <a:gd name="T1" fmla="*/ 147 h 268"/>
              <a:gd name="T2" fmla="*/ 75 w 128"/>
              <a:gd name="T3" fmla="*/ 125 h 268"/>
              <a:gd name="T4" fmla="*/ 128 w 128"/>
              <a:gd name="T5" fmla="*/ 63 h 268"/>
              <a:gd name="T6" fmla="*/ 64 w 128"/>
              <a:gd name="T7" fmla="*/ 0 h 268"/>
              <a:gd name="T8" fmla="*/ 0 w 128"/>
              <a:gd name="T9" fmla="*/ 63 h 268"/>
              <a:gd name="T10" fmla="*/ 52 w 128"/>
              <a:gd name="T11" fmla="*/ 125 h 268"/>
              <a:gd name="T12" fmla="*/ 52 w 128"/>
              <a:gd name="T13" fmla="*/ 147 h 268"/>
              <a:gd name="T14" fmla="*/ 46 w 128"/>
              <a:gd name="T15" fmla="*/ 161 h 268"/>
              <a:gd name="T16" fmla="*/ 46 w 128"/>
              <a:gd name="T17" fmla="*/ 250 h 268"/>
              <a:gd name="T18" fmla="*/ 64 w 128"/>
              <a:gd name="T19" fmla="*/ 268 h 268"/>
              <a:gd name="T20" fmla="*/ 82 w 128"/>
              <a:gd name="T21" fmla="*/ 250 h 268"/>
              <a:gd name="T22" fmla="*/ 82 w 128"/>
              <a:gd name="T23" fmla="*/ 161 h 268"/>
              <a:gd name="T24" fmla="*/ 75 w 128"/>
              <a:gd name="T25" fmla="*/ 147 h 268"/>
              <a:gd name="T26" fmla="*/ 13 w 128"/>
              <a:gd name="T27" fmla="*/ 63 h 268"/>
              <a:gd name="T28" fmla="*/ 64 w 128"/>
              <a:gd name="T29" fmla="*/ 14 h 268"/>
              <a:gd name="T30" fmla="*/ 114 w 128"/>
              <a:gd name="T31" fmla="*/ 63 h 268"/>
              <a:gd name="T32" fmla="*/ 64 w 128"/>
              <a:gd name="T33" fmla="*/ 113 h 268"/>
              <a:gd name="T34" fmla="*/ 13 w 128"/>
              <a:gd name="T35" fmla="*/ 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268">
                <a:moveTo>
                  <a:pt x="75" y="147"/>
                </a:moveTo>
                <a:cubicBezTo>
                  <a:pt x="75" y="125"/>
                  <a:pt x="75" y="125"/>
                  <a:pt x="75" y="125"/>
                </a:cubicBezTo>
                <a:cubicBezTo>
                  <a:pt x="105" y="120"/>
                  <a:pt x="128" y="94"/>
                  <a:pt x="128" y="63"/>
                </a:cubicBezTo>
                <a:cubicBezTo>
                  <a:pt x="128" y="28"/>
                  <a:pt x="99" y="0"/>
                  <a:pt x="64" y="0"/>
                </a:cubicBezTo>
                <a:cubicBezTo>
                  <a:pt x="28" y="0"/>
                  <a:pt x="0" y="28"/>
                  <a:pt x="0" y="63"/>
                </a:cubicBezTo>
                <a:cubicBezTo>
                  <a:pt x="0" y="94"/>
                  <a:pt x="22" y="120"/>
                  <a:pt x="52" y="125"/>
                </a:cubicBezTo>
                <a:cubicBezTo>
                  <a:pt x="52" y="147"/>
                  <a:pt x="52" y="147"/>
                  <a:pt x="52" y="147"/>
                </a:cubicBezTo>
                <a:cubicBezTo>
                  <a:pt x="48" y="151"/>
                  <a:pt x="46" y="156"/>
                  <a:pt x="46" y="161"/>
                </a:cubicBezTo>
                <a:cubicBezTo>
                  <a:pt x="46" y="250"/>
                  <a:pt x="46" y="250"/>
                  <a:pt x="46" y="250"/>
                </a:cubicBezTo>
                <a:cubicBezTo>
                  <a:pt x="46" y="259"/>
                  <a:pt x="54" y="268"/>
                  <a:pt x="64" y="268"/>
                </a:cubicBezTo>
                <a:cubicBezTo>
                  <a:pt x="74" y="268"/>
                  <a:pt x="82" y="259"/>
                  <a:pt x="82" y="250"/>
                </a:cubicBezTo>
                <a:cubicBezTo>
                  <a:pt x="82" y="161"/>
                  <a:pt x="82" y="161"/>
                  <a:pt x="82" y="161"/>
                </a:cubicBezTo>
                <a:cubicBezTo>
                  <a:pt x="82" y="156"/>
                  <a:pt x="79" y="151"/>
                  <a:pt x="75" y="147"/>
                </a:cubicBezTo>
                <a:close/>
                <a:moveTo>
                  <a:pt x="13" y="63"/>
                </a:moveTo>
                <a:cubicBezTo>
                  <a:pt x="13" y="36"/>
                  <a:pt x="36" y="14"/>
                  <a:pt x="64" y="14"/>
                </a:cubicBezTo>
                <a:cubicBezTo>
                  <a:pt x="92" y="14"/>
                  <a:pt x="114" y="36"/>
                  <a:pt x="114" y="63"/>
                </a:cubicBezTo>
                <a:cubicBezTo>
                  <a:pt x="114" y="91"/>
                  <a:pt x="92" y="113"/>
                  <a:pt x="64" y="113"/>
                </a:cubicBezTo>
                <a:cubicBezTo>
                  <a:pt x="36" y="113"/>
                  <a:pt x="13" y="91"/>
                  <a:pt x="13" y="6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Tree>
    <p:extLst>
      <p:ext uri="{BB962C8B-B14F-4D97-AF65-F5344CB8AC3E}">
        <p14:creationId xmlns:p14="http://schemas.microsoft.com/office/powerpoint/2010/main" val="736457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4" name="灯片编号占位符 3">
            <a:extLst>
              <a:ext uri="{FF2B5EF4-FFF2-40B4-BE49-F238E27FC236}">
                <a16:creationId xmlns:a16="http://schemas.microsoft.com/office/drawing/2014/main" xmlns="" id="{D89C58CB-16FF-410D-BF2C-20449C44E2D1}"/>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8" name="标题 1">
            <a:extLst>
              <a:ext uri="{FF2B5EF4-FFF2-40B4-BE49-F238E27FC236}">
                <a16:creationId xmlns:a16="http://schemas.microsoft.com/office/drawing/2014/main" xmlns="" id="{AA82A628-EBE4-4D7D-8A38-3E90238CAA8B}"/>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数据字典</a:t>
            </a:r>
          </a:p>
        </p:txBody>
      </p:sp>
      <p:sp>
        <p:nvSpPr>
          <p:cNvPr id="2" name="矩形 1"/>
          <p:cNvSpPr/>
          <p:nvPr/>
        </p:nvSpPr>
        <p:spPr>
          <a:xfrm>
            <a:off x="3527478" y="3655140"/>
            <a:ext cx="6912768" cy="2585323"/>
          </a:xfrm>
          <a:prstGeom prst="rect">
            <a:avLst/>
          </a:prstGeom>
        </p:spPr>
        <p:txBody>
          <a:bodyPr wrap="square">
            <a:spAutoFit/>
          </a:bodyPr>
          <a:lstStyle/>
          <a:p>
            <a:r>
              <a:rPr lang="zh-CN" altLang="zh-CN" b="1" dirty="0" smtClean="0">
                <a:latin typeface="华文中宋" pitchFamily="2" charset="-122"/>
                <a:ea typeface="华文中宋" pitchFamily="2" charset="-122"/>
              </a:rPr>
              <a:t>处理逻辑描述</a:t>
            </a:r>
            <a:r>
              <a:rPr lang="zh-CN" altLang="en-US" b="1" dirty="0" smtClean="0">
                <a:latin typeface="华文中宋" pitchFamily="2" charset="-122"/>
                <a:ea typeface="华文中宋" pitchFamily="2" charset="-122"/>
              </a:rPr>
              <a:t>：</a:t>
            </a:r>
            <a:endParaRPr lang="en-US" altLang="zh-CN" b="1" dirty="0" smtClean="0">
              <a:latin typeface="华文中宋" pitchFamily="2" charset="-122"/>
              <a:ea typeface="华文中宋" pitchFamily="2" charset="-122"/>
            </a:endParaRPr>
          </a:p>
          <a:p>
            <a:r>
              <a:rPr lang="zh-CN" altLang="zh-CN" dirty="0" smtClean="0">
                <a:latin typeface="华文中宋" pitchFamily="2" charset="-122"/>
                <a:ea typeface="华文中宋" pitchFamily="2" charset="-122"/>
              </a:rPr>
              <a:t>通过歌单匹配推荐好友处理逻辑描述</a:t>
            </a:r>
          </a:p>
          <a:p>
            <a:r>
              <a:rPr lang="zh-CN" altLang="zh-CN" dirty="0" smtClean="0">
                <a:latin typeface="华文中宋" pitchFamily="2" charset="-122"/>
                <a:ea typeface="华文中宋" pitchFamily="2" charset="-122"/>
              </a:rPr>
              <a:t>数据</a:t>
            </a:r>
            <a:r>
              <a:rPr lang="zh-CN" altLang="zh-CN" dirty="0">
                <a:latin typeface="华文中宋" pitchFamily="2" charset="-122"/>
                <a:ea typeface="华文中宋" pitchFamily="2" charset="-122"/>
              </a:rPr>
              <a:t>逻辑编号：</a:t>
            </a:r>
            <a:r>
              <a:rPr lang="en-US" altLang="zh-CN" dirty="0">
                <a:latin typeface="华文中宋" pitchFamily="2" charset="-122"/>
                <a:ea typeface="华文中宋" pitchFamily="2" charset="-122"/>
              </a:rPr>
              <a:t>P4</a:t>
            </a:r>
            <a:endParaRPr lang="zh-CN" altLang="zh-CN" dirty="0">
              <a:latin typeface="华文中宋" pitchFamily="2" charset="-122"/>
              <a:ea typeface="华文中宋" pitchFamily="2" charset="-122"/>
            </a:endParaRPr>
          </a:p>
          <a:p>
            <a:r>
              <a:rPr lang="zh-CN" altLang="zh-CN" dirty="0">
                <a:latin typeface="华文中宋" pitchFamily="2" charset="-122"/>
                <a:ea typeface="华文中宋" pitchFamily="2" charset="-122"/>
              </a:rPr>
              <a:t>数据逻辑名称：歌单匹配推荐好友</a:t>
            </a:r>
          </a:p>
          <a:p>
            <a:r>
              <a:rPr lang="zh-CN" altLang="zh-CN" dirty="0">
                <a:latin typeface="华文中宋" pitchFamily="2" charset="-122"/>
                <a:ea typeface="华文中宋" pitchFamily="2" charset="-122"/>
              </a:rPr>
              <a:t>简述：通过歌单的相似程度来推荐好友</a:t>
            </a:r>
          </a:p>
          <a:p>
            <a:r>
              <a:rPr lang="zh-CN" altLang="zh-CN" dirty="0">
                <a:latin typeface="华文中宋" pitchFamily="2" charset="-122"/>
                <a:ea typeface="华文中宋" pitchFamily="2" charset="-122"/>
              </a:rPr>
              <a:t>处理：通过比较歌单里的歌名及歌曲风格来为该用户推荐潜在好友</a:t>
            </a:r>
          </a:p>
          <a:p>
            <a:r>
              <a:rPr lang="zh-CN" altLang="zh-CN" dirty="0">
                <a:latin typeface="华文中宋" pitchFamily="2" charset="-122"/>
                <a:ea typeface="华文中宋" pitchFamily="2" charset="-122"/>
              </a:rPr>
              <a:t>输入：用户资料、用户歌单</a:t>
            </a:r>
          </a:p>
          <a:p>
            <a:r>
              <a:rPr lang="zh-CN" altLang="zh-CN" dirty="0">
                <a:latin typeface="华文中宋" pitchFamily="2" charset="-122"/>
                <a:ea typeface="华文中宋" pitchFamily="2" charset="-122"/>
              </a:rPr>
              <a:t>输出：匹配成功的好友</a:t>
            </a:r>
          </a:p>
          <a:p>
            <a:r>
              <a:rPr lang="zh-CN" altLang="zh-CN" dirty="0">
                <a:latin typeface="华文中宋" pitchFamily="2" charset="-122"/>
                <a:ea typeface="华文中宋" pitchFamily="2" charset="-122"/>
              </a:rPr>
              <a:t>处理频率：每人每天一次</a:t>
            </a:r>
            <a:endParaRPr lang="zh-CN" altLang="en-US" dirty="0">
              <a:latin typeface="华文中宋" pitchFamily="2" charset="-122"/>
              <a:ea typeface="华文中宋" pitchFamily="2" charset="-122"/>
            </a:endParaRPr>
          </a:p>
        </p:txBody>
      </p:sp>
      <p:sp>
        <p:nvSpPr>
          <p:cNvPr id="6" name="矩形 5"/>
          <p:cNvSpPr/>
          <p:nvPr/>
        </p:nvSpPr>
        <p:spPr>
          <a:xfrm>
            <a:off x="3503712" y="1183682"/>
            <a:ext cx="6096000" cy="2308324"/>
          </a:xfrm>
          <a:prstGeom prst="rect">
            <a:avLst/>
          </a:prstGeom>
        </p:spPr>
        <p:txBody>
          <a:bodyPr>
            <a:spAutoFit/>
          </a:bodyPr>
          <a:lstStyle/>
          <a:p>
            <a:r>
              <a:rPr lang="zh-CN" altLang="zh-CN" b="1" dirty="0">
                <a:latin typeface="华文中宋" pitchFamily="2" charset="-122"/>
                <a:ea typeface="华文中宋" pitchFamily="2" charset="-122"/>
              </a:rPr>
              <a:t>数据存储</a:t>
            </a:r>
            <a:r>
              <a:rPr lang="zh-CN" altLang="zh-CN" b="1" dirty="0" smtClean="0">
                <a:latin typeface="华文中宋" pitchFamily="2" charset="-122"/>
                <a:ea typeface="华文中宋" pitchFamily="2" charset="-122"/>
              </a:rPr>
              <a:t>描述</a:t>
            </a:r>
            <a:r>
              <a:rPr lang="zh-CN" altLang="en-US" b="1" dirty="0" smtClean="0">
                <a:latin typeface="华文中宋" pitchFamily="2" charset="-122"/>
                <a:ea typeface="华文中宋" pitchFamily="2" charset="-122"/>
              </a:rPr>
              <a:t>：</a:t>
            </a:r>
            <a:endParaRPr lang="zh-CN" altLang="zh-CN" b="1" dirty="0">
              <a:latin typeface="华文中宋" pitchFamily="2" charset="-122"/>
              <a:ea typeface="华文中宋" pitchFamily="2" charset="-122"/>
            </a:endParaRPr>
          </a:p>
          <a:p>
            <a:r>
              <a:rPr lang="zh-CN" altLang="zh-CN" dirty="0">
                <a:latin typeface="华文中宋" pitchFamily="2" charset="-122"/>
                <a:ea typeface="华文中宋" pitchFamily="2" charset="-122"/>
              </a:rPr>
              <a:t>优质歌单存储描述</a:t>
            </a:r>
          </a:p>
          <a:p>
            <a:r>
              <a:rPr lang="zh-CN" altLang="zh-CN" dirty="0">
                <a:latin typeface="华文中宋" pitchFamily="2" charset="-122"/>
                <a:ea typeface="华文中宋" pitchFamily="2" charset="-122"/>
              </a:rPr>
              <a:t>数据存储编号：</a:t>
            </a:r>
            <a:r>
              <a:rPr lang="en-US" altLang="zh-CN" dirty="0">
                <a:latin typeface="华文中宋" pitchFamily="2" charset="-122"/>
                <a:ea typeface="华文中宋" pitchFamily="2" charset="-122"/>
              </a:rPr>
              <a:t>D5</a:t>
            </a:r>
            <a:endParaRPr lang="zh-CN" altLang="zh-CN" dirty="0">
              <a:latin typeface="华文中宋" pitchFamily="2" charset="-122"/>
              <a:ea typeface="华文中宋" pitchFamily="2" charset="-122"/>
            </a:endParaRPr>
          </a:p>
          <a:p>
            <a:r>
              <a:rPr lang="zh-CN" altLang="zh-CN" dirty="0">
                <a:latin typeface="华文中宋" pitchFamily="2" charset="-122"/>
                <a:ea typeface="华文中宋" pitchFamily="2" charset="-122"/>
              </a:rPr>
              <a:t>数据存储名称：优质歌单列表</a:t>
            </a:r>
          </a:p>
          <a:p>
            <a:r>
              <a:rPr lang="zh-CN" altLang="zh-CN" dirty="0">
                <a:latin typeface="华文中宋" pitchFamily="2" charset="-122"/>
                <a:ea typeface="华文中宋" pitchFamily="2" charset="-122"/>
              </a:rPr>
              <a:t>简述：该存储列表里的歌单是经过用户投票及用户的各个匹配得出的匹配度比较高比较热门的一些歌曲</a:t>
            </a:r>
          </a:p>
          <a:p>
            <a:r>
              <a:rPr lang="zh-CN" altLang="zh-CN" dirty="0">
                <a:latin typeface="华文中宋" pitchFamily="2" charset="-122"/>
                <a:ea typeface="华文中宋" pitchFamily="2" charset="-122"/>
              </a:rPr>
              <a:t>数据存储组成：歌单号</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用户标签</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创建日期</a:t>
            </a:r>
            <a:r>
              <a:rPr lang="en-US" altLang="zh-CN" dirty="0">
                <a:latin typeface="华文中宋" pitchFamily="2" charset="-122"/>
                <a:ea typeface="华文中宋" pitchFamily="2" charset="-122"/>
              </a:rPr>
              <a:t>+</a:t>
            </a:r>
            <a:r>
              <a:rPr lang="zh-CN" altLang="zh-CN" dirty="0">
                <a:latin typeface="华文中宋" pitchFamily="2" charset="-122"/>
                <a:ea typeface="华文中宋" pitchFamily="2" charset="-122"/>
              </a:rPr>
              <a:t>所含歌曲</a:t>
            </a:r>
          </a:p>
          <a:p>
            <a:r>
              <a:rPr lang="zh-CN" altLang="zh-CN" dirty="0">
                <a:latin typeface="华文中宋" pitchFamily="2" charset="-122"/>
                <a:ea typeface="华文中宋" pitchFamily="2" charset="-122"/>
              </a:rPr>
              <a:t>关键字：歌单号、用户标签</a:t>
            </a:r>
          </a:p>
        </p:txBody>
      </p:sp>
    </p:spTree>
    <p:extLst>
      <p:ext uri="{BB962C8B-B14F-4D97-AF65-F5344CB8AC3E}">
        <p14:creationId xmlns:p14="http://schemas.microsoft.com/office/powerpoint/2010/main" val="154217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îṡlíḍè">
            <a:extLst>
              <a:ext uri="{FF2B5EF4-FFF2-40B4-BE49-F238E27FC236}">
                <a16:creationId xmlns:a16="http://schemas.microsoft.com/office/drawing/2014/main" xmlns="" id="{E7FFCF87-6C9E-4B34-A595-E557CF6E4987}"/>
              </a:ext>
            </a:extLst>
          </p:cNvPr>
          <p:cNvSpPr/>
          <p:nvPr/>
        </p:nvSpPr>
        <p:spPr bwMode="auto">
          <a:xfrm>
            <a:off x="0" y="0"/>
            <a:ext cx="12192000" cy="6858000"/>
          </a:xfrm>
          <a:prstGeom prst="rect">
            <a:avLst/>
          </a:prstGeom>
          <a:solidFill>
            <a:schemeClr val="tx2">
              <a:lumMod val="20000"/>
              <a:lumOff val="80000"/>
            </a:schemeClr>
          </a:solidFill>
          <a:ln w="28575" algn="ctr">
            <a:noFill/>
            <a:round/>
            <a:headEnd/>
            <a:tailEnd/>
          </a:ln>
        </p:spPr>
        <p:txBody>
          <a:bodyPr wrap="square" lIns="91440" tIns="45720" rIns="91440" bIns="45720" anchor="ctr">
            <a:noAutofit/>
          </a:bodyPr>
          <a:lstStyle/>
          <a:p>
            <a:pPr algn="ctr"/>
            <a:endParaRPr lang="en-US" altLang="zh-CN" sz="1600" b="1" dirty="0"/>
          </a:p>
        </p:txBody>
      </p:sp>
      <p:sp>
        <p:nvSpPr>
          <p:cNvPr id="2" name="标题 1">
            <a:extLst>
              <a:ext uri="{FF2B5EF4-FFF2-40B4-BE49-F238E27FC236}">
                <a16:creationId xmlns:a16="http://schemas.microsoft.com/office/drawing/2014/main" xmlns="" id="{B2D8B951-E90F-4AC6-98E3-F2D2848EC416}"/>
              </a:ext>
            </a:extLst>
          </p:cNvPr>
          <p:cNvSpPr>
            <a:spLocks noGrp="1"/>
          </p:cNvSpPr>
          <p:nvPr>
            <p:ph type="title"/>
          </p:nvPr>
        </p:nvSpPr>
        <p:spPr/>
        <p:txBody>
          <a:bodyPr/>
          <a:lstStyle/>
          <a:p>
            <a:r>
              <a:rPr lang="zh-CN" altLang="zh-CN" dirty="0">
                <a:latin typeface="Kozuka Mincho Pr6N M" pitchFamily="18" charset="-128"/>
                <a:ea typeface="Kozuka Mincho Pr6N M" pitchFamily="18" charset="-128"/>
              </a:rPr>
              <a:t>功能</a:t>
            </a:r>
            <a:r>
              <a:rPr lang="zh-CN" altLang="zh-CN" dirty="0" smtClean="0">
                <a:latin typeface="Kozuka Mincho Pr6N M" pitchFamily="18" charset="-128"/>
                <a:ea typeface="Kozuka Mincho Pr6N M" pitchFamily="18" charset="-128"/>
              </a:rPr>
              <a:t>结构图</a:t>
            </a:r>
            <a:endParaRPr lang="zh-CN" altLang="zh-CN" dirty="0"/>
          </a:p>
        </p:txBody>
      </p:sp>
      <p:sp>
        <p:nvSpPr>
          <p:cNvPr id="4" name="灯片编号占位符 3">
            <a:extLst>
              <a:ext uri="{FF2B5EF4-FFF2-40B4-BE49-F238E27FC236}">
                <a16:creationId xmlns:a16="http://schemas.microsoft.com/office/drawing/2014/main" xmlns="" id="{1CC3633F-FE0F-4284-96A0-99B87CF9A442}"/>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29" name="画布 47"/>
          <p:cNvGrpSpPr/>
          <p:nvPr/>
        </p:nvGrpSpPr>
        <p:grpSpPr>
          <a:xfrm>
            <a:off x="1151272" y="1291388"/>
            <a:ext cx="10513168" cy="5330523"/>
            <a:chOff x="0" y="0"/>
            <a:chExt cx="4914900" cy="4188460"/>
          </a:xfrm>
        </p:grpSpPr>
        <p:sp>
          <p:nvSpPr>
            <p:cNvPr id="30" name="矩形 29"/>
            <p:cNvSpPr/>
            <p:nvPr/>
          </p:nvSpPr>
          <p:spPr>
            <a:xfrm>
              <a:off x="0" y="0"/>
              <a:ext cx="4914900" cy="4188460"/>
            </a:xfrm>
            <a:prstGeom prst="rect">
              <a:avLst/>
            </a:prstGeom>
            <a:noFill/>
            <a:ln>
              <a:noFill/>
            </a:ln>
          </p:spPr>
        </p:sp>
        <p:grpSp>
          <p:nvGrpSpPr>
            <p:cNvPr id="31" name="Group 4"/>
            <p:cNvGrpSpPr>
              <a:grpSpLocks/>
            </p:cNvGrpSpPr>
            <p:nvPr/>
          </p:nvGrpSpPr>
          <p:grpSpPr bwMode="auto">
            <a:xfrm>
              <a:off x="213058" y="194160"/>
              <a:ext cx="4353879" cy="3428649"/>
              <a:chOff x="3626" y="10098"/>
              <a:chExt cx="5836" cy="4702"/>
            </a:xfrm>
          </p:grpSpPr>
          <p:sp>
            <p:nvSpPr>
              <p:cNvPr id="34" name="Rectangle 5"/>
              <p:cNvSpPr>
                <a:spLocks noChangeArrowheads="1"/>
              </p:cNvSpPr>
              <p:nvPr/>
            </p:nvSpPr>
            <p:spPr bwMode="auto">
              <a:xfrm>
                <a:off x="5392" y="10098"/>
                <a:ext cx="2117" cy="4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半糖歌单管理系统前台</a:t>
                </a:r>
              </a:p>
            </p:txBody>
          </p:sp>
          <p:cxnSp>
            <p:nvCxnSpPr>
              <p:cNvPr id="35" name="Line 6"/>
              <p:cNvCxnSpPr/>
              <p:nvPr/>
            </p:nvCxnSpPr>
            <p:spPr bwMode="auto">
              <a:xfrm>
                <a:off x="6311" y="1050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7"/>
              <p:cNvCxnSpPr/>
              <p:nvPr/>
            </p:nvCxnSpPr>
            <p:spPr bwMode="auto">
              <a:xfrm>
                <a:off x="4275" y="10782"/>
                <a:ext cx="4525"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8"/>
              <p:cNvCxnSpPr>
                <a:endCxn id="42" idx="0"/>
              </p:cNvCxnSpPr>
              <p:nvPr/>
            </p:nvCxnSpPr>
            <p:spPr bwMode="auto">
              <a:xfrm>
                <a:off x="4275" y="1078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Line 9"/>
              <p:cNvCxnSpPr>
                <a:endCxn id="43" idx="0"/>
              </p:cNvCxnSpPr>
              <p:nvPr/>
            </p:nvCxnSpPr>
            <p:spPr bwMode="auto">
              <a:xfrm flipH="1">
                <a:off x="5164" y="10777"/>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Line 10"/>
              <p:cNvCxnSpPr>
                <a:endCxn id="44" idx="0"/>
              </p:cNvCxnSpPr>
              <p:nvPr/>
            </p:nvCxnSpPr>
            <p:spPr bwMode="auto">
              <a:xfrm>
                <a:off x="6266" y="10782"/>
                <a:ext cx="0"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Line 11"/>
              <p:cNvCxnSpPr>
                <a:endCxn id="45" idx="0"/>
              </p:cNvCxnSpPr>
              <p:nvPr/>
            </p:nvCxnSpPr>
            <p:spPr bwMode="auto">
              <a:xfrm flipH="1">
                <a:off x="8794" y="10777"/>
                <a:ext cx="6"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Line 12"/>
              <p:cNvCxnSpPr/>
              <p:nvPr/>
            </p:nvCxnSpPr>
            <p:spPr bwMode="auto">
              <a:xfrm>
                <a:off x="7459" y="10789"/>
                <a:ext cx="0"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Rectangle 13"/>
              <p:cNvSpPr>
                <a:spLocks noChangeArrowheads="1"/>
              </p:cNvSpPr>
              <p:nvPr/>
            </p:nvSpPr>
            <p:spPr bwMode="auto">
              <a:xfrm>
                <a:off x="4046" y="11119"/>
                <a:ext cx="458" cy="13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首页歌单</a:t>
                </a:r>
              </a:p>
            </p:txBody>
          </p:sp>
          <p:sp>
            <p:nvSpPr>
              <p:cNvPr id="43" name="Rectangle 14"/>
              <p:cNvSpPr>
                <a:spLocks noChangeArrowheads="1"/>
              </p:cNvSpPr>
              <p:nvPr/>
            </p:nvSpPr>
            <p:spPr bwMode="auto">
              <a:xfrm>
                <a:off x="4935" y="11137"/>
                <a:ext cx="457" cy="13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歌单分析</a:t>
                </a:r>
              </a:p>
            </p:txBody>
          </p:sp>
          <p:sp>
            <p:nvSpPr>
              <p:cNvPr id="44" name="Rectangle 15"/>
              <p:cNvSpPr>
                <a:spLocks noChangeArrowheads="1"/>
              </p:cNvSpPr>
              <p:nvPr/>
            </p:nvSpPr>
            <p:spPr bwMode="auto">
              <a:xfrm>
                <a:off x="6038" y="11165"/>
                <a:ext cx="456" cy="12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推荐好友</a:t>
                </a:r>
              </a:p>
            </p:txBody>
          </p:sp>
          <p:sp>
            <p:nvSpPr>
              <p:cNvPr id="45" name="Rectangle 16"/>
              <p:cNvSpPr>
                <a:spLocks noChangeArrowheads="1"/>
              </p:cNvSpPr>
              <p:nvPr/>
            </p:nvSpPr>
            <p:spPr bwMode="auto">
              <a:xfrm>
                <a:off x="8565" y="11157"/>
                <a:ext cx="458" cy="13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用户管理</a:t>
                </a:r>
              </a:p>
            </p:txBody>
          </p:sp>
          <p:sp>
            <p:nvSpPr>
              <p:cNvPr id="46" name="Rectangle 17"/>
              <p:cNvSpPr>
                <a:spLocks noChangeArrowheads="1"/>
              </p:cNvSpPr>
              <p:nvPr/>
            </p:nvSpPr>
            <p:spPr bwMode="auto">
              <a:xfrm>
                <a:off x="7230" y="11152"/>
                <a:ext cx="459" cy="13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好友管理</a:t>
                </a:r>
              </a:p>
            </p:txBody>
          </p:sp>
          <p:cxnSp>
            <p:nvCxnSpPr>
              <p:cNvPr id="47" name="Line 18"/>
              <p:cNvCxnSpPr>
                <a:stCxn id="42" idx="2"/>
              </p:cNvCxnSpPr>
              <p:nvPr/>
            </p:nvCxnSpPr>
            <p:spPr bwMode="auto">
              <a:xfrm>
                <a:off x="4275" y="12477"/>
                <a:ext cx="0"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8" name="Rectangle 19"/>
              <p:cNvSpPr>
                <a:spLocks noChangeArrowheads="1"/>
              </p:cNvSpPr>
              <p:nvPr/>
            </p:nvSpPr>
            <p:spPr bwMode="auto">
              <a:xfrm>
                <a:off x="3626" y="13078"/>
                <a:ext cx="457" cy="16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查询歌单</a:t>
                </a:r>
              </a:p>
            </p:txBody>
          </p:sp>
          <p:sp>
            <p:nvSpPr>
              <p:cNvPr id="49" name="Rectangle 20"/>
              <p:cNvSpPr>
                <a:spLocks noChangeArrowheads="1"/>
              </p:cNvSpPr>
              <p:nvPr/>
            </p:nvSpPr>
            <p:spPr bwMode="auto">
              <a:xfrm>
                <a:off x="4298" y="13078"/>
                <a:ext cx="457" cy="164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看详细信息</a:t>
                </a:r>
              </a:p>
            </p:txBody>
          </p:sp>
          <p:cxnSp>
            <p:nvCxnSpPr>
              <p:cNvPr id="50" name="Line 21"/>
              <p:cNvCxnSpPr/>
              <p:nvPr/>
            </p:nvCxnSpPr>
            <p:spPr bwMode="auto">
              <a:xfrm>
                <a:off x="3845" y="12791"/>
                <a:ext cx="0" cy="2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22"/>
              <p:cNvCxnSpPr>
                <a:endCxn id="49" idx="0"/>
              </p:cNvCxnSpPr>
              <p:nvPr/>
            </p:nvCxnSpPr>
            <p:spPr bwMode="auto">
              <a:xfrm flipH="1">
                <a:off x="4526" y="12791"/>
                <a:ext cx="1" cy="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Line 23"/>
              <p:cNvCxnSpPr/>
              <p:nvPr/>
            </p:nvCxnSpPr>
            <p:spPr bwMode="auto">
              <a:xfrm>
                <a:off x="3845" y="12774"/>
                <a:ext cx="6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53" name="Group 24"/>
              <p:cNvGrpSpPr>
                <a:grpSpLocks/>
              </p:cNvGrpSpPr>
              <p:nvPr/>
            </p:nvGrpSpPr>
            <p:grpSpPr bwMode="auto">
              <a:xfrm>
                <a:off x="4935" y="12475"/>
                <a:ext cx="457" cy="2282"/>
                <a:chOff x="4935" y="12475"/>
                <a:chExt cx="457" cy="2282"/>
              </a:xfrm>
            </p:grpSpPr>
            <p:cxnSp>
              <p:nvCxnSpPr>
                <p:cNvPr id="70" name="Line 26"/>
                <p:cNvCxnSpPr>
                  <a:endCxn id="71" idx="0"/>
                </p:cNvCxnSpPr>
                <p:nvPr/>
              </p:nvCxnSpPr>
              <p:spPr bwMode="auto">
                <a:xfrm flipH="1">
                  <a:off x="5164" y="12475"/>
                  <a:ext cx="1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1" name="Rectangle 32"/>
                <p:cNvSpPr>
                  <a:spLocks noChangeArrowheads="1"/>
                </p:cNvSpPr>
                <p:nvPr/>
              </p:nvSpPr>
              <p:spPr bwMode="auto">
                <a:xfrm>
                  <a:off x="4935" y="13110"/>
                  <a:ext cx="457" cy="16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查看歌单</a:t>
                  </a:r>
                </a:p>
              </p:txBody>
            </p:sp>
          </p:grpSp>
          <p:cxnSp>
            <p:nvCxnSpPr>
              <p:cNvPr id="54" name="Line 34"/>
              <p:cNvCxnSpPr/>
              <p:nvPr/>
            </p:nvCxnSpPr>
            <p:spPr bwMode="auto">
              <a:xfrm>
                <a:off x="6311" y="12488"/>
                <a:ext cx="0"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5" name="Rectangle 35"/>
              <p:cNvSpPr>
                <a:spLocks noChangeArrowheads="1"/>
              </p:cNvSpPr>
              <p:nvPr/>
            </p:nvSpPr>
            <p:spPr bwMode="auto">
              <a:xfrm>
                <a:off x="5777" y="13119"/>
                <a:ext cx="457" cy="16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歌单匹配度</a:t>
                </a:r>
              </a:p>
            </p:txBody>
          </p:sp>
          <p:sp>
            <p:nvSpPr>
              <p:cNvPr id="56" name="Rectangle 36"/>
              <p:cNvSpPr>
                <a:spLocks noChangeArrowheads="1"/>
              </p:cNvSpPr>
              <p:nvPr/>
            </p:nvSpPr>
            <p:spPr bwMode="auto">
              <a:xfrm>
                <a:off x="6405" y="13113"/>
                <a:ext cx="457" cy="16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dirty="0">
                    <a:effectLst/>
                    <a:latin typeface="Calibri"/>
                    <a:ea typeface="宋体"/>
                    <a:cs typeface="Times New Roman"/>
                  </a:rPr>
                  <a:t>推荐好友信息</a:t>
                </a:r>
              </a:p>
            </p:txBody>
          </p:sp>
          <p:cxnSp>
            <p:nvCxnSpPr>
              <p:cNvPr id="57" name="Line 37"/>
              <p:cNvCxnSpPr>
                <a:endCxn id="55" idx="0"/>
              </p:cNvCxnSpPr>
              <p:nvPr/>
            </p:nvCxnSpPr>
            <p:spPr bwMode="auto">
              <a:xfrm flipH="1">
                <a:off x="6006" y="12828"/>
                <a:ext cx="2" cy="2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Line 38"/>
              <p:cNvCxnSpPr/>
              <p:nvPr/>
            </p:nvCxnSpPr>
            <p:spPr bwMode="auto">
              <a:xfrm>
                <a:off x="6666" y="12826"/>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Line 39"/>
              <p:cNvCxnSpPr/>
              <p:nvPr/>
            </p:nvCxnSpPr>
            <p:spPr bwMode="auto">
              <a:xfrm>
                <a:off x="6008" y="12821"/>
                <a:ext cx="64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0" name="Group 40"/>
              <p:cNvGrpSpPr>
                <a:grpSpLocks/>
              </p:cNvGrpSpPr>
              <p:nvPr/>
            </p:nvGrpSpPr>
            <p:grpSpPr bwMode="auto">
              <a:xfrm>
                <a:off x="7951" y="12503"/>
                <a:ext cx="1511" cy="2254"/>
                <a:chOff x="5071" y="12489"/>
                <a:chExt cx="1512" cy="2254"/>
              </a:xfrm>
            </p:grpSpPr>
            <p:grpSp>
              <p:nvGrpSpPr>
                <p:cNvPr id="61" name="Group 41"/>
                <p:cNvGrpSpPr>
                  <a:grpSpLocks/>
                </p:cNvGrpSpPr>
                <p:nvPr/>
              </p:nvGrpSpPr>
              <p:grpSpPr bwMode="auto">
                <a:xfrm>
                  <a:off x="5303" y="12489"/>
                  <a:ext cx="1071" cy="625"/>
                  <a:chOff x="5303" y="12489"/>
                  <a:chExt cx="1071" cy="625"/>
                </a:xfrm>
              </p:grpSpPr>
              <p:cxnSp>
                <p:nvCxnSpPr>
                  <p:cNvPr id="66" name="Line 42"/>
                  <p:cNvCxnSpPr/>
                  <p:nvPr/>
                </p:nvCxnSpPr>
                <p:spPr bwMode="auto">
                  <a:xfrm flipH="1">
                    <a:off x="5838" y="12489"/>
                    <a:ext cx="8" cy="2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Line 43"/>
                  <p:cNvCxnSpPr/>
                  <p:nvPr/>
                </p:nvCxnSpPr>
                <p:spPr bwMode="auto">
                  <a:xfrm>
                    <a:off x="5303" y="12777"/>
                    <a:ext cx="107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Line 44"/>
                  <p:cNvCxnSpPr/>
                  <p:nvPr/>
                </p:nvCxnSpPr>
                <p:spPr bwMode="auto">
                  <a:xfrm>
                    <a:off x="5303" y="12782"/>
                    <a:ext cx="0" cy="3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Line 45"/>
                  <p:cNvCxnSpPr>
                    <a:endCxn id="64" idx="0"/>
                  </p:cNvCxnSpPr>
                  <p:nvPr/>
                </p:nvCxnSpPr>
                <p:spPr bwMode="auto">
                  <a:xfrm flipH="1">
                    <a:off x="5843" y="12777"/>
                    <a:ext cx="3"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62" name="Line 46"/>
                <p:cNvCxnSpPr/>
                <p:nvPr/>
              </p:nvCxnSpPr>
              <p:spPr bwMode="auto">
                <a:xfrm flipH="1">
                  <a:off x="6364" y="12792"/>
                  <a:ext cx="9"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3" name="Rectangle 47"/>
                <p:cNvSpPr>
                  <a:spLocks noChangeArrowheads="1"/>
                </p:cNvSpPr>
                <p:nvPr/>
              </p:nvSpPr>
              <p:spPr bwMode="auto">
                <a:xfrm>
                  <a:off x="5071" y="13095"/>
                  <a:ext cx="458" cy="16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用户登录</a:t>
                  </a:r>
                </a:p>
              </p:txBody>
            </p:sp>
            <p:sp>
              <p:nvSpPr>
                <p:cNvPr id="64" name="Rectangle 48"/>
                <p:cNvSpPr>
                  <a:spLocks noChangeArrowheads="1"/>
                </p:cNvSpPr>
                <p:nvPr/>
              </p:nvSpPr>
              <p:spPr bwMode="auto">
                <a:xfrm>
                  <a:off x="5614" y="13095"/>
                  <a:ext cx="457" cy="16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dirty="0">
                      <a:effectLst/>
                      <a:latin typeface="Calibri"/>
                      <a:ea typeface="宋体"/>
                      <a:cs typeface="Times New Roman"/>
                    </a:rPr>
                    <a:t>用户注册</a:t>
                  </a:r>
                </a:p>
              </p:txBody>
            </p:sp>
            <p:sp>
              <p:nvSpPr>
                <p:cNvPr id="65" name="Rectangle 49"/>
                <p:cNvSpPr>
                  <a:spLocks noChangeArrowheads="1"/>
                </p:cNvSpPr>
                <p:nvPr/>
              </p:nvSpPr>
              <p:spPr bwMode="auto">
                <a:xfrm>
                  <a:off x="6126" y="13094"/>
                  <a:ext cx="457" cy="16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zh-CN" b="1" kern="100">
                      <a:effectLst/>
                      <a:latin typeface="Calibri"/>
                      <a:ea typeface="宋体"/>
                      <a:cs typeface="Times New Roman"/>
                    </a:rPr>
                    <a:t>修改资料</a:t>
                  </a:r>
                </a:p>
              </p:txBody>
            </p:sp>
          </p:grpSp>
        </p:grpSp>
        <p:cxnSp>
          <p:nvCxnSpPr>
            <p:cNvPr id="32" name="Line 34"/>
            <p:cNvCxnSpPr/>
            <p:nvPr/>
          </p:nvCxnSpPr>
          <p:spPr bwMode="auto">
            <a:xfrm>
              <a:off x="3049130" y="1969762"/>
              <a:ext cx="0" cy="4826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3" name="Rectangle 36"/>
            <p:cNvSpPr>
              <a:spLocks noChangeArrowheads="1"/>
            </p:cNvSpPr>
            <p:nvPr/>
          </p:nvSpPr>
          <p:spPr bwMode="auto">
            <a:xfrm>
              <a:off x="2901780" y="2473091"/>
              <a:ext cx="340360" cy="11324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b="1" kern="100" dirty="0">
                  <a:latin typeface="Calibri"/>
                  <a:ea typeface="宋体"/>
                  <a:cs typeface="Times New Roman"/>
                </a:rPr>
                <a:t>添加好友</a:t>
              </a:r>
            </a:p>
          </p:txBody>
        </p:sp>
      </p:grpSp>
    </p:spTree>
    <p:extLst>
      <p:ext uri="{BB962C8B-B14F-4D97-AF65-F5344CB8AC3E}">
        <p14:creationId xmlns:p14="http://schemas.microsoft.com/office/powerpoint/2010/main" val="35264500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ags/tag2.xml><?xml version="1.0" encoding="utf-8"?>
<p:tagLst xmlns:a="http://schemas.openxmlformats.org/drawingml/2006/main" xmlns:r="http://schemas.openxmlformats.org/officeDocument/2006/relationships" xmlns:p="http://schemas.openxmlformats.org/presentationml/2006/main">
  <p:tag name="ISLIDE.DIAGRAM" val="e418bd0d-ef37-4f33-8101-40ac10f121f6"/>
</p:tagLst>
</file>

<file path=ppt/tags/tag3.xml><?xml version="1.0" encoding="utf-8"?>
<p:tagLst xmlns:a="http://schemas.openxmlformats.org/drawingml/2006/main" xmlns:r="http://schemas.openxmlformats.org/officeDocument/2006/relationships" xmlns:p="http://schemas.openxmlformats.org/presentationml/2006/main">
  <p:tag name="ISLIDE.DIAGRAM" val="f1f41b4a-117a-43cd-a554-f923c269f72d"/>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487</TotalTime>
  <Words>1932</Words>
  <Application>Microsoft Office PowerPoint</Application>
  <PresentationFormat>自定义</PresentationFormat>
  <Paragraphs>363</Paragraphs>
  <Slides>33</Slides>
  <Notes>0</Notes>
  <HiddenSlides>0</HiddenSlides>
  <MMClips>1</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36" baseType="lpstr">
      <vt:lpstr>主题5</vt:lpstr>
      <vt:lpstr>OfficePLUS</vt:lpstr>
      <vt:lpstr>Microsoft Visio 绘图</vt:lpstr>
      <vt:lpstr>半糖歌单交友匹配系统</vt:lpstr>
      <vt:lpstr>PowerPoint 演示文稿</vt:lpstr>
      <vt:lpstr>系统需求分析</vt:lpstr>
      <vt:lpstr>系统需求分析</vt:lpstr>
      <vt:lpstr>数据流程图</vt:lpstr>
      <vt:lpstr>代码设计</vt:lpstr>
      <vt:lpstr>数据字典</vt:lpstr>
      <vt:lpstr>数据字典</vt:lpstr>
      <vt:lpstr>功能结构图</vt:lpstr>
      <vt:lpstr>功能结构图</vt:lpstr>
      <vt:lpstr>设计系统ER图</vt:lpstr>
      <vt:lpstr>PowerPoint 演示文稿</vt:lpstr>
      <vt:lpstr>PowerPoint 演示文稿</vt:lpstr>
      <vt:lpstr>系统数据表</vt:lpstr>
      <vt:lpstr>数据表设计</vt:lpstr>
      <vt:lpstr>数据表设计</vt:lpstr>
      <vt:lpstr>数据表</vt:lpstr>
      <vt:lpstr>数据表</vt:lpstr>
      <vt:lpstr>数据表</vt:lpstr>
      <vt:lpstr>数据表</vt:lpstr>
      <vt:lpstr>数据表</vt:lpstr>
      <vt:lpstr>系统视图</vt:lpstr>
      <vt:lpstr>PowerPoint 演示文稿</vt:lpstr>
      <vt:lpstr>PowerPoint 演示文稿</vt:lpstr>
      <vt:lpstr>PowerPoint 演示文稿</vt:lpstr>
      <vt:lpstr>系统存储过程</vt:lpstr>
      <vt:lpstr>PowerPoint 演示文稿</vt:lpstr>
      <vt:lpstr>PowerPoint 演示文稿</vt:lpstr>
      <vt:lpstr>PowerPoint 演示文稿</vt:lpstr>
      <vt:lpstr>系统触发器</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微软用户</cp:lastModifiedBy>
  <cp:revision>18</cp:revision>
  <cp:lastPrinted>2018-01-28T16:00:00Z</cp:lastPrinted>
  <dcterms:created xsi:type="dcterms:W3CDTF">2018-01-28T16:00:00Z</dcterms:created>
  <dcterms:modified xsi:type="dcterms:W3CDTF">2018-12-24T04:37:33Z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2018-10-31T09:09:59.6749058Z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