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2"/>
  </p:notesMasterIdLst>
  <p:handoutMasterIdLst>
    <p:handoutMasterId r:id="rId13"/>
  </p:handoutMasterIdLst>
  <p:sldIdLst>
    <p:sldId id="265" r:id="rId3"/>
    <p:sldId id="257" r:id="rId4"/>
    <p:sldId id="264" r:id="rId5"/>
    <p:sldId id="269" r:id="rId6"/>
    <p:sldId id="266" r:id="rId7"/>
    <p:sldId id="262" r:id="rId8"/>
    <p:sldId id="267" r:id="rId9"/>
    <p:sldId id="270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1" autoAdjust="0"/>
    <p:restoredTop sz="94700" autoAdjust="0"/>
  </p:normalViewPr>
  <p:slideViewPr>
    <p:cSldViewPr snapToGrid="0" snapToObjects="1" showGuides="1">
      <p:cViewPr>
        <p:scale>
          <a:sx n="155" d="100"/>
          <a:sy n="155" d="100"/>
        </p:scale>
        <p:origin x="416" y="144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10/25/18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5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8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10" r:id="rId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04557"/>
            <a:ext cx="6400800" cy="705749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Танцевальный клуб «</a:t>
            </a:r>
            <a:r>
              <a:rPr lang="ru-RU" sz="4000" dirty="0" err="1" smtClean="0"/>
              <a:t>Джефферсона</a:t>
            </a:r>
            <a:r>
              <a:rPr lang="ru-RU" sz="4000" dirty="0" smtClean="0"/>
              <a:t>»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 smtClean="0"/>
              <a:t>Крылов. В.С. </a:t>
            </a:r>
            <a:r>
              <a:rPr lang="ru-RU" sz="2000" dirty="0" err="1" smtClean="0"/>
              <a:t>Михальский</a:t>
            </a:r>
            <a:r>
              <a:rPr lang="ru-RU" sz="2000" dirty="0" smtClean="0"/>
              <a:t> М.В. Гребнев Д.Д. Матвеенко Д.В.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7941" y="806325"/>
            <a:ext cx="5151422" cy="1765425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000000"/>
                </a:solidFill>
              </a:rPr>
              <a:t>Цель</a:t>
            </a:r>
            <a:r>
              <a:rPr lang="ru-RU" sz="3200" dirty="0">
                <a:solidFill>
                  <a:srgbClr val="000000"/>
                </a:solidFill>
              </a:rPr>
              <a:t> </a:t>
            </a:r>
          </a:p>
          <a:p>
            <a:r>
              <a:rPr lang="ru-RU" sz="1700" dirty="0">
                <a:solidFill>
                  <a:srgbClr val="000000"/>
                </a:solidFill>
              </a:rPr>
              <a:t>Овладеть практическими навыками и умениями исследования предметной области на уровне анализа поведения системы с использованием </a:t>
            </a:r>
            <a:r>
              <a:rPr lang="en-US" sz="1700" dirty="0">
                <a:solidFill>
                  <a:srgbClr val="000000"/>
                </a:solidFill>
              </a:rPr>
              <a:t>DFD</a:t>
            </a:r>
            <a:r>
              <a:rPr lang="ru-RU" sz="1700" dirty="0">
                <a:solidFill>
                  <a:srgbClr val="000000"/>
                </a:solidFill>
              </a:rPr>
              <a:t>-диаграмм (</a:t>
            </a:r>
            <a:r>
              <a:rPr lang="en-US" sz="1700" dirty="0">
                <a:solidFill>
                  <a:srgbClr val="000000"/>
                </a:solidFill>
              </a:rPr>
              <a:t>DFD</a:t>
            </a:r>
            <a:r>
              <a:rPr lang="ru-RU" sz="1700" dirty="0">
                <a:solidFill>
                  <a:srgbClr val="000000"/>
                </a:solidFill>
              </a:rPr>
              <a:t>).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Танцевальный </a:t>
            </a:r>
            <a:r>
              <a:rPr lang="ru-RU" dirty="0"/>
              <a:t>клуб хотел бы разработать информационную систему, которая позволяла бы вести учет проведенных занятий и </a:t>
            </a:r>
            <a:r>
              <a:rPr lang="ru-RU" b="1" dirty="0"/>
              <a:t>учеников</a:t>
            </a:r>
            <a:r>
              <a:rPr lang="ru-RU" dirty="0"/>
              <a:t>. Это входит в должностные обязанности </a:t>
            </a:r>
            <a:r>
              <a:rPr lang="ru-RU" b="1" dirty="0"/>
              <a:t>диспетчера </a:t>
            </a:r>
            <a:r>
              <a:rPr lang="ru-RU" dirty="0"/>
              <a:t>клуба. В его должностные обязанности входит также составление расписания занятий и ведение электронных журналов. Кроме того, </a:t>
            </a:r>
            <a:r>
              <a:rPr lang="ru-RU" b="1" dirty="0"/>
              <a:t>менеджеры</a:t>
            </a:r>
            <a:r>
              <a:rPr lang="ru-RU" dirty="0"/>
              <a:t> клуба хотели бы знать количество и типы занятий, проведенных каждым инструктором. Эта информация используется для определения наиболее популярных секций. </a:t>
            </a:r>
            <a:r>
              <a:rPr lang="ru-RU" b="1" dirty="0"/>
              <a:t>Экономист</a:t>
            </a:r>
            <a:r>
              <a:rPr lang="ru-RU" dirty="0"/>
              <a:t> клуба должен также иметь полную информацию о проведенных занятиях для начисления заработной платы, а также для подсчета средней прибыли, приносимой каждым инструктором за одно занятие.</a:t>
            </a:r>
          </a:p>
          <a:p>
            <a:pPr marL="0" indent="0">
              <a:buClr>
                <a:srgbClr val="1946BA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</a:rPr>
              <a:t>Главные процессы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7368988" cy="2848490"/>
          </a:xfrm>
        </p:spPr>
        <p:txBody>
          <a:bodyPr>
            <a:normAutofit/>
          </a:bodyPr>
          <a:lstStyle/>
          <a:p>
            <a:r>
              <a:rPr lang="ru-RU" i="1" dirty="0" smtClean="0">
                <a:solidFill>
                  <a:srgbClr val="000000"/>
                </a:solidFill>
              </a:rPr>
              <a:t>Составление расписания</a:t>
            </a:r>
            <a:r>
              <a:rPr lang="ru-RU" i="1" dirty="0" smtClean="0">
                <a:solidFill>
                  <a:srgbClr val="000000"/>
                </a:solidFill>
              </a:rPr>
              <a:t>.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i="1" dirty="0" smtClean="0">
                <a:solidFill>
                  <a:srgbClr val="000000"/>
                </a:solidFill>
              </a:rPr>
              <a:t>Предоставление услуг.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i="1" dirty="0">
                <a:solidFill>
                  <a:srgbClr val="000000"/>
                </a:solidFill>
              </a:rPr>
              <a:t>Анализ доходов и </a:t>
            </a:r>
            <a:r>
              <a:rPr lang="ru-RU" i="1" dirty="0" smtClean="0">
                <a:solidFill>
                  <a:srgbClr val="000000"/>
                </a:solidFill>
              </a:rPr>
              <a:t>выплата зарплат персоналу.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i="1" dirty="0" smtClean="0">
                <a:solidFill>
                  <a:srgbClr val="000000"/>
                </a:solidFill>
              </a:rPr>
              <a:t>Организация танцевальных вечеринок.</a:t>
            </a:r>
            <a:endParaRPr lang="ru-RU" dirty="0">
              <a:solidFill>
                <a:srgbClr val="000000"/>
              </a:solidFill>
            </a:endParaRPr>
          </a:p>
          <a:p>
            <a:pPr marL="0" indent="0">
              <a:buClr>
                <a:srgbClr val="1946BA"/>
              </a:buClr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9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727114"/>
            <a:ext cx="8229600" cy="620483"/>
          </a:xfrm>
        </p:spPr>
        <p:txBody>
          <a:bodyPr/>
          <a:lstStyle/>
          <a:p>
            <a:r>
              <a:rPr lang="ru-RU" dirty="0"/>
              <a:t>Участвующие сущности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20"/>
          </p:nvPr>
        </p:nvSpPr>
        <p:spPr>
          <a:xfrm>
            <a:off x="520572" y="2353545"/>
            <a:ext cx="2589213" cy="26908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Менеджер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21"/>
          </p:nvPr>
        </p:nvSpPr>
        <p:spPr>
          <a:xfrm>
            <a:off x="3357294" y="2353544"/>
            <a:ext cx="2589213" cy="26908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22"/>
          </p:nvPr>
        </p:nvSpPr>
        <p:spPr>
          <a:xfrm>
            <a:off x="6112865" y="2350950"/>
            <a:ext cx="2589213" cy="26908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Инструктор (постоянный)</a:t>
            </a: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23"/>
          </p:nvPr>
        </p:nvSpPr>
        <p:spPr>
          <a:xfrm>
            <a:off x="547731" y="4095258"/>
            <a:ext cx="2589213" cy="26908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Инструктор </a:t>
            </a:r>
            <a:r>
              <a:rPr lang="en-US" dirty="0" smtClean="0"/>
              <a:t>(</a:t>
            </a:r>
            <a:r>
              <a:rPr lang="ru-RU" dirty="0" smtClean="0"/>
              <a:t>приходящий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24"/>
          </p:nvPr>
        </p:nvSpPr>
        <p:spPr>
          <a:xfrm>
            <a:off x="3416193" y="4095257"/>
            <a:ext cx="2589213" cy="26908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Диспетчер</a:t>
            </a:r>
            <a:endParaRPr lang="ru-RU" dirty="0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25"/>
          </p:nvPr>
        </p:nvSpPr>
        <p:spPr>
          <a:xfrm>
            <a:off x="6190617" y="4095257"/>
            <a:ext cx="2589213" cy="26908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Экономист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31" y="1422029"/>
            <a:ext cx="1492422" cy="893489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295" y="1429434"/>
            <a:ext cx="1593645" cy="886084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865" y="1422029"/>
            <a:ext cx="1543842" cy="893489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31" y="3230402"/>
            <a:ext cx="1492422" cy="866026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6193" y="3229232"/>
            <a:ext cx="1534747" cy="868366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2865" y="3235757"/>
            <a:ext cx="1543842" cy="8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Участвующие накопители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FD5F49C-BC97-034D-911B-AA0EA5A94A39}"/>
              </a:ext>
            </a:extLst>
          </p:cNvPr>
          <p:cNvSpPr txBox="1"/>
          <p:nvPr/>
        </p:nvSpPr>
        <p:spPr>
          <a:xfrm>
            <a:off x="457200" y="2573719"/>
            <a:ext cx="1396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Информация о зарплате</a:t>
            </a:r>
            <a:endParaRPr lang="ru-RU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19F5E72-F5B4-C24F-9A9A-807F8EEE5AF7}"/>
              </a:ext>
            </a:extLst>
          </p:cNvPr>
          <p:cNvSpPr txBox="1"/>
          <p:nvPr/>
        </p:nvSpPr>
        <p:spPr>
          <a:xfrm>
            <a:off x="3131032" y="2573719"/>
            <a:ext cx="2330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Полная информация о проведенных занятиях</a:t>
            </a:r>
            <a:endParaRPr lang="ru-RU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35433"/>
            <a:ext cx="1396314" cy="8507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616" y="1639746"/>
            <a:ext cx="1919931" cy="84642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524" y="1635432"/>
            <a:ext cx="1958889" cy="8507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79524" y="2666051"/>
            <a:ext cx="1351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smtClean="0"/>
              <a:t>Средняя прибыль</a:t>
            </a:r>
            <a:endParaRPr lang="ru-RU" sz="12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3514" y="3122936"/>
            <a:ext cx="1396314" cy="7735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53514" y="3984049"/>
            <a:ext cx="164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smtClean="0"/>
              <a:t>Проведенные занятия</a:t>
            </a:r>
            <a:endParaRPr lang="ru-RU" sz="120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0281" y="3128885"/>
            <a:ext cx="1359243" cy="7676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20281" y="3984049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Расписание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r>
              <a:rPr lang="ru-RU" dirty="0"/>
              <a:t>Модель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40" y="1547813"/>
            <a:ext cx="6268994" cy="281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159146-1954-1449-9C78-510BB1E1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xmlns="" id="{6C071503-DF38-7B4F-A732-789B791F2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CAB1A4-99B8-214A-81AE-B9F773014F13}"/>
              </a:ext>
            </a:extLst>
          </p:cNvPr>
          <p:cNvSpPr txBox="1"/>
          <p:nvPr/>
        </p:nvSpPr>
        <p:spPr>
          <a:xfrm>
            <a:off x="1013988" y="18106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A293393A-DA03-A241-909C-3CDBCB12D386}"/>
              </a:ext>
            </a:extLst>
          </p:cNvPr>
          <p:cNvSpPr txBox="1">
            <a:spLocks/>
          </p:cNvSpPr>
          <p:nvPr/>
        </p:nvSpPr>
        <p:spPr>
          <a:xfrm>
            <a:off x="457200" y="1547587"/>
            <a:ext cx="6332899" cy="13766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</a:rPr>
              <a:t>Овладели практическими навыками и умениями исследования предметной области на уровне анализа поведения системы с использованием </a:t>
            </a:r>
            <a:r>
              <a:rPr lang="en-US" dirty="0">
                <a:solidFill>
                  <a:srgbClr val="000000"/>
                </a:solidFill>
              </a:rPr>
              <a:t>DFD</a:t>
            </a:r>
            <a:r>
              <a:rPr lang="ru-RU" dirty="0">
                <a:solidFill>
                  <a:srgbClr val="000000"/>
                </a:solidFill>
              </a:rPr>
              <a:t>-диаграмм (</a:t>
            </a:r>
            <a:r>
              <a:rPr lang="en-US" dirty="0">
                <a:solidFill>
                  <a:srgbClr val="000000"/>
                </a:solidFill>
              </a:rPr>
              <a:t>DFD</a:t>
            </a:r>
            <a:r>
              <a:rPr lang="ru-RU" dirty="0">
                <a:solidFill>
                  <a:srgbClr val="000000"/>
                </a:solidFill>
              </a:rPr>
              <a:t>).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62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4794</TotalTime>
  <Words>122</Words>
  <Application>Microsoft Macintosh PowerPoint</Application>
  <PresentationFormat>Экран (16:9)</PresentationFormat>
  <Paragraphs>31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Arial</vt:lpstr>
      <vt:lpstr>Cover</vt:lpstr>
      <vt:lpstr>1_Cover</vt:lpstr>
      <vt:lpstr>Танцевальный клуб «Джефферсона»</vt:lpstr>
      <vt:lpstr>Презентация PowerPoint</vt:lpstr>
      <vt:lpstr>Задачи</vt:lpstr>
      <vt:lpstr>Главные процессы</vt:lpstr>
      <vt:lpstr>Участвующие сущности</vt:lpstr>
      <vt:lpstr>Участвующие накопители</vt:lpstr>
      <vt:lpstr>Модель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Крылов Владислав Сергеевич</cp:lastModifiedBy>
  <cp:revision>61</cp:revision>
  <dcterms:created xsi:type="dcterms:W3CDTF">2014-06-27T12:30:22Z</dcterms:created>
  <dcterms:modified xsi:type="dcterms:W3CDTF">2018-10-25T10:22:39Z</dcterms:modified>
</cp:coreProperties>
</file>