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8" r:id="rId5"/>
    <p:sldId id="259" r:id="rId6"/>
    <p:sldId id="260" r:id="rId7"/>
    <p:sldId id="270" r:id="rId8"/>
    <p:sldId id="263" r:id="rId9"/>
    <p:sldId id="262" r:id="rId10"/>
    <p:sldId id="271" r:id="rId11"/>
    <p:sldId id="264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0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3C0C-6EBA-409C-8680-C540927B991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5997-CAEE-4E7E-A1D6-632CC2D1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716" y="1759974"/>
            <a:ext cx="3092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TERRAFORM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8406581" y="4041058"/>
            <a:ext cx="23603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Presented by</a:t>
            </a:r>
          </a:p>
          <a:p>
            <a:r>
              <a:rPr lang="en-US" sz="3200" dirty="0" smtClean="0"/>
              <a:t>G Kasiraju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08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3" y="363794"/>
            <a:ext cx="11166987" cy="58131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Terraform Architecture: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4" y="1042987"/>
            <a:ext cx="11658600" cy="47720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354529" y="3205316"/>
            <a:ext cx="1268361" cy="19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452284"/>
            <a:ext cx="11147323" cy="573451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Terraform commands:</a:t>
            </a:r>
          </a:p>
          <a:p>
            <a:pPr marL="0" indent="0">
              <a:buNone/>
            </a:pPr>
            <a:r>
              <a:rPr lang="en-US" dirty="0" smtClean="0"/>
              <a:t>Terraform </a:t>
            </a:r>
            <a:r>
              <a:rPr lang="en-US" dirty="0"/>
              <a:t>has </a:t>
            </a:r>
            <a:r>
              <a:rPr lang="en-US" dirty="0" smtClean="0"/>
              <a:t>five </a:t>
            </a:r>
            <a:r>
              <a:rPr lang="en-US" dirty="0"/>
              <a:t>major commands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$</a:t>
            </a:r>
            <a:r>
              <a:rPr lang="en-US" sz="2400" dirty="0" smtClean="0">
                <a:solidFill>
                  <a:srgbClr val="FF0000"/>
                </a:solidFill>
              </a:rPr>
              <a:t>terraform </a:t>
            </a:r>
            <a:r>
              <a:rPr lang="en-US" sz="2400" dirty="0" err="1" smtClean="0">
                <a:solidFill>
                  <a:srgbClr val="FF0000"/>
                </a:solidFill>
              </a:rPr>
              <a:t>init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—initialize a terraform working directory</a:t>
            </a:r>
          </a:p>
          <a:p>
            <a:pPr marL="0" indent="0">
              <a:buNone/>
            </a:pPr>
            <a:r>
              <a:rPr lang="en-US" sz="2400" dirty="0" smtClean="0"/>
              <a:t>  $</a:t>
            </a:r>
            <a:r>
              <a:rPr lang="en-US" sz="2400" dirty="0" smtClean="0">
                <a:solidFill>
                  <a:srgbClr val="FF0000"/>
                </a:solidFill>
              </a:rPr>
              <a:t>terraform validate </a:t>
            </a:r>
            <a:r>
              <a:rPr lang="en-US" sz="2400" dirty="0" smtClean="0"/>
              <a:t>—confirm the syntax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$</a:t>
            </a:r>
            <a:r>
              <a:rPr lang="en-US" sz="2400" dirty="0" smtClean="0">
                <a:solidFill>
                  <a:srgbClr val="FF0000"/>
                </a:solidFill>
              </a:rPr>
              <a:t>terraform plan </a:t>
            </a:r>
            <a:r>
              <a:rPr lang="en-US" sz="2400" dirty="0" smtClean="0"/>
              <a:t>– it shows what will change and when to run</a:t>
            </a:r>
          </a:p>
          <a:p>
            <a:pPr marL="0" indent="0">
              <a:buNone/>
            </a:pPr>
            <a:r>
              <a:rPr lang="en-US" sz="2400" dirty="0" smtClean="0"/>
              <a:t>  $</a:t>
            </a:r>
            <a:r>
              <a:rPr lang="en-US" sz="2400" dirty="0" smtClean="0">
                <a:solidFill>
                  <a:srgbClr val="FF0000"/>
                </a:solidFill>
              </a:rPr>
              <a:t>terraform apply </a:t>
            </a:r>
            <a:r>
              <a:rPr lang="en-US" sz="2400" dirty="0" smtClean="0"/>
              <a:t>- builds or change infrastructure</a:t>
            </a:r>
          </a:p>
          <a:p>
            <a:pPr marL="0" indent="0">
              <a:buNone/>
            </a:pPr>
            <a:r>
              <a:rPr lang="en-US" sz="2400" dirty="0" smtClean="0"/>
              <a:t>  $</a:t>
            </a:r>
            <a:r>
              <a:rPr lang="en-US" sz="2400" dirty="0" smtClean="0">
                <a:solidFill>
                  <a:srgbClr val="FF0000"/>
                </a:solidFill>
              </a:rPr>
              <a:t>terraform destroy </a:t>
            </a:r>
            <a:r>
              <a:rPr lang="en-US" sz="2400" dirty="0" smtClean="0"/>
              <a:t>-deletes and remove managing infrastructure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$</a:t>
            </a:r>
            <a:r>
              <a:rPr lang="en-US" sz="2400" dirty="0" smtClean="0">
                <a:solidFill>
                  <a:srgbClr val="FF0000"/>
                </a:solidFill>
              </a:rPr>
              <a:t>terraform refresh</a:t>
            </a:r>
            <a:r>
              <a:rPr lang="en-US" sz="2400" dirty="0" smtClean="0"/>
              <a:t>- query will give provide to get current state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26" y="521110"/>
            <a:ext cx="10980174" cy="56558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Installation</a:t>
            </a:r>
            <a:r>
              <a:rPr lang="en-US" dirty="0" smtClean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terraform –version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pulling the  ngnix image from Docker configure in main.tf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erraform apply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38" y="942053"/>
            <a:ext cx="55435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99" y="3782961"/>
            <a:ext cx="6200127" cy="23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5135"/>
            <a:ext cx="11049000" cy="58918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Automate with help of Jenkins: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With help of Jenkins we can automate the above process by writing the pipeline 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Azure login (</a:t>
            </a:r>
            <a:r>
              <a:rPr lang="en-US" dirty="0" err="1" smtClean="0"/>
              <a:t>az</a:t>
            </a:r>
            <a:r>
              <a:rPr lang="en-US" dirty="0" smtClean="0"/>
              <a:t> login)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35" y="2370652"/>
            <a:ext cx="6931742" cy="38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1" y="1061884"/>
            <a:ext cx="10862187" cy="4807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u="sng" dirty="0" smtClean="0">
                <a:solidFill>
                  <a:srgbClr val="FF0000"/>
                </a:solidFill>
              </a:rPr>
              <a:t>Agenda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is exactly meaning of terraform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Declarative vs imperative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Ansible vs terraform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Tool for infrastructure provision and where your terraform comes into </a:t>
            </a:r>
            <a:r>
              <a:rPr lang="en-US" dirty="0" smtClean="0"/>
              <a:t>picture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Terraform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Terraform commands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case with help CI/CD tool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03" y="806245"/>
            <a:ext cx="11078497" cy="5370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Terraform: </a:t>
            </a:r>
            <a:r>
              <a:rPr lang="en-US" sz="2400" dirty="0" smtClean="0"/>
              <a:t>Terraform </a:t>
            </a:r>
            <a:r>
              <a:rPr lang="en-US" sz="2400" dirty="0"/>
              <a:t>is a tool for building, changing, and versioning infrastructure safely and efficiently. Terraform can manage existing and popular service </a:t>
            </a:r>
            <a:r>
              <a:rPr lang="en-US" sz="2400" dirty="0" smtClean="0"/>
              <a:t>providers.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60" y="1582994"/>
            <a:ext cx="3427463" cy="51778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129" y="2428568"/>
            <a:ext cx="7982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Simply we can say “</a:t>
            </a:r>
            <a:r>
              <a:rPr lang="en-US" sz="2400" dirty="0">
                <a:solidFill>
                  <a:srgbClr val="FF0000"/>
                </a:solidFill>
              </a:rPr>
              <a:t>terraform allows to you automate </a:t>
            </a:r>
            <a:r>
              <a:rPr lang="en-US" sz="2400" dirty="0" smtClean="0">
                <a:solidFill>
                  <a:srgbClr val="FF0000"/>
                </a:solidFill>
              </a:rPr>
              <a:t>your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infrastructure , </a:t>
            </a:r>
            <a:r>
              <a:rPr lang="en-US" sz="2400" dirty="0" smtClean="0">
                <a:solidFill>
                  <a:srgbClr val="FF0000"/>
                </a:solidFill>
              </a:rPr>
              <a:t>and </a:t>
            </a:r>
            <a:r>
              <a:rPr lang="en-US" sz="2400" dirty="0">
                <a:solidFill>
                  <a:srgbClr val="FF0000"/>
                </a:solidFill>
              </a:rPr>
              <a:t>your platform and service that run on </a:t>
            </a:r>
            <a:r>
              <a:rPr lang="en-US" sz="2400" dirty="0" smtClean="0">
                <a:solidFill>
                  <a:srgbClr val="FF0000"/>
                </a:solidFill>
              </a:rPr>
              <a:t>that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platform</a:t>
            </a:r>
            <a:r>
              <a:rPr lang="en-US" sz="2400" dirty="0" smtClean="0"/>
              <a:t>”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7252" y="3991897"/>
            <a:ext cx="78108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It is open source Iac tool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Which is written declarative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Configuration language called the HashiCrop configuration </a:t>
            </a:r>
          </a:p>
          <a:p>
            <a:r>
              <a:rPr lang="en-US" sz="2400" dirty="0" smtClean="0"/>
              <a:t>Language(HCL) for human readable, automate deployment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7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265471"/>
            <a:ext cx="10891684" cy="591149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 smtClean="0">
                <a:solidFill>
                  <a:srgbClr val="FF0000"/>
                </a:solidFill>
              </a:rPr>
              <a:t>Declartaive</a:t>
            </a:r>
            <a:r>
              <a:rPr lang="en-US" u="sng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/>
              <a:t>A declarative approach defines the desired state of the system, including what resources you need and any properties they should have, and an </a:t>
            </a:r>
            <a:r>
              <a:rPr lang="en-US" sz="2400" dirty="0" err="1"/>
              <a:t>IaC</a:t>
            </a:r>
            <a:r>
              <a:rPr lang="en-US" sz="2400" dirty="0"/>
              <a:t> tool will configure it for you.</a:t>
            </a:r>
          </a:p>
          <a:p>
            <a:r>
              <a:rPr lang="en-US" sz="2400" dirty="0"/>
              <a:t>A declarative approach also keeps a list of the current state of your system objects, which makes taking down the infrastructure simpler to manage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Imperative: </a:t>
            </a:r>
          </a:p>
          <a:p>
            <a:r>
              <a:rPr lang="en-US" sz="2400" dirty="0"/>
              <a:t>An imperative approach </a:t>
            </a:r>
            <a:r>
              <a:rPr lang="en-US" sz="2400" dirty="0" smtClean="0"/>
              <a:t> define </a:t>
            </a:r>
            <a:r>
              <a:rPr lang="en-US" sz="2400" dirty="0"/>
              <a:t>the specific commands needed to achieve the desired configuration, and those commands then need to be executed in the correct order</a:t>
            </a:r>
            <a:r>
              <a:rPr lang="en-US" sz="2400" dirty="0" smtClean="0"/>
              <a:t>.</a:t>
            </a:r>
            <a:endParaRPr lang="en-US" dirty="0"/>
          </a:p>
          <a:p>
            <a:r>
              <a:rPr lang="en-US" sz="2400" dirty="0" smtClean="0"/>
              <a:t>Imperative is procedural language like C, </a:t>
            </a:r>
            <a:r>
              <a:rPr lang="en-US" sz="2400" dirty="0"/>
              <a:t>C</a:t>
            </a:r>
            <a:r>
              <a:rPr lang="en-US" sz="2400" dirty="0" smtClean="0"/>
              <a:t>++ </a:t>
            </a:r>
          </a:p>
        </p:txBody>
      </p:sp>
    </p:spTree>
    <p:extLst>
      <p:ext uri="{BB962C8B-B14F-4D97-AF65-F5344CB8AC3E}">
        <p14:creationId xmlns:p14="http://schemas.microsoft.com/office/powerpoint/2010/main" val="17414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20" y="1219200"/>
            <a:ext cx="10422194" cy="490629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Consistency: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sz="2400" dirty="0"/>
              <a:t>Manual processes result in mistakes, period. Humans are fallible. Our memories fault us. Communication is </a:t>
            </a:r>
            <a:r>
              <a:rPr lang="en-US" sz="2400" dirty="0" smtClean="0"/>
              <a:t>hard. </a:t>
            </a:r>
            <a:r>
              <a:rPr lang="en-US" sz="2400" dirty="0" err="1" smtClean="0"/>
              <a:t>IaC</a:t>
            </a:r>
            <a:r>
              <a:rPr lang="en-US" sz="2400" dirty="0" smtClean="0"/>
              <a:t> </a:t>
            </a:r>
            <a:r>
              <a:rPr lang="en-US" sz="2400" dirty="0"/>
              <a:t>solves that problem by having the </a:t>
            </a:r>
            <a:r>
              <a:rPr lang="en-US" sz="2400" dirty="0" err="1"/>
              <a:t>config</a:t>
            </a:r>
            <a:r>
              <a:rPr lang="en-US" sz="2400" dirty="0"/>
              <a:t> files themselves be the single source of truth. </a:t>
            </a:r>
            <a:r>
              <a:rPr lang="en-US" sz="2400" dirty="0" smtClean="0"/>
              <a:t>That </a:t>
            </a:r>
            <a:r>
              <a:rPr lang="en-US" sz="2400" dirty="0"/>
              <a:t>way, you guarantee the same configurations will be deployed over and over, without discrepancies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u="sng" dirty="0" err="1" smtClean="0">
                <a:solidFill>
                  <a:srgbClr val="FF0000"/>
                </a:solidFill>
              </a:rPr>
              <a:t>Idempotency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We run same command again and again to get same </a:t>
            </a:r>
            <a:r>
              <a:rPr lang="en-US" sz="2400" dirty="0" smtClean="0">
                <a:solidFill>
                  <a:srgbClr val="FF0000"/>
                </a:solidFill>
              </a:rPr>
              <a:t>result(getting the same state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68" y="412955"/>
            <a:ext cx="10754032" cy="576400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PUSH AND PULL:</a:t>
            </a:r>
          </a:p>
          <a:p>
            <a:pPr marL="0" indent="0">
              <a:buNone/>
            </a:pPr>
            <a:r>
              <a:rPr lang="en-US" sz="2400" dirty="0"/>
              <a:t>The main difference is the manner in which the servers are told how to be configured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In the pull method the server to be configured will </a:t>
            </a:r>
            <a:r>
              <a:rPr lang="en-US" sz="2400" dirty="0">
                <a:solidFill>
                  <a:srgbClr val="FF0000"/>
                </a:solidFill>
              </a:rPr>
              <a:t>pull its configuration </a:t>
            </a:r>
            <a:r>
              <a:rPr lang="en-US" sz="2400" dirty="0"/>
              <a:t>from the </a:t>
            </a:r>
            <a:r>
              <a:rPr lang="en-US" sz="2400" dirty="0">
                <a:solidFill>
                  <a:srgbClr val="FF0000"/>
                </a:solidFill>
              </a:rPr>
              <a:t>controlling server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the push method the controlling server pushes the configuration to the </a:t>
            </a:r>
            <a:r>
              <a:rPr lang="en-US" sz="2400" dirty="0">
                <a:solidFill>
                  <a:srgbClr val="FF0000"/>
                </a:solidFill>
              </a:rPr>
              <a:t>destination </a:t>
            </a:r>
            <a:r>
              <a:rPr lang="en-US" sz="2400" dirty="0" smtClean="0">
                <a:solidFill>
                  <a:srgbClr val="FF0000"/>
                </a:solidFill>
              </a:rPr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Ansible</a:t>
            </a:r>
            <a:r>
              <a:rPr lang="en-US" sz="2400" dirty="0"/>
              <a:t> will work on push mechanism.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will work as a agentless architecture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Mutable infrastructure</a:t>
            </a:r>
            <a:r>
              <a:rPr lang="en-US" sz="2400" i="1" dirty="0"/>
              <a:t> </a:t>
            </a:r>
            <a:r>
              <a:rPr lang="en-US" sz="2400" dirty="0"/>
              <a:t>is infrastructure that can be modified or updated after it is originally </a:t>
            </a:r>
            <a:r>
              <a:rPr lang="en-US" sz="2400" dirty="0" smtClean="0"/>
              <a:t>provisioned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immutable infrastructure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infrastructure </a:t>
            </a:r>
            <a:r>
              <a:rPr lang="en-US" sz="2400" dirty="0" smtClean="0"/>
              <a:t> that </a:t>
            </a:r>
            <a:r>
              <a:rPr lang="en-US" sz="2400" dirty="0"/>
              <a:t>cannot be modified once originally provisioned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403123"/>
            <a:ext cx="11029335" cy="577384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Tool for infrastructure </a:t>
            </a:r>
            <a:r>
              <a:rPr lang="en-US" dirty="0" smtClean="0">
                <a:solidFill>
                  <a:srgbClr val="FF0000"/>
                </a:solidFill>
              </a:rPr>
              <a:t>provision: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39" y="1144153"/>
            <a:ext cx="9687161" cy="429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7019" y="4080387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VPC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spin up servers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Creating </a:t>
            </a:r>
            <a:r>
              <a:rPr lang="en-US" dirty="0" err="1"/>
              <a:t>aws</a:t>
            </a:r>
            <a:r>
              <a:rPr lang="en-US" dirty="0"/>
              <a:t> or azure resources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Installing Docker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14" y="640429"/>
            <a:ext cx="9937955" cy="82457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Difference between Iac Tools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Why we use Terraform and not Chef, Puppet, Ansible, SaltStack, or  CloudFormation | by Yevgeniy Brikman | Grunt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4" y="2110239"/>
            <a:ext cx="10537728" cy="33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7414" y="3372465"/>
            <a:ext cx="10537728" cy="373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5910" y="4886632"/>
            <a:ext cx="10449232" cy="432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19" y="1036401"/>
            <a:ext cx="10020410" cy="47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532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Iac Tools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Gudla Kasiraju</dc:creator>
  <cp:lastModifiedBy>Gudla Kasiraju</cp:lastModifiedBy>
  <cp:revision>44</cp:revision>
  <dcterms:created xsi:type="dcterms:W3CDTF">2021-05-12T15:52:26Z</dcterms:created>
  <dcterms:modified xsi:type="dcterms:W3CDTF">2021-05-17T14:14:52Z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fdc47dd0-d2bb-4e6b-9d4b-f249b4f8767d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