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35" r:id="rId2"/>
    <p:sldId id="256" r:id="rId3"/>
    <p:sldId id="261" r:id="rId4"/>
    <p:sldId id="263" r:id="rId5"/>
    <p:sldId id="383" r:id="rId6"/>
    <p:sldId id="381" r:id="rId7"/>
    <p:sldId id="264" r:id="rId8"/>
    <p:sldId id="266" r:id="rId9"/>
    <p:sldId id="267" r:id="rId10"/>
    <p:sldId id="325" r:id="rId11"/>
    <p:sldId id="283" r:id="rId12"/>
    <p:sldId id="375" r:id="rId13"/>
    <p:sldId id="376" r:id="rId14"/>
    <p:sldId id="284" r:id="rId15"/>
    <p:sldId id="377" r:id="rId16"/>
    <p:sldId id="378" r:id="rId17"/>
    <p:sldId id="382" r:id="rId18"/>
    <p:sldId id="379" r:id="rId19"/>
    <p:sldId id="319" r:id="rId20"/>
    <p:sldId id="380" r:id="rId21"/>
  </p:sldIdLst>
  <p:sldSz cx="9144000" cy="6858000" type="screen4x3"/>
  <p:notesSz cx="6997700" cy="92837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9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56" d="100"/>
          <a:sy n="156" d="100"/>
        </p:scale>
        <p:origin x="1940" y="88"/>
      </p:cViewPr>
      <p:guideLst>
        <p:guide orient="horz" pos="689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/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/>
            </a:lvl1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/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/>
          <a:p>
            <a:pPr lvl="0" algn="r" defTabSz="930275">
              <a:buNone/>
            </a:pPr>
            <a:fld id="{9A0DB2DC-4C9A-4742-B13C-FB6460FD3503}" type="slidenum">
              <a:rPr lang="en-US" altLang="zh-CN" sz="1300" dirty="0"/>
              <a:t>‹#›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/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/>
            </a:lvl1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Fifth level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/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/>
          <a:p>
            <a:pPr lvl="0" algn="r" defTabSz="930275">
              <a:buNone/>
            </a:pPr>
            <a:fld id="{9A0DB2DC-4C9A-4742-B13C-FB6460FD3503}" type="slidenum">
              <a:rPr lang="en-US" altLang="zh-CN" sz="1300" dirty="0"/>
              <a:t>‹#›</a:t>
            </a:fld>
            <a:endParaRPr lang="en-US" altLang="zh-CN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27" tIns="46514" rIns="93027" bIns="46514" anchor="b" anchorCtr="0"/>
          <a:lstStyle/>
          <a:p>
            <a:pPr lvl="0" algn="r" defTabSz="930275"/>
            <a:fld id="{9A0DB2DC-4C9A-4742-B13C-FB6460FD3503}" type="slidenum">
              <a:rPr lang="en-US" altLang="zh-CN" sz="1300" dirty="0"/>
              <a:t>1</a:t>
            </a:fld>
            <a:endParaRPr lang="en-US" altLang="zh-CN" sz="1300" dirty="0"/>
          </a:p>
        </p:txBody>
      </p:sp>
      <p:sp>
        <p:nvSpPr>
          <p:cNvPr id="614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3027" tIns="46514" rIns="93027" bIns="46514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27" tIns="46514" rIns="93027" bIns="46514" anchor="b" anchorCtr="0"/>
          <a:lstStyle/>
          <a:p>
            <a:pPr lvl="0" algn="r" defTabSz="930275"/>
            <a:fld id="{9A0DB2DC-4C9A-4742-B13C-FB6460FD3503}" type="slidenum">
              <a:rPr lang="en-US" altLang="zh-CN" sz="1300" dirty="0"/>
              <a:t>12</a:t>
            </a:fld>
            <a:endParaRPr lang="en-US" altLang="zh-CN" sz="1300" dirty="0"/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3027" tIns="46514" rIns="93027" bIns="46514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27" tIns="46514" rIns="93027" bIns="46514" anchor="b" anchorCtr="0"/>
          <a:lstStyle/>
          <a:p>
            <a:pPr lvl="0" algn="r" defTabSz="930275"/>
            <a:fld id="{9A0DB2DC-4C9A-4742-B13C-FB6460FD3503}" type="slidenum">
              <a:rPr lang="en-US" altLang="zh-CN" sz="1300" dirty="0"/>
              <a:t>13</a:t>
            </a:fld>
            <a:endParaRPr lang="en-US" altLang="zh-CN" sz="1300" dirty="0"/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3027" tIns="46514" rIns="93027" bIns="46514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27" tIns="46514" rIns="93027" bIns="46514" anchor="b" anchorCtr="0"/>
          <a:lstStyle/>
          <a:p>
            <a:pPr lvl="0" algn="r" defTabSz="930275"/>
            <a:fld id="{9A0DB2DC-4C9A-4742-B13C-FB6460FD3503}" type="slidenum">
              <a:rPr lang="en-US" altLang="zh-CN" sz="1300" dirty="0"/>
              <a:t>14</a:t>
            </a:fld>
            <a:endParaRPr lang="en-US" altLang="zh-CN" sz="1300" dirty="0"/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3027" tIns="46514" rIns="93027" bIns="46514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27" tIns="46514" rIns="93027" bIns="46514" anchor="b" anchorCtr="0"/>
          <a:lstStyle/>
          <a:p>
            <a:pPr lvl="0" algn="r" defTabSz="863600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  <a:t>19</a:t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3027" tIns="46514" rIns="93027" bIns="46514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27" tIns="46514" rIns="93027" bIns="46514" anchor="b" anchorCtr="0"/>
          <a:lstStyle/>
          <a:p>
            <a:pPr lvl="0" algn="r" defTabSz="930275"/>
            <a:fld id="{9A0DB2DC-4C9A-4742-B13C-FB6460FD3503}" type="slidenum">
              <a:rPr lang="en-US" altLang="zh-CN" sz="1300" dirty="0"/>
              <a:t>2</a:t>
            </a:fld>
            <a:endParaRPr lang="en-US" altLang="zh-CN" sz="1300" dirty="0"/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3027" tIns="46514" rIns="93027" bIns="46514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27" tIns="46514" rIns="93027" bIns="46514" anchor="b" anchorCtr="0"/>
          <a:lstStyle/>
          <a:p>
            <a:pPr lvl="0" algn="r" defTabSz="930275"/>
            <a:fld id="{9A0DB2DC-4C9A-4742-B13C-FB6460FD3503}" type="slidenum">
              <a:rPr lang="en-US" altLang="zh-CN" sz="1300" dirty="0"/>
              <a:t>3</a:t>
            </a:fld>
            <a:endParaRPr lang="en-US" altLang="zh-CN" sz="1300" dirty="0"/>
          </a:p>
        </p:txBody>
      </p:sp>
      <p:sp>
        <p:nvSpPr>
          <p:cNvPr id="1024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3027" tIns="46514" rIns="93027" bIns="46514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27" tIns="46514" rIns="93027" bIns="46514" anchor="b" anchorCtr="0"/>
          <a:lstStyle/>
          <a:p>
            <a:pPr lvl="0" algn="r" defTabSz="930275"/>
            <a:fld id="{9A0DB2DC-4C9A-4742-B13C-FB6460FD3503}" type="slidenum">
              <a:rPr lang="en-US" altLang="zh-CN" sz="1300" dirty="0"/>
              <a:t>4</a:t>
            </a:fld>
            <a:endParaRPr lang="en-US" altLang="zh-CN" sz="1300" dirty="0"/>
          </a:p>
        </p:txBody>
      </p:sp>
      <p:sp>
        <p:nvSpPr>
          <p:cNvPr id="1229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3027" tIns="46514" rIns="93027" bIns="46514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27" tIns="46514" rIns="93027" bIns="46514" anchor="b" anchorCtr="0"/>
          <a:lstStyle/>
          <a:p>
            <a:pPr lvl="0" algn="r" defTabSz="930275"/>
            <a:fld id="{9A0DB2DC-4C9A-4742-B13C-FB6460FD3503}" type="slidenum">
              <a:rPr lang="en-US" altLang="zh-CN" sz="1300" dirty="0"/>
              <a:t>7</a:t>
            </a:fld>
            <a:endParaRPr lang="en-US" altLang="zh-CN" sz="1300" dirty="0"/>
          </a:p>
        </p:txBody>
      </p:sp>
      <p:sp>
        <p:nvSpPr>
          <p:cNvPr id="1536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3027" tIns="46514" rIns="93027" bIns="46514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27" tIns="46514" rIns="93027" bIns="46514" anchor="b" anchorCtr="0"/>
          <a:lstStyle/>
          <a:p>
            <a:pPr lvl="0" algn="r" defTabSz="930275"/>
            <a:fld id="{9A0DB2DC-4C9A-4742-B13C-FB6460FD3503}" type="slidenum">
              <a:rPr lang="en-US" altLang="zh-CN" sz="1300" dirty="0"/>
              <a:t>8</a:t>
            </a:fld>
            <a:endParaRPr lang="en-US" altLang="zh-CN" sz="1300" dirty="0"/>
          </a:p>
        </p:txBody>
      </p:sp>
      <p:sp>
        <p:nvSpPr>
          <p:cNvPr id="1741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3027" tIns="46514" rIns="93027" bIns="46514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27" tIns="46514" rIns="93027" bIns="46514" anchor="b" anchorCtr="0"/>
          <a:lstStyle/>
          <a:p>
            <a:pPr lvl="0" algn="r" defTabSz="930275"/>
            <a:fld id="{9A0DB2DC-4C9A-4742-B13C-FB6460FD3503}" type="slidenum">
              <a:rPr lang="en-US" altLang="zh-CN" sz="1300" dirty="0"/>
              <a:t>9</a:t>
            </a:fld>
            <a:endParaRPr lang="en-US" altLang="zh-CN" sz="1300" dirty="0"/>
          </a:p>
        </p:txBody>
      </p:sp>
      <p:sp>
        <p:nvSpPr>
          <p:cNvPr id="1945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3027" tIns="46514" rIns="93027" bIns="46514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27" tIns="46514" rIns="93027" bIns="46514" anchor="b" anchorCtr="0"/>
          <a:lstStyle/>
          <a:p>
            <a:pPr lvl="0" algn="r" defTabSz="930275"/>
            <a:fld id="{9A0DB2DC-4C9A-4742-B13C-FB6460FD3503}" type="slidenum">
              <a:rPr lang="en-US" altLang="zh-CN" sz="1300" dirty="0"/>
              <a:t>10</a:t>
            </a:fld>
            <a:endParaRPr lang="en-US" altLang="zh-CN" sz="1300" dirty="0"/>
          </a:p>
        </p:txBody>
      </p:sp>
      <p:sp>
        <p:nvSpPr>
          <p:cNvPr id="2150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3027" tIns="46514" rIns="93027" bIns="46514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27" tIns="46514" rIns="93027" bIns="46514" anchor="b" anchorCtr="0"/>
          <a:lstStyle/>
          <a:p>
            <a:pPr lvl="0" algn="r" defTabSz="930275"/>
            <a:fld id="{9A0DB2DC-4C9A-4742-B13C-FB6460FD3503}" type="slidenum">
              <a:rPr lang="en-US" altLang="zh-CN" sz="1300" dirty="0"/>
              <a:t>11</a:t>
            </a:fld>
            <a:endParaRPr lang="en-US" altLang="zh-CN" sz="1300" dirty="0"/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3027" tIns="46514" rIns="93027" bIns="46514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2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MS_ClipArt_Gallery.2">
                  <p:embed/>
                </p:oleObj>
              </mc:Choice>
              <mc:Fallback>
                <p:oleObj r:id="rId2" imgW="0" imgH="0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3" cy="79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Database System Concepts, 6</a:t>
            </a:r>
            <a:r>
              <a:rPr kumimoji="0" lang="en-US" altLang="zh-CN" sz="1600" b="1" i="0" u="none" strike="noStrike" kern="1200" cap="none" spc="0" normalizeH="0" baseline="3000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th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 Ed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©Silberschatz, Korth and Sudarshan</a:t>
            </a:r>
            <a:b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</a:b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See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  <a:hlinkClick r:id="rId3"/>
              </a:rPr>
              <a:t>www.db-book.com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 for conditions on re-use </a:t>
            </a:r>
          </a:p>
        </p:txBody>
      </p:sp>
      <p:pic>
        <p:nvPicPr>
          <p:cNvPr id="2052" name="Picture 8" descr="Cover-6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>
                <a:solidFill>
                  <a:srgbClr val="578963"/>
                </a:solidFill>
                <a:latin typeface="Times New Roman" panose="02020603050405020304" pitchFamily="18" charset="0"/>
              </a:rPr>
              <a:t>‹#›</a:t>
            </a:fld>
            <a:endParaRPr lang="en-US" altLang="zh-CN" dirty="0">
              <a:solidFill>
                <a:srgbClr val="578963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None/>
              <a:defRPr/>
            </a:pPr>
            <a:endParaRPr kumimoji="1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Helvetica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body" idx="1"/>
          </p:nvPr>
        </p:nvSpPr>
        <p:spPr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Helvetica" charset="0"/>
            </a:endParaRPr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©Silberschatz, Korth and Sudarshan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  <a:buNone/>
            </a:pPr>
            <a:r>
              <a:rPr lang="en-US" altLang="zh-CN" sz="1000" b="1" dirty="0">
                <a:solidFill>
                  <a:schemeClr val="tx2"/>
                </a:solidFill>
                <a:latin typeface="Helvetica" charset="0"/>
              </a:rPr>
              <a:t>10.</a:t>
            </a:r>
            <a:fld id="{9A0DB2DC-4C9A-4742-B13C-FB6460FD3503}" type="slidenum">
              <a:rPr lang="en-US" altLang="zh-CN" sz="1000" b="1" dirty="0">
                <a:solidFill>
                  <a:schemeClr val="tx2"/>
                </a:solidFill>
                <a:latin typeface="Helvetica" charset="0"/>
              </a:rPr>
              <a:t>‹#›</a:t>
            </a:fld>
            <a:endParaRPr lang="en-US" altLang="zh-CN" sz="1000" b="1" dirty="0">
              <a:solidFill>
                <a:schemeClr val="tx2"/>
              </a:solidFill>
              <a:latin typeface="Helvetica" charset="0"/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Database System Concepts - 6</a:t>
            </a:r>
            <a:r>
              <a:rPr kumimoji="0" lang="en-US" altLang="zh-CN" sz="1000" b="1" i="0" u="none" strike="noStrike" kern="1200" cap="none" spc="0" normalizeH="0" baseline="30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th</a:t>
            </a: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 Edition</a:t>
            </a:r>
          </a:p>
        </p:txBody>
      </p:sp>
      <p:sp>
        <p:nvSpPr>
          <p:cNvPr id="512008" name="Freeform 8"/>
          <p:cNvSpPr/>
          <p:nvPr/>
        </p:nvSpPr>
        <p:spPr bwMode="auto">
          <a:xfrm>
            <a:off x="8916988" y="5445125"/>
            <a:ext cx="227013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1033" name="Picture 9" descr="Cover-6Ed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10: Storage and File Structure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Optimization of Disk Block Access (Cont.)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814388" y="1093788"/>
            <a:ext cx="7385050" cy="4875212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b="1" dirty="0"/>
              <a:t>File organization</a:t>
            </a:r>
            <a:r>
              <a:rPr lang="en-US" altLang="zh-CN" dirty="0"/>
              <a:t> – optimize block access time by organizing the blocks to correspond to how data will be accessed</a:t>
            </a:r>
          </a:p>
          <a:p>
            <a:pPr lvl="1"/>
            <a:r>
              <a:rPr lang="en-US" altLang="zh-CN" dirty="0"/>
              <a:t>E.g.  Store related information on the same or nearby cylinders.</a:t>
            </a:r>
          </a:p>
          <a:p>
            <a:pPr lvl="1"/>
            <a:r>
              <a:rPr lang="en-US" altLang="zh-CN" dirty="0"/>
              <a:t>Files may get </a:t>
            </a:r>
            <a:r>
              <a:rPr lang="en-US" altLang="zh-CN" b="1" dirty="0">
                <a:solidFill>
                  <a:srgbClr val="000099"/>
                </a:solidFill>
              </a:rPr>
              <a:t>fragmented</a:t>
            </a:r>
            <a:r>
              <a:rPr lang="en-US" altLang="zh-CN" dirty="0"/>
              <a:t> over time</a:t>
            </a:r>
          </a:p>
          <a:p>
            <a:pPr lvl="2"/>
            <a:r>
              <a:rPr lang="en-US" altLang="zh-CN" dirty="0"/>
              <a:t>E.g. if data is inserted to/deleted from the file</a:t>
            </a:r>
          </a:p>
          <a:p>
            <a:pPr lvl="2"/>
            <a:r>
              <a:rPr lang="en-US" altLang="zh-CN" dirty="0"/>
              <a:t>Or free blocks on disk are scattered, and newly created file has its blocks scattered over the disk</a:t>
            </a:r>
          </a:p>
          <a:p>
            <a:pPr lvl="2"/>
            <a:r>
              <a:rPr lang="en-US" altLang="zh-CN" dirty="0"/>
              <a:t>Sequential access to a fragmented file results in increased disk arm movement</a:t>
            </a:r>
          </a:p>
          <a:p>
            <a:pPr lvl="1"/>
            <a:r>
              <a:rPr lang="en-US" altLang="zh-CN" dirty="0"/>
              <a:t>Some systems have utilities to </a:t>
            </a:r>
            <a:r>
              <a:rPr lang="en-US" altLang="zh-CN" dirty="0">
                <a:solidFill>
                  <a:srgbClr val="000099"/>
                </a:solidFill>
              </a:rPr>
              <a:t>defragment</a:t>
            </a:r>
            <a:r>
              <a:rPr lang="en-US" altLang="zh-CN" dirty="0"/>
              <a:t> the file system, in order to speed up file access</a:t>
            </a:r>
          </a:p>
          <a:p>
            <a:pPr lvl="2"/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Fixed-Length Records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914400" y="1122363"/>
            <a:ext cx="7848600" cy="48768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Simple approach:</a:t>
            </a:r>
          </a:p>
          <a:p>
            <a:pPr lvl="1"/>
            <a:r>
              <a:rPr lang="en-US" altLang="zh-CN" dirty="0"/>
              <a:t>Store record </a:t>
            </a:r>
            <a:r>
              <a:rPr lang="en-US" altLang="zh-CN" i="1" dirty="0"/>
              <a:t>i</a:t>
            </a:r>
            <a:r>
              <a:rPr lang="en-US" altLang="zh-CN" dirty="0"/>
              <a:t> starting from byte </a:t>
            </a:r>
            <a:r>
              <a:rPr lang="en-US" altLang="zh-CN" i="1" dirty="0">
                <a:sym typeface="Greek Symbols" pitchFamily="18" charset="2"/>
              </a:rPr>
              <a:t>n </a:t>
            </a:r>
            <a:r>
              <a:rPr lang="en-US" altLang="zh-CN" i="1" dirty="0">
                <a:sym typeface="Symbol" panose="05050102010706020507" pitchFamily="18" charset="2"/>
              </a:rPr>
              <a:t> (i – </a:t>
            </a:r>
            <a:r>
              <a:rPr lang="en-US" altLang="zh-CN" dirty="0">
                <a:sym typeface="Symbol" panose="05050102010706020507" pitchFamily="18" charset="2"/>
              </a:rPr>
              <a:t>1), where </a:t>
            </a:r>
            <a:r>
              <a:rPr lang="en-US" altLang="zh-CN" i="1" dirty="0">
                <a:sym typeface="Symbol" panose="05050102010706020507" pitchFamily="18" charset="2"/>
              </a:rPr>
              <a:t>n </a:t>
            </a:r>
            <a:r>
              <a:rPr lang="en-US" altLang="zh-CN" dirty="0">
                <a:sym typeface="Symbol" panose="05050102010706020507" pitchFamily="18" charset="2"/>
              </a:rPr>
              <a:t>is the size of each record.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Record access is simple but records may cross blocks</a:t>
            </a:r>
          </a:p>
          <a:p>
            <a:pPr lvl="2"/>
            <a:r>
              <a:rPr lang="en-US" altLang="zh-CN" dirty="0">
                <a:sym typeface="Symbol" panose="05050102010706020507" pitchFamily="18" charset="2"/>
              </a:rPr>
              <a:t>Modification: do not allow records to cross block boundaries</a:t>
            </a:r>
          </a:p>
          <a:p>
            <a:pPr lvl="2"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/>
              <a:t>Deletion of record </a:t>
            </a:r>
            <a:r>
              <a:rPr lang="en-US" altLang="zh-CN" i="1" dirty="0"/>
              <a:t>i: </a:t>
            </a:r>
            <a:br>
              <a:rPr lang="en-US" altLang="zh-CN" i="1" dirty="0"/>
            </a:br>
            <a:r>
              <a:rPr lang="en-US" altLang="zh-CN" dirty="0"/>
              <a:t>alternatives</a:t>
            </a:r>
            <a:r>
              <a:rPr lang="en-US" altLang="zh-CN" i="1" dirty="0"/>
              <a:t>:</a:t>
            </a:r>
          </a:p>
          <a:p>
            <a:pPr lvl="1">
              <a:buFont typeface="Helvetica" charset="0"/>
              <a:buAutoNum type="arabicPeriod"/>
            </a:pPr>
            <a:r>
              <a:rPr lang="en-US" altLang="zh-CN" dirty="0"/>
              <a:t>move records </a:t>
            </a:r>
            <a:r>
              <a:rPr lang="en-US" altLang="zh-CN" i="1" dirty="0"/>
              <a:t>i</a:t>
            </a:r>
            <a:r>
              <a:rPr lang="en-US" altLang="zh-CN" dirty="0"/>
              <a:t> + 1, . . .,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to </a:t>
            </a:r>
            <a:r>
              <a:rPr lang="en-US" altLang="zh-CN" i="1" dirty="0"/>
              <a:t>i, . . . , n </a:t>
            </a:r>
            <a:r>
              <a:rPr lang="en-US" altLang="zh-CN" i="1" dirty="0">
                <a:sym typeface="Symbol" panose="05050102010706020507" pitchFamily="18" charset="2"/>
              </a:rPr>
              <a:t>– 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</a:p>
          <a:p>
            <a:pPr lvl="1">
              <a:buFont typeface="Helvetica" charset="0"/>
              <a:buAutoNum type="arabicPeriod"/>
            </a:pPr>
            <a:r>
              <a:rPr lang="en-US" altLang="zh-CN" dirty="0">
                <a:sym typeface="Symbol" panose="05050102010706020507" pitchFamily="18" charset="2"/>
              </a:rPr>
              <a:t>move record </a:t>
            </a:r>
            <a:r>
              <a:rPr lang="en-US" altLang="zh-CN" i="1" dirty="0">
                <a:sym typeface="Symbol" panose="05050102010706020507" pitchFamily="18" charset="2"/>
              </a:rPr>
              <a:t>n </a:t>
            </a:r>
            <a:r>
              <a:rPr lang="en-US" altLang="zh-CN" dirty="0">
                <a:sym typeface="Symbol" panose="05050102010706020507" pitchFamily="18" charset="2"/>
              </a:rPr>
              <a:t> to </a:t>
            </a:r>
            <a:r>
              <a:rPr lang="en-US" altLang="zh-CN" i="1" dirty="0">
                <a:sym typeface="Symbol" panose="05050102010706020507" pitchFamily="18" charset="2"/>
              </a:rPr>
              <a:t>i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buFont typeface="Helvetica" charset="0"/>
              <a:buAutoNum type="arabicPeriod"/>
            </a:pPr>
            <a:r>
              <a:rPr lang="en-US" altLang="zh-CN" dirty="0">
                <a:sym typeface="Symbol" panose="05050102010706020507" pitchFamily="18" charset="2"/>
              </a:rPr>
              <a:t>do not move records, but 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dirty="0">
                <a:sym typeface="Symbol" panose="05050102010706020507" pitchFamily="18" charset="2"/>
              </a:rPr>
              <a:t>link all free records on a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i="1" dirty="0">
                <a:sym typeface="Symbol" panose="05050102010706020507" pitchFamily="18" charset="2"/>
              </a:rPr>
              <a:t>free list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pic>
        <p:nvPicPr>
          <p:cNvPr id="22532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975" y="3087688"/>
            <a:ext cx="4419600" cy="284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Deleting record 3 and compacting</a:t>
            </a:r>
          </a:p>
        </p:txBody>
      </p:sp>
      <p:pic>
        <p:nvPicPr>
          <p:cNvPr id="2457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919163"/>
            <a:ext cx="8124825" cy="4754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1915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Deleting record 3 and moving last record</a:t>
            </a:r>
          </a:p>
        </p:txBody>
      </p:sp>
      <p:pic>
        <p:nvPicPr>
          <p:cNvPr id="2662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3" y="892175"/>
            <a:ext cx="7967662" cy="4662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Free Lists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914400" y="1122363"/>
            <a:ext cx="7754938" cy="24384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Store the address of the first deleted record in the file header.</a:t>
            </a:r>
          </a:p>
          <a:p>
            <a:r>
              <a:rPr lang="en-US" altLang="zh-CN" dirty="0"/>
              <a:t>Use this first record to store the address of the second deleted record, and so on</a:t>
            </a:r>
          </a:p>
          <a:p>
            <a:r>
              <a:rPr lang="en-US" altLang="zh-CN" dirty="0"/>
              <a:t>Can think of these stored addresses as </a:t>
            </a:r>
            <a:r>
              <a:rPr lang="en-US" altLang="zh-CN" dirty="0">
                <a:solidFill>
                  <a:srgbClr val="000099"/>
                </a:solidFill>
              </a:rPr>
              <a:t>pointers</a:t>
            </a:r>
            <a:r>
              <a:rPr lang="en-US" altLang="zh-CN" i="1" dirty="0"/>
              <a:t> </a:t>
            </a:r>
            <a:r>
              <a:rPr lang="en-US" altLang="zh-CN" dirty="0"/>
              <a:t>since they “point” to the location of a record.</a:t>
            </a:r>
          </a:p>
          <a:p>
            <a:r>
              <a:rPr lang="en-US" altLang="zh-CN" dirty="0"/>
              <a:t>More space efficient representation:  reuse space for normal attributes of free records to store pointers.  (No pointers stored in in-use records.)</a:t>
            </a:r>
          </a:p>
          <a:p>
            <a:endParaRPr lang="en-US" altLang="zh-CN" dirty="0"/>
          </a:p>
        </p:txBody>
      </p:sp>
      <p:pic>
        <p:nvPicPr>
          <p:cNvPr id="28676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113" y="3424238"/>
            <a:ext cx="5140325" cy="32273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ummary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388" y="1093788"/>
            <a:ext cx="7661275" cy="49037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file = multiple  blocks;  1 block = multiple sectors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isk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&amp; Head </a:t>
            </a:r>
          </a:p>
          <a:p>
            <a:pPr lvl="1" indent="-342900"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 sector is the smallest unit of data that can be read or written.</a:t>
            </a:r>
          </a:p>
          <a:p>
            <a:pPr lvl="1" indent="-342900"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Cost of reading disk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bit </a:t>
            </a:r>
          </a:p>
          <a:p>
            <a:pPr marL="400050" lvl="1" indent="0">
              <a:buClr>
                <a:schemeClr val="tx2"/>
              </a:buClr>
              <a:buSzPct val="90000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 Cost of reading disk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sector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</a:p>
          <a:p>
            <a:pPr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isk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&amp; Memory  </a:t>
            </a:r>
          </a:p>
          <a:p>
            <a:pPr marL="6858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data is transferred in blocks</a:t>
            </a:r>
          </a:p>
          <a:p>
            <a:pPr marL="6858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Cost of transferring 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 bit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between disk &amp; memory</a:t>
            </a:r>
          </a:p>
          <a:p>
            <a:pPr marL="342900" marR="0" lvl="2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None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=Cost of transferring 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 block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between disk &amp; memory</a:t>
            </a:r>
          </a:p>
          <a:p>
            <a:pPr marL="6858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</a:p>
        </p:txBody>
      </p:sp>
      <p:pic>
        <p:nvPicPr>
          <p:cNvPr id="4" name="图片 3" descr="3`PP~43OQJ]DC]PTRYDI~I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92" y="5483725"/>
            <a:ext cx="8441216" cy="10928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Disk Cost 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388" y="1093788"/>
            <a:ext cx="7661275" cy="4903788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80000"/>
              </a:lnSpc>
            </a:pPr>
            <a:r>
              <a:rPr lang="en-US" altLang="zh-CN" sz="1800" b="1" dirty="0" err="1">
                <a:solidFill>
                  <a:srgbClr val="FF0000"/>
                </a:solidFill>
              </a:rPr>
              <a:t>Tatol</a:t>
            </a:r>
            <a:r>
              <a:rPr lang="en-US" altLang="zh-CN" sz="1800" b="1" dirty="0">
                <a:solidFill>
                  <a:srgbClr val="FF0000"/>
                </a:solidFill>
              </a:rPr>
              <a:t> time = Seek time + Rotational latency+ transfer time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 database, we only consider: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number of seeks 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number of  block transfers 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None/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These two are independent of devices.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Let an algorithm access two blocks: B1, B2</a:t>
            </a:r>
          </a:p>
          <a:p>
            <a:pPr lvl="1"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number of seeks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 1 if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B1&amp;B2 are adjacent or in the same track; 2 if B1&amp;B2 are distributed over distinct tracks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</a:p>
          <a:p>
            <a:pPr lvl="1"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number of  block transfers: always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None/>
              <a:defRPr/>
            </a:pP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+mj-lt"/>
              <a:ea typeface="MS PGothic" panose="020B0600070205080204" pitchFamily="34" charset="-128"/>
              <a:cs typeface="+mj-cs"/>
            </a:endParaRPr>
          </a:p>
        </p:txBody>
      </p:sp>
      <p:pic>
        <p:nvPicPr>
          <p:cNvPr id="3277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" y="1258888"/>
            <a:ext cx="8934450" cy="444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MS PGothic" panose="020B0600070205080204" pitchFamily="34" charset="-128"/>
              <a:cs typeface="+mj-cs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549900" y="871538"/>
          <a:ext cx="649288" cy="3741739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6438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530" marR="91530"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3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530" marR="91530"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92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530" marR="91530"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13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530" marR="91530"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950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530" marR="91530"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内容占位符 4"/>
          <p:cNvGraphicFramePr>
            <a:graphicFrameLocks noGrp="1"/>
          </p:cNvGraphicFramePr>
          <p:nvPr>
            <p:ph idx="1"/>
          </p:nvPr>
        </p:nvGraphicFramePr>
        <p:xfrm>
          <a:off x="8031163" y="798513"/>
          <a:ext cx="649287" cy="3649660"/>
        </p:xfrm>
        <a:graphic>
          <a:graphicData uri="http://schemas.openxmlformats.org/drawingml/2006/table">
            <a:tbl>
              <a:tblPr/>
              <a:tblGrid>
                <a:gridCol w="649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6112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530" marR="91530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62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530" marR="91530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312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530" marR="91530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462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530" marR="91530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312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530" marR="91530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237288" y="858838"/>
          <a:ext cx="741362" cy="3714750"/>
        </p:xfrm>
        <a:graphic>
          <a:graphicData uri="http://schemas.openxmlformats.org/drawingml/2006/table">
            <a:tbl>
              <a:tblPr/>
              <a:tblGrid>
                <a:gridCol w="741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001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467" marR="9146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002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467" marR="9146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003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467" marR="9146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004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467" marR="9146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005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467" marR="9146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006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467" marR="9146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007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467" marR="9146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008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467" marR="9146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009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467" marR="9146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010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467" marR="9146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288" y="1722438"/>
            <a:ext cx="4946650" cy="526297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Student table</a:t>
            </a:r>
            <a:r>
              <a:rPr kumimoji="0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s:</a:t>
            </a:r>
            <a:r>
              <a:rPr kumimoji="0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</a:t>
            </a:r>
            <a:r>
              <a:rPr kumimoji="0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records,</a:t>
            </a:r>
            <a:r>
              <a:rPr kumimoji="0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 disk blocks.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Takes</a:t>
            </a:r>
            <a:r>
              <a:rPr kumimoji="0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table t:</a:t>
            </a:r>
            <a:r>
              <a:rPr kumimoji="0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 disk blocks.</a:t>
            </a: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2400" kern="1200" cap="none" spc="0" normalizeH="0" baseline="0" noProof="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An algorithm accesses the disk blocks as follows: </a:t>
            </a:r>
          </a:p>
          <a:p>
            <a:pPr marL="285750" marR="0" indent="-28575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en-US" altLang="zh-CN" sz="2400" kern="1200" cap="none" spc="0" normalizeH="0" baseline="0" noProof="0" dirty="0" err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ccess</a:t>
            </a: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kumimoji="0" lang="en-US" altLang="zh-CN" sz="2400" kern="1200" cap="none" spc="0" normalizeH="0" baseline="0" noProof="0" dirty="0" err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equence</a:t>
            </a: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1: </a:t>
            </a:r>
          </a:p>
          <a:p>
            <a:pPr marR="0" defTabSz="914400">
              <a:buClrTx/>
              <a:buSzTx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s1, t1, t2, t3, s2, t4</a:t>
            </a:r>
          </a:p>
          <a:p>
            <a:pPr marL="285750" marR="0" indent="-28575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en-US" altLang="zh-CN" sz="2400" kern="1200" cap="none" spc="0" normalizeH="0" baseline="0" noProof="0" dirty="0" err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ccess</a:t>
            </a: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kumimoji="0" lang="en-US" altLang="zh-CN" sz="2400" kern="1200" cap="none" spc="0" normalizeH="0" baseline="0" noProof="0" dirty="0" err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equence</a:t>
            </a: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2:</a:t>
            </a:r>
          </a:p>
          <a:p>
            <a:pPr marR="0" defTabSz="914400">
              <a:buClrTx/>
              <a:buSzTx/>
              <a:defRPr/>
            </a:pP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s1, t1, t2, t3, </a:t>
            </a:r>
            <a:r>
              <a:rPr kumimoji="0" lang="en-US" altLang="zh-CN" sz="2400" kern="120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s1, s2, t4</a:t>
            </a: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2400" kern="1200" cap="none" spc="0" normalizeH="0" baseline="0" noProof="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Question: please estimate the disk cost.</a:t>
            </a:r>
            <a:endParaRPr kumimoji="0" lang="en-US" altLang="zh-CN" sz="2400" kern="1200" cap="none" spc="0" normalizeH="0" baseline="0" noProof="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400" kern="1200" cap="none" spc="0" normalizeH="0" baseline="0" noProof="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 of Data Access</a:t>
            </a:r>
          </a:p>
        </p:txBody>
      </p:sp>
      <p:sp>
        <p:nvSpPr>
          <p:cNvPr id="34819" name="Rectangle 3"/>
          <p:cNvSpPr/>
          <p:nvPr/>
        </p:nvSpPr>
        <p:spPr>
          <a:xfrm>
            <a:off x="4027488" y="1352550"/>
            <a:ext cx="1139825" cy="13382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 dirty="0"/>
          </a:p>
        </p:txBody>
      </p:sp>
      <p:sp>
        <p:nvSpPr>
          <p:cNvPr id="34820" name="Rectangle 4"/>
          <p:cNvSpPr/>
          <p:nvPr/>
        </p:nvSpPr>
        <p:spPr>
          <a:xfrm>
            <a:off x="4217988" y="1443038"/>
            <a:ext cx="671512" cy="3190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X      </a:t>
            </a:r>
          </a:p>
        </p:txBody>
      </p:sp>
      <p:sp>
        <p:nvSpPr>
          <p:cNvPr id="34821" name="Rectangle 5"/>
          <p:cNvSpPr/>
          <p:nvPr/>
        </p:nvSpPr>
        <p:spPr>
          <a:xfrm>
            <a:off x="4217988" y="1900238"/>
            <a:ext cx="657225" cy="3190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Y     </a:t>
            </a:r>
          </a:p>
        </p:txBody>
      </p:sp>
      <p:sp>
        <p:nvSpPr>
          <p:cNvPr id="34822" name="Oval 9"/>
          <p:cNvSpPr/>
          <p:nvPr/>
        </p:nvSpPr>
        <p:spPr>
          <a:xfrm>
            <a:off x="6623050" y="1095375"/>
            <a:ext cx="1143000" cy="3810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 dirty="0"/>
          </a:p>
        </p:txBody>
      </p:sp>
      <p:sp>
        <p:nvSpPr>
          <p:cNvPr id="34823" name="Line 11"/>
          <p:cNvSpPr/>
          <p:nvPr/>
        </p:nvSpPr>
        <p:spPr>
          <a:xfrm>
            <a:off x="6623050" y="1247775"/>
            <a:ext cx="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24" name="Line 12"/>
          <p:cNvSpPr/>
          <p:nvPr/>
        </p:nvSpPr>
        <p:spPr>
          <a:xfrm>
            <a:off x="7766050" y="1266825"/>
            <a:ext cx="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25" name="Freeform 18"/>
          <p:cNvSpPr/>
          <p:nvPr/>
        </p:nvSpPr>
        <p:spPr>
          <a:xfrm>
            <a:off x="6623050" y="2390775"/>
            <a:ext cx="1143000" cy="177800"/>
          </a:xfrm>
          <a:custGeom>
            <a:avLst/>
            <a:gdLst>
              <a:gd name="txL" fmla="*/ 0 w 720"/>
              <a:gd name="txT" fmla="*/ 0 h 112"/>
              <a:gd name="txR" fmla="*/ 720 w 720"/>
              <a:gd name="txB" fmla="*/ 112 h 112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720" h="112">
                <a:moveTo>
                  <a:pt x="0" y="0"/>
                </a:moveTo>
                <a:cubicBezTo>
                  <a:pt x="76" y="40"/>
                  <a:pt x="152" y="80"/>
                  <a:pt x="240" y="96"/>
                </a:cubicBezTo>
                <a:cubicBezTo>
                  <a:pt x="328" y="112"/>
                  <a:pt x="448" y="112"/>
                  <a:pt x="528" y="96"/>
                </a:cubicBezTo>
                <a:cubicBezTo>
                  <a:pt x="608" y="80"/>
                  <a:pt x="688" y="16"/>
                  <a:pt x="720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6" name="Rectangle 19"/>
          <p:cNvSpPr/>
          <p:nvPr/>
        </p:nvSpPr>
        <p:spPr>
          <a:xfrm>
            <a:off x="7004050" y="1552575"/>
            <a:ext cx="3048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 dirty="0"/>
          </a:p>
        </p:txBody>
      </p:sp>
      <p:sp>
        <p:nvSpPr>
          <p:cNvPr id="34827" name="Rectangle 20"/>
          <p:cNvSpPr/>
          <p:nvPr/>
        </p:nvSpPr>
        <p:spPr>
          <a:xfrm>
            <a:off x="7004050" y="2009775"/>
            <a:ext cx="3048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 dirty="0"/>
          </a:p>
        </p:txBody>
      </p:sp>
      <p:sp>
        <p:nvSpPr>
          <p:cNvPr id="34828" name="Text Box 21"/>
          <p:cNvSpPr txBox="1"/>
          <p:nvPr/>
        </p:nvSpPr>
        <p:spPr>
          <a:xfrm>
            <a:off x="7369175" y="1487488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A</a:t>
            </a:r>
          </a:p>
        </p:txBody>
      </p:sp>
      <p:sp>
        <p:nvSpPr>
          <p:cNvPr id="34829" name="Text Box 22"/>
          <p:cNvSpPr txBox="1"/>
          <p:nvPr/>
        </p:nvSpPr>
        <p:spPr>
          <a:xfrm>
            <a:off x="7385050" y="1927225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B</a:t>
            </a:r>
          </a:p>
        </p:txBody>
      </p:sp>
      <p:sp>
        <p:nvSpPr>
          <p:cNvPr id="34830" name="Rectangle 23"/>
          <p:cNvSpPr/>
          <p:nvPr/>
        </p:nvSpPr>
        <p:spPr>
          <a:xfrm>
            <a:off x="3189288" y="3576638"/>
            <a:ext cx="762000" cy="1143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 dirty="0"/>
          </a:p>
        </p:txBody>
      </p:sp>
      <p:sp>
        <p:nvSpPr>
          <p:cNvPr id="34831" name="Rectangle 24"/>
          <p:cNvSpPr/>
          <p:nvPr/>
        </p:nvSpPr>
        <p:spPr>
          <a:xfrm>
            <a:off x="4408488" y="3576638"/>
            <a:ext cx="762000" cy="1143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 dirty="0"/>
          </a:p>
        </p:txBody>
      </p:sp>
      <p:sp>
        <p:nvSpPr>
          <p:cNvPr id="34832" name="Rectangle 27"/>
          <p:cNvSpPr/>
          <p:nvPr/>
        </p:nvSpPr>
        <p:spPr>
          <a:xfrm>
            <a:off x="4713288" y="3729038"/>
            <a:ext cx="228600" cy="228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 dirty="0"/>
          </a:p>
        </p:txBody>
      </p:sp>
      <p:sp>
        <p:nvSpPr>
          <p:cNvPr id="34833" name="Rectangle 28"/>
          <p:cNvSpPr/>
          <p:nvPr/>
        </p:nvSpPr>
        <p:spPr>
          <a:xfrm>
            <a:off x="3570288" y="3881438"/>
            <a:ext cx="228600" cy="228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 dirty="0"/>
          </a:p>
        </p:txBody>
      </p:sp>
      <p:sp>
        <p:nvSpPr>
          <p:cNvPr id="34834" name="Rectangle 29"/>
          <p:cNvSpPr/>
          <p:nvPr/>
        </p:nvSpPr>
        <p:spPr>
          <a:xfrm>
            <a:off x="3570288" y="4338638"/>
            <a:ext cx="228600" cy="228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 dirty="0"/>
          </a:p>
        </p:txBody>
      </p:sp>
      <p:sp>
        <p:nvSpPr>
          <p:cNvPr id="34835" name="Line 30"/>
          <p:cNvSpPr/>
          <p:nvPr/>
        </p:nvSpPr>
        <p:spPr>
          <a:xfrm flipV="1">
            <a:off x="3113088" y="5557838"/>
            <a:ext cx="45529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36" name="Text Box 31"/>
          <p:cNvSpPr txBox="1"/>
          <p:nvPr/>
        </p:nvSpPr>
        <p:spPr>
          <a:xfrm>
            <a:off x="3230563" y="3816350"/>
            <a:ext cx="4032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x</a:t>
            </a:r>
            <a:r>
              <a:rPr lang="en-US" altLang="zh-CN" sz="2000" baseline="-25000" dirty="0"/>
              <a:t>1</a:t>
            </a:r>
            <a:endParaRPr lang="en-US" altLang="zh-CN" sz="2000" dirty="0"/>
          </a:p>
        </p:txBody>
      </p:sp>
      <p:sp>
        <p:nvSpPr>
          <p:cNvPr id="34837" name="Text Box 32"/>
          <p:cNvSpPr txBox="1"/>
          <p:nvPr/>
        </p:nvSpPr>
        <p:spPr>
          <a:xfrm>
            <a:off x="3227388" y="4211638"/>
            <a:ext cx="4492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y</a:t>
            </a:r>
            <a:r>
              <a:rPr lang="en-US" altLang="zh-CN" sz="2000" baseline="-25000" dirty="0"/>
              <a:t>1 </a:t>
            </a:r>
            <a:endParaRPr lang="en-US" altLang="zh-CN" sz="2000" dirty="0"/>
          </a:p>
        </p:txBody>
      </p:sp>
      <p:sp>
        <p:nvSpPr>
          <p:cNvPr id="34838" name="Text Box 33"/>
          <p:cNvSpPr txBox="1"/>
          <p:nvPr/>
        </p:nvSpPr>
        <p:spPr>
          <a:xfrm>
            <a:off x="4087813" y="996950"/>
            <a:ext cx="8318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99"/>
                </a:solidFill>
              </a:rPr>
              <a:t>buffer</a:t>
            </a:r>
          </a:p>
        </p:txBody>
      </p:sp>
      <p:sp>
        <p:nvSpPr>
          <p:cNvPr id="34839" name="Text Box 34"/>
          <p:cNvSpPr txBox="1"/>
          <p:nvPr/>
        </p:nvSpPr>
        <p:spPr>
          <a:xfrm>
            <a:off x="1549400" y="1330325"/>
            <a:ext cx="18621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/>
              <a:t>Buffer Block A</a:t>
            </a:r>
            <a:r>
              <a:rPr lang="en-US" altLang="zh-CN" sz="2000" dirty="0"/>
              <a:t> </a:t>
            </a:r>
          </a:p>
        </p:txBody>
      </p:sp>
      <p:sp>
        <p:nvSpPr>
          <p:cNvPr id="34840" name="Text Box 35"/>
          <p:cNvSpPr txBox="1"/>
          <p:nvPr/>
        </p:nvSpPr>
        <p:spPr>
          <a:xfrm>
            <a:off x="1535113" y="1847850"/>
            <a:ext cx="1792287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/>
              <a:t>Buffer Block B</a:t>
            </a:r>
            <a:endParaRPr lang="en-US" altLang="zh-CN" sz="2000" dirty="0"/>
          </a:p>
        </p:txBody>
      </p:sp>
      <p:sp>
        <p:nvSpPr>
          <p:cNvPr id="34841" name="Line 36"/>
          <p:cNvSpPr/>
          <p:nvPr/>
        </p:nvSpPr>
        <p:spPr>
          <a:xfrm>
            <a:off x="3357563" y="15621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42" name="Line 37"/>
          <p:cNvSpPr/>
          <p:nvPr/>
        </p:nvSpPr>
        <p:spPr>
          <a:xfrm>
            <a:off x="3341688" y="2052638"/>
            <a:ext cx="8953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43" name="Line 38"/>
          <p:cNvSpPr/>
          <p:nvPr/>
        </p:nvSpPr>
        <p:spPr>
          <a:xfrm flipH="1" flipV="1">
            <a:off x="4865688" y="1593850"/>
            <a:ext cx="2101850" cy="936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4844" name="Line 39"/>
          <p:cNvSpPr/>
          <p:nvPr/>
        </p:nvSpPr>
        <p:spPr>
          <a:xfrm>
            <a:off x="4868863" y="2052638"/>
            <a:ext cx="2082800" cy="104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4845" name="Text Box 40"/>
          <p:cNvSpPr txBox="1"/>
          <p:nvPr/>
        </p:nvSpPr>
        <p:spPr>
          <a:xfrm>
            <a:off x="5353050" y="1231900"/>
            <a:ext cx="1073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input(A)</a:t>
            </a:r>
          </a:p>
        </p:txBody>
      </p:sp>
      <p:sp>
        <p:nvSpPr>
          <p:cNvPr id="34846" name="Text Box 41"/>
          <p:cNvSpPr txBox="1"/>
          <p:nvPr/>
        </p:nvSpPr>
        <p:spPr>
          <a:xfrm>
            <a:off x="5295900" y="2155825"/>
            <a:ext cx="129698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output(B) </a:t>
            </a:r>
          </a:p>
        </p:txBody>
      </p:sp>
      <p:sp>
        <p:nvSpPr>
          <p:cNvPr id="34847" name="Line 42"/>
          <p:cNvSpPr/>
          <p:nvPr/>
        </p:nvSpPr>
        <p:spPr>
          <a:xfrm flipH="1">
            <a:off x="3665538" y="1671638"/>
            <a:ext cx="533400" cy="2209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4848" name="Line 43"/>
          <p:cNvSpPr/>
          <p:nvPr/>
        </p:nvSpPr>
        <p:spPr>
          <a:xfrm flipV="1">
            <a:off x="3798888" y="2205038"/>
            <a:ext cx="609600" cy="2286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4849" name="Text Box 44"/>
          <p:cNvSpPr txBox="1"/>
          <p:nvPr/>
        </p:nvSpPr>
        <p:spPr>
          <a:xfrm>
            <a:off x="2881313" y="2605088"/>
            <a:ext cx="1030287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read(X)</a:t>
            </a:r>
          </a:p>
        </p:txBody>
      </p:sp>
      <p:sp>
        <p:nvSpPr>
          <p:cNvPr id="34850" name="Text Box 45"/>
          <p:cNvSpPr txBox="1"/>
          <p:nvPr/>
        </p:nvSpPr>
        <p:spPr>
          <a:xfrm>
            <a:off x="4195763" y="2936875"/>
            <a:ext cx="105410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write(Y)</a:t>
            </a:r>
          </a:p>
        </p:txBody>
      </p:sp>
      <p:sp>
        <p:nvSpPr>
          <p:cNvPr id="34851" name="Text Box 46"/>
          <p:cNvSpPr txBox="1"/>
          <p:nvPr/>
        </p:nvSpPr>
        <p:spPr>
          <a:xfrm>
            <a:off x="6961188" y="5748338"/>
            <a:ext cx="636587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99"/>
                </a:solidFill>
              </a:rPr>
              <a:t>disk</a:t>
            </a:r>
          </a:p>
        </p:txBody>
      </p:sp>
      <p:sp>
        <p:nvSpPr>
          <p:cNvPr id="34852" name="Text Box 63"/>
          <p:cNvSpPr txBox="1"/>
          <p:nvPr/>
        </p:nvSpPr>
        <p:spPr>
          <a:xfrm>
            <a:off x="2971800" y="4795838"/>
            <a:ext cx="13716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work area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of T</a:t>
            </a:r>
            <a:r>
              <a:rPr lang="en-US" altLang="zh-CN" sz="2000" baseline="-25000" dirty="0"/>
              <a:t>1</a:t>
            </a:r>
            <a:endParaRPr lang="en-US" altLang="zh-CN" sz="2000" dirty="0"/>
          </a:p>
        </p:txBody>
      </p:sp>
      <p:sp>
        <p:nvSpPr>
          <p:cNvPr id="34853" name="Text Box 64"/>
          <p:cNvSpPr txBox="1"/>
          <p:nvPr/>
        </p:nvSpPr>
        <p:spPr>
          <a:xfrm>
            <a:off x="4416425" y="4768850"/>
            <a:ext cx="1293813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work area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of T</a:t>
            </a:r>
            <a:r>
              <a:rPr lang="en-US" altLang="zh-CN" sz="2000" baseline="-25000" dirty="0"/>
              <a:t>2 </a:t>
            </a:r>
            <a:endParaRPr lang="en-US" altLang="zh-CN" sz="2000" dirty="0"/>
          </a:p>
        </p:txBody>
      </p:sp>
      <p:sp>
        <p:nvSpPr>
          <p:cNvPr id="34854" name="Text Box 65"/>
          <p:cNvSpPr txBox="1"/>
          <p:nvPr/>
        </p:nvSpPr>
        <p:spPr>
          <a:xfrm>
            <a:off x="4335463" y="5762625"/>
            <a:ext cx="1100137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99"/>
                </a:solidFill>
              </a:rPr>
              <a:t>memory</a:t>
            </a:r>
          </a:p>
        </p:txBody>
      </p:sp>
      <p:sp>
        <p:nvSpPr>
          <p:cNvPr id="34855" name="Text Box 66"/>
          <p:cNvSpPr txBox="1"/>
          <p:nvPr/>
        </p:nvSpPr>
        <p:spPr>
          <a:xfrm>
            <a:off x="4389438" y="3589338"/>
            <a:ext cx="4032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x</a:t>
            </a:r>
            <a:r>
              <a:rPr lang="en-US" altLang="zh-CN" sz="2000" baseline="-25000" dirty="0"/>
              <a:t>2</a:t>
            </a:r>
            <a:endParaRPr lang="en-US" altLang="zh-CN" sz="2000" dirty="0"/>
          </a:p>
        </p:txBody>
      </p:sp>
      <p:sp>
        <p:nvSpPr>
          <p:cNvPr id="34856" name="Line 67"/>
          <p:cNvSpPr/>
          <p:nvPr/>
        </p:nvSpPr>
        <p:spPr>
          <a:xfrm>
            <a:off x="6443663" y="784225"/>
            <a:ext cx="0" cy="5543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66675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10:  Storage and File Structure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914400" y="1122363"/>
            <a:ext cx="7848600" cy="48768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Overview of Physical Storage Media</a:t>
            </a:r>
          </a:p>
          <a:p>
            <a:r>
              <a:rPr lang="en-US" altLang="zh-CN" dirty="0"/>
              <a:t>Magnetic Disks</a:t>
            </a:r>
          </a:p>
          <a:p>
            <a:r>
              <a:rPr lang="en-US" altLang="zh-CN" dirty="0"/>
              <a:t>RAID</a:t>
            </a:r>
          </a:p>
          <a:p>
            <a:r>
              <a:rPr lang="en-US" altLang="zh-CN" dirty="0"/>
              <a:t>Tertiary Storage </a:t>
            </a:r>
          </a:p>
          <a:p>
            <a:r>
              <a:rPr lang="en-US" altLang="zh-CN" dirty="0"/>
              <a:t>Storage Access</a:t>
            </a:r>
          </a:p>
          <a:p>
            <a:r>
              <a:rPr lang="en-US" altLang="zh-CN" dirty="0"/>
              <a:t>File Organization</a:t>
            </a:r>
          </a:p>
          <a:p>
            <a:r>
              <a:rPr lang="en-US" altLang="zh-CN" dirty="0"/>
              <a:t>Organization of Records in Files</a:t>
            </a:r>
          </a:p>
          <a:p>
            <a:r>
              <a:rPr lang="en-US" altLang="zh-CN" dirty="0"/>
              <a:t>Data-Dictionary Storage</a:t>
            </a: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 descr="IPVN%TS6)DIJBC[@G@E2@$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1" y="1406013"/>
            <a:ext cx="8702977" cy="38050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Storage Hierarchy</a:t>
            </a:r>
          </a:p>
        </p:txBody>
      </p:sp>
      <p:pic>
        <p:nvPicPr>
          <p:cNvPr id="921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350" y="866775"/>
            <a:ext cx="6337300" cy="5376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Magnetic Hard Disk Mechanism</a:t>
            </a:r>
          </a:p>
        </p:txBody>
      </p:sp>
      <p:sp>
        <p:nvSpPr>
          <p:cNvPr id="11267" name="Text Box 7"/>
          <p:cNvSpPr txBox="1"/>
          <p:nvPr/>
        </p:nvSpPr>
        <p:spPr>
          <a:xfrm>
            <a:off x="492125" y="5907088"/>
            <a:ext cx="774700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/>
              <a:t>NOTE: Diagram is schematic, and simplifies the structure of actual disk drives</a:t>
            </a:r>
          </a:p>
        </p:txBody>
      </p:sp>
      <p:pic>
        <p:nvPicPr>
          <p:cNvPr id="11268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75" y="860425"/>
            <a:ext cx="6613525" cy="5019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595DD-453C-628B-9B76-9988E91E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Magnetic Hard Disk Mechanism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CC6064-456B-A77E-F419-BD38B3BA0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28" y="953968"/>
            <a:ext cx="6963103" cy="529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8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+mj-lt"/>
              <a:ea typeface="MS PGothic" panose="020B0600070205080204" pitchFamily="34" charset="-128"/>
              <a:cs typeface="+mj-cs"/>
            </a:endParaRPr>
          </a:p>
        </p:txBody>
      </p:sp>
      <p:pic>
        <p:nvPicPr>
          <p:cNvPr id="1331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" y="1258888"/>
            <a:ext cx="8934450" cy="444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Magnetic Disks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914400" y="1122363"/>
            <a:ext cx="7867650" cy="5300662"/>
          </a:xfrm>
          <a:ln/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en-US" altLang="zh-CN" sz="1600" dirty="0"/>
              <a:t>Surface of platter divided into circular </a:t>
            </a:r>
            <a:r>
              <a:rPr lang="en-US" altLang="zh-CN" sz="1600" b="1" dirty="0">
                <a:solidFill>
                  <a:srgbClr val="000099"/>
                </a:solidFill>
              </a:rPr>
              <a:t>tracks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/>
              <a:t>Over 50K-100K tracks per platter on typical hard disks</a:t>
            </a:r>
          </a:p>
          <a:p>
            <a:pPr>
              <a:lnSpc>
                <a:spcPct val="90000"/>
              </a:lnSpc>
            </a:pPr>
            <a:r>
              <a:rPr lang="en-US" altLang="zh-CN" sz="1600" dirty="0"/>
              <a:t>Each track is divided into </a:t>
            </a:r>
            <a:r>
              <a:rPr lang="en-US" altLang="zh-CN" sz="1600" b="1" dirty="0">
                <a:solidFill>
                  <a:srgbClr val="000099"/>
                </a:solidFill>
              </a:rPr>
              <a:t>sectors</a:t>
            </a:r>
            <a:r>
              <a:rPr lang="en-US" altLang="zh-CN" sz="1600" b="1" dirty="0"/>
              <a:t>.</a:t>
            </a:r>
            <a:r>
              <a:rPr lang="en-US" altLang="zh-CN" sz="1600" dirty="0"/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A sector is the smallest unit of data that can be read or written.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Example. On receiving an instruction to read the disk 1 bit,   the read-write head  will  read the disk 1 sector. 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/>
              <a:t>Sector size typically 512 bytes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/>
              <a:t>Typical sectors per track: 500 to 1000 (on inner tracks) to 1000 to 2000 (on outer tracks)</a:t>
            </a:r>
          </a:p>
          <a:p>
            <a:pPr>
              <a:lnSpc>
                <a:spcPct val="90000"/>
              </a:lnSpc>
            </a:pPr>
            <a:r>
              <a:rPr lang="en-US" altLang="zh-CN" sz="1600" dirty="0"/>
              <a:t>To read/write a sector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/>
              <a:t>disk arm swings to position head on right track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/>
              <a:t>platter spins continually; data is read/written as sector passes under head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000099"/>
                </a:solidFill>
              </a:rPr>
              <a:t>Cylinder</a:t>
            </a:r>
            <a:r>
              <a:rPr lang="en-US" altLang="zh-CN" sz="1600" i="1" dirty="0"/>
              <a:t> i</a:t>
            </a:r>
            <a:r>
              <a:rPr lang="en-US" altLang="zh-CN" sz="1600" b="1" i="1" dirty="0"/>
              <a:t> </a:t>
            </a:r>
            <a:r>
              <a:rPr lang="en-US" altLang="zh-CN" sz="1600" dirty="0"/>
              <a:t>consists of </a:t>
            </a:r>
            <a:r>
              <a:rPr lang="en-US" altLang="zh-CN" sz="1600" i="1" dirty="0"/>
              <a:t>i</a:t>
            </a:r>
            <a:r>
              <a:rPr lang="en-US" altLang="zh-CN" sz="1600" baseline="30000" dirty="0"/>
              <a:t>th</a:t>
            </a:r>
            <a:r>
              <a:rPr lang="en-US" altLang="zh-CN" sz="1600" dirty="0"/>
              <a:t> track of all the platters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Performance Measures of Disks</a:t>
            </a:r>
          </a:p>
        </p:txBody>
      </p:sp>
      <p:sp>
        <p:nvSpPr>
          <p:cNvPr id="16387" name="Rectangle 5"/>
          <p:cNvSpPr>
            <a:spLocks noGrp="1"/>
          </p:cNvSpPr>
          <p:nvPr>
            <p:ph idx="1"/>
          </p:nvPr>
        </p:nvSpPr>
        <p:spPr>
          <a:xfrm>
            <a:off x="984250" y="1122363"/>
            <a:ext cx="7637463" cy="5294312"/>
          </a:xfrm>
          <a:ln/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</a:pPr>
            <a:r>
              <a:rPr lang="en-US" altLang="zh-CN" sz="1600" b="1" dirty="0" err="1">
                <a:solidFill>
                  <a:srgbClr val="FF0000"/>
                </a:solidFill>
              </a:rPr>
              <a:t>Tatol</a:t>
            </a:r>
            <a:r>
              <a:rPr lang="en-US" altLang="zh-CN" sz="1600" b="1" dirty="0">
                <a:solidFill>
                  <a:srgbClr val="FF0000"/>
                </a:solidFill>
              </a:rPr>
              <a:t> time = Seek time + Rotational latency+ transfer time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rgbClr val="000099"/>
                </a:solidFill>
              </a:rPr>
              <a:t>Access time</a:t>
            </a:r>
            <a:r>
              <a:rPr lang="en-US" altLang="zh-CN" sz="1600" dirty="0"/>
              <a:t> = – the time it takes from when a read or write request is issued to when data transfer begins.   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rgbClr val="000099"/>
                </a:solidFill>
              </a:rPr>
              <a:t>Access time</a:t>
            </a:r>
            <a:r>
              <a:rPr lang="en-US" altLang="zh-CN" sz="1600" dirty="0"/>
              <a:t> =</a:t>
            </a:r>
            <a:r>
              <a:rPr lang="en-US" altLang="zh-CN" sz="1600" b="1" dirty="0">
                <a:solidFill>
                  <a:srgbClr val="000099"/>
                </a:solidFill>
              </a:rPr>
              <a:t> Seek time</a:t>
            </a:r>
            <a:r>
              <a:rPr lang="en-US" altLang="zh-CN" sz="1600" dirty="0"/>
              <a:t> +</a:t>
            </a:r>
            <a:r>
              <a:rPr lang="en-US" altLang="zh-CN" sz="1600" b="1" dirty="0">
                <a:solidFill>
                  <a:srgbClr val="000099"/>
                </a:solidFill>
              </a:rPr>
              <a:t> Rotational latency</a:t>
            </a:r>
            <a:r>
              <a:rPr lang="en-US" altLang="zh-CN" sz="16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zh-CN" sz="1600" b="1" dirty="0">
                <a:solidFill>
                  <a:srgbClr val="000099"/>
                </a:solidFill>
              </a:rPr>
              <a:t>Seek time</a:t>
            </a:r>
            <a:r>
              <a:rPr lang="en-US" altLang="zh-CN" sz="1600" dirty="0"/>
              <a:t> – time it takes to reposition the arm over the correct track. 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/>
              <a:t> Average seek time is 1/2 the worst case seek time.</a:t>
            </a:r>
          </a:p>
          <a:p>
            <a:pPr lvl="3">
              <a:lnSpc>
                <a:spcPct val="80000"/>
              </a:lnSpc>
            </a:pPr>
            <a:r>
              <a:rPr lang="en-US" altLang="zh-CN" sz="1600" dirty="0"/>
              <a:t>Would be 1/3 if all tracks had the same number of sectors, and we ignore the time to start and stop arm movement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/>
              <a:t>4 to 10 milliseconds (</a:t>
            </a:r>
            <a:r>
              <a:rPr lang="zh-CN" altLang="en-US" sz="1600" dirty="0"/>
              <a:t>千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分之一秒</a:t>
            </a:r>
            <a:r>
              <a:rPr lang="en-US" altLang="zh-CN" sz="1600" dirty="0"/>
              <a:t>) on typical disks</a:t>
            </a:r>
          </a:p>
          <a:p>
            <a:pPr lvl="1">
              <a:lnSpc>
                <a:spcPct val="80000"/>
              </a:lnSpc>
            </a:pPr>
            <a:r>
              <a:rPr lang="en-US" altLang="zh-CN" sz="1600" b="1" dirty="0">
                <a:solidFill>
                  <a:srgbClr val="000099"/>
                </a:solidFill>
              </a:rPr>
              <a:t>Rotational latency</a:t>
            </a:r>
            <a:r>
              <a:rPr lang="en-US" altLang="zh-CN" sz="1600" dirty="0"/>
              <a:t> – time it takes for the sector to be accessed to appear under the head. 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/>
              <a:t> Average latency is 1/2 of the worst case latency.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/>
              <a:t>4 to 11 milliseconds on typical disks (5400 to 15000 r.p.m.)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rgbClr val="000099"/>
                </a:solidFill>
              </a:rPr>
              <a:t>Data-transfer rate</a:t>
            </a:r>
            <a:r>
              <a:rPr lang="en-US" altLang="zh-CN" sz="1600" b="1" dirty="0"/>
              <a:t> </a:t>
            </a:r>
            <a:r>
              <a:rPr lang="en-US" altLang="zh-CN" sz="1600" dirty="0"/>
              <a:t>– the rate at which data can be retrieved from or stored to the disk.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/>
              <a:t>25 to 100 MB per second max rate, lower for inner tracks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/>
              <a:t>Multiple disks may share a controller, so rate that controller can handle is also important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/>
              <a:t>E.g. SATA: 150 MB/sec, SATA-II 3Gb (300 MB/sec)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/>
              <a:t>Ultra 320 SCSI: 320 MB/s, SAS (3 to 6 Gb/sec)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/>
              <a:t>Fiber Channel (FC2Gb or 4Gb): 256 to 512 MB/s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Optimization of Disk-Block Access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914400" y="1122363"/>
            <a:ext cx="7675563" cy="50927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sz="2000" b="1" dirty="0">
                <a:solidFill>
                  <a:srgbClr val="000099"/>
                </a:solidFill>
              </a:rPr>
              <a:t>Block</a:t>
            </a:r>
            <a:r>
              <a:rPr lang="en-US" altLang="zh-CN" sz="2000" b="1" dirty="0">
                <a:solidFill>
                  <a:schemeClr val="tx2"/>
                </a:solidFill>
              </a:rPr>
              <a:t> </a:t>
            </a:r>
            <a:r>
              <a:rPr lang="en-US" altLang="zh-CN" sz="2000" dirty="0"/>
              <a:t>– a contiguous sequence of sectors from a single track 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data is transferred between disk and main memory in blocks 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1 block = multiple consecutive sectors</a:t>
            </a:r>
          </a:p>
          <a:p>
            <a:pPr lvl="1"/>
            <a:r>
              <a:rPr lang="en-US" altLang="zh-CN" sz="2000" dirty="0"/>
              <a:t>sizes range from 512 bytes to several kilobytes</a:t>
            </a:r>
          </a:p>
          <a:p>
            <a:pPr lvl="2"/>
            <a:r>
              <a:rPr lang="en-US" altLang="zh-CN" sz="2000" dirty="0"/>
              <a:t>Smaller blocks: more transfers from disk</a:t>
            </a:r>
          </a:p>
          <a:p>
            <a:pPr lvl="2"/>
            <a:r>
              <a:rPr lang="en-US" altLang="zh-CN" sz="2000" dirty="0"/>
              <a:t>Larger blocks:  more space wasted due to partially filled blocks</a:t>
            </a:r>
          </a:p>
          <a:p>
            <a:pPr lvl="2"/>
            <a:r>
              <a:rPr lang="en-US" altLang="zh-CN" sz="2000" dirty="0"/>
              <a:t>Typical block sizes today range from 4 to 16 kilobytes</a:t>
            </a:r>
          </a:p>
        </p:txBody>
      </p:sp>
      <p:pic>
        <p:nvPicPr>
          <p:cNvPr id="2" name="图片 1" descr="3`PP~43OQJ]DC]PTRYDI~I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700270"/>
            <a:ext cx="6400800" cy="828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86</TotalTime>
  <Words>1101</Words>
  <Application>Microsoft Office PowerPoint</Application>
  <PresentationFormat>全屏显示(4:3)</PresentationFormat>
  <Paragraphs>163</Paragraphs>
  <Slides>20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Monotype Sorts</vt:lpstr>
      <vt:lpstr>宋体</vt:lpstr>
      <vt:lpstr>Arial</vt:lpstr>
      <vt:lpstr>Helvetica</vt:lpstr>
      <vt:lpstr>Times New Roman</vt:lpstr>
      <vt:lpstr>Webdings</vt:lpstr>
      <vt:lpstr>Wingdings</vt:lpstr>
      <vt:lpstr>2_db-5-grey</vt:lpstr>
      <vt:lpstr>MS_ClipArt_Gallery.2</vt:lpstr>
      <vt:lpstr>Chapter 10: Storage and File Structure</vt:lpstr>
      <vt:lpstr>Chapter 10:  Storage and File Structure</vt:lpstr>
      <vt:lpstr>Storage Hierarchy</vt:lpstr>
      <vt:lpstr>Magnetic Hard Disk Mechanism</vt:lpstr>
      <vt:lpstr>Magnetic Hard Disk Mechanism</vt:lpstr>
      <vt:lpstr>PowerPoint 演示文稿</vt:lpstr>
      <vt:lpstr>Magnetic Disks</vt:lpstr>
      <vt:lpstr>Performance Measures of Disks</vt:lpstr>
      <vt:lpstr>Optimization of Disk-Block Access</vt:lpstr>
      <vt:lpstr>Optimization of Disk Block Access (Cont.)</vt:lpstr>
      <vt:lpstr>Fixed-Length Records</vt:lpstr>
      <vt:lpstr>Deleting record 3 and compacting</vt:lpstr>
      <vt:lpstr>Deleting record 3 and moving last record</vt:lpstr>
      <vt:lpstr>Free Lists</vt:lpstr>
      <vt:lpstr>Summary</vt:lpstr>
      <vt:lpstr>Disk Cost </vt:lpstr>
      <vt:lpstr>PowerPoint 演示文稿</vt:lpstr>
      <vt:lpstr>PowerPoint 演示文稿</vt:lpstr>
      <vt:lpstr>Example of Data Access</vt:lpstr>
      <vt:lpstr>PowerPoint 演示文稿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zb</cp:lastModifiedBy>
  <cp:revision>510</cp:revision>
  <cp:lastPrinted>1999-06-28T19:27:31Z</cp:lastPrinted>
  <dcterms:created xsi:type="dcterms:W3CDTF">2009-12-21T15:40:22Z</dcterms:created>
  <dcterms:modified xsi:type="dcterms:W3CDTF">2023-11-09T14:07:48Z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2CB224A911FE48D6BA7C6004065F0BE7</vt:lpwstr>
  </property>
  <property fmtid="{D5CDD505-2E9C-101B-9397-08002B2CF9AE}" pid="3" name="KSOProductBuildVer">
    <vt:lpwstr>2052-11.1.0.11691</vt:lpwstr>
  </property>
</Properties>
</file>