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6" r:id="rId4"/>
    <p:sldId id="274" r:id="rId5"/>
    <p:sldId id="260" r:id="rId6"/>
    <p:sldId id="275" r:id="rId7"/>
    <p:sldId id="262" r:id="rId8"/>
    <p:sldId id="257" r:id="rId9"/>
    <p:sldId id="433" r:id="rId10"/>
    <p:sldId id="268" r:id="rId11"/>
    <p:sldId id="264" r:id="rId12"/>
    <p:sldId id="43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0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4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2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3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3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6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5057-7750-4AEE-A501-870B9CD8128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41F332DE-88C7-0067-6199-811F51606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847500"/>
              </p:ext>
            </p:extLst>
          </p:nvPr>
        </p:nvGraphicFramePr>
        <p:xfrm>
          <a:off x="1331640" y="1417638"/>
          <a:ext cx="6264695" cy="4739615"/>
        </p:xfrm>
        <a:graphic>
          <a:graphicData uri="http://schemas.openxmlformats.org/drawingml/2006/table">
            <a:tbl>
              <a:tblPr/>
              <a:tblGrid>
                <a:gridCol w="3873401">
                  <a:extLst>
                    <a:ext uri="{9D8B030D-6E8A-4147-A177-3AD203B41FA5}">
                      <a16:colId xmlns:a16="http://schemas.microsoft.com/office/drawing/2014/main" val="1823540448"/>
                    </a:ext>
                  </a:extLst>
                </a:gridCol>
                <a:gridCol w="1195647">
                  <a:extLst>
                    <a:ext uri="{9D8B030D-6E8A-4147-A177-3AD203B41FA5}">
                      <a16:colId xmlns:a16="http://schemas.microsoft.com/office/drawing/2014/main" val="2785321148"/>
                    </a:ext>
                  </a:extLst>
                </a:gridCol>
                <a:gridCol w="1195647">
                  <a:extLst>
                    <a:ext uri="{9D8B030D-6E8A-4147-A177-3AD203B41FA5}">
                      <a16:colId xmlns:a16="http://schemas.microsoft.com/office/drawing/2014/main" val="3821877443"/>
                    </a:ext>
                  </a:extLst>
                </a:gridCol>
              </a:tblGrid>
              <a:tr h="5421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effectLst/>
                        </a:rPr>
                        <a:t>题型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分值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题量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836127"/>
                  </a:ext>
                </a:extLst>
              </a:tr>
              <a:tr h="542105">
                <a:tc>
                  <a:txBody>
                    <a:bodyPr/>
                    <a:lstStyle/>
                    <a:p>
                      <a:pPr fontAlgn="ctr" latinLnBrk="0"/>
                      <a:endParaRPr lang="zh-CN" altLang="en-US" sz="2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2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2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58636"/>
                  </a:ext>
                </a:extLst>
              </a:tr>
              <a:tr h="5421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</a:rPr>
                        <a:t>Choice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61913"/>
                  </a:ext>
                </a:extLst>
              </a:tr>
              <a:tr h="5421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</a:rPr>
                        <a:t>judgment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94779"/>
                  </a:ext>
                </a:extLst>
              </a:tr>
              <a:tr h="5421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</a:rPr>
                        <a:t>Query Construction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465722"/>
                  </a:ext>
                </a:extLst>
              </a:tr>
              <a:tr h="5421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</a:rPr>
                        <a:t>Database </a:t>
                      </a: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</a:rPr>
                        <a:t>Design 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723642"/>
                  </a:ext>
                </a:extLst>
              </a:tr>
              <a:tr h="88092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</a:rPr>
                        <a:t>Query Processing and Optimization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25679"/>
                  </a:ext>
                </a:extLst>
              </a:tr>
              <a:tr h="5421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</a:rPr>
                        <a:t>Transaction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6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0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/>
              <a:t>考试后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</a:rPr>
              <a:t>3. </a:t>
            </a:r>
            <a:r>
              <a:rPr lang="zh-CN" altLang="en-US" b="1" dirty="0">
                <a:solidFill>
                  <a:schemeClr val="tx1"/>
                </a:solidFill>
              </a:rPr>
              <a:t>如果实际分数与你的期望值相差不小于</a:t>
            </a:r>
            <a:r>
              <a:rPr lang="en-US" altLang="zh-CN" b="1" dirty="0">
                <a:solidFill>
                  <a:schemeClr val="tx1"/>
                </a:solidFill>
              </a:rPr>
              <a:t>25, </a:t>
            </a:r>
            <a:r>
              <a:rPr lang="zh-CN" altLang="en-US" b="1" dirty="0">
                <a:solidFill>
                  <a:schemeClr val="tx1"/>
                </a:solidFill>
              </a:rPr>
              <a:t>不要联系我</a:t>
            </a:r>
            <a:r>
              <a:rPr lang="en-US" altLang="zh-CN" b="1" dirty="0">
                <a:solidFill>
                  <a:schemeClr val="tx1"/>
                </a:solidFill>
              </a:rPr>
              <a:t>. </a:t>
            </a:r>
            <a:r>
              <a:rPr lang="zh-CN" altLang="en-US" b="1" dirty="0">
                <a:solidFill>
                  <a:schemeClr val="tx1"/>
                </a:solidFill>
              </a:rPr>
              <a:t>超过</a:t>
            </a:r>
            <a:r>
              <a:rPr lang="en-US" altLang="zh-CN" b="1" dirty="0">
                <a:solidFill>
                  <a:schemeClr val="tx1"/>
                </a:solidFill>
              </a:rPr>
              <a:t>25, </a:t>
            </a:r>
            <a:r>
              <a:rPr lang="zh-CN" altLang="en-US" b="1" dirty="0">
                <a:solidFill>
                  <a:schemeClr val="tx1"/>
                </a:solidFill>
              </a:rPr>
              <a:t>可以联系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 参阅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为什么感觉良好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却分数低下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7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/>
              <a:t>成绩出来后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7016824" cy="41540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如果你挂科了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那么木已成舟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成绩的修改权就从老师转移到教务处</a:t>
            </a:r>
            <a:r>
              <a:rPr lang="en-US" altLang="zh-CN" b="1" dirty="0">
                <a:solidFill>
                  <a:schemeClr val="tx1"/>
                </a:solidFill>
              </a:rPr>
              <a:t>.  </a:t>
            </a:r>
            <a:r>
              <a:rPr lang="zh-CN" altLang="en-US" b="1" dirty="0">
                <a:solidFill>
                  <a:schemeClr val="tx1"/>
                </a:solidFill>
              </a:rPr>
              <a:t>除非老师判卷有重大过失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否则不可修改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所以不要指望跟老师说几句好话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就能从挂科变成及格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</a:rPr>
              <a:t>1. </a:t>
            </a:r>
            <a:r>
              <a:rPr lang="zh-CN" altLang="en-US" b="1" dirty="0">
                <a:solidFill>
                  <a:schemeClr val="tx1"/>
                </a:solidFill>
              </a:rPr>
              <a:t>老师无权修改   </a:t>
            </a:r>
            <a:r>
              <a:rPr lang="en-US" altLang="zh-CN" b="1" dirty="0">
                <a:solidFill>
                  <a:schemeClr val="tx1"/>
                </a:solidFill>
              </a:rPr>
              <a:t>2.</a:t>
            </a:r>
            <a:r>
              <a:rPr lang="zh-CN" altLang="en-US" b="1" dirty="0">
                <a:solidFill>
                  <a:schemeClr val="tx1"/>
                </a:solidFill>
              </a:rPr>
              <a:t>老师申请修改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承认自己有重大过失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998731"/>
            <a:ext cx="5829300" cy="1102519"/>
          </a:xfrm>
        </p:spPr>
        <p:txBody>
          <a:bodyPr/>
          <a:lstStyle/>
          <a:p>
            <a:r>
              <a:rPr lang="zh-CN" altLang="en-US" dirty="0"/>
              <a:t>考试前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3688" y="1970838"/>
            <a:ext cx="5994666" cy="351039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en-US" altLang="zh-CN" sz="3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不要问</a:t>
            </a:r>
            <a:r>
              <a:rPr lang="en-US" altLang="zh-CN" sz="3000" b="1" dirty="0">
                <a:solidFill>
                  <a:schemeClr val="tx1"/>
                </a:solidFill>
                <a:latin typeface="+mn-ea"/>
              </a:rPr>
              <a:t>:“xx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属于考试范围么</a:t>
            </a:r>
            <a:r>
              <a:rPr lang="en-US" altLang="zh-CN" sz="3000" b="1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en-US" altLang="zh-CN" sz="3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问就是</a:t>
            </a:r>
            <a:r>
              <a:rPr lang="en-US" altLang="zh-CN" sz="30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都考</a:t>
            </a:r>
            <a:endParaRPr lang="en-US" altLang="zh-CN" sz="3000" b="1" dirty="0">
              <a:solidFill>
                <a:schemeClr val="tx1"/>
              </a:solidFill>
              <a:latin typeface="+mn-ea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endParaRPr lang="en-US" altLang="zh-CN" sz="3000" b="1" dirty="0">
              <a:latin typeface="+mn-ea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endParaRPr lang="en-US" altLang="zh-CN" sz="3000" b="1" dirty="0"/>
          </a:p>
        </p:txBody>
      </p:sp>
    </p:spTree>
    <p:extLst>
      <p:ext uri="{BB962C8B-B14F-4D97-AF65-F5344CB8AC3E}">
        <p14:creationId xmlns:p14="http://schemas.microsoft.com/office/powerpoint/2010/main" val="17305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出错率最高的知识点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关系代数</a:t>
            </a:r>
            <a:r>
              <a:rPr lang="en-US" altLang="zh-CN" dirty="0"/>
              <a:t>         ***</a:t>
            </a:r>
            <a:endParaRPr lang="zh-CN" altLang="zh-CN" dirty="0"/>
          </a:p>
          <a:p>
            <a:pPr lvl="0"/>
            <a:r>
              <a:rPr lang="zh-CN" altLang="zh-CN" dirty="0"/>
              <a:t>带有</a:t>
            </a:r>
            <a:r>
              <a:rPr lang="en-US" altLang="zh-CN" dirty="0"/>
              <a:t>group by having</a:t>
            </a:r>
            <a:r>
              <a:rPr lang="zh-CN" altLang="zh-CN" dirty="0"/>
              <a:t>的</a:t>
            </a:r>
            <a:r>
              <a:rPr lang="en-US" altLang="zh-CN" dirty="0"/>
              <a:t>SQL</a:t>
            </a:r>
            <a:r>
              <a:rPr lang="zh-CN" altLang="zh-CN" dirty="0"/>
              <a:t>语句</a:t>
            </a:r>
            <a:r>
              <a:rPr lang="en-US" altLang="zh-CN" dirty="0"/>
              <a:t>  *** </a:t>
            </a:r>
            <a:endParaRPr lang="zh-CN" altLang="zh-CN" dirty="0"/>
          </a:p>
          <a:p>
            <a:pPr lvl="0"/>
            <a:r>
              <a:rPr lang="zh-CN" altLang="zh-CN" dirty="0"/>
              <a:t>多表查询</a:t>
            </a:r>
            <a:r>
              <a:rPr lang="en-US" altLang="zh-CN" dirty="0"/>
              <a:t>, ***</a:t>
            </a:r>
            <a:endParaRPr lang="zh-CN" altLang="zh-CN" dirty="0"/>
          </a:p>
          <a:p>
            <a:pPr lvl="0"/>
            <a:r>
              <a:rPr lang="en-US" altLang="zh-CN" dirty="0"/>
              <a:t>ER</a:t>
            </a:r>
            <a:r>
              <a:rPr lang="zh-CN" altLang="zh-CN" dirty="0"/>
              <a:t>图中的联系转换成表格</a:t>
            </a:r>
            <a:r>
              <a:rPr lang="en-US" altLang="zh-CN" dirty="0"/>
              <a:t>,  </a:t>
            </a:r>
            <a:r>
              <a:rPr lang="zh-CN" altLang="zh-CN" dirty="0"/>
              <a:t>莫名其妙的多出额外的属性</a:t>
            </a:r>
          </a:p>
          <a:p>
            <a:pPr lvl="0"/>
            <a:r>
              <a:rPr lang="en-US" altLang="zh-CN" dirty="0"/>
              <a:t>BCNF</a:t>
            </a:r>
            <a:r>
              <a:rPr lang="zh-CN" altLang="zh-CN" dirty="0"/>
              <a:t>的判定与分解</a:t>
            </a:r>
            <a:r>
              <a:rPr lang="en-US" altLang="zh-CN" dirty="0"/>
              <a:t>, 3NF</a:t>
            </a:r>
            <a:r>
              <a:rPr lang="zh-CN" altLang="zh-CN" dirty="0"/>
              <a:t>的判定与分解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55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b="1" dirty="0">
                <a:latin typeface="+mn-ea"/>
              </a:rPr>
              <a:t>2. </a:t>
            </a:r>
            <a:r>
              <a:rPr lang="zh-CN" altLang="en-US" b="1" dirty="0">
                <a:latin typeface="+mn-ea"/>
              </a:rPr>
              <a:t>不要问我索取以往试卷</a:t>
            </a:r>
            <a:endParaRPr lang="en-US" altLang="zh-CN" b="1" dirty="0">
              <a:latin typeface="+mn-ea"/>
            </a:endParaRPr>
          </a:p>
          <a:p>
            <a:pPr marL="0" indent="0" algn="just">
              <a:buNone/>
            </a:pPr>
            <a:endParaRPr lang="en-US" altLang="zh-CN" b="1" dirty="0">
              <a:latin typeface="+mn-ea"/>
            </a:endParaRPr>
          </a:p>
          <a:p>
            <a:pPr marL="0" indent="0" algn="just">
              <a:buNone/>
            </a:pPr>
            <a:r>
              <a:rPr lang="en-US" altLang="zh-CN" b="1" dirty="0">
                <a:latin typeface="+mn-ea"/>
              </a:rPr>
              <a:t>1. </a:t>
            </a:r>
            <a:r>
              <a:rPr lang="zh-CN" altLang="en-US" b="1" dirty="0">
                <a:latin typeface="+mn-ea"/>
              </a:rPr>
              <a:t>给你试卷</a:t>
            </a:r>
            <a:r>
              <a:rPr lang="en-US" altLang="zh-CN" b="1" dirty="0">
                <a:latin typeface="+mn-ea"/>
              </a:rPr>
              <a:t>, </a:t>
            </a:r>
            <a:r>
              <a:rPr lang="zh-CN" altLang="en-US" b="1" dirty="0">
                <a:latin typeface="+mn-ea"/>
              </a:rPr>
              <a:t>你可能做不出正确答案</a:t>
            </a:r>
            <a:endParaRPr lang="en-US" altLang="zh-CN" b="1" dirty="0">
              <a:latin typeface="+mn-ea"/>
            </a:endParaRPr>
          </a:p>
          <a:p>
            <a:pPr marL="0" indent="0" algn="just">
              <a:buNone/>
            </a:pPr>
            <a:r>
              <a:rPr lang="en-US" altLang="zh-CN" b="1" dirty="0">
                <a:latin typeface="+mn-ea"/>
              </a:rPr>
              <a:t>2. </a:t>
            </a:r>
            <a:r>
              <a:rPr lang="zh-CN" altLang="en-US" b="1" dirty="0">
                <a:latin typeface="+mn-ea"/>
              </a:rPr>
              <a:t>不信</a:t>
            </a:r>
            <a:r>
              <a:rPr lang="en-US" altLang="zh-CN" b="1" dirty="0">
                <a:latin typeface="+mn-ea"/>
              </a:rPr>
              <a:t>? </a:t>
            </a:r>
            <a:r>
              <a:rPr lang="zh-CN" altLang="en-US" b="1" dirty="0">
                <a:latin typeface="+mn-ea"/>
              </a:rPr>
              <a:t>你把课堂中的例题和练习</a:t>
            </a:r>
            <a:r>
              <a:rPr lang="en-US" altLang="zh-CN" b="1" dirty="0">
                <a:latin typeface="+mn-ea"/>
              </a:rPr>
              <a:t>,</a:t>
            </a:r>
            <a:r>
              <a:rPr lang="zh-CN" altLang="en-US" b="1" dirty="0">
                <a:latin typeface="+mn-ea"/>
              </a:rPr>
              <a:t>重做一次试试</a:t>
            </a:r>
            <a:endParaRPr lang="en-US" altLang="zh-CN" b="1" dirty="0">
              <a:latin typeface="+mn-ea"/>
            </a:endParaRPr>
          </a:p>
          <a:p>
            <a:pPr marL="0" indent="0" algn="just">
              <a:buNone/>
            </a:pPr>
            <a:r>
              <a:rPr lang="en-US" altLang="zh-CN" b="1" dirty="0">
                <a:latin typeface="+mn-ea"/>
              </a:rPr>
              <a:t>3. </a:t>
            </a:r>
            <a:r>
              <a:rPr lang="zh-CN" altLang="en-US" b="1" dirty="0">
                <a:latin typeface="+mn-ea"/>
              </a:rPr>
              <a:t>证据</a:t>
            </a:r>
            <a:r>
              <a:rPr lang="en-US" altLang="zh-CN" b="1" dirty="0">
                <a:latin typeface="+mn-ea"/>
              </a:rPr>
              <a:t>. </a:t>
            </a:r>
            <a:r>
              <a:rPr lang="zh-CN" altLang="en-US" b="1" dirty="0">
                <a:latin typeface="+mn-ea"/>
              </a:rPr>
              <a:t>以往试卷中</a:t>
            </a:r>
            <a:r>
              <a:rPr lang="en-US" altLang="zh-CN" b="1" dirty="0">
                <a:latin typeface="+mn-ea"/>
              </a:rPr>
              <a:t>, </a:t>
            </a:r>
            <a:r>
              <a:rPr lang="zh-CN" altLang="en-US" b="1" dirty="0">
                <a:latin typeface="+mn-ea"/>
              </a:rPr>
              <a:t>不少考题来自例题的变形</a:t>
            </a:r>
            <a:r>
              <a:rPr lang="en-US" altLang="zh-CN" b="1" dirty="0">
                <a:latin typeface="+mn-ea"/>
              </a:rPr>
              <a:t>,</a:t>
            </a:r>
            <a:r>
              <a:rPr lang="zh-CN" altLang="en-US" b="1">
                <a:latin typeface="+mn-ea"/>
              </a:rPr>
              <a:t>这些题目得满分不</a:t>
            </a:r>
            <a:r>
              <a:rPr lang="zh-CN" altLang="en-US" b="1" dirty="0">
                <a:latin typeface="+mn-ea"/>
              </a:rPr>
              <a:t>多</a:t>
            </a:r>
            <a:endParaRPr lang="en-US" altLang="zh-CN" b="1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67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/>
              <a:t>考试中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解题得有过程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对一步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得一步分数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反例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某些同学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只给答案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没有过程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答案还是错误的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14350" indent="-514350" algn="just">
              <a:buAutoNum type="arabicPeriod"/>
            </a:pP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en-US" altLang="zh-CN" b="1" dirty="0">
                <a:latin typeface="+mn-ea"/>
              </a:rPr>
              <a:t> </a:t>
            </a: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7431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/>
              <a:t>考试中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针对问题答题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反例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某些做过以前的试卷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一看问题眼熟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立马按照以前的题目给出了答案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latin typeface="+mn-ea"/>
              </a:rPr>
              <a:t> </a:t>
            </a: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382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/>
              <a:t>考试中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答案并非越长越好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答案在乎抓住要领要点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而非文字长短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latin typeface="+mn-ea"/>
              </a:rPr>
              <a:t> </a:t>
            </a: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16578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/>
              <a:t>为什么你的分数低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为什么感觉良好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却分数低下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原因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</a:p>
          <a:p>
            <a:pPr marL="514350" indent="-514350" algn="just"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上课不专心或者经常旷课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不知道授课重点</a:t>
            </a:r>
            <a:endParaRPr lang="en-US" altLang="zh-CN" sz="3200" b="1" dirty="0">
              <a:solidFill>
                <a:srgbClr val="FF0000"/>
              </a:solidFill>
              <a:latin typeface="+mn-ea"/>
            </a:endParaRPr>
          </a:p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没有参与课堂练习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,</a:t>
            </a:r>
          </a:p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提前看了课件练习题的答案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误以为自己懂了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实际一窍不通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稍微有所变化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便不知从何下手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  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英文差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看不懂题目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答非所问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考场中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我居然要解释如下单词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 algn="just"/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data </a:t>
            </a:r>
            <a:r>
              <a:rPr lang="en-US" altLang="zh-CN" sz="3100" b="1" dirty="0">
                <a:solidFill>
                  <a:srgbClr val="FF0000"/>
                </a:solidFill>
                <a:latin typeface="+mn-ea"/>
              </a:rPr>
              <a:t>redundancy, schema, canonical cover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5.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没有解题过程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只有答案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并且还是错误的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>
                <a:solidFill>
                  <a:schemeClr val="tx1"/>
                </a:solidFill>
                <a:latin typeface="+mn-ea"/>
              </a:rPr>
              <a:t>6. </a:t>
            </a:r>
            <a:r>
              <a:rPr lang="zh-CN" altLang="en-US" b="1">
                <a:solidFill>
                  <a:schemeClr val="tx1"/>
                </a:solidFill>
                <a:latin typeface="+mn-ea"/>
              </a:rPr>
              <a:t>答非所问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b="1" dirty="0">
              <a:latin typeface="+mn-ea"/>
            </a:endParaRP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7389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/>
              <a:t>考试后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7016824" cy="4154016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不要向我索要分数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要加集体加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要减集体减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不要搞特权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惩罚</a:t>
            </a:r>
            <a:r>
              <a:rPr lang="en-US" altLang="zh-CN" b="1" dirty="0">
                <a:solidFill>
                  <a:schemeClr val="tx1"/>
                </a:solidFill>
              </a:rPr>
              <a:t>: </a:t>
            </a:r>
            <a:r>
              <a:rPr lang="zh-CN" altLang="en-US" b="1" dirty="0">
                <a:solidFill>
                  <a:schemeClr val="tx1"/>
                </a:solidFill>
              </a:rPr>
              <a:t>第一次索取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 总评减掉 </a:t>
            </a:r>
            <a:r>
              <a:rPr lang="en-US" altLang="zh-CN" b="1" dirty="0">
                <a:solidFill>
                  <a:schemeClr val="tx1"/>
                </a:solidFill>
              </a:rPr>
              <a:t>10</a:t>
            </a:r>
            <a:r>
              <a:rPr lang="zh-CN" altLang="en-US" b="1" dirty="0">
                <a:solidFill>
                  <a:schemeClr val="tx1"/>
                </a:solidFill>
              </a:rPr>
              <a:t>分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</a:rPr>
              <a:t>           </a:t>
            </a:r>
            <a:r>
              <a:rPr lang="zh-CN" altLang="en-US" b="1" dirty="0">
                <a:solidFill>
                  <a:schemeClr val="tx1"/>
                </a:solidFill>
              </a:rPr>
              <a:t>第二次索取</a:t>
            </a:r>
            <a:r>
              <a:rPr lang="en-US" altLang="zh-CN" b="1" dirty="0">
                <a:solidFill>
                  <a:schemeClr val="tx1"/>
                </a:solidFill>
              </a:rPr>
              <a:t>,  </a:t>
            </a:r>
            <a:r>
              <a:rPr lang="zh-CN" altLang="en-US" b="1" dirty="0">
                <a:solidFill>
                  <a:schemeClr val="tx1"/>
                </a:solidFill>
              </a:rPr>
              <a:t>不及格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并报告教务处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</a:rPr>
              <a:t>2. </a:t>
            </a:r>
            <a:r>
              <a:rPr lang="zh-CN" altLang="en-US" b="1" dirty="0">
                <a:solidFill>
                  <a:schemeClr val="tx1"/>
                </a:solidFill>
              </a:rPr>
              <a:t>如果不及格</a:t>
            </a:r>
            <a:r>
              <a:rPr lang="en-US" altLang="zh-CN" b="1" dirty="0">
                <a:solidFill>
                  <a:schemeClr val="tx1"/>
                </a:solidFill>
              </a:rPr>
              <a:t>,  </a:t>
            </a:r>
            <a:r>
              <a:rPr lang="zh-CN" altLang="en-US" b="1" dirty="0">
                <a:solidFill>
                  <a:schemeClr val="tx1"/>
                </a:solidFill>
              </a:rPr>
              <a:t>不要向我求情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不要向我要求复查</a:t>
            </a:r>
            <a:r>
              <a:rPr lang="en-US" altLang="zh-CN" b="1" dirty="0">
                <a:solidFill>
                  <a:schemeClr val="tx1"/>
                </a:solidFill>
              </a:rPr>
              <a:t>. </a:t>
            </a:r>
            <a:r>
              <a:rPr lang="zh-CN" altLang="en-US" b="1" dirty="0">
                <a:solidFill>
                  <a:schemeClr val="tx1"/>
                </a:solidFill>
              </a:rPr>
              <a:t>每一个不及格的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我都会反复核查和考虑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3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4ED1A-9FD2-B39E-7508-5369FFEC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29BA53-E79A-BF6D-A629-5AACF676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832648" cy="4493300"/>
          </a:xfrm>
        </p:spPr>
      </p:pic>
    </p:spTree>
    <p:extLst>
      <p:ext uri="{BB962C8B-B14F-4D97-AF65-F5344CB8AC3E}">
        <p14:creationId xmlns:p14="http://schemas.microsoft.com/office/powerpoint/2010/main" val="73343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523</Words>
  <Application>Microsoft Office PowerPoint</Application>
  <PresentationFormat>全屏显示(4:3)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Wingdings</vt:lpstr>
      <vt:lpstr>Office 主题​​</vt:lpstr>
      <vt:lpstr>PowerPoint 演示文稿</vt:lpstr>
      <vt:lpstr>出错率最高的知识点</vt:lpstr>
      <vt:lpstr>PowerPoint 演示文稿</vt:lpstr>
      <vt:lpstr>考试中</vt:lpstr>
      <vt:lpstr>考试中</vt:lpstr>
      <vt:lpstr>考试中</vt:lpstr>
      <vt:lpstr>为什么你的分数低</vt:lpstr>
      <vt:lpstr>考试后</vt:lpstr>
      <vt:lpstr>PowerPoint 演示文稿</vt:lpstr>
      <vt:lpstr>考试后</vt:lpstr>
      <vt:lpstr>成绩出来后</vt:lpstr>
      <vt:lpstr>考试前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</dc:title>
  <dc:creator>zb</dc:creator>
  <cp:lastModifiedBy>Bing Z</cp:lastModifiedBy>
  <cp:revision>119</cp:revision>
  <dcterms:created xsi:type="dcterms:W3CDTF">2013-12-23T04:40:18Z</dcterms:created>
  <dcterms:modified xsi:type="dcterms:W3CDTF">2024-01-02T16:12:58Z</dcterms:modified>
</cp:coreProperties>
</file>