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1/15/2022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1/15/2022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1/15/2022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1/15/2022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1/15/2022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drive.google.com/file/d/1emopjfEkTt59jJoBH9L9bSdmlDC4AR87/view"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0" y="1808532"/>
            <a:ext cx="4775075" cy="1630907"/>
          </a:xfrm>
        </p:spPr>
        <p:txBody>
          <a:bodyPr>
            <a:normAutofit/>
          </a:bodyPr>
          <a:lstStyle/>
          <a:p>
            <a:r>
              <a:rPr lang="en-US" sz="4400" dirty="0">
                <a:solidFill>
                  <a:schemeClr val="tx1"/>
                </a:solidFill>
              </a:rPr>
              <a:t>WELCOME</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1" y="3258932"/>
            <a:ext cx="4775075" cy="1623964"/>
          </a:xfrm>
        </p:spPr>
        <p:txBody>
          <a:bodyPr>
            <a:normAutofit fontScale="77500" lnSpcReduction="20000"/>
          </a:bodyPr>
          <a:lstStyle/>
          <a:p>
            <a:pPr>
              <a:spcAft>
                <a:spcPts val="600"/>
              </a:spcAft>
            </a:pPr>
            <a:r>
              <a:rPr lang="en-US" dirty="0">
                <a:solidFill>
                  <a:schemeClr val="tx1"/>
                </a:solidFill>
              </a:rPr>
              <a:t>Project by :-</a:t>
            </a:r>
          </a:p>
          <a:p>
            <a:pPr>
              <a:spcAft>
                <a:spcPts val="600"/>
              </a:spcAft>
            </a:pPr>
            <a:r>
              <a:rPr lang="en-US" dirty="0" err="1">
                <a:solidFill>
                  <a:schemeClr val="tx1"/>
                </a:solidFill>
              </a:rPr>
              <a:t>Prathamesh</a:t>
            </a:r>
            <a:r>
              <a:rPr lang="en-US" dirty="0">
                <a:solidFill>
                  <a:schemeClr val="tx1"/>
                </a:solidFill>
              </a:rPr>
              <a:t> Anand </a:t>
            </a:r>
            <a:r>
              <a:rPr lang="en-US" dirty="0" err="1">
                <a:solidFill>
                  <a:schemeClr val="tx1"/>
                </a:solidFill>
              </a:rPr>
              <a:t>Patole</a:t>
            </a:r>
            <a:r>
              <a:rPr lang="en-US" dirty="0">
                <a:solidFill>
                  <a:schemeClr val="tx1"/>
                </a:solidFill>
              </a:rPr>
              <a:t>(12001)</a:t>
            </a:r>
          </a:p>
          <a:p>
            <a:pPr>
              <a:spcAft>
                <a:spcPts val="600"/>
              </a:spcAft>
            </a:pPr>
            <a:r>
              <a:rPr lang="en-US" dirty="0">
                <a:solidFill>
                  <a:schemeClr val="tx1"/>
                </a:solidFill>
              </a:rPr>
              <a:t>Govinda Kishor N(12054)</a:t>
            </a:r>
          </a:p>
          <a:p>
            <a:pPr>
              <a:spcAft>
                <a:spcPts val="600"/>
              </a:spcAft>
            </a:pPr>
            <a:endParaRPr lang="en-US" dirty="0">
              <a:solidFill>
                <a:schemeClr val="tx1"/>
              </a:solidFill>
            </a:endParaRPr>
          </a:p>
          <a:p>
            <a:pPr>
              <a:spcAft>
                <a:spcPts val="600"/>
              </a:spcAft>
            </a:pPr>
            <a:r>
              <a:rPr lang="en-US" dirty="0">
                <a:solidFill>
                  <a:schemeClr val="tx1"/>
                </a:solidFill>
              </a:rPr>
              <a:t>Topic :- Uber Data Analysis Using Data Visualization</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0FFB9-4A0A-4C54-B1F2-8DAD895E9C4C}"/>
              </a:ext>
            </a:extLst>
          </p:cNvPr>
          <p:cNvSpPr>
            <a:spLocks noGrp="1"/>
          </p:cNvSpPr>
          <p:nvPr>
            <p:ph type="title"/>
          </p:nvPr>
        </p:nvSpPr>
        <p:spPr>
          <a:xfrm>
            <a:off x="1066800" y="642594"/>
            <a:ext cx="10058400" cy="742323"/>
          </a:xfrm>
        </p:spPr>
        <p:txBody>
          <a:bodyPr/>
          <a:lstStyle/>
          <a:p>
            <a:pPr algn="ctr"/>
            <a:r>
              <a:rPr lang="en-US" sz="4000" b="1" i="1" dirty="0"/>
              <a:t>HOUR WISE TRIPS CALCULATION</a:t>
            </a:r>
            <a:endParaRPr lang="en-IN" sz="4000" b="1" i="1" dirty="0"/>
          </a:p>
        </p:txBody>
      </p:sp>
      <p:sp>
        <p:nvSpPr>
          <p:cNvPr id="3" name="Content Placeholder 2">
            <a:extLst>
              <a:ext uri="{FF2B5EF4-FFF2-40B4-BE49-F238E27FC236}">
                <a16:creationId xmlns:a16="http://schemas.microsoft.com/office/drawing/2014/main" id="{D916D0A2-147E-4A8D-9DBE-277A3E7C566E}"/>
              </a:ext>
            </a:extLst>
          </p:cNvPr>
          <p:cNvSpPr>
            <a:spLocks noGrp="1"/>
          </p:cNvSpPr>
          <p:nvPr>
            <p:ph idx="1"/>
          </p:nvPr>
        </p:nvSpPr>
        <p:spPr>
          <a:xfrm>
            <a:off x="1066800" y="1233996"/>
            <a:ext cx="10058400" cy="4718748"/>
          </a:xfrm>
        </p:spPr>
        <p:txBody>
          <a:bodyPr/>
          <a:lstStyle/>
          <a:p>
            <a:pPr>
              <a:buFont typeface="Arial" panose="020B0604020202020204" pitchFamily="34" charset="0"/>
              <a:buChar char="•"/>
            </a:pPr>
            <a:r>
              <a:rPr lang="en-US" dirty="0">
                <a:latin typeface="Bahnschrift Condensed" panose="020B0502040204020203" pitchFamily="34" charset="0"/>
              </a:rPr>
              <a:t>Command :-</a:t>
            </a:r>
          </a:p>
          <a:p>
            <a:pPr marL="0" indent="0">
              <a:buNone/>
            </a:pPr>
            <a:r>
              <a:rPr lang="en-US" dirty="0">
                <a:latin typeface="Bahnschrift Condensed" panose="020B0502040204020203" pitchFamily="34" charset="0"/>
              </a:rPr>
              <a:t>               </a:t>
            </a:r>
            <a:r>
              <a:rPr lang="en-US" sz="1050" dirty="0" err="1">
                <a:latin typeface="Bookman Old Style" panose="02050604050505020204" pitchFamily="18" charset="0"/>
              </a:rPr>
              <a:t>hour_data</a:t>
            </a:r>
            <a:r>
              <a:rPr lang="en-US" sz="1050" dirty="0">
                <a:latin typeface="Bookman Old Style" panose="02050604050505020204" pitchFamily="18" charset="0"/>
              </a:rPr>
              <a:t> &lt;- data_2014 %&gt;%</a:t>
            </a:r>
          </a:p>
          <a:p>
            <a:pPr marL="0" indent="0">
              <a:buNone/>
            </a:pPr>
            <a:r>
              <a:rPr lang="en-US" sz="1050" dirty="0">
                <a:latin typeface="Bookman Old Style" panose="02050604050505020204" pitchFamily="18" charset="0"/>
              </a:rPr>
              <a:t>               </a:t>
            </a:r>
            <a:r>
              <a:rPr lang="en-US" sz="1050" dirty="0" err="1">
                <a:latin typeface="Bookman Old Style" panose="02050604050505020204" pitchFamily="18" charset="0"/>
              </a:rPr>
              <a:t>group_by</a:t>
            </a:r>
            <a:r>
              <a:rPr lang="en-US" sz="1050" dirty="0">
                <a:latin typeface="Bookman Old Style" panose="02050604050505020204" pitchFamily="18" charset="0"/>
              </a:rPr>
              <a:t>(hour) %&gt;%</a:t>
            </a:r>
          </a:p>
          <a:p>
            <a:pPr marL="0" indent="0">
              <a:buNone/>
            </a:pPr>
            <a:r>
              <a:rPr lang="en-US" sz="1050" dirty="0">
                <a:latin typeface="Bookman Old Style" panose="02050604050505020204" pitchFamily="18" charset="0"/>
              </a:rPr>
              <a:t>               </a:t>
            </a:r>
            <a:r>
              <a:rPr lang="en-US" sz="1050" dirty="0" err="1">
                <a:latin typeface="Bookman Old Style" panose="02050604050505020204" pitchFamily="18" charset="0"/>
              </a:rPr>
              <a:t>dplyr</a:t>
            </a:r>
            <a:r>
              <a:rPr lang="en-US" sz="1050" dirty="0">
                <a:latin typeface="Bookman Old Style" panose="02050604050505020204" pitchFamily="18" charset="0"/>
              </a:rPr>
              <a:t>::summarize(Total = n()) </a:t>
            </a:r>
          </a:p>
          <a:p>
            <a:pPr marL="0" indent="0">
              <a:buNone/>
            </a:pPr>
            <a:r>
              <a:rPr lang="en-US" sz="1050" dirty="0">
                <a:latin typeface="Bookman Old Style" panose="02050604050505020204" pitchFamily="18" charset="0"/>
              </a:rPr>
              <a:t>               </a:t>
            </a:r>
            <a:r>
              <a:rPr lang="en-US" sz="1050" dirty="0" err="1">
                <a:latin typeface="Bookman Old Style" panose="02050604050505020204" pitchFamily="18" charset="0"/>
              </a:rPr>
              <a:t>datatable</a:t>
            </a:r>
            <a:r>
              <a:rPr lang="en-US" sz="1050" dirty="0">
                <a:latin typeface="Bookman Old Style" panose="02050604050505020204" pitchFamily="18" charset="0"/>
              </a:rPr>
              <a:t>(</a:t>
            </a:r>
            <a:r>
              <a:rPr lang="en-US" sz="1050" dirty="0" err="1">
                <a:latin typeface="Bookman Old Style" panose="02050604050505020204" pitchFamily="18" charset="0"/>
              </a:rPr>
              <a:t>hour_data</a:t>
            </a:r>
            <a:r>
              <a:rPr lang="en-US" sz="1050" dirty="0">
                <a:latin typeface="Bookman Old Style" panose="02050604050505020204" pitchFamily="18" charset="0"/>
              </a:rPr>
              <a:t>)</a:t>
            </a:r>
          </a:p>
          <a:p>
            <a:pPr marL="0" indent="0">
              <a:buNone/>
            </a:pPr>
            <a:r>
              <a:rPr lang="en-US" dirty="0">
                <a:latin typeface="Bahnschrift Condensed" panose="020B0502040204020203" pitchFamily="34" charset="0"/>
              </a:rPr>
              <a:t> Output  :-</a:t>
            </a:r>
          </a:p>
          <a:p>
            <a:pPr marL="0" indent="0">
              <a:buNone/>
            </a:pPr>
            <a:r>
              <a:rPr lang="en-US" dirty="0">
                <a:latin typeface="Bahnschrift Condensed" panose="020B0502040204020203" pitchFamily="34" charset="0"/>
              </a:rPr>
              <a:t>             </a:t>
            </a:r>
          </a:p>
          <a:p>
            <a:pPr marL="0" indent="0">
              <a:buNone/>
            </a:pPr>
            <a:endParaRPr lang="en-IN" dirty="0">
              <a:latin typeface="Bahnschrift Condensed" panose="020B0502040204020203" pitchFamily="34" charset="0"/>
            </a:endParaRPr>
          </a:p>
        </p:txBody>
      </p:sp>
      <p:pic>
        <p:nvPicPr>
          <p:cNvPr id="5" name="Picture 4">
            <a:extLst>
              <a:ext uri="{FF2B5EF4-FFF2-40B4-BE49-F238E27FC236}">
                <a16:creationId xmlns:a16="http://schemas.microsoft.com/office/drawing/2014/main" id="{F9592646-6ED0-4202-B488-9B8E0FF3E276}"/>
              </a:ext>
            </a:extLst>
          </p:cNvPr>
          <p:cNvPicPr>
            <a:picLocks noChangeAspect="1"/>
          </p:cNvPicPr>
          <p:nvPr/>
        </p:nvPicPr>
        <p:blipFill>
          <a:blip r:embed="rId2"/>
          <a:stretch>
            <a:fillRect/>
          </a:stretch>
        </p:blipFill>
        <p:spPr>
          <a:xfrm>
            <a:off x="1988598" y="3053486"/>
            <a:ext cx="5140172" cy="3338435"/>
          </a:xfrm>
          <a:prstGeom prst="rect">
            <a:avLst/>
          </a:prstGeom>
        </p:spPr>
      </p:pic>
    </p:spTree>
    <p:extLst>
      <p:ext uri="{BB962C8B-B14F-4D97-AF65-F5344CB8AC3E}">
        <p14:creationId xmlns:p14="http://schemas.microsoft.com/office/powerpoint/2010/main" val="917944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EB337-FD31-4289-8D38-9497903D4B61}"/>
              </a:ext>
            </a:extLst>
          </p:cNvPr>
          <p:cNvSpPr>
            <a:spLocks noGrp="1"/>
          </p:cNvSpPr>
          <p:nvPr>
            <p:ph type="title"/>
          </p:nvPr>
        </p:nvSpPr>
        <p:spPr/>
        <p:txBody>
          <a:bodyPr/>
          <a:lstStyle/>
          <a:p>
            <a:pPr algn="ctr"/>
            <a:r>
              <a:rPr lang="en-US" b="1" i="1" dirty="0"/>
              <a:t>DATA VISUALIZATION</a:t>
            </a:r>
            <a:endParaRPr lang="en-IN" b="1" i="1" dirty="0"/>
          </a:p>
        </p:txBody>
      </p:sp>
      <p:sp>
        <p:nvSpPr>
          <p:cNvPr id="3" name="Content Placeholder 2">
            <a:extLst>
              <a:ext uri="{FF2B5EF4-FFF2-40B4-BE49-F238E27FC236}">
                <a16:creationId xmlns:a16="http://schemas.microsoft.com/office/drawing/2014/main" id="{83720F20-49E9-471E-8428-68013D226030}"/>
              </a:ext>
            </a:extLst>
          </p:cNvPr>
          <p:cNvSpPr>
            <a:spLocks noGrp="1"/>
          </p:cNvSpPr>
          <p:nvPr>
            <p:ph idx="1"/>
          </p:nvPr>
        </p:nvSpPr>
        <p:spPr/>
        <p:txBody>
          <a:bodyPr>
            <a:normAutofit/>
          </a:bodyPr>
          <a:lstStyle/>
          <a:p>
            <a:pPr marL="0" indent="0">
              <a:buNone/>
            </a:pPr>
            <a:r>
              <a:rPr lang="en-US" dirty="0">
                <a:latin typeface="Bahnschrift SemiBold" panose="020B0502040204020203" pitchFamily="34" charset="0"/>
              </a:rPr>
              <a:t>Bar Graph to show hour wise number of trips :-</a:t>
            </a:r>
          </a:p>
          <a:p>
            <a:pPr marL="0" indent="0">
              <a:buNone/>
            </a:pPr>
            <a:r>
              <a:rPr lang="en-US" dirty="0">
                <a:latin typeface="Bahnschrift SemiBold" panose="020B0502040204020203" pitchFamily="34" charset="0"/>
              </a:rPr>
              <a:t>              </a:t>
            </a:r>
            <a:r>
              <a:rPr lang="en-US" dirty="0" err="1">
                <a:latin typeface="Arial Narrow" panose="020B0606020202030204" pitchFamily="34" charset="0"/>
              </a:rPr>
              <a:t>ggplot</a:t>
            </a:r>
            <a:r>
              <a:rPr lang="en-US" dirty="0">
                <a:latin typeface="Arial Narrow" panose="020B0606020202030204" pitchFamily="34" charset="0"/>
              </a:rPr>
              <a:t>(</a:t>
            </a:r>
            <a:r>
              <a:rPr lang="en-US" dirty="0" err="1">
                <a:latin typeface="Arial Narrow" panose="020B0606020202030204" pitchFamily="34" charset="0"/>
              </a:rPr>
              <a:t>hour_data</a:t>
            </a:r>
            <a:r>
              <a:rPr lang="en-US" dirty="0">
                <a:latin typeface="Arial Narrow" panose="020B0606020202030204" pitchFamily="34" charset="0"/>
              </a:rPr>
              <a:t>, </a:t>
            </a:r>
            <a:r>
              <a:rPr lang="en-US" dirty="0" err="1">
                <a:latin typeface="Arial Narrow" panose="020B0606020202030204" pitchFamily="34" charset="0"/>
              </a:rPr>
              <a:t>aes</a:t>
            </a:r>
            <a:r>
              <a:rPr lang="en-US" dirty="0">
                <a:latin typeface="Arial Narrow" panose="020B0606020202030204" pitchFamily="34" charset="0"/>
              </a:rPr>
              <a:t>(hour, Total)) + </a:t>
            </a:r>
          </a:p>
          <a:p>
            <a:pPr marL="0" indent="0">
              <a:buNone/>
            </a:pPr>
            <a:r>
              <a:rPr lang="en-US" dirty="0">
                <a:latin typeface="Arial Narrow" panose="020B0606020202030204" pitchFamily="34" charset="0"/>
              </a:rPr>
              <a:t>                </a:t>
            </a:r>
            <a:r>
              <a:rPr lang="en-US" dirty="0" err="1">
                <a:latin typeface="Arial Narrow" panose="020B0606020202030204" pitchFamily="34" charset="0"/>
              </a:rPr>
              <a:t>geom_bar</a:t>
            </a:r>
            <a:r>
              <a:rPr lang="en-US" dirty="0">
                <a:latin typeface="Arial Narrow" panose="020B0606020202030204" pitchFamily="34" charset="0"/>
              </a:rPr>
              <a:t>( stat = "identity", fill = "</a:t>
            </a:r>
            <a:r>
              <a:rPr lang="en-US" dirty="0" err="1">
                <a:latin typeface="Arial Narrow" panose="020B0606020202030204" pitchFamily="34" charset="0"/>
              </a:rPr>
              <a:t>steelblue</a:t>
            </a:r>
            <a:r>
              <a:rPr lang="en-US" dirty="0">
                <a:latin typeface="Arial Narrow" panose="020B0606020202030204" pitchFamily="34" charset="0"/>
              </a:rPr>
              <a:t>", color = "red") +</a:t>
            </a:r>
          </a:p>
          <a:p>
            <a:pPr marL="0" indent="0">
              <a:buNone/>
            </a:pPr>
            <a:r>
              <a:rPr lang="en-US" dirty="0">
                <a:latin typeface="Arial Narrow" panose="020B0606020202030204" pitchFamily="34" charset="0"/>
              </a:rPr>
              <a:t>                </a:t>
            </a:r>
            <a:r>
              <a:rPr lang="en-US" dirty="0" err="1">
                <a:latin typeface="Arial Narrow" panose="020B0606020202030204" pitchFamily="34" charset="0"/>
              </a:rPr>
              <a:t>ggtitle</a:t>
            </a:r>
            <a:r>
              <a:rPr lang="en-US" dirty="0">
                <a:latin typeface="Arial Narrow" panose="020B0606020202030204" pitchFamily="34" charset="0"/>
              </a:rPr>
              <a:t>("Trips Every Hour") +</a:t>
            </a:r>
          </a:p>
          <a:p>
            <a:pPr marL="0" indent="0">
              <a:buNone/>
            </a:pPr>
            <a:r>
              <a:rPr lang="en-US" dirty="0">
                <a:latin typeface="Arial Narrow" panose="020B0606020202030204" pitchFamily="34" charset="0"/>
              </a:rPr>
              <a:t>                theme(</a:t>
            </a:r>
            <a:r>
              <a:rPr lang="en-US" dirty="0" err="1">
                <a:latin typeface="Arial Narrow" panose="020B0606020202030204" pitchFamily="34" charset="0"/>
              </a:rPr>
              <a:t>legend.position</a:t>
            </a:r>
            <a:r>
              <a:rPr lang="en-US" dirty="0">
                <a:latin typeface="Arial Narrow" panose="020B0606020202030204" pitchFamily="34" charset="0"/>
              </a:rPr>
              <a:t> = "none") +</a:t>
            </a:r>
          </a:p>
          <a:p>
            <a:pPr marL="0" indent="0">
              <a:buNone/>
            </a:pPr>
            <a:r>
              <a:rPr lang="en-US" dirty="0">
                <a:latin typeface="Arial Narrow" panose="020B0606020202030204" pitchFamily="34" charset="0"/>
              </a:rPr>
              <a:t>                </a:t>
            </a:r>
            <a:r>
              <a:rPr lang="en-US" dirty="0" err="1">
                <a:latin typeface="Arial Narrow" panose="020B0606020202030204" pitchFamily="34" charset="0"/>
              </a:rPr>
              <a:t>scale_y_continuous</a:t>
            </a:r>
            <a:r>
              <a:rPr lang="en-US" dirty="0">
                <a:latin typeface="Arial Narrow" panose="020B0606020202030204" pitchFamily="34" charset="0"/>
              </a:rPr>
              <a:t>(labels = comma)</a:t>
            </a:r>
          </a:p>
          <a:p>
            <a:pPr marL="0" indent="0">
              <a:buNone/>
            </a:pPr>
            <a:r>
              <a:rPr lang="en-US" dirty="0">
                <a:latin typeface="Bahnschrift SemiBold" panose="020B0502040204020203" pitchFamily="34" charset="0"/>
              </a:rPr>
              <a:t>OUTPUT :-</a:t>
            </a:r>
          </a:p>
          <a:p>
            <a:pPr marL="0" indent="0">
              <a:buNone/>
            </a:pPr>
            <a:r>
              <a:rPr lang="en-US" dirty="0">
                <a:latin typeface="Bahnschrift SemiBold" panose="020B0502040204020203" pitchFamily="34" charset="0"/>
              </a:rPr>
              <a:t>           </a:t>
            </a:r>
            <a:r>
              <a:rPr lang="en-US" dirty="0">
                <a:latin typeface="Arial Narrow" panose="020B0606020202030204" pitchFamily="34" charset="0"/>
              </a:rPr>
              <a:t>So from above graph its clear that trips are maximum during </a:t>
            </a:r>
          </a:p>
          <a:p>
            <a:pPr marL="0" indent="0">
              <a:buNone/>
            </a:pPr>
            <a:r>
              <a:rPr lang="en-US" dirty="0">
                <a:latin typeface="Arial Narrow" panose="020B0606020202030204" pitchFamily="34" charset="0"/>
              </a:rPr>
              <a:t>5PM-6PM. And minimum during 2 AM-3AM in New York city during month</a:t>
            </a:r>
          </a:p>
          <a:p>
            <a:pPr marL="0" indent="0">
              <a:buNone/>
            </a:pPr>
            <a:r>
              <a:rPr lang="en-US" dirty="0">
                <a:latin typeface="Arial Narrow" panose="020B0606020202030204" pitchFamily="34" charset="0"/>
              </a:rPr>
              <a:t> April, May, June, July, August, September</a:t>
            </a:r>
            <a:r>
              <a:rPr lang="en-US" dirty="0">
                <a:latin typeface="Bahnschrift SemiBold" panose="020B0502040204020203" pitchFamily="34" charset="0"/>
              </a:rPr>
              <a:t>.</a:t>
            </a:r>
          </a:p>
          <a:p>
            <a:pPr marL="0" indent="0">
              <a:buNone/>
            </a:pPr>
            <a:endParaRPr lang="en-US" dirty="0">
              <a:latin typeface="Bahnschrift SemiBold" panose="020B0502040204020203" pitchFamily="34" charset="0"/>
            </a:endParaRPr>
          </a:p>
          <a:p>
            <a:pPr marL="0" indent="0">
              <a:buNone/>
            </a:pPr>
            <a:endParaRPr lang="en-IN" dirty="0">
              <a:latin typeface="Bahnschrift SemiBold" panose="020B0502040204020203" pitchFamily="34" charset="0"/>
            </a:endParaRPr>
          </a:p>
        </p:txBody>
      </p:sp>
      <p:pic>
        <p:nvPicPr>
          <p:cNvPr id="5" name="Picture 4">
            <a:extLst>
              <a:ext uri="{FF2B5EF4-FFF2-40B4-BE49-F238E27FC236}">
                <a16:creationId xmlns:a16="http://schemas.microsoft.com/office/drawing/2014/main" id="{90025611-8673-4453-BB64-1F2A706AD5E8}"/>
              </a:ext>
            </a:extLst>
          </p:cNvPr>
          <p:cNvPicPr>
            <a:picLocks noChangeAspect="1"/>
          </p:cNvPicPr>
          <p:nvPr/>
        </p:nvPicPr>
        <p:blipFill>
          <a:blip r:embed="rId2"/>
          <a:stretch>
            <a:fillRect/>
          </a:stretch>
        </p:blipFill>
        <p:spPr>
          <a:xfrm>
            <a:off x="7484335" y="2103120"/>
            <a:ext cx="4118782" cy="4112286"/>
          </a:xfrm>
          <a:prstGeom prst="rect">
            <a:avLst/>
          </a:prstGeom>
        </p:spPr>
      </p:pic>
    </p:spTree>
    <p:extLst>
      <p:ext uri="{BB962C8B-B14F-4D97-AF65-F5344CB8AC3E}">
        <p14:creationId xmlns:p14="http://schemas.microsoft.com/office/powerpoint/2010/main" val="3944498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60F0F-F971-4BBD-925D-BC8833226826}"/>
              </a:ext>
            </a:extLst>
          </p:cNvPr>
          <p:cNvSpPr>
            <a:spLocks noGrp="1"/>
          </p:cNvSpPr>
          <p:nvPr>
            <p:ph type="title"/>
          </p:nvPr>
        </p:nvSpPr>
        <p:spPr/>
        <p:txBody>
          <a:bodyPr>
            <a:normAutofit/>
          </a:bodyPr>
          <a:lstStyle/>
          <a:p>
            <a:r>
              <a:rPr lang="en-US" sz="3600" b="1" i="1" dirty="0"/>
              <a:t>HOURWISE-MONTHWISE TRIPS CALCULATION</a:t>
            </a:r>
            <a:endParaRPr lang="en-IN" sz="3600" b="1" i="1" dirty="0"/>
          </a:p>
        </p:txBody>
      </p:sp>
      <p:sp>
        <p:nvSpPr>
          <p:cNvPr id="3" name="Content Placeholder 2">
            <a:extLst>
              <a:ext uri="{FF2B5EF4-FFF2-40B4-BE49-F238E27FC236}">
                <a16:creationId xmlns:a16="http://schemas.microsoft.com/office/drawing/2014/main" id="{DF7C13E3-8B03-4561-82D3-C0EC4A1DD063}"/>
              </a:ext>
            </a:extLst>
          </p:cNvPr>
          <p:cNvSpPr>
            <a:spLocks noGrp="1"/>
          </p:cNvSpPr>
          <p:nvPr>
            <p:ph idx="1"/>
          </p:nvPr>
        </p:nvSpPr>
        <p:spPr/>
        <p:txBody>
          <a:bodyPr>
            <a:normAutofit/>
          </a:bodyPr>
          <a:lstStyle/>
          <a:p>
            <a:pPr>
              <a:buFont typeface="Arial" panose="020B0604020202020204" pitchFamily="34" charset="0"/>
              <a:buChar char="•"/>
            </a:pPr>
            <a:r>
              <a:rPr lang="en-US" sz="1800" dirty="0">
                <a:latin typeface="Bahnschrift Condensed" panose="020B0502040204020203" pitchFamily="34" charset="0"/>
              </a:rPr>
              <a:t>Command :-</a:t>
            </a:r>
          </a:p>
          <a:p>
            <a:pPr marL="0" indent="0">
              <a:buNone/>
            </a:pPr>
            <a:r>
              <a:rPr lang="en-US" sz="1800" dirty="0">
                <a:latin typeface="Bahnschrift Condensed" panose="020B0502040204020203" pitchFamily="34" charset="0"/>
              </a:rPr>
              <a:t>               </a:t>
            </a:r>
            <a:r>
              <a:rPr lang="en-US" sz="1800" dirty="0" err="1">
                <a:latin typeface="Arial Narrow" panose="020B0606020202030204" pitchFamily="34" charset="0"/>
              </a:rPr>
              <a:t>month_hour</a:t>
            </a:r>
            <a:r>
              <a:rPr lang="en-US" sz="1800" dirty="0">
                <a:latin typeface="Arial Narrow" panose="020B0606020202030204" pitchFamily="34" charset="0"/>
              </a:rPr>
              <a:t> &lt;- data_2014 %&gt;%</a:t>
            </a:r>
          </a:p>
          <a:p>
            <a:pPr marL="0" indent="0">
              <a:buNone/>
            </a:pPr>
            <a:r>
              <a:rPr lang="en-US" sz="1800" dirty="0">
                <a:latin typeface="Arial Narrow" panose="020B0606020202030204" pitchFamily="34" charset="0"/>
              </a:rPr>
              <a:t>             </a:t>
            </a:r>
            <a:r>
              <a:rPr lang="en-US" sz="1800" dirty="0" err="1">
                <a:latin typeface="Arial Narrow" panose="020B0606020202030204" pitchFamily="34" charset="0"/>
              </a:rPr>
              <a:t>group_by</a:t>
            </a:r>
            <a:r>
              <a:rPr lang="en-US" sz="1800" dirty="0">
                <a:latin typeface="Arial Narrow" panose="020B0606020202030204" pitchFamily="34" charset="0"/>
              </a:rPr>
              <a:t>(month, hour) %&gt;%</a:t>
            </a:r>
          </a:p>
          <a:p>
            <a:pPr marL="0" indent="0">
              <a:buNone/>
            </a:pPr>
            <a:r>
              <a:rPr lang="en-US" sz="1800" dirty="0">
                <a:latin typeface="Arial Narrow" panose="020B0606020202030204" pitchFamily="34" charset="0"/>
              </a:rPr>
              <a:t>             </a:t>
            </a:r>
            <a:r>
              <a:rPr lang="en-US" sz="1800" dirty="0" err="1">
                <a:latin typeface="Arial Narrow" panose="020B0606020202030204" pitchFamily="34" charset="0"/>
              </a:rPr>
              <a:t>dplyr</a:t>
            </a:r>
            <a:r>
              <a:rPr lang="en-US" sz="1800" dirty="0">
                <a:latin typeface="Arial Narrow" panose="020B0606020202030204" pitchFamily="34" charset="0"/>
              </a:rPr>
              <a:t>::summarize(Total = n())</a:t>
            </a:r>
          </a:p>
          <a:p>
            <a:pPr marL="0" indent="0">
              <a:buNone/>
            </a:pPr>
            <a:r>
              <a:rPr lang="en-US" sz="1800" dirty="0">
                <a:latin typeface="Arial Narrow" panose="020B0606020202030204" pitchFamily="34" charset="0"/>
              </a:rPr>
              <a:t>             </a:t>
            </a:r>
            <a:r>
              <a:rPr lang="en-US" sz="1800" dirty="0" err="1">
                <a:latin typeface="Arial Narrow" panose="020B0606020202030204" pitchFamily="34" charset="0"/>
              </a:rPr>
              <a:t>datatable</a:t>
            </a:r>
            <a:r>
              <a:rPr lang="en-US" sz="1800" dirty="0">
                <a:latin typeface="Arial Narrow" panose="020B0606020202030204" pitchFamily="34" charset="0"/>
              </a:rPr>
              <a:t>(</a:t>
            </a:r>
            <a:r>
              <a:rPr lang="en-US" sz="1800" dirty="0" err="1">
                <a:latin typeface="Arial Narrow" panose="020B0606020202030204" pitchFamily="34" charset="0"/>
              </a:rPr>
              <a:t>month_hour</a:t>
            </a:r>
            <a:r>
              <a:rPr lang="en-US" sz="1800" dirty="0">
                <a:latin typeface="Arial Narrow" panose="020B0606020202030204" pitchFamily="34" charset="0"/>
              </a:rPr>
              <a:t>)</a:t>
            </a:r>
          </a:p>
          <a:p>
            <a:pPr marL="0" indent="0">
              <a:buNone/>
            </a:pPr>
            <a:r>
              <a:rPr lang="en-US" sz="1800" dirty="0">
                <a:latin typeface="Bahnschrift Condensed" panose="020B0502040204020203" pitchFamily="34" charset="0"/>
              </a:rPr>
              <a:t>OUTPUT :-</a:t>
            </a:r>
          </a:p>
          <a:p>
            <a:pPr marL="0" indent="0">
              <a:buNone/>
            </a:pPr>
            <a:r>
              <a:rPr lang="en-US" sz="1800" dirty="0">
                <a:latin typeface="Bahnschrift Condensed" panose="020B0502040204020203" pitchFamily="34" charset="0"/>
              </a:rPr>
              <a:t>         This table shows the hour wise- month wise number of trips.</a:t>
            </a:r>
          </a:p>
          <a:p>
            <a:pPr marL="0" indent="0">
              <a:buNone/>
            </a:pPr>
            <a:endParaRPr lang="en-IN" sz="1800" dirty="0">
              <a:latin typeface="Bahnschrift Condensed" panose="020B0502040204020203" pitchFamily="34" charset="0"/>
            </a:endParaRPr>
          </a:p>
        </p:txBody>
      </p:sp>
      <p:pic>
        <p:nvPicPr>
          <p:cNvPr id="5" name="Picture 4">
            <a:extLst>
              <a:ext uri="{FF2B5EF4-FFF2-40B4-BE49-F238E27FC236}">
                <a16:creationId xmlns:a16="http://schemas.microsoft.com/office/drawing/2014/main" id="{58AB4AF0-8AB5-44BA-AD8E-D0CED214B179}"/>
              </a:ext>
            </a:extLst>
          </p:cNvPr>
          <p:cNvPicPr>
            <a:picLocks noChangeAspect="1"/>
          </p:cNvPicPr>
          <p:nvPr/>
        </p:nvPicPr>
        <p:blipFill>
          <a:blip r:embed="rId2"/>
          <a:stretch>
            <a:fillRect/>
          </a:stretch>
        </p:blipFill>
        <p:spPr>
          <a:xfrm>
            <a:off x="6771792" y="1703476"/>
            <a:ext cx="1950823" cy="4684007"/>
          </a:xfrm>
          <a:prstGeom prst="rect">
            <a:avLst/>
          </a:prstGeom>
        </p:spPr>
      </p:pic>
    </p:spTree>
    <p:extLst>
      <p:ext uri="{BB962C8B-B14F-4D97-AF65-F5344CB8AC3E}">
        <p14:creationId xmlns:p14="http://schemas.microsoft.com/office/powerpoint/2010/main" val="69942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67B65-CFB9-4C44-937B-98A6FF32042B}"/>
              </a:ext>
            </a:extLst>
          </p:cNvPr>
          <p:cNvSpPr>
            <a:spLocks noGrp="1"/>
          </p:cNvSpPr>
          <p:nvPr>
            <p:ph type="title"/>
          </p:nvPr>
        </p:nvSpPr>
        <p:spPr/>
        <p:txBody>
          <a:bodyPr/>
          <a:lstStyle/>
          <a:p>
            <a:pPr algn="ctr"/>
            <a:r>
              <a:rPr lang="en-US" b="1" i="1" dirty="0"/>
              <a:t>DATA VISUALIZATION</a:t>
            </a:r>
            <a:endParaRPr lang="en-IN" b="1" i="1" dirty="0"/>
          </a:p>
        </p:txBody>
      </p:sp>
      <p:sp>
        <p:nvSpPr>
          <p:cNvPr id="3" name="Content Placeholder 2">
            <a:extLst>
              <a:ext uri="{FF2B5EF4-FFF2-40B4-BE49-F238E27FC236}">
                <a16:creationId xmlns:a16="http://schemas.microsoft.com/office/drawing/2014/main" id="{17E4522B-3084-4C2C-8DCA-985F2D7808FE}"/>
              </a:ext>
            </a:extLst>
          </p:cNvPr>
          <p:cNvSpPr>
            <a:spLocks noGrp="1"/>
          </p:cNvSpPr>
          <p:nvPr>
            <p:ph idx="1"/>
          </p:nvPr>
        </p:nvSpPr>
        <p:spPr/>
        <p:txBody>
          <a:bodyPr/>
          <a:lstStyle/>
          <a:p>
            <a:pPr marL="0" indent="0">
              <a:buNone/>
            </a:pPr>
            <a:r>
              <a:rPr lang="en-US" dirty="0">
                <a:latin typeface="Bahnschrift Condensed" panose="020B0502040204020203" pitchFamily="34" charset="0"/>
              </a:rPr>
              <a:t>Command :-</a:t>
            </a:r>
          </a:p>
          <a:p>
            <a:pPr marL="0" indent="0">
              <a:buNone/>
            </a:pPr>
            <a:r>
              <a:rPr lang="en-US" dirty="0">
                <a:latin typeface="Bahnschrift Condensed" panose="020B0502040204020203" pitchFamily="34" charset="0"/>
              </a:rPr>
              <a:t>     </a:t>
            </a:r>
            <a:r>
              <a:rPr lang="en-US" dirty="0">
                <a:latin typeface="Arial Narrow" panose="020B0606020202030204" pitchFamily="34" charset="0"/>
              </a:rPr>
              <a:t>            </a:t>
            </a:r>
            <a:r>
              <a:rPr lang="en-US" dirty="0" err="1">
                <a:latin typeface="Arial Narrow" panose="020B0606020202030204" pitchFamily="34" charset="0"/>
              </a:rPr>
              <a:t>ggplot</a:t>
            </a:r>
            <a:r>
              <a:rPr lang="en-US" dirty="0">
                <a:latin typeface="Arial Narrow" panose="020B0606020202030204" pitchFamily="34" charset="0"/>
              </a:rPr>
              <a:t>(</a:t>
            </a:r>
            <a:r>
              <a:rPr lang="en-US" dirty="0" err="1">
                <a:latin typeface="Arial Narrow" panose="020B0606020202030204" pitchFamily="34" charset="0"/>
              </a:rPr>
              <a:t>month_hour</a:t>
            </a:r>
            <a:r>
              <a:rPr lang="en-US" dirty="0">
                <a:latin typeface="Arial Narrow" panose="020B0606020202030204" pitchFamily="34" charset="0"/>
              </a:rPr>
              <a:t>, </a:t>
            </a:r>
            <a:r>
              <a:rPr lang="en-US" dirty="0" err="1">
                <a:latin typeface="Arial Narrow" panose="020B0606020202030204" pitchFamily="34" charset="0"/>
              </a:rPr>
              <a:t>aes</a:t>
            </a:r>
            <a:r>
              <a:rPr lang="en-US" dirty="0">
                <a:latin typeface="Arial Narrow" panose="020B0606020202030204" pitchFamily="34" charset="0"/>
              </a:rPr>
              <a:t>(hour, Total, fill = month)) + </a:t>
            </a:r>
          </a:p>
          <a:p>
            <a:pPr marL="0" indent="0">
              <a:buNone/>
            </a:pPr>
            <a:r>
              <a:rPr lang="en-US" dirty="0">
                <a:latin typeface="Arial Narrow" panose="020B0606020202030204" pitchFamily="34" charset="0"/>
              </a:rPr>
              <a:t>                 </a:t>
            </a:r>
            <a:r>
              <a:rPr lang="en-US" dirty="0" err="1">
                <a:latin typeface="Arial Narrow" panose="020B0606020202030204" pitchFamily="34" charset="0"/>
              </a:rPr>
              <a:t>geom_bar</a:t>
            </a:r>
            <a:r>
              <a:rPr lang="en-US" dirty="0">
                <a:latin typeface="Arial Narrow" panose="020B0606020202030204" pitchFamily="34" charset="0"/>
              </a:rPr>
              <a:t>( stat = "identity") +</a:t>
            </a:r>
          </a:p>
          <a:p>
            <a:pPr marL="0" indent="0">
              <a:buNone/>
            </a:pPr>
            <a:r>
              <a:rPr lang="en-US" dirty="0">
                <a:latin typeface="Arial Narrow" panose="020B0606020202030204" pitchFamily="34" charset="0"/>
              </a:rPr>
              <a:t>                 </a:t>
            </a:r>
            <a:r>
              <a:rPr lang="en-US" dirty="0" err="1">
                <a:latin typeface="Arial Narrow" panose="020B0606020202030204" pitchFamily="34" charset="0"/>
              </a:rPr>
              <a:t>ggtitle</a:t>
            </a:r>
            <a:r>
              <a:rPr lang="en-US" dirty="0">
                <a:latin typeface="Arial Narrow" panose="020B0606020202030204" pitchFamily="34" charset="0"/>
              </a:rPr>
              <a:t>("Trips by Hour and Month") +</a:t>
            </a:r>
          </a:p>
          <a:p>
            <a:pPr marL="0" indent="0">
              <a:buNone/>
            </a:pPr>
            <a:r>
              <a:rPr lang="en-US" dirty="0">
                <a:latin typeface="Arial Narrow" panose="020B0606020202030204" pitchFamily="34" charset="0"/>
              </a:rPr>
              <a:t>                 </a:t>
            </a:r>
            <a:r>
              <a:rPr lang="en-US" dirty="0" err="1">
                <a:latin typeface="Arial Narrow" panose="020B0606020202030204" pitchFamily="34" charset="0"/>
              </a:rPr>
              <a:t>scale_y_continuous</a:t>
            </a:r>
            <a:r>
              <a:rPr lang="en-US" dirty="0">
                <a:latin typeface="Arial Narrow" panose="020B0606020202030204" pitchFamily="34" charset="0"/>
              </a:rPr>
              <a:t>(labels = comma)</a:t>
            </a:r>
          </a:p>
          <a:p>
            <a:pPr marL="0" indent="0">
              <a:buNone/>
            </a:pPr>
            <a:endParaRPr lang="en-US" dirty="0">
              <a:latin typeface="Bahnschrift Condensed" panose="020B0502040204020203" pitchFamily="34" charset="0"/>
            </a:endParaRPr>
          </a:p>
          <a:p>
            <a:pPr marL="0" indent="0">
              <a:buNone/>
            </a:pPr>
            <a:r>
              <a:rPr lang="en-US" dirty="0">
                <a:latin typeface="Bahnschrift Condensed" panose="020B0502040204020203" pitchFamily="34" charset="0"/>
              </a:rPr>
              <a:t>OUTPUT :-</a:t>
            </a:r>
          </a:p>
          <a:p>
            <a:pPr marL="0" indent="0">
              <a:buNone/>
            </a:pPr>
            <a:r>
              <a:rPr lang="en-US" dirty="0">
                <a:latin typeface="Arial Narrow" panose="020B0606020202030204" pitchFamily="34" charset="0"/>
              </a:rPr>
              <a:t>                 This graph shows the months wise share among trips in specific </a:t>
            </a:r>
          </a:p>
          <a:p>
            <a:pPr marL="0" indent="0">
              <a:buNone/>
            </a:pPr>
            <a:r>
              <a:rPr lang="en-US" dirty="0">
                <a:latin typeface="Arial Narrow" panose="020B0606020202030204" pitchFamily="34" charset="0"/>
              </a:rPr>
              <a:t>hours. Each and every color represent the each and every month as </a:t>
            </a:r>
          </a:p>
          <a:p>
            <a:pPr marL="0" indent="0">
              <a:buNone/>
            </a:pPr>
            <a:r>
              <a:rPr lang="en-US" dirty="0">
                <a:latin typeface="Arial Narrow" panose="020B0606020202030204" pitchFamily="34" charset="0"/>
              </a:rPr>
              <a:t>represented in the index</a:t>
            </a:r>
            <a:r>
              <a:rPr lang="en-US" dirty="0">
                <a:latin typeface="Bahnschrift Condensed" panose="020B0502040204020203" pitchFamily="34" charset="0"/>
              </a:rPr>
              <a:t>.</a:t>
            </a:r>
            <a:endParaRPr lang="en-IN" dirty="0">
              <a:latin typeface="Bahnschrift Condensed" panose="020B0502040204020203" pitchFamily="34" charset="0"/>
            </a:endParaRPr>
          </a:p>
        </p:txBody>
      </p:sp>
      <p:pic>
        <p:nvPicPr>
          <p:cNvPr id="5" name="Picture 4">
            <a:extLst>
              <a:ext uri="{FF2B5EF4-FFF2-40B4-BE49-F238E27FC236}">
                <a16:creationId xmlns:a16="http://schemas.microsoft.com/office/drawing/2014/main" id="{3CDF93D3-E012-49B3-8183-42D77B09D839}"/>
              </a:ext>
            </a:extLst>
          </p:cNvPr>
          <p:cNvPicPr>
            <a:picLocks noChangeAspect="1"/>
          </p:cNvPicPr>
          <p:nvPr/>
        </p:nvPicPr>
        <p:blipFill>
          <a:blip r:embed="rId2"/>
          <a:stretch>
            <a:fillRect/>
          </a:stretch>
        </p:blipFill>
        <p:spPr>
          <a:xfrm>
            <a:off x="6721113" y="1668112"/>
            <a:ext cx="4739959" cy="4732483"/>
          </a:xfrm>
          <a:prstGeom prst="rect">
            <a:avLst/>
          </a:prstGeom>
        </p:spPr>
      </p:pic>
    </p:spTree>
    <p:extLst>
      <p:ext uri="{BB962C8B-B14F-4D97-AF65-F5344CB8AC3E}">
        <p14:creationId xmlns:p14="http://schemas.microsoft.com/office/powerpoint/2010/main" val="3934766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C19CE-2CA5-4D2F-A420-490B48E34E87}"/>
              </a:ext>
            </a:extLst>
          </p:cNvPr>
          <p:cNvSpPr>
            <a:spLocks noGrp="1"/>
          </p:cNvSpPr>
          <p:nvPr>
            <p:ph type="title"/>
          </p:nvPr>
        </p:nvSpPr>
        <p:spPr/>
        <p:txBody>
          <a:bodyPr/>
          <a:lstStyle/>
          <a:p>
            <a:pPr algn="ctr"/>
            <a:r>
              <a:rPr lang="en-US" b="1" i="1" dirty="0"/>
              <a:t>DAYWISE TRIP CALCULATION</a:t>
            </a:r>
            <a:endParaRPr lang="en-IN" b="1" i="1" dirty="0"/>
          </a:p>
        </p:txBody>
      </p:sp>
      <p:sp>
        <p:nvSpPr>
          <p:cNvPr id="3" name="Content Placeholder 2">
            <a:extLst>
              <a:ext uri="{FF2B5EF4-FFF2-40B4-BE49-F238E27FC236}">
                <a16:creationId xmlns:a16="http://schemas.microsoft.com/office/drawing/2014/main" id="{A1BB6D65-9E62-45BB-851F-4D18A14C3CBE}"/>
              </a:ext>
            </a:extLst>
          </p:cNvPr>
          <p:cNvSpPr>
            <a:spLocks noGrp="1"/>
          </p:cNvSpPr>
          <p:nvPr>
            <p:ph idx="1"/>
          </p:nvPr>
        </p:nvSpPr>
        <p:spPr/>
        <p:txBody>
          <a:bodyPr/>
          <a:lstStyle/>
          <a:p>
            <a:pPr marL="0" indent="0">
              <a:buNone/>
            </a:pPr>
            <a:r>
              <a:rPr lang="en-US" dirty="0">
                <a:latin typeface="Bahnschrift Condensed" panose="020B0502040204020203" pitchFamily="34" charset="0"/>
              </a:rPr>
              <a:t>Command :-</a:t>
            </a:r>
          </a:p>
          <a:p>
            <a:pPr marL="0" indent="0">
              <a:buNone/>
            </a:pPr>
            <a:r>
              <a:rPr lang="en-US" dirty="0">
                <a:latin typeface="Bahnschrift Condensed" panose="020B0502040204020203" pitchFamily="34" charset="0"/>
              </a:rPr>
              <a:t>                 </a:t>
            </a:r>
            <a:r>
              <a:rPr lang="en-US" dirty="0" err="1">
                <a:latin typeface="Arial Narrow" panose="020B0606020202030204" pitchFamily="34" charset="0"/>
              </a:rPr>
              <a:t>day_group</a:t>
            </a:r>
            <a:r>
              <a:rPr lang="en-US" dirty="0">
                <a:latin typeface="Arial Narrow" panose="020B0606020202030204" pitchFamily="34" charset="0"/>
              </a:rPr>
              <a:t> &lt;- data_2014 %&gt;%</a:t>
            </a:r>
          </a:p>
          <a:p>
            <a:pPr marL="0" indent="0">
              <a:buNone/>
            </a:pPr>
            <a:r>
              <a:rPr lang="en-US" dirty="0">
                <a:latin typeface="Arial Narrow" panose="020B0606020202030204" pitchFamily="34" charset="0"/>
              </a:rPr>
              <a:t>                 </a:t>
            </a:r>
            <a:r>
              <a:rPr lang="en-US" dirty="0" err="1">
                <a:latin typeface="Arial Narrow" panose="020B0606020202030204" pitchFamily="34" charset="0"/>
              </a:rPr>
              <a:t>group_by</a:t>
            </a:r>
            <a:r>
              <a:rPr lang="en-US" dirty="0">
                <a:latin typeface="Arial Narrow" panose="020B0606020202030204" pitchFamily="34" charset="0"/>
              </a:rPr>
              <a:t>(day) %&gt;%</a:t>
            </a:r>
          </a:p>
          <a:p>
            <a:pPr marL="0" indent="0">
              <a:buNone/>
            </a:pPr>
            <a:r>
              <a:rPr lang="en-US" dirty="0">
                <a:latin typeface="Arial Narrow" panose="020B0606020202030204" pitchFamily="34" charset="0"/>
              </a:rPr>
              <a:t>                </a:t>
            </a:r>
            <a:r>
              <a:rPr lang="en-US" dirty="0" err="1">
                <a:latin typeface="Arial Narrow" panose="020B0606020202030204" pitchFamily="34" charset="0"/>
              </a:rPr>
              <a:t>dplyr</a:t>
            </a:r>
            <a:r>
              <a:rPr lang="en-US" dirty="0">
                <a:latin typeface="Arial Narrow" panose="020B0606020202030204" pitchFamily="34" charset="0"/>
              </a:rPr>
              <a:t>::summarize(Total = n()) </a:t>
            </a:r>
          </a:p>
          <a:p>
            <a:pPr marL="0" indent="0">
              <a:buNone/>
            </a:pPr>
            <a:r>
              <a:rPr lang="en-US" dirty="0">
                <a:latin typeface="Arial Narrow" panose="020B0606020202030204" pitchFamily="34" charset="0"/>
              </a:rPr>
              <a:t>                </a:t>
            </a:r>
            <a:r>
              <a:rPr lang="en-US" dirty="0" err="1">
                <a:latin typeface="Arial Narrow" panose="020B0606020202030204" pitchFamily="34" charset="0"/>
              </a:rPr>
              <a:t>datatable</a:t>
            </a:r>
            <a:r>
              <a:rPr lang="en-US" dirty="0">
                <a:latin typeface="Arial Narrow" panose="020B0606020202030204" pitchFamily="34" charset="0"/>
              </a:rPr>
              <a:t>(</a:t>
            </a:r>
            <a:r>
              <a:rPr lang="en-US" dirty="0" err="1">
                <a:latin typeface="Arial Narrow" panose="020B0606020202030204" pitchFamily="34" charset="0"/>
              </a:rPr>
              <a:t>day_group</a:t>
            </a:r>
            <a:r>
              <a:rPr lang="en-US" dirty="0">
                <a:latin typeface="Arial Narrow" panose="020B0606020202030204" pitchFamily="34" charset="0"/>
              </a:rPr>
              <a:t>)</a:t>
            </a:r>
          </a:p>
          <a:p>
            <a:pPr marL="0" indent="0">
              <a:buNone/>
            </a:pPr>
            <a:r>
              <a:rPr lang="en-US" dirty="0">
                <a:latin typeface="Bahnschrift Condensed" panose="020B0502040204020203" pitchFamily="34" charset="0"/>
              </a:rPr>
              <a:t>Output :-</a:t>
            </a:r>
          </a:p>
          <a:p>
            <a:pPr marL="0" indent="0">
              <a:buNone/>
            </a:pPr>
            <a:r>
              <a:rPr lang="en-US" dirty="0">
                <a:latin typeface="Bahnschrift Condensed" panose="020B0502040204020203" pitchFamily="34" charset="0"/>
              </a:rPr>
              <a:t>  This table shows the day wise number of trips including all </a:t>
            </a:r>
          </a:p>
          <a:p>
            <a:pPr marL="0" indent="0">
              <a:buNone/>
            </a:pPr>
            <a:r>
              <a:rPr lang="en-US" dirty="0">
                <a:latin typeface="Bahnschrift Condensed" panose="020B0502040204020203" pitchFamily="34" charset="0"/>
              </a:rPr>
              <a:t>Six months.</a:t>
            </a:r>
            <a:endParaRPr lang="en-IN" dirty="0">
              <a:latin typeface="Bahnschrift Condensed" panose="020B0502040204020203" pitchFamily="34" charset="0"/>
            </a:endParaRPr>
          </a:p>
        </p:txBody>
      </p:sp>
      <p:pic>
        <p:nvPicPr>
          <p:cNvPr id="5" name="Picture 4">
            <a:extLst>
              <a:ext uri="{FF2B5EF4-FFF2-40B4-BE49-F238E27FC236}">
                <a16:creationId xmlns:a16="http://schemas.microsoft.com/office/drawing/2014/main" id="{D653BDB1-E70A-4D5E-88EF-93B730203563}"/>
              </a:ext>
            </a:extLst>
          </p:cNvPr>
          <p:cNvPicPr>
            <a:picLocks noChangeAspect="1"/>
          </p:cNvPicPr>
          <p:nvPr/>
        </p:nvPicPr>
        <p:blipFill>
          <a:blip r:embed="rId2"/>
          <a:stretch>
            <a:fillRect/>
          </a:stretch>
        </p:blipFill>
        <p:spPr>
          <a:xfrm>
            <a:off x="5419791" y="1650492"/>
            <a:ext cx="5863436" cy="4754880"/>
          </a:xfrm>
          <a:prstGeom prst="rect">
            <a:avLst/>
          </a:prstGeom>
        </p:spPr>
      </p:pic>
    </p:spTree>
    <p:extLst>
      <p:ext uri="{BB962C8B-B14F-4D97-AF65-F5344CB8AC3E}">
        <p14:creationId xmlns:p14="http://schemas.microsoft.com/office/powerpoint/2010/main" val="3267578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6CBBD-4422-4E1B-AB57-26835C4A9E11}"/>
              </a:ext>
            </a:extLst>
          </p:cNvPr>
          <p:cNvSpPr>
            <a:spLocks noGrp="1"/>
          </p:cNvSpPr>
          <p:nvPr>
            <p:ph type="title"/>
          </p:nvPr>
        </p:nvSpPr>
        <p:spPr/>
        <p:txBody>
          <a:bodyPr/>
          <a:lstStyle/>
          <a:p>
            <a:pPr algn="ctr"/>
            <a:r>
              <a:rPr lang="en-US" b="1" i="1" dirty="0"/>
              <a:t>DATA VISUALIZATION</a:t>
            </a:r>
            <a:endParaRPr lang="en-IN" b="1" i="1" dirty="0"/>
          </a:p>
        </p:txBody>
      </p:sp>
      <p:sp>
        <p:nvSpPr>
          <p:cNvPr id="3" name="Content Placeholder 2">
            <a:extLst>
              <a:ext uri="{FF2B5EF4-FFF2-40B4-BE49-F238E27FC236}">
                <a16:creationId xmlns:a16="http://schemas.microsoft.com/office/drawing/2014/main" id="{1C7320B2-32A3-4132-8A11-8DD0DE27791F}"/>
              </a:ext>
            </a:extLst>
          </p:cNvPr>
          <p:cNvSpPr>
            <a:spLocks noGrp="1"/>
          </p:cNvSpPr>
          <p:nvPr>
            <p:ph idx="1"/>
          </p:nvPr>
        </p:nvSpPr>
        <p:spPr/>
        <p:txBody>
          <a:bodyPr>
            <a:normAutofit lnSpcReduction="10000"/>
          </a:bodyPr>
          <a:lstStyle/>
          <a:p>
            <a:pPr marL="0" indent="0">
              <a:buNone/>
            </a:pPr>
            <a:r>
              <a:rPr lang="en-US" dirty="0">
                <a:latin typeface="Bahnschrift Condensed" panose="020B0502040204020203" pitchFamily="34" charset="0"/>
              </a:rPr>
              <a:t>Command :-</a:t>
            </a:r>
          </a:p>
          <a:p>
            <a:pPr marL="0" indent="0" algn="l" fontAlgn="base">
              <a:buNone/>
            </a:pPr>
            <a:r>
              <a:rPr lang="en-US" dirty="0">
                <a:latin typeface="Bahnschrift Condensed" panose="020B0502040204020203" pitchFamily="34" charset="0"/>
              </a:rPr>
              <a:t>           </a:t>
            </a:r>
            <a:r>
              <a:rPr lang="en-US" b="0" i="0" dirty="0" err="1">
                <a:solidFill>
                  <a:srgbClr val="000000"/>
                </a:solidFill>
                <a:effectLst/>
                <a:latin typeface="Arial Narrow" panose="020B0606020202030204" pitchFamily="34" charset="0"/>
              </a:rPr>
              <a:t>ggplot</a:t>
            </a:r>
            <a:r>
              <a:rPr lang="en-US" b="0" i="0" dirty="0">
                <a:solidFill>
                  <a:srgbClr val="777777"/>
                </a:solidFill>
                <a:effectLst/>
                <a:latin typeface="Arial Narrow" panose="020B0606020202030204" pitchFamily="34" charset="0"/>
              </a:rPr>
              <a:t>(</a:t>
            </a:r>
            <a:r>
              <a:rPr lang="en-US" b="0" i="0" dirty="0" err="1">
                <a:solidFill>
                  <a:srgbClr val="000000"/>
                </a:solidFill>
                <a:effectLst/>
                <a:latin typeface="Arial Narrow" panose="020B0606020202030204" pitchFamily="34" charset="0"/>
              </a:rPr>
              <a:t>day_group</a:t>
            </a:r>
            <a:r>
              <a:rPr lang="en-US" b="0" i="0" dirty="0">
                <a:solidFill>
                  <a:srgbClr val="000000"/>
                </a:solidFill>
                <a:effectLst/>
                <a:latin typeface="Arial Narrow" panose="020B0606020202030204" pitchFamily="34" charset="0"/>
              </a:rPr>
              <a:t>, </a:t>
            </a:r>
            <a:r>
              <a:rPr lang="en-US" b="0" i="0" dirty="0" err="1">
                <a:solidFill>
                  <a:srgbClr val="000000"/>
                </a:solidFill>
                <a:effectLst/>
                <a:latin typeface="Arial Narrow" panose="020B0606020202030204" pitchFamily="34" charset="0"/>
              </a:rPr>
              <a:t>aes</a:t>
            </a:r>
            <a:r>
              <a:rPr lang="en-US" b="0" i="0" dirty="0">
                <a:solidFill>
                  <a:srgbClr val="777777"/>
                </a:solidFill>
                <a:effectLst/>
                <a:latin typeface="Arial Narrow" panose="020B0606020202030204" pitchFamily="34" charset="0"/>
              </a:rPr>
              <a:t>(</a:t>
            </a:r>
            <a:r>
              <a:rPr lang="en-US" b="0" i="0" dirty="0">
                <a:solidFill>
                  <a:srgbClr val="000000"/>
                </a:solidFill>
                <a:effectLst/>
                <a:latin typeface="Arial Narrow" panose="020B0606020202030204" pitchFamily="34" charset="0"/>
              </a:rPr>
              <a:t>day, Total</a:t>
            </a:r>
            <a:r>
              <a:rPr lang="en-US" b="0" i="0" dirty="0">
                <a:solidFill>
                  <a:srgbClr val="777777"/>
                </a:solidFill>
                <a:effectLst/>
                <a:latin typeface="Arial Narrow" panose="020B0606020202030204" pitchFamily="34" charset="0"/>
              </a:rPr>
              <a:t>))</a:t>
            </a:r>
            <a:r>
              <a:rPr lang="en-US" b="0" i="0" dirty="0">
                <a:solidFill>
                  <a:srgbClr val="000000"/>
                </a:solidFill>
                <a:effectLst/>
                <a:latin typeface="Arial Narrow" panose="020B0606020202030204" pitchFamily="34" charset="0"/>
              </a:rPr>
              <a:t> + </a:t>
            </a:r>
            <a:endParaRPr lang="en-US" b="0" i="0" dirty="0">
              <a:solidFill>
                <a:srgbClr val="787878"/>
              </a:solidFill>
              <a:effectLst/>
              <a:latin typeface="Arial Narrow" panose="020B0606020202030204" pitchFamily="34" charset="0"/>
            </a:endParaRPr>
          </a:p>
          <a:p>
            <a:pPr marL="0" indent="0" algn="l" fontAlgn="base">
              <a:buNone/>
            </a:pPr>
            <a:r>
              <a:rPr lang="en-US" b="0" i="0" dirty="0">
                <a:solidFill>
                  <a:srgbClr val="000000"/>
                </a:solidFill>
                <a:effectLst/>
                <a:latin typeface="Arial Narrow" panose="020B0606020202030204" pitchFamily="34" charset="0"/>
              </a:rPr>
              <a:t>          </a:t>
            </a:r>
            <a:r>
              <a:rPr lang="en-US" b="0" i="0" dirty="0" err="1">
                <a:solidFill>
                  <a:srgbClr val="000000"/>
                </a:solidFill>
                <a:effectLst/>
                <a:latin typeface="Arial Narrow" panose="020B0606020202030204" pitchFamily="34" charset="0"/>
              </a:rPr>
              <a:t>geom_bar</a:t>
            </a:r>
            <a:r>
              <a:rPr lang="en-US" b="0" i="0" dirty="0">
                <a:solidFill>
                  <a:srgbClr val="777777"/>
                </a:solidFill>
                <a:effectLst/>
                <a:latin typeface="Arial Narrow" panose="020B0606020202030204" pitchFamily="34" charset="0"/>
              </a:rPr>
              <a:t>(</a:t>
            </a:r>
            <a:r>
              <a:rPr lang="en-US" b="0" i="0" dirty="0">
                <a:solidFill>
                  <a:srgbClr val="000000"/>
                </a:solidFill>
                <a:effectLst/>
                <a:latin typeface="Arial Narrow" panose="020B0606020202030204" pitchFamily="34" charset="0"/>
              </a:rPr>
              <a:t> stat = </a:t>
            </a:r>
            <a:r>
              <a:rPr lang="en-US" b="0" i="0" dirty="0">
                <a:solidFill>
                  <a:srgbClr val="320FE3"/>
                </a:solidFill>
                <a:effectLst/>
                <a:latin typeface="Arial Narrow" panose="020B0606020202030204" pitchFamily="34" charset="0"/>
              </a:rPr>
              <a:t>"identity"</a:t>
            </a:r>
            <a:r>
              <a:rPr lang="en-US" b="0" i="0" dirty="0">
                <a:solidFill>
                  <a:srgbClr val="000000"/>
                </a:solidFill>
                <a:effectLst/>
                <a:latin typeface="Arial Narrow" panose="020B0606020202030204" pitchFamily="34" charset="0"/>
              </a:rPr>
              <a:t>, fill = </a:t>
            </a:r>
            <a:r>
              <a:rPr lang="en-US" b="0" i="0" dirty="0">
                <a:solidFill>
                  <a:srgbClr val="320FE3"/>
                </a:solidFill>
                <a:effectLst/>
                <a:latin typeface="Arial Narrow" panose="020B0606020202030204" pitchFamily="34" charset="0"/>
              </a:rPr>
              <a:t>"</a:t>
            </a:r>
            <a:r>
              <a:rPr lang="en-US" b="0" i="0" dirty="0" err="1">
                <a:solidFill>
                  <a:srgbClr val="320FE3"/>
                </a:solidFill>
                <a:effectLst/>
                <a:latin typeface="Arial Narrow" panose="020B0606020202030204" pitchFamily="34" charset="0"/>
              </a:rPr>
              <a:t>steelblue</a:t>
            </a:r>
            <a:r>
              <a:rPr lang="en-US" b="0" i="0" dirty="0">
                <a:solidFill>
                  <a:srgbClr val="320FE3"/>
                </a:solidFill>
                <a:effectLst/>
                <a:latin typeface="Arial Narrow" panose="020B0606020202030204" pitchFamily="34" charset="0"/>
              </a:rPr>
              <a:t>"</a:t>
            </a:r>
            <a:r>
              <a:rPr lang="en-US" b="0" i="0" dirty="0">
                <a:solidFill>
                  <a:srgbClr val="777777"/>
                </a:solidFill>
                <a:effectLst/>
                <a:latin typeface="Arial Narrow" panose="020B0606020202030204" pitchFamily="34" charset="0"/>
              </a:rPr>
              <a:t>)</a:t>
            </a:r>
            <a:r>
              <a:rPr lang="en-US" b="0" i="0" dirty="0">
                <a:solidFill>
                  <a:srgbClr val="000000"/>
                </a:solidFill>
                <a:effectLst/>
                <a:latin typeface="Arial Narrow" panose="020B0606020202030204" pitchFamily="34" charset="0"/>
              </a:rPr>
              <a:t> +</a:t>
            </a:r>
            <a:endParaRPr lang="en-US" b="0" i="0" dirty="0">
              <a:solidFill>
                <a:srgbClr val="787878"/>
              </a:solidFill>
              <a:effectLst/>
              <a:latin typeface="Arial Narrow" panose="020B0606020202030204" pitchFamily="34" charset="0"/>
            </a:endParaRPr>
          </a:p>
          <a:p>
            <a:pPr marL="0" indent="0" algn="l" fontAlgn="base">
              <a:buNone/>
            </a:pPr>
            <a:r>
              <a:rPr lang="en-US" b="0" i="0" dirty="0">
                <a:solidFill>
                  <a:srgbClr val="000000"/>
                </a:solidFill>
                <a:effectLst/>
                <a:latin typeface="Arial Narrow" panose="020B0606020202030204" pitchFamily="34" charset="0"/>
              </a:rPr>
              <a:t>          </a:t>
            </a:r>
            <a:r>
              <a:rPr lang="en-US" b="0" i="0" dirty="0" err="1">
                <a:solidFill>
                  <a:srgbClr val="000000"/>
                </a:solidFill>
                <a:effectLst/>
                <a:latin typeface="Arial Narrow" panose="020B0606020202030204" pitchFamily="34" charset="0"/>
              </a:rPr>
              <a:t>ggtitle</a:t>
            </a:r>
            <a:r>
              <a:rPr lang="en-US" b="0" i="0" dirty="0">
                <a:solidFill>
                  <a:srgbClr val="777777"/>
                </a:solidFill>
                <a:effectLst/>
                <a:latin typeface="Arial Narrow" panose="020B0606020202030204" pitchFamily="34" charset="0"/>
              </a:rPr>
              <a:t>(</a:t>
            </a:r>
            <a:r>
              <a:rPr lang="en-US" b="0" i="0" dirty="0">
                <a:solidFill>
                  <a:srgbClr val="320FE3"/>
                </a:solidFill>
                <a:effectLst/>
                <a:latin typeface="Arial Narrow" panose="020B0606020202030204" pitchFamily="34" charset="0"/>
              </a:rPr>
              <a:t>"Trips Every Day"</a:t>
            </a:r>
            <a:r>
              <a:rPr lang="en-US" b="0" i="0" dirty="0">
                <a:solidFill>
                  <a:srgbClr val="777777"/>
                </a:solidFill>
                <a:effectLst/>
                <a:latin typeface="Arial Narrow" panose="020B0606020202030204" pitchFamily="34" charset="0"/>
              </a:rPr>
              <a:t>)</a:t>
            </a:r>
            <a:r>
              <a:rPr lang="en-US" b="0" i="0" dirty="0">
                <a:solidFill>
                  <a:srgbClr val="000000"/>
                </a:solidFill>
                <a:effectLst/>
                <a:latin typeface="Arial Narrow" panose="020B0606020202030204" pitchFamily="34" charset="0"/>
              </a:rPr>
              <a:t> +</a:t>
            </a:r>
            <a:endParaRPr lang="en-US" b="0" i="0" dirty="0">
              <a:solidFill>
                <a:srgbClr val="787878"/>
              </a:solidFill>
              <a:effectLst/>
              <a:latin typeface="Arial Narrow" panose="020B0606020202030204" pitchFamily="34" charset="0"/>
            </a:endParaRPr>
          </a:p>
          <a:p>
            <a:pPr marL="0" indent="0" algn="l" fontAlgn="base">
              <a:buNone/>
            </a:pPr>
            <a:r>
              <a:rPr lang="en-US" b="0" i="0" dirty="0">
                <a:solidFill>
                  <a:srgbClr val="000000"/>
                </a:solidFill>
                <a:effectLst/>
                <a:latin typeface="Arial Narrow" panose="020B0606020202030204" pitchFamily="34" charset="0"/>
              </a:rPr>
              <a:t>          theme</a:t>
            </a:r>
            <a:r>
              <a:rPr lang="en-US" b="0" i="0" dirty="0">
                <a:solidFill>
                  <a:srgbClr val="777777"/>
                </a:solidFill>
                <a:effectLst/>
                <a:latin typeface="Arial Narrow" panose="020B0606020202030204" pitchFamily="34" charset="0"/>
              </a:rPr>
              <a:t>(</a:t>
            </a:r>
            <a:r>
              <a:rPr lang="en-US" b="0" i="0" dirty="0" err="1">
                <a:solidFill>
                  <a:srgbClr val="000000"/>
                </a:solidFill>
                <a:effectLst/>
                <a:latin typeface="Arial Narrow" panose="020B0606020202030204" pitchFamily="34" charset="0"/>
              </a:rPr>
              <a:t>legend.position</a:t>
            </a:r>
            <a:r>
              <a:rPr lang="en-US" b="0" i="0" dirty="0">
                <a:solidFill>
                  <a:srgbClr val="000000"/>
                </a:solidFill>
                <a:effectLst/>
                <a:latin typeface="Arial Narrow" panose="020B0606020202030204" pitchFamily="34" charset="0"/>
              </a:rPr>
              <a:t> = </a:t>
            </a:r>
            <a:r>
              <a:rPr lang="en-US" b="0" i="0" dirty="0">
                <a:solidFill>
                  <a:srgbClr val="320FE3"/>
                </a:solidFill>
                <a:effectLst/>
                <a:latin typeface="Arial Narrow" panose="020B0606020202030204" pitchFamily="34" charset="0"/>
              </a:rPr>
              <a:t>"none"</a:t>
            </a:r>
            <a:r>
              <a:rPr lang="en-US" b="0" i="0" dirty="0">
                <a:solidFill>
                  <a:srgbClr val="777777"/>
                </a:solidFill>
                <a:effectLst/>
                <a:latin typeface="Arial Narrow" panose="020B0606020202030204" pitchFamily="34" charset="0"/>
              </a:rPr>
              <a:t>)</a:t>
            </a:r>
            <a:r>
              <a:rPr lang="en-US" b="0" i="0" dirty="0">
                <a:solidFill>
                  <a:srgbClr val="000000"/>
                </a:solidFill>
                <a:effectLst/>
                <a:latin typeface="Arial Narrow" panose="020B0606020202030204" pitchFamily="34" charset="0"/>
              </a:rPr>
              <a:t> +</a:t>
            </a:r>
            <a:endParaRPr lang="en-US" b="0" i="0" dirty="0">
              <a:solidFill>
                <a:srgbClr val="787878"/>
              </a:solidFill>
              <a:effectLst/>
              <a:latin typeface="Arial Narrow" panose="020B0606020202030204" pitchFamily="34" charset="0"/>
            </a:endParaRPr>
          </a:p>
          <a:p>
            <a:pPr marL="0" indent="0" algn="l" fontAlgn="base">
              <a:buNone/>
            </a:pPr>
            <a:r>
              <a:rPr lang="en-US" b="0" i="0" dirty="0">
                <a:solidFill>
                  <a:srgbClr val="000000"/>
                </a:solidFill>
                <a:effectLst/>
                <a:latin typeface="Arial Narrow" panose="020B0606020202030204" pitchFamily="34" charset="0"/>
              </a:rPr>
              <a:t>          </a:t>
            </a:r>
            <a:r>
              <a:rPr lang="en-US" b="0" i="0" dirty="0" err="1">
                <a:solidFill>
                  <a:srgbClr val="000000"/>
                </a:solidFill>
                <a:effectLst/>
                <a:latin typeface="Arial Narrow" panose="020B0606020202030204" pitchFamily="34" charset="0"/>
              </a:rPr>
              <a:t>scale_y_continuous</a:t>
            </a:r>
            <a:r>
              <a:rPr lang="en-US" b="0" i="0" dirty="0">
                <a:solidFill>
                  <a:srgbClr val="777777"/>
                </a:solidFill>
                <a:effectLst/>
                <a:latin typeface="Arial Narrow" panose="020B0606020202030204" pitchFamily="34" charset="0"/>
              </a:rPr>
              <a:t>(</a:t>
            </a:r>
            <a:r>
              <a:rPr lang="en-US" b="0" i="0" dirty="0">
                <a:solidFill>
                  <a:srgbClr val="000000"/>
                </a:solidFill>
                <a:effectLst/>
                <a:latin typeface="Arial Narrow" panose="020B0606020202030204" pitchFamily="34" charset="0"/>
              </a:rPr>
              <a:t>labels = comma</a:t>
            </a:r>
            <a:r>
              <a:rPr lang="en-US" b="0" i="0" dirty="0">
                <a:solidFill>
                  <a:srgbClr val="777777"/>
                </a:solidFill>
                <a:effectLst/>
                <a:latin typeface="Arial Narrow" panose="020B0606020202030204" pitchFamily="34" charset="0"/>
              </a:rPr>
              <a:t>)</a:t>
            </a:r>
          </a:p>
          <a:p>
            <a:pPr marL="0" indent="0">
              <a:buNone/>
            </a:pPr>
            <a:r>
              <a:rPr lang="en-IN" dirty="0">
                <a:latin typeface="Bahnschrift Condensed" panose="020B0502040204020203" pitchFamily="34" charset="0"/>
              </a:rPr>
              <a:t>Output :- </a:t>
            </a:r>
          </a:p>
          <a:p>
            <a:pPr marL="0" indent="0">
              <a:buNone/>
            </a:pPr>
            <a:r>
              <a:rPr lang="en-IN" dirty="0">
                <a:latin typeface="Arial Narrow" panose="020B0606020202030204" pitchFamily="34" charset="0"/>
              </a:rPr>
              <a:t>          </a:t>
            </a:r>
            <a:r>
              <a:rPr lang="en-US" b="0" i="0" dirty="0">
                <a:solidFill>
                  <a:srgbClr val="444444"/>
                </a:solidFill>
                <a:effectLst/>
                <a:latin typeface="Arial Narrow" panose="020B0606020202030204" pitchFamily="34" charset="0"/>
              </a:rPr>
              <a:t>We observe from the resulting visualization that 30</a:t>
            </a:r>
            <a:r>
              <a:rPr lang="en-US" b="0" i="0" baseline="30000" dirty="0">
                <a:solidFill>
                  <a:srgbClr val="444444"/>
                </a:solidFill>
                <a:effectLst/>
                <a:latin typeface="Arial Narrow" panose="020B0606020202030204" pitchFamily="34" charset="0"/>
              </a:rPr>
              <a:t>th</a:t>
            </a:r>
            <a:r>
              <a:rPr lang="en-US" b="0" i="0" dirty="0">
                <a:solidFill>
                  <a:srgbClr val="444444"/>
                </a:solidFill>
                <a:effectLst/>
                <a:latin typeface="Arial Narrow" panose="020B0606020202030204" pitchFamily="34" charset="0"/>
              </a:rPr>
              <a:t>  of the </a:t>
            </a:r>
          </a:p>
          <a:p>
            <a:pPr marL="0" indent="0">
              <a:buNone/>
            </a:pPr>
            <a:r>
              <a:rPr lang="en-US" b="0" i="0" dirty="0">
                <a:solidFill>
                  <a:srgbClr val="444444"/>
                </a:solidFill>
                <a:effectLst/>
                <a:latin typeface="Arial Narrow" panose="020B0606020202030204" pitchFamily="34" charset="0"/>
              </a:rPr>
              <a:t>month had the highest trips in the year which is mostly contributed</a:t>
            </a:r>
          </a:p>
          <a:p>
            <a:pPr marL="0" indent="0">
              <a:buNone/>
            </a:pPr>
            <a:r>
              <a:rPr lang="en-US" b="0" i="0" dirty="0">
                <a:solidFill>
                  <a:srgbClr val="444444"/>
                </a:solidFill>
                <a:effectLst/>
                <a:latin typeface="Arial Narrow" panose="020B0606020202030204" pitchFamily="34" charset="0"/>
              </a:rPr>
              <a:t> by the month of April. And lowest in 31</a:t>
            </a:r>
            <a:r>
              <a:rPr lang="en-US" b="0" i="0" baseline="30000" dirty="0">
                <a:solidFill>
                  <a:srgbClr val="444444"/>
                </a:solidFill>
                <a:effectLst/>
                <a:latin typeface="Arial Narrow" panose="020B0606020202030204" pitchFamily="34" charset="0"/>
              </a:rPr>
              <a:t>st</a:t>
            </a:r>
            <a:r>
              <a:rPr lang="en-US" b="0" i="0" dirty="0">
                <a:solidFill>
                  <a:srgbClr val="444444"/>
                </a:solidFill>
                <a:effectLst/>
                <a:latin typeface="Arial Narrow" panose="020B0606020202030204" pitchFamily="34" charset="0"/>
              </a:rPr>
              <a:t> day but we can’t say it as lowest because </a:t>
            </a:r>
          </a:p>
          <a:p>
            <a:pPr marL="0" indent="0">
              <a:buNone/>
            </a:pPr>
            <a:r>
              <a:rPr lang="en-US" dirty="0">
                <a:solidFill>
                  <a:srgbClr val="444444"/>
                </a:solidFill>
                <a:latin typeface="Arial Narrow" panose="020B0606020202030204" pitchFamily="34" charset="0"/>
              </a:rPr>
              <a:t>Every month does not contain 31 days.</a:t>
            </a:r>
            <a:endParaRPr lang="en-IN" dirty="0">
              <a:latin typeface="Arial Narrow" panose="020B0606020202030204" pitchFamily="34" charset="0"/>
            </a:endParaRPr>
          </a:p>
        </p:txBody>
      </p:sp>
      <p:pic>
        <p:nvPicPr>
          <p:cNvPr id="5" name="Picture 4">
            <a:extLst>
              <a:ext uri="{FF2B5EF4-FFF2-40B4-BE49-F238E27FC236}">
                <a16:creationId xmlns:a16="http://schemas.microsoft.com/office/drawing/2014/main" id="{9B159C55-3206-401D-A9AE-8783C01A68A2}"/>
              </a:ext>
            </a:extLst>
          </p:cNvPr>
          <p:cNvPicPr>
            <a:picLocks noChangeAspect="1"/>
          </p:cNvPicPr>
          <p:nvPr/>
        </p:nvPicPr>
        <p:blipFill>
          <a:blip r:embed="rId2"/>
          <a:stretch>
            <a:fillRect/>
          </a:stretch>
        </p:blipFill>
        <p:spPr>
          <a:xfrm>
            <a:off x="6893679" y="1724940"/>
            <a:ext cx="4613260" cy="4605984"/>
          </a:xfrm>
          <a:prstGeom prst="rect">
            <a:avLst/>
          </a:prstGeom>
        </p:spPr>
      </p:pic>
    </p:spTree>
    <p:extLst>
      <p:ext uri="{BB962C8B-B14F-4D97-AF65-F5344CB8AC3E}">
        <p14:creationId xmlns:p14="http://schemas.microsoft.com/office/powerpoint/2010/main" val="2836050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0503-8AC0-45CD-800F-567DC8D9E08C}"/>
              </a:ext>
            </a:extLst>
          </p:cNvPr>
          <p:cNvSpPr>
            <a:spLocks noGrp="1"/>
          </p:cNvSpPr>
          <p:nvPr>
            <p:ph type="title"/>
          </p:nvPr>
        </p:nvSpPr>
        <p:spPr/>
        <p:txBody>
          <a:bodyPr/>
          <a:lstStyle/>
          <a:p>
            <a:pPr algn="ctr"/>
            <a:r>
              <a:rPr lang="en-US" b="1" i="1" dirty="0"/>
              <a:t>MONTHWISE-HOURWISE TRIPS</a:t>
            </a:r>
            <a:endParaRPr lang="en-IN" b="1" i="1" dirty="0"/>
          </a:p>
        </p:txBody>
      </p:sp>
      <p:sp>
        <p:nvSpPr>
          <p:cNvPr id="3" name="Content Placeholder 2">
            <a:extLst>
              <a:ext uri="{FF2B5EF4-FFF2-40B4-BE49-F238E27FC236}">
                <a16:creationId xmlns:a16="http://schemas.microsoft.com/office/drawing/2014/main" id="{816A8FA4-7A58-46CE-B864-DF61CB8A7047}"/>
              </a:ext>
            </a:extLst>
          </p:cNvPr>
          <p:cNvSpPr>
            <a:spLocks noGrp="1"/>
          </p:cNvSpPr>
          <p:nvPr>
            <p:ph idx="1"/>
          </p:nvPr>
        </p:nvSpPr>
        <p:spPr/>
        <p:txBody>
          <a:bodyPr/>
          <a:lstStyle/>
          <a:p>
            <a:pPr marL="0" indent="0">
              <a:buNone/>
            </a:pPr>
            <a:r>
              <a:rPr lang="en-US" dirty="0">
                <a:latin typeface="Bahnschrift Condensed" panose="020B0502040204020203" pitchFamily="34" charset="0"/>
              </a:rPr>
              <a:t>Command :-</a:t>
            </a:r>
          </a:p>
          <a:p>
            <a:pPr marL="0" indent="0">
              <a:buNone/>
            </a:pPr>
            <a:r>
              <a:rPr lang="en-US" dirty="0">
                <a:latin typeface="Arial Narrow" panose="020B0606020202030204" pitchFamily="34" charset="0"/>
              </a:rPr>
              <a:t>             </a:t>
            </a:r>
            <a:r>
              <a:rPr lang="en-US" dirty="0" err="1">
                <a:latin typeface="Arial Narrow" panose="020B0606020202030204" pitchFamily="34" charset="0"/>
              </a:rPr>
              <a:t>day_month_group</a:t>
            </a:r>
            <a:r>
              <a:rPr lang="en-US" dirty="0">
                <a:latin typeface="Arial Narrow" panose="020B0606020202030204" pitchFamily="34" charset="0"/>
              </a:rPr>
              <a:t> &lt;- data_2014 %&gt;%</a:t>
            </a:r>
          </a:p>
          <a:p>
            <a:pPr marL="0" indent="0">
              <a:buNone/>
            </a:pPr>
            <a:r>
              <a:rPr lang="en-US" dirty="0">
                <a:latin typeface="Arial Narrow" panose="020B0606020202030204" pitchFamily="34" charset="0"/>
              </a:rPr>
              <a:t>             </a:t>
            </a:r>
            <a:r>
              <a:rPr lang="en-US" dirty="0" err="1">
                <a:latin typeface="Arial Narrow" panose="020B0606020202030204" pitchFamily="34" charset="0"/>
              </a:rPr>
              <a:t>group_by</a:t>
            </a:r>
            <a:r>
              <a:rPr lang="en-US" dirty="0">
                <a:latin typeface="Arial Narrow" panose="020B0606020202030204" pitchFamily="34" charset="0"/>
              </a:rPr>
              <a:t>(month, day) %&gt;%</a:t>
            </a:r>
          </a:p>
          <a:p>
            <a:pPr marL="0" indent="0">
              <a:buNone/>
            </a:pPr>
            <a:r>
              <a:rPr lang="en-US" dirty="0">
                <a:latin typeface="Arial Narrow" panose="020B0606020202030204" pitchFamily="34" charset="0"/>
              </a:rPr>
              <a:t>             </a:t>
            </a:r>
            <a:r>
              <a:rPr lang="en-US" dirty="0" err="1">
                <a:latin typeface="Arial Narrow" panose="020B0606020202030204" pitchFamily="34" charset="0"/>
              </a:rPr>
              <a:t>dplyr</a:t>
            </a:r>
            <a:r>
              <a:rPr lang="en-US" dirty="0">
                <a:latin typeface="Arial Narrow" panose="020B0606020202030204" pitchFamily="34" charset="0"/>
              </a:rPr>
              <a:t>::summarize(Total = n())</a:t>
            </a:r>
          </a:p>
          <a:p>
            <a:pPr marL="0" indent="0">
              <a:buNone/>
            </a:pPr>
            <a:r>
              <a:rPr lang="en-US" dirty="0">
                <a:latin typeface="Arial Narrow" panose="020B0606020202030204" pitchFamily="34" charset="0"/>
              </a:rPr>
              <a:t>             </a:t>
            </a:r>
            <a:r>
              <a:rPr lang="en-US" dirty="0" err="1">
                <a:latin typeface="Arial Narrow" panose="020B0606020202030204" pitchFamily="34" charset="0"/>
              </a:rPr>
              <a:t>datatable</a:t>
            </a:r>
            <a:r>
              <a:rPr lang="en-US" dirty="0">
                <a:latin typeface="Arial Narrow" panose="020B0606020202030204" pitchFamily="34" charset="0"/>
              </a:rPr>
              <a:t>(</a:t>
            </a:r>
            <a:r>
              <a:rPr lang="en-US" dirty="0" err="1">
                <a:latin typeface="Arial Narrow" panose="020B0606020202030204" pitchFamily="34" charset="0"/>
              </a:rPr>
              <a:t>day_month_group</a:t>
            </a:r>
            <a:r>
              <a:rPr lang="en-US" dirty="0">
                <a:latin typeface="Arial Narrow" panose="020B0606020202030204" pitchFamily="34" charset="0"/>
              </a:rPr>
              <a:t>)</a:t>
            </a:r>
          </a:p>
          <a:p>
            <a:pPr marL="0" indent="0">
              <a:buNone/>
            </a:pPr>
            <a:r>
              <a:rPr lang="en-US" dirty="0">
                <a:latin typeface="Bahnschrift Condensed" panose="020B0502040204020203" pitchFamily="34" charset="0"/>
              </a:rPr>
              <a:t>Output :-</a:t>
            </a:r>
          </a:p>
          <a:p>
            <a:pPr marL="0" indent="0">
              <a:buNone/>
            </a:pPr>
            <a:r>
              <a:rPr lang="en-US" dirty="0">
                <a:latin typeface="Arial Narrow" panose="020B0606020202030204" pitchFamily="34" charset="0"/>
              </a:rPr>
              <a:t>This table shows the month wise day wise number of trips.</a:t>
            </a:r>
            <a:endParaRPr lang="en-IN" dirty="0">
              <a:latin typeface="Arial Narrow" panose="020B0606020202030204" pitchFamily="34" charset="0"/>
            </a:endParaRPr>
          </a:p>
        </p:txBody>
      </p:sp>
      <p:pic>
        <p:nvPicPr>
          <p:cNvPr id="5" name="Picture 4">
            <a:extLst>
              <a:ext uri="{FF2B5EF4-FFF2-40B4-BE49-F238E27FC236}">
                <a16:creationId xmlns:a16="http://schemas.microsoft.com/office/drawing/2014/main" id="{DFDFAC5C-028B-43A8-9A60-B076492A08AD}"/>
              </a:ext>
            </a:extLst>
          </p:cNvPr>
          <p:cNvPicPr>
            <a:picLocks noChangeAspect="1"/>
          </p:cNvPicPr>
          <p:nvPr/>
        </p:nvPicPr>
        <p:blipFill>
          <a:blip r:embed="rId2"/>
          <a:stretch>
            <a:fillRect/>
          </a:stretch>
        </p:blipFill>
        <p:spPr>
          <a:xfrm>
            <a:off x="7530541" y="1651246"/>
            <a:ext cx="1991063" cy="4780625"/>
          </a:xfrm>
          <a:prstGeom prst="rect">
            <a:avLst/>
          </a:prstGeom>
        </p:spPr>
      </p:pic>
    </p:spTree>
    <p:extLst>
      <p:ext uri="{BB962C8B-B14F-4D97-AF65-F5344CB8AC3E}">
        <p14:creationId xmlns:p14="http://schemas.microsoft.com/office/powerpoint/2010/main" val="3540898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BE50F-D285-47A2-873A-40ACD6D28AB0}"/>
              </a:ext>
            </a:extLst>
          </p:cNvPr>
          <p:cNvSpPr>
            <a:spLocks noGrp="1"/>
          </p:cNvSpPr>
          <p:nvPr>
            <p:ph type="title"/>
          </p:nvPr>
        </p:nvSpPr>
        <p:spPr/>
        <p:txBody>
          <a:bodyPr/>
          <a:lstStyle/>
          <a:p>
            <a:pPr algn="ctr"/>
            <a:r>
              <a:rPr lang="en-US" b="1" i="1" dirty="0"/>
              <a:t>DATA VISUALIZATION</a:t>
            </a:r>
            <a:endParaRPr lang="en-IN" b="1" i="1" dirty="0"/>
          </a:p>
        </p:txBody>
      </p:sp>
      <p:sp>
        <p:nvSpPr>
          <p:cNvPr id="3" name="Content Placeholder 2">
            <a:extLst>
              <a:ext uri="{FF2B5EF4-FFF2-40B4-BE49-F238E27FC236}">
                <a16:creationId xmlns:a16="http://schemas.microsoft.com/office/drawing/2014/main" id="{EC84F084-C426-4D10-827C-81BFBB202F81}"/>
              </a:ext>
            </a:extLst>
          </p:cNvPr>
          <p:cNvSpPr>
            <a:spLocks noGrp="1"/>
          </p:cNvSpPr>
          <p:nvPr>
            <p:ph idx="1"/>
          </p:nvPr>
        </p:nvSpPr>
        <p:spPr>
          <a:xfrm>
            <a:off x="807868" y="1795002"/>
            <a:ext cx="10317332" cy="4157742"/>
          </a:xfrm>
        </p:spPr>
        <p:txBody>
          <a:bodyPr>
            <a:normAutofit fontScale="62500" lnSpcReduction="20000"/>
          </a:bodyPr>
          <a:lstStyle/>
          <a:p>
            <a:pPr marL="0" indent="0">
              <a:buNone/>
            </a:pPr>
            <a:r>
              <a:rPr lang="en-US" dirty="0">
                <a:latin typeface="Bahnschrift Condensed" panose="020B0502040204020203" pitchFamily="34" charset="0"/>
              </a:rPr>
              <a:t>COMMAND :-</a:t>
            </a:r>
          </a:p>
          <a:p>
            <a:pPr marL="0" indent="0">
              <a:buNone/>
            </a:pPr>
            <a:r>
              <a:rPr lang="en-US" dirty="0">
                <a:latin typeface="Arial Narrow" panose="020B0606020202030204" pitchFamily="34" charset="0"/>
              </a:rPr>
              <a:t>          </a:t>
            </a:r>
            <a:r>
              <a:rPr lang="en-US" dirty="0" err="1">
                <a:latin typeface="Arial Narrow" panose="020B0606020202030204" pitchFamily="34" charset="0"/>
              </a:rPr>
              <a:t>ggplot</a:t>
            </a:r>
            <a:r>
              <a:rPr lang="en-US" dirty="0">
                <a:latin typeface="Arial Narrow" panose="020B0606020202030204" pitchFamily="34" charset="0"/>
              </a:rPr>
              <a:t>(</a:t>
            </a:r>
            <a:r>
              <a:rPr lang="en-US" dirty="0" err="1">
                <a:latin typeface="Arial Narrow" panose="020B0606020202030204" pitchFamily="34" charset="0"/>
              </a:rPr>
              <a:t>month_weekday</a:t>
            </a:r>
            <a:r>
              <a:rPr lang="en-US" dirty="0">
                <a:latin typeface="Arial Narrow" panose="020B0606020202030204" pitchFamily="34" charset="0"/>
              </a:rPr>
              <a:t>, </a:t>
            </a:r>
            <a:r>
              <a:rPr lang="en-US" dirty="0" err="1">
                <a:latin typeface="Arial Narrow" panose="020B0606020202030204" pitchFamily="34" charset="0"/>
              </a:rPr>
              <a:t>aes</a:t>
            </a:r>
            <a:r>
              <a:rPr lang="en-US" dirty="0">
                <a:latin typeface="Arial Narrow" panose="020B0606020202030204" pitchFamily="34" charset="0"/>
              </a:rPr>
              <a:t>(month, Total, fill = </a:t>
            </a:r>
            <a:r>
              <a:rPr lang="en-US" dirty="0" err="1">
                <a:latin typeface="Arial Narrow" panose="020B0606020202030204" pitchFamily="34" charset="0"/>
              </a:rPr>
              <a:t>dayofweek</a:t>
            </a:r>
            <a:r>
              <a:rPr lang="en-US" dirty="0">
                <a:latin typeface="Arial Narrow" panose="020B0606020202030204" pitchFamily="34" charset="0"/>
              </a:rPr>
              <a:t>)) + </a:t>
            </a:r>
          </a:p>
          <a:p>
            <a:pPr marL="0" indent="0">
              <a:buNone/>
            </a:pPr>
            <a:r>
              <a:rPr lang="en-US" dirty="0">
                <a:latin typeface="Arial Narrow" panose="020B0606020202030204" pitchFamily="34" charset="0"/>
              </a:rPr>
              <a:t>          </a:t>
            </a:r>
            <a:r>
              <a:rPr lang="en-US" dirty="0" err="1">
                <a:latin typeface="Arial Narrow" panose="020B0606020202030204" pitchFamily="34" charset="0"/>
              </a:rPr>
              <a:t>geom_bar</a:t>
            </a:r>
            <a:r>
              <a:rPr lang="en-US" dirty="0">
                <a:latin typeface="Arial Narrow" panose="020B0606020202030204" pitchFamily="34" charset="0"/>
              </a:rPr>
              <a:t>( stat = "identity", position = "dodge") +</a:t>
            </a:r>
          </a:p>
          <a:p>
            <a:pPr marL="0" indent="0">
              <a:buNone/>
            </a:pPr>
            <a:r>
              <a:rPr lang="en-US" dirty="0">
                <a:latin typeface="Arial Narrow" panose="020B0606020202030204" pitchFamily="34" charset="0"/>
              </a:rPr>
              <a:t>          </a:t>
            </a:r>
            <a:r>
              <a:rPr lang="en-US" dirty="0" err="1">
                <a:latin typeface="Arial Narrow" panose="020B0606020202030204" pitchFamily="34" charset="0"/>
              </a:rPr>
              <a:t>ggtitle</a:t>
            </a:r>
            <a:r>
              <a:rPr lang="en-US" dirty="0">
                <a:latin typeface="Arial Narrow" panose="020B0606020202030204" pitchFamily="34" charset="0"/>
              </a:rPr>
              <a:t>("Trips by Day and Month") +</a:t>
            </a:r>
          </a:p>
          <a:p>
            <a:pPr marL="0" indent="0">
              <a:buNone/>
            </a:pPr>
            <a:r>
              <a:rPr lang="en-US" dirty="0">
                <a:latin typeface="Arial Narrow" panose="020B0606020202030204" pitchFamily="34" charset="0"/>
              </a:rPr>
              <a:t>          </a:t>
            </a:r>
            <a:r>
              <a:rPr lang="en-US" dirty="0" err="1">
                <a:latin typeface="Arial Narrow" panose="020B0606020202030204" pitchFamily="34" charset="0"/>
              </a:rPr>
              <a:t>scale_y_continuous</a:t>
            </a:r>
            <a:r>
              <a:rPr lang="en-US" dirty="0">
                <a:latin typeface="Arial Narrow" panose="020B0606020202030204" pitchFamily="34" charset="0"/>
              </a:rPr>
              <a:t>(labels = comma) +</a:t>
            </a:r>
          </a:p>
          <a:p>
            <a:pPr marL="0" indent="0">
              <a:buNone/>
            </a:pPr>
            <a:r>
              <a:rPr lang="en-US" dirty="0">
                <a:latin typeface="Arial Narrow" panose="020B0606020202030204" pitchFamily="34" charset="0"/>
              </a:rPr>
              <a:t>          </a:t>
            </a:r>
            <a:r>
              <a:rPr lang="en-US" dirty="0" err="1">
                <a:latin typeface="Arial Narrow" panose="020B0606020202030204" pitchFamily="34" charset="0"/>
              </a:rPr>
              <a:t>scale_fill_manual</a:t>
            </a:r>
            <a:r>
              <a:rPr lang="en-US" dirty="0">
                <a:latin typeface="Arial Narrow" panose="020B0606020202030204" pitchFamily="34" charset="0"/>
              </a:rPr>
              <a:t>(values = colors)</a:t>
            </a:r>
          </a:p>
          <a:p>
            <a:pPr marL="0" indent="0">
              <a:buNone/>
            </a:pPr>
            <a:r>
              <a:rPr lang="en-US" i="0" dirty="0">
                <a:latin typeface="Bahnschrift Condensed" panose="020B0502040204020203" pitchFamily="34" charset="0"/>
              </a:rPr>
              <a:t>OUTPUT :-</a:t>
            </a:r>
          </a:p>
          <a:p>
            <a:pPr marL="0" indent="0" algn="l" fontAlgn="base">
              <a:buNone/>
            </a:pPr>
            <a:r>
              <a:rPr lang="en-US" sz="1700" dirty="0">
                <a:latin typeface="Bahnschrift Condensed" panose="020B0502040204020203" pitchFamily="34" charset="0"/>
              </a:rPr>
              <a:t>This graph basically shows the month wise-day wise number of trips. So </a:t>
            </a:r>
          </a:p>
          <a:p>
            <a:pPr marL="0" indent="0" algn="l" fontAlgn="base">
              <a:buNone/>
            </a:pPr>
            <a:r>
              <a:rPr lang="en-US" sz="1700" i="0" dirty="0">
                <a:latin typeface="Bahnschrift Condensed" panose="020B0502040204020203" pitchFamily="34" charset="0"/>
              </a:rPr>
              <a:t>We can clearly conclude from above graph that in most of months Sunday has very lowest number of</a:t>
            </a:r>
          </a:p>
          <a:p>
            <a:pPr marL="0" indent="0" algn="l" fontAlgn="base">
              <a:buNone/>
            </a:pPr>
            <a:r>
              <a:rPr lang="en-US" sz="1700" i="0" dirty="0">
                <a:latin typeface="Bahnschrift Condensed" panose="020B0502040204020203" pitchFamily="34" charset="0"/>
              </a:rPr>
              <a:t> trips . But only in August Monday has lowest number of trips. Incase of every month highest number </a:t>
            </a:r>
          </a:p>
          <a:p>
            <a:pPr marL="0" indent="0" algn="l" fontAlgn="base">
              <a:buNone/>
            </a:pPr>
            <a:r>
              <a:rPr lang="en-US" sz="1700" dirty="0">
                <a:latin typeface="Bahnschrift Condensed" panose="020B0502040204020203" pitchFamily="34" charset="0"/>
              </a:rPr>
              <a:t>o</a:t>
            </a:r>
            <a:r>
              <a:rPr lang="en-US" sz="1700" i="0" dirty="0">
                <a:latin typeface="Bahnschrift Condensed" panose="020B0502040204020203" pitchFamily="34" charset="0"/>
              </a:rPr>
              <a:t>f trips changes as month changes. In April Wednesday got highest number of trips , </a:t>
            </a:r>
          </a:p>
          <a:p>
            <a:pPr marL="0" indent="0" algn="l" fontAlgn="base">
              <a:buNone/>
            </a:pPr>
            <a:r>
              <a:rPr lang="en-US" sz="1700" i="0" dirty="0">
                <a:latin typeface="Bahnschrift Condensed" panose="020B0502040204020203" pitchFamily="34" charset="0"/>
              </a:rPr>
              <a:t>where as in May and August Friday got highest number of trips. And in June-</a:t>
            </a:r>
            <a:r>
              <a:rPr lang="en-US" sz="1700" dirty="0">
                <a:latin typeface="Bahnschrift Condensed" panose="020B0502040204020203" pitchFamily="34" charset="0"/>
              </a:rPr>
              <a:t>J</a:t>
            </a:r>
            <a:r>
              <a:rPr lang="en-US" sz="1700" i="0" dirty="0">
                <a:latin typeface="Bahnschrift Condensed" panose="020B0502040204020203" pitchFamily="34" charset="0"/>
              </a:rPr>
              <a:t>uly on Thursday has highest</a:t>
            </a:r>
          </a:p>
          <a:p>
            <a:pPr marL="0" indent="0" algn="l" fontAlgn="base">
              <a:buNone/>
            </a:pPr>
            <a:r>
              <a:rPr lang="en-US" sz="1700" i="0" dirty="0">
                <a:latin typeface="Bahnschrift Condensed" panose="020B0502040204020203" pitchFamily="34" charset="0"/>
              </a:rPr>
              <a:t> demand. But in September we can see Tuesday got highest number of trips.</a:t>
            </a:r>
          </a:p>
          <a:p>
            <a:pPr marL="0" indent="0" algn="l" fontAlgn="base">
              <a:buNone/>
            </a:pPr>
            <a:endParaRPr lang="en-US" i="0" dirty="0">
              <a:latin typeface="Bahnschrift Condensed" panose="020B0502040204020203" pitchFamily="34" charset="0"/>
            </a:endParaRPr>
          </a:p>
          <a:p>
            <a:pPr marL="0" indent="0" algn="l" fontAlgn="base">
              <a:buNone/>
            </a:pPr>
            <a:endParaRPr lang="en-US" i="0" dirty="0">
              <a:latin typeface="Bahnschrift Condensed" panose="020B0502040204020203" pitchFamily="34" charset="0"/>
            </a:endParaRPr>
          </a:p>
          <a:p>
            <a:pPr marL="0" indent="0" algn="l" fontAlgn="base">
              <a:buNone/>
            </a:pPr>
            <a:r>
              <a:rPr lang="en-US" dirty="0">
                <a:latin typeface="Bahnschrift Condensed" panose="020B0502040204020203" pitchFamily="34" charset="0"/>
              </a:rPr>
              <a:t>       </a:t>
            </a:r>
            <a:endParaRPr lang="en-US" i="0" dirty="0">
              <a:latin typeface="Bahnschrift Condensed" panose="020B0502040204020203" pitchFamily="34" charset="0"/>
            </a:endParaRPr>
          </a:p>
        </p:txBody>
      </p:sp>
      <p:pic>
        <p:nvPicPr>
          <p:cNvPr id="5" name="Picture 4">
            <a:extLst>
              <a:ext uri="{FF2B5EF4-FFF2-40B4-BE49-F238E27FC236}">
                <a16:creationId xmlns:a16="http://schemas.microsoft.com/office/drawing/2014/main" id="{54289622-D13C-44BF-B336-029CDFADEE98}"/>
              </a:ext>
            </a:extLst>
          </p:cNvPr>
          <p:cNvPicPr>
            <a:picLocks noChangeAspect="1"/>
          </p:cNvPicPr>
          <p:nvPr/>
        </p:nvPicPr>
        <p:blipFill>
          <a:blip r:embed="rId2"/>
          <a:stretch>
            <a:fillRect/>
          </a:stretch>
        </p:blipFill>
        <p:spPr>
          <a:xfrm>
            <a:off x="5897685" y="2103120"/>
            <a:ext cx="5820839" cy="4157742"/>
          </a:xfrm>
          <a:prstGeom prst="rect">
            <a:avLst/>
          </a:prstGeom>
        </p:spPr>
      </p:pic>
    </p:spTree>
    <p:extLst>
      <p:ext uri="{BB962C8B-B14F-4D97-AF65-F5344CB8AC3E}">
        <p14:creationId xmlns:p14="http://schemas.microsoft.com/office/powerpoint/2010/main" val="3262820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02BED-FF7D-41E9-9629-CC3C0BE64995}"/>
              </a:ext>
            </a:extLst>
          </p:cNvPr>
          <p:cNvSpPr>
            <a:spLocks noGrp="1"/>
          </p:cNvSpPr>
          <p:nvPr>
            <p:ph type="title"/>
          </p:nvPr>
        </p:nvSpPr>
        <p:spPr/>
        <p:txBody>
          <a:bodyPr>
            <a:normAutofit/>
          </a:bodyPr>
          <a:lstStyle/>
          <a:p>
            <a:pPr algn="ctr"/>
            <a:r>
              <a:rPr lang="en-US" b="1" i="1" dirty="0">
                <a:solidFill>
                  <a:srgbClr val="444444"/>
                </a:solidFill>
                <a:effectLst/>
              </a:rPr>
              <a:t>MONTHWISE TRIP CALCULATION</a:t>
            </a:r>
            <a:br>
              <a:rPr lang="en-US" b="0" i="0" dirty="0">
                <a:solidFill>
                  <a:srgbClr val="444444"/>
                </a:solidFill>
                <a:effectLst/>
                <a:latin typeface="Georgia" panose="02040502050405020303" pitchFamily="18" charset="0"/>
              </a:rPr>
            </a:br>
            <a:endParaRPr lang="en-IN" dirty="0"/>
          </a:p>
        </p:txBody>
      </p:sp>
      <p:sp>
        <p:nvSpPr>
          <p:cNvPr id="3" name="Content Placeholder 2">
            <a:extLst>
              <a:ext uri="{FF2B5EF4-FFF2-40B4-BE49-F238E27FC236}">
                <a16:creationId xmlns:a16="http://schemas.microsoft.com/office/drawing/2014/main" id="{100AC719-C19C-4AF6-B11F-3AFB3014872C}"/>
              </a:ext>
            </a:extLst>
          </p:cNvPr>
          <p:cNvSpPr>
            <a:spLocks noGrp="1"/>
          </p:cNvSpPr>
          <p:nvPr>
            <p:ph idx="1"/>
          </p:nvPr>
        </p:nvSpPr>
        <p:spPr/>
        <p:txBody>
          <a:bodyPr/>
          <a:lstStyle/>
          <a:p>
            <a:pPr marL="0" indent="0">
              <a:buNone/>
            </a:pPr>
            <a:r>
              <a:rPr lang="en-US" dirty="0">
                <a:latin typeface="Bahnschrift Condensed" panose="020B0502040204020203" pitchFamily="34" charset="0"/>
              </a:rPr>
              <a:t>Command :- </a:t>
            </a:r>
          </a:p>
          <a:p>
            <a:pPr marL="0" indent="0">
              <a:buNone/>
            </a:pPr>
            <a:r>
              <a:rPr lang="en-US" dirty="0">
                <a:latin typeface="Bahnschrift Condensed" panose="020B0502040204020203" pitchFamily="34" charset="0"/>
              </a:rPr>
              <a:t>         </a:t>
            </a:r>
            <a:r>
              <a:rPr lang="en-US" dirty="0" err="1">
                <a:latin typeface="Arial Narrow" panose="020B0606020202030204" pitchFamily="34" charset="0"/>
              </a:rPr>
              <a:t>month_group</a:t>
            </a:r>
            <a:r>
              <a:rPr lang="en-US" dirty="0">
                <a:latin typeface="Arial Narrow" panose="020B0606020202030204" pitchFamily="34" charset="0"/>
              </a:rPr>
              <a:t> &lt;- data_2014 %&gt;%</a:t>
            </a:r>
          </a:p>
          <a:p>
            <a:pPr marL="0" indent="0">
              <a:buNone/>
            </a:pPr>
            <a:r>
              <a:rPr lang="en-US" dirty="0">
                <a:latin typeface="Arial Narrow" panose="020B0606020202030204" pitchFamily="34" charset="0"/>
              </a:rPr>
              <a:t>         </a:t>
            </a:r>
            <a:r>
              <a:rPr lang="en-US" dirty="0" err="1">
                <a:latin typeface="Arial Narrow" panose="020B0606020202030204" pitchFamily="34" charset="0"/>
              </a:rPr>
              <a:t>group_by</a:t>
            </a:r>
            <a:r>
              <a:rPr lang="en-US" dirty="0">
                <a:latin typeface="Arial Narrow" panose="020B0606020202030204" pitchFamily="34" charset="0"/>
              </a:rPr>
              <a:t>(month) %&gt;%</a:t>
            </a:r>
          </a:p>
          <a:p>
            <a:pPr marL="0" indent="0">
              <a:buNone/>
            </a:pPr>
            <a:r>
              <a:rPr lang="en-US" dirty="0">
                <a:latin typeface="Arial Narrow" panose="020B0606020202030204" pitchFamily="34" charset="0"/>
              </a:rPr>
              <a:t>         </a:t>
            </a:r>
            <a:r>
              <a:rPr lang="en-US" dirty="0" err="1">
                <a:latin typeface="Arial Narrow" panose="020B0606020202030204" pitchFamily="34" charset="0"/>
              </a:rPr>
              <a:t>dplyr</a:t>
            </a:r>
            <a:r>
              <a:rPr lang="en-US" dirty="0">
                <a:latin typeface="Arial Narrow" panose="020B0606020202030204" pitchFamily="34" charset="0"/>
              </a:rPr>
              <a:t>::summarize(Total = n()) </a:t>
            </a:r>
          </a:p>
          <a:p>
            <a:pPr marL="0" indent="0">
              <a:buNone/>
            </a:pPr>
            <a:r>
              <a:rPr lang="en-US" dirty="0">
                <a:latin typeface="Arial Narrow" panose="020B0606020202030204" pitchFamily="34" charset="0"/>
              </a:rPr>
              <a:t>         </a:t>
            </a:r>
            <a:r>
              <a:rPr lang="en-US" dirty="0" err="1">
                <a:latin typeface="Arial Narrow" panose="020B0606020202030204" pitchFamily="34" charset="0"/>
              </a:rPr>
              <a:t>datatable</a:t>
            </a:r>
            <a:r>
              <a:rPr lang="en-US" dirty="0">
                <a:latin typeface="Arial Narrow" panose="020B0606020202030204" pitchFamily="34" charset="0"/>
              </a:rPr>
              <a:t>(</a:t>
            </a:r>
            <a:r>
              <a:rPr lang="en-US" dirty="0" err="1">
                <a:latin typeface="Arial Narrow" panose="020B0606020202030204" pitchFamily="34" charset="0"/>
              </a:rPr>
              <a:t>month_group</a:t>
            </a:r>
            <a:r>
              <a:rPr lang="en-US" dirty="0">
                <a:latin typeface="Arial Narrow" panose="020B0606020202030204" pitchFamily="34" charset="0"/>
              </a:rPr>
              <a:t>)</a:t>
            </a:r>
          </a:p>
          <a:p>
            <a:pPr marL="0" indent="0">
              <a:buNone/>
            </a:pPr>
            <a:r>
              <a:rPr lang="en-US" dirty="0">
                <a:latin typeface="Bahnschrift Condensed" panose="020B0502040204020203" pitchFamily="34" charset="0"/>
              </a:rPr>
              <a:t>OUTPUT :-</a:t>
            </a:r>
          </a:p>
          <a:p>
            <a:pPr marL="0" indent="0">
              <a:buNone/>
            </a:pPr>
            <a:r>
              <a:rPr lang="en-US" dirty="0">
                <a:latin typeface="Bahnschrift Condensed" panose="020B0502040204020203" pitchFamily="34" charset="0"/>
              </a:rPr>
              <a:t>    This is simple table which shows </a:t>
            </a:r>
          </a:p>
          <a:p>
            <a:pPr marL="0" indent="0">
              <a:buNone/>
            </a:pPr>
            <a:r>
              <a:rPr lang="en-US" dirty="0">
                <a:latin typeface="Bahnschrift Condensed" panose="020B0502040204020203" pitchFamily="34" charset="0"/>
              </a:rPr>
              <a:t>Month wise number of trips.</a:t>
            </a:r>
          </a:p>
        </p:txBody>
      </p:sp>
      <p:pic>
        <p:nvPicPr>
          <p:cNvPr id="5" name="Picture 4">
            <a:extLst>
              <a:ext uri="{FF2B5EF4-FFF2-40B4-BE49-F238E27FC236}">
                <a16:creationId xmlns:a16="http://schemas.microsoft.com/office/drawing/2014/main" id="{740CF5D1-29E2-4801-AA35-7D0DEF12C2E0}"/>
              </a:ext>
            </a:extLst>
          </p:cNvPr>
          <p:cNvPicPr>
            <a:picLocks noChangeAspect="1"/>
          </p:cNvPicPr>
          <p:nvPr/>
        </p:nvPicPr>
        <p:blipFill>
          <a:blip r:embed="rId2"/>
          <a:stretch>
            <a:fillRect/>
          </a:stretch>
        </p:blipFill>
        <p:spPr>
          <a:xfrm>
            <a:off x="3910626" y="1726847"/>
            <a:ext cx="7846367" cy="3849624"/>
          </a:xfrm>
          <a:prstGeom prst="rect">
            <a:avLst/>
          </a:prstGeom>
        </p:spPr>
      </p:pic>
    </p:spTree>
    <p:extLst>
      <p:ext uri="{BB962C8B-B14F-4D97-AF65-F5344CB8AC3E}">
        <p14:creationId xmlns:p14="http://schemas.microsoft.com/office/powerpoint/2010/main" val="793918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3C25A-8C13-4DFC-91D5-39936F406469}"/>
              </a:ext>
            </a:extLst>
          </p:cNvPr>
          <p:cNvSpPr>
            <a:spLocks noGrp="1"/>
          </p:cNvSpPr>
          <p:nvPr>
            <p:ph type="title"/>
          </p:nvPr>
        </p:nvSpPr>
        <p:spPr>
          <a:xfrm>
            <a:off x="1066800" y="349780"/>
            <a:ext cx="10058400" cy="1371600"/>
          </a:xfrm>
        </p:spPr>
        <p:txBody>
          <a:bodyPr/>
          <a:lstStyle/>
          <a:p>
            <a:pPr algn="ctr"/>
            <a:r>
              <a:rPr lang="en-US" b="1" i="1" dirty="0"/>
              <a:t>DATA VISUALIZATION</a:t>
            </a:r>
            <a:endParaRPr lang="en-IN" b="1" i="1" dirty="0"/>
          </a:p>
        </p:txBody>
      </p:sp>
      <p:sp>
        <p:nvSpPr>
          <p:cNvPr id="3" name="Content Placeholder 2">
            <a:extLst>
              <a:ext uri="{FF2B5EF4-FFF2-40B4-BE49-F238E27FC236}">
                <a16:creationId xmlns:a16="http://schemas.microsoft.com/office/drawing/2014/main" id="{2BF556FE-A9D9-4717-AC56-EB7026A9CEDC}"/>
              </a:ext>
            </a:extLst>
          </p:cNvPr>
          <p:cNvSpPr>
            <a:spLocks noGrp="1"/>
          </p:cNvSpPr>
          <p:nvPr>
            <p:ph idx="1"/>
          </p:nvPr>
        </p:nvSpPr>
        <p:spPr>
          <a:xfrm>
            <a:off x="1066800" y="1721379"/>
            <a:ext cx="10058400" cy="4324313"/>
          </a:xfrm>
        </p:spPr>
        <p:txBody>
          <a:bodyPr>
            <a:normAutofit/>
          </a:bodyPr>
          <a:lstStyle/>
          <a:p>
            <a:pPr marL="0" indent="0">
              <a:buNone/>
            </a:pPr>
            <a:r>
              <a:rPr lang="en-US" dirty="0">
                <a:latin typeface="Bahnschrift Condensed" panose="020B0502040204020203" pitchFamily="34" charset="0"/>
              </a:rPr>
              <a:t>Command :-</a:t>
            </a:r>
          </a:p>
          <a:p>
            <a:pPr marL="0" indent="0" algn="l" fontAlgn="base">
              <a:buNone/>
            </a:pPr>
            <a:r>
              <a:rPr lang="en-US" dirty="0">
                <a:latin typeface="Arial Narrow" panose="020B0606020202030204" pitchFamily="34" charset="0"/>
              </a:rPr>
              <a:t>            </a:t>
            </a:r>
            <a:r>
              <a:rPr lang="en-US" dirty="0" err="1">
                <a:latin typeface="Arial Narrow" panose="020B0606020202030204" pitchFamily="34" charset="0"/>
              </a:rPr>
              <a:t>ggplot</a:t>
            </a:r>
            <a:r>
              <a:rPr lang="en-US" dirty="0">
                <a:latin typeface="Arial Narrow" panose="020B0606020202030204" pitchFamily="34" charset="0"/>
              </a:rPr>
              <a:t>(</a:t>
            </a:r>
            <a:r>
              <a:rPr lang="en-US" dirty="0" err="1">
                <a:latin typeface="Arial Narrow" panose="020B0606020202030204" pitchFamily="34" charset="0"/>
              </a:rPr>
              <a:t>month_group</a:t>
            </a:r>
            <a:r>
              <a:rPr lang="en-US" dirty="0">
                <a:latin typeface="Arial Narrow" panose="020B0606020202030204" pitchFamily="34" charset="0"/>
              </a:rPr>
              <a:t> , </a:t>
            </a:r>
            <a:r>
              <a:rPr lang="en-US" dirty="0" err="1">
                <a:latin typeface="Arial Narrow" panose="020B0606020202030204" pitchFamily="34" charset="0"/>
              </a:rPr>
              <a:t>aes</a:t>
            </a:r>
            <a:r>
              <a:rPr lang="en-US" dirty="0">
                <a:latin typeface="Arial Narrow" panose="020B0606020202030204" pitchFamily="34" charset="0"/>
              </a:rPr>
              <a:t>(month, Total, fill = month)) + </a:t>
            </a:r>
          </a:p>
          <a:p>
            <a:pPr marL="0" indent="0" algn="l" fontAlgn="base">
              <a:buNone/>
            </a:pPr>
            <a:r>
              <a:rPr lang="en-US" dirty="0">
                <a:latin typeface="Arial Narrow" panose="020B0606020202030204" pitchFamily="34" charset="0"/>
              </a:rPr>
              <a:t>            </a:t>
            </a:r>
            <a:r>
              <a:rPr lang="en-US" dirty="0" err="1">
                <a:latin typeface="Arial Narrow" panose="020B0606020202030204" pitchFamily="34" charset="0"/>
              </a:rPr>
              <a:t>geom_bar</a:t>
            </a:r>
            <a:r>
              <a:rPr lang="en-US" dirty="0">
                <a:latin typeface="Arial Narrow" panose="020B0606020202030204" pitchFamily="34" charset="0"/>
              </a:rPr>
              <a:t>( stat = "identity") +</a:t>
            </a:r>
          </a:p>
          <a:p>
            <a:pPr marL="0" indent="0" algn="l" fontAlgn="base">
              <a:buNone/>
            </a:pPr>
            <a:r>
              <a:rPr lang="en-US" dirty="0">
                <a:latin typeface="Arial Narrow" panose="020B0606020202030204" pitchFamily="34" charset="0"/>
              </a:rPr>
              <a:t>            </a:t>
            </a:r>
            <a:r>
              <a:rPr lang="en-US" dirty="0" err="1">
                <a:latin typeface="Arial Narrow" panose="020B0606020202030204" pitchFamily="34" charset="0"/>
              </a:rPr>
              <a:t>ggtitle</a:t>
            </a:r>
            <a:r>
              <a:rPr lang="en-US" dirty="0">
                <a:latin typeface="Arial Narrow" panose="020B0606020202030204" pitchFamily="34" charset="0"/>
              </a:rPr>
              <a:t>("Trips by Month") +</a:t>
            </a:r>
          </a:p>
          <a:p>
            <a:pPr marL="0" indent="0" algn="l" fontAlgn="base">
              <a:buNone/>
            </a:pPr>
            <a:r>
              <a:rPr lang="en-US" dirty="0">
                <a:latin typeface="Arial Narrow" panose="020B0606020202030204" pitchFamily="34" charset="0"/>
              </a:rPr>
              <a:t>            theme(</a:t>
            </a:r>
            <a:r>
              <a:rPr lang="en-US" dirty="0" err="1">
                <a:latin typeface="Arial Narrow" panose="020B0606020202030204" pitchFamily="34" charset="0"/>
              </a:rPr>
              <a:t>legend.position</a:t>
            </a:r>
            <a:r>
              <a:rPr lang="en-US" dirty="0">
                <a:latin typeface="Arial Narrow" panose="020B0606020202030204" pitchFamily="34" charset="0"/>
              </a:rPr>
              <a:t> = "none") +</a:t>
            </a:r>
          </a:p>
          <a:p>
            <a:pPr marL="0" indent="0" algn="l" fontAlgn="base">
              <a:buNone/>
            </a:pPr>
            <a:r>
              <a:rPr lang="en-US" dirty="0">
                <a:latin typeface="Arial Narrow" panose="020B0606020202030204" pitchFamily="34" charset="0"/>
              </a:rPr>
              <a:t>            </a:t>
            </a:r>
            <a:r>
              <a:rPr lang="en-US" dirty="0" err="1">
                <a:latin typeface="Arial Narrow" panose="020B0606020202030204" pitchFamily="34" charset="0"/>
              </a:rPr>
              <a:t>scale_y_continuous</a:t>
            </a:r>
            <a:r>
              <a:rPr lang="en-US" dirty="0">
                <a:latin typeface="Arial Narrow" panose="020B0606020202030204" pitchFamily="34" charset="0"/>
              </a:rPr>
              <a:t>(labels = comma) +</a:t>
            </a:r>
          </a:p>
          <a:p>
            <a:pPr marL="0" indent="0" algn="l" fontAlgn="base">
              <a:buNone/>
            </a:pPr>
            <a:r>
              <a:rPr lang="en-US" dirty="0">
                <a:latin typeface="Arial Narrow" panose="020B0606020202030204" pitchFamily="34" charset="0"/>
              </a:rPr>
              <a:t>            </a:t>
            </a:r>
            <a:r>
              <a:rPr lang="en-US" dirty="0" err="1">
                <a:latin typeface="Arial Narrow" panose="020B0606020202030204" pitchFamily="34" charset="0"/>
              </a:rPr>
              <a:t>scale_fill_manual</a:t>
            </a:r>
            <a:r>
              <a:rPr lang="en-US" dirty="0">
                <a:latin typeface="Arial Narrow" panose="020B0606020202030204" pitchFamily="34" charset="0"/>
              </a:rPr>
              <a:t>(values = colors)</a:t>
            </a:r>
          </a:p>
          <a:p>
            <a:pPr marL="0" indent="0" algn="l" fontAlgn="base">
              <a:buNone/>
            </a:pPr>
            <a:r>
              <a:rPr lang="en-US" b="0" i="0" dirty="0">
                <a:effectLst/>
                <a:latin typeface="Bahnschrift Condensed" panose="020B0502040204020203" pitchFamily="34" charset="0"/>
              </a:rPr>
              <a:t>OUTPUT :-</a:t>
            </a:r>
          </a:p>
          <a:p>
            <a:pPr marL="0" indent="0">
              <a:buNone/>
            </a:pPr>
            <a:r>
              <a:rPr lang="en-IN" sz="1400" dirty="0">
                <a:latin typeface="Arial Narrow" panose="020B0606020202030204" pitchFamily="34" charset="0"/>
              </a:rPr>
              <a:t>      This is the basic bar graph which represents number of trips in each month. From </a:t>
            </a:r>
          </a:p>
          <a:p>
            <a:pPr marL="0" indent="0">
              <a:buNone/>
            </a:pPr>
            <a:r>
              <a:rPr lang="en-IN" sz="1400" dirty="0">
                <a:latin typeface="Arial Narrow" panose="020B0606020202030204" pitchFamily="34" charset="0"/>
              </a:rPr>
              <a:t>The graph its clear that in September Uber got most number of trips where as in April</a:t>
            </a:r>
          </a:p>
          <a:p>
            <a:pPr marL="0" indent="0">
              <a:buNone/>
            </a:pPr>
            <a:r>
              <a:rPr lang="en-IN" sz="1400" dirty="0">
                <a:latin typeface="Arial Narrow" panose="020B0606020202030204" pitchFamily="34" charset="0"/>
              </a:rPr>
              <a:t>Uber got least number of trips.</a:t>
            </a:r>
          </a:p>
        </p:txBody>
      </p:sp>
      <p:pic>
        <p:nvPicPr>
          <p:cNvPr id="5" name="Picture 4">
            <a:extLst>
              <a:ext uri="{FF2B5EF4-FFF2-40B4-BE49-F238E27FC236}">
                <a16:creationId xmlns:a16="http://schemas.microsoft.com/office/drawing/2014/main" id="{CE9A13AE-4B5B-4EB3-AED6-B83C3B093C92}"/>
              </a:ext>
            </a:extLst>
          </p:cNvPr>
          <p:cNvPicPr>
            <a:picLocks noChangeAspect="1"/>
          </p:cNvPicPr>
          <p:nvPr/>
        </p:nvPicPr>
        <p:blipFill>
          <a:blip r:embed="rId2"/>
          <a:stretch>
            <a:fillRect/>
          </a:stretch>
        </p:blipFill>
        <p:spPr>
          <a:xfrm>
            <a:off x="6730891" y="1471926"/>
            <a:ext cx="4872223" cy="4864538"/>
          </a:xfrm>
          <a:prstGeom prst="rect">
            <a:avLst/>
          </a:prstGeom>
        </p:spPr>
      </p:pic>
    </p:spTree>
    <p:extLst>
      <p:ext uri="{BB962C8B-B14F-4D97-AF65-F5344CB8AC3E}">
        <p14:creationId xmlns:p14="http://schemas.microsoft.com/office/powerpoint/2010/main" val="2624944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p:txBody>
          <a:bodyPr>
            <a:normAutofit/>
          </a:bodyPr>
          <a:lstStyle/>
          <a:p>
            <a:pPr algn="ctr"/>
            <a:r>
              <a:rPr lang="en-US" b="1" i="1" dirty="0"/>
              <a:t>INDEX</a:t>
            </a:r>
          </a:p>
        </p:txBody>
      </p:sp>
      <p:graphicFrame>
        <p:nvGraphicFramePr>
          <p:cNvPr id="6" name="Table 6">
            <a:extLst>
              <a:ext uri="{FF2B5EF4-FFF2-40B4-BE49-F238E27FC236}">
                <a16:creationId xmlns:a16="http://schemas.microsoft.com/office/drawing/2014/main" id="{4D5417B0-2037-4797-8365-5FEACDB069B0}"/>
              </a:ext>
            </a:extLst>
          </p:cNvPr>
          <p:cNvGraphicFramePr>
            <a:graphicFrameLocks noGrp="1"/>
          </p:cNvGraphicFramePr>
          <p:nvPr>
            <p:ph idx="1"/>
            <p:extLst>
              <p:ext uri="{D42A27DB-BD31-4B8C-83A1-F6EECF244321}">
                <p14:modId xmlns:p14="http://schemas.microsoft.com/office/powerpoint/2010/main" val="85496287"/>
              </p:ext>
            </p:extLst>
          </p:nvPr>
        </p:nvGraphicFramePr>
        <p:xfrm>
          <a:off x="1066800" y="2103438"/>
          <a:ext cx="10058400" cy="3937000"/>
        </p:xfrm>
        <a:graphic>
          <a:graphicData uri="http://schemas.openxmlformats.org/drawingml/2006/table">
            <a:tbl>
              <a:tblPr firstRow="1" bandRow="1">
                <a:tableStyleId>{5C22544A-7EE6-4342-B048-85BDC9FD1C3A}</a:tableStyleId>
              </a:tblPr>
              <a:tblGrid>
                <a:gridCol w="1729666">
                  <a:extLst>
                    <a:ext uri="{9D8B030D-6E8A-4147-A177-3AD203B41FA5}">
                      <a16:colId xmlns:a16="http://schemas.microsoft.com/office/drawing/2014/main" val="684529229"/>
                    </a:ext>
                  </a:extLst>
                </a:gridCol>
                <a:gridCol w="8328734">
                  <a:extLst>
                    <a:ext uri="{9D8B030D-6E8A-4147-A177-3AD203B41FA5}">
                      <a16:colId xmlns:a16="http://schemas.microsoft.com/office/drawing/2014/main" val="1005948850"/>
                    </a:ext>
                  </a:extLst>
                </a:gridCol>
              </a:tblGrid>
              <a:tr h="370840">
                <a:tc>
                  <a:txBody>
                    <a:bodyPr/>
                    <a:lstStyle/>
                    <a:p>
                      <a:pPr algn="ctr"/>
                      <a:r>
                        <a:rPr lang="en-US" dirty="0"/>
                        <a:t>Sr No.</a:t>
                      </a:r>
                      <a:endParaRPr lang="en-IN" dirty="0"/>
                    </a:p>
                  </a:txBody>
                  <a:tcPr/>
                </a:tc>
                <a:tc>
                  <a:txBody>
                    <a:bodyPr/>
                    <a:lstStyle/>
                    <a:p>
                      <a:pPr algn="ctr"/>
                      <a:r>
                        <a:rPr lang="en-US" dirty="0"/>
                        <a:t>Content</a:t>
                      </a:r>
                      <a:endParaRPr lang="en-IN" dirty="0"/>
                    </a:p>
                  </a:txBody>
                  <a:tcPr/>
                </a:tc>
                <a:extLst>
                  <a:ext uri="{0D108BD9-81ED-4DB2-BD59-A6C34878D82A}">
                    <a16:rowId xmlns:a16="http://schemas.microsoft.com/office/drawing/2014/main" val="2175313481"/>
                  </a:ext>
                </a:extLst>
              </a:tr>
              <a:tr h="370840">
                <a:tc>
                  <a:txBody>
                    <a:bodyPr/>
                    <a:lstStyle/>
                    <a:p>
                      <a:pPr algn="ctr"/>
                      <a:r>
                        <a:rPr lang="en-US" dirty="0"/>
                        <a:t>1</a:t>
                      </a:r>
                      <a:endParaRPr lang="en-IN" dirty="0"/>
                    </a:p>
                  </a:txBody>
                  <a:tcPr/>
                </a:tc>
                <a:tc>
                  <a:txBody>
                    <a:bodyPr/>
                    <a:lstStyle/>
                    <a:p>
                      <a:pPr algn="ctr"/>
                      <a:r>
                        <a:rPr lang="en-US" sz="2000" dirty="0">
                          <a:latin typeface="Bahnschrift Condensed" panose="020B0502040204020203" pitchFamily="34" charset="0"/>
                        </a:rPr>
                        <a:t>INTRODUCTION</a:t>
                      </a:r>
                      <a:endParaRPr lang="en-IN" sz="2000" dirty="0">
                        <a:latin typeface="Bahnschrift Condensed" panose="020B0502040204020203" pitchFamily="34" charset="0"/>
                      </a:endParaRPr>
                    </a:p>
                  </a:txBody>
                  <a:tcPr/>
                </a:tc>
                <a:extLst>
                  <a:ext uri="{0D108BD9-81ED-4DB2-BD59-A6C34878D82A}">
                    <a16:rowId xmlns:a16="http://schemas.microsoft.com/office/drawing/2014/main" val="4202069734"/>
                  </a:ext>
                </a:extLst>
              </a:tr>
              <a:tr h="370840">
                <a:tc>
                  <a:txBody>
                    <a:bodyPr/>
                    <a:lstStyle/>
                    <a:p>
                      <a:pPr algn="ctr"/>
                      <a:r>
                        <a:rPr lang="en-US" dirty="0"/>
                        <a:t>2</a:t>
                      </a:r>
                      <a:endParaRPr lang="en-IN" dirty="0"/>
                    </a:p>
                  </a:txBody>
                  <a:tcPr/>
                </a:tc>
                <a:tc>
                  <a:txBody>
                    <a:bodyPr/>
                    <a:lstStyle/>
                    <a:p>
                      <a:pPr algn="ctr"/>
                      <a:r>
                        <a:rPr lang="en-US" sz="2000" dirty="0">
                          <a:latin typeface="Bahnschrift Condensed" panose="020B0502040204020203" pitchFamily="34" charset="0"/>
                        </a:rPr>
                        <a:t>INTRODUCTION TO R LANGUAGE</a:t>
                      </a:r>
                      <a:endParaRPr lang="en-IN" sz="2000" dirty="0">
                        <a:latin typeface="Bahnschrift Condensed" panose="020B0502040204020203" pitchFamily="34" charset="0"/>
                      </a:endParaRPr>
                    </a:p>
                  </a:txBody>
                  <a:tcPr/>
                </a:tc>
                <a:extLst>
                  <a:ext uri="{0D108BD9-81ED-4DB2-BD59-A6C34878D82A}">
                    <a16:rowId xmlns:a16="http://schemas.microsoft.com/office/drawing/2014/main" val="2209849667"/>
                  </a:ext>
                </a:extLst>
              </a:tr>
              <a:tr h="370840">
                <a:tc>
                  <a:txBody>
                    <a:bodyPr/>
                    <a:lstStyle/>
                    <a:p>
                      <a:pPr algn="ctr"/>
                      <a:r>
                        <a:rPr lang="en-US" dirty="0"/>
                        <a:t>3</a:t>
                      </a:r>
                      <a:endParaRPr lang="en-IN" dirty="0"/>
                    </a:p>
                  </a:txBody>
                  <a:tcPr/>
                </a:tc>
                <a:tc>
                  <a:txBody>
                    <a:bodyPr/>
                    <a:lstStyle/>
                    <a:p>
                      <a:pPr algn="ctr"/>
                      <a:r>
                        <a:rPr lang="en-US" sz="2000" dirty="0">
                          <a:latin typeface="Bahnschrift Condensed" panose="020B0502040204020203" pitchFamily="34" charset="0"/>
                        </a:rPr>
                        <a:t>ABOUT DATA AND GRAPHS</a:t>
                      </a:r>
                      <a:endParaRPr lang="en-IN" sz="2000" dirty="0">
                        <a:latin typeface="Bahnschrift Condensed" panose="020B0502040204020203" pitchFamily="34" charset="0"/>
                      </a:endParaRPr>
                    </a:p>
                  </a:txBody>
                  <a:tcPr/>
                </a:tc>
                <a:extLst>
                  <a:ext uri="{0D108BD9-81ED-4DB2-BD59-A6C34878D82A}">
                    <a16:rowId xmlns:a16="http://schemas.microsoft.com/office/drawing/2014/main" val="2745614929"/>
                  </a:ext>
                </a:extLst>
              </a:tr>
              <a:tr h="370840">
                <a:tc>
                  <a:txBody>
                    <a:bodyPr/>
                    <a:lstStyle/>
                    <a:p>
                      <a:pPr algn="ctr"/>
                      <a:r>
                        <a:rPr lang="en-US" dirty="0"/>
                        <a:t>4</a:t>
                      </a:r>
                      <a:endParaRPr lang="en-IN" dirty="0"/>
                    </a:p>
                  </a:txBody>
                  <a:tcPr/>
                </a:tc>
                <a:tc>
                  <a:txBody>
                    <a:bodyPr/>
                    <a:lstStyle/>
                    <a:p>
                      <a:pPr algn="ctr"/>
                      <a:r>
                        <a:rPr lang="en-US" sz="2000" dirty="0">
                          <a:latin typeface="Bahnschrift Condensed" panose="020B0502040204020203" pitchFamily="34" charset="0"/>
                        </a:rPr>
                        <a:t>DATA PREPROCESSING</a:t>
                      </a:r>
                      <a:endParaRPr lang="en-IN" sz="2000" dirty="0">
                        <a:latin typeface="Bahnschrift Condensed" panose="020B0502040204020203" pitchFamily="34" charset="0"/>
                      </a:endParaRPr>
                    </a:p>
                  </a:txBody>
                  <a:tcPr/>
                </a:tc>
                <a:extLst>
                  <a:ext uri="{0D108BD9-81ED-4DB2-BD59-A6C34878D82A}">
                    <a16:rowId xmlns:a16="http://schemas.microsoft.com/office/drawing/2014/main" val="3387774643"/>
                  </a:ext>
                </a:extLst>
              </a:tr>
              <a:tr h="370840">
                <a:tc>
                  <a:txBody>
                    <a:bodyPr/>
                    <a:lstStyle/>
                    <a:p>
                      <a:pPr algn="ctr"/>
                      <a:r>
                        <a:rPr lang="en-US" dirty="0"/>
                        <a:t>5</a:t>
                      </a:r>
                      <a:endParaRPr lang="en-IN" dirty="0"/>
                    </a:p>
                  </a:txBody>
                  <a:tcPr/>
                </a:tc>
                <a:tc>
                  <a:txBody>
                    <a:bodyPr/>
                    <a:lstStyle/>
                    <a:p>
                      <a:pPr algn="ctr"/>
                      <a:r>
                        <a:rPr lang="en-US" sz="2000" dirty="0">
                          <a:latin typeface="Bahnschrift Condensed" panose="020B0502040204020203" pitchFamily="34" charset="0"/>
                        </a:rPr>
                        <a:t>PACKAGES/LIBRARIES USED</a:t>
                      </a:r>
                      <a:endParaRPr lang="en-IN" sz="2000" dirty="0">
                        <a:latin typeface="Bahnschrift Condensed" panose="020B0502040204020203" pitchFamily="34" charset="0"/>
                      </a:endParaRPr>
                    </a:p>
                  </a:txBody>
                  <a:tcPr/>
                </a:tc>
                <a:extLst>
                  <a:ext uri="{0D108BD9-81ED-4DB2-BD59-A6C34878D82A}">
                    <a16:rowId xmlns:a16="http://schemas.microsoft.com/office/drawing/2014/main" val="863736213"/>
                  </a:ext>
                </a:extLst>
              </a:tr>
              <a:tr h="370840">
                <a:tc>
                  <a:txBody>
                    <a:bodyPr/>
                    <a:lstStyle/>
                    <a:p>
                      <a:pPr algn="ctr"/>
                      <a:r>
                        <a:rPr lang="en-US" dirty="0"/>
                        <a:t>6</a:t>
                      </a:r>
                      <a:endParaRPr lang="en-IN" dirty="0"/>
                    </a:p>
                  </a:txBody>
                  <a:tcPr/>
                </a:tc>
                <a:tc>
                  <a:txBody>
                    <a:bodyPr/>
                    <a:lstStyle/>
                    <a:p>
                      <a:pPr algn="ctr"/>
                      <a:r>
                        <a:rPr lang="en-US" sz="2000" dirty="0">
                          <a:latin typeface="Bahnschrift Condensed" panose="020B0502040204020203" pitchFamily="34" charset="0"/>
                        </a:rPr>
                        <a:t>BASIC COMMANDS OF R </a:t>
                      </a:r>
                      <a:endParaRPr lang="en-IN" sz="2000" dirty="0">
                        <a:latin typeface="Bahnschrift Condensed" panose="020B0502040204020203" pitchFamily="34" charset="0"/>
                      </a:endParaRPr>
                    </a:p>
                  </a:txBody>
                  <a:tcPr/>
                </a:tc>
                <a:extLst>
                  <a:ext uri="{0D108BD9-81ED-4DB2-BD59-A6C34878D82A}">
                    <a16:rowId xmlns:a16="http://schemas.microsoft.com/office/drawing/2014/main" val="1531503803"/>
                  </a:ext>
                </a:extLst>
              </a:tr>
              <a:tr h="370840">
                <a:tc>
                  <a:txBody>
                    <a:bodyPr/>
                    <a:lstStyle/>
                    <a:p>
                      <a:pPr algn="ctr"/>
                      <a:r>
                        <a:rPr lang="en-US" dirty="0"/>
                        <a:t>7</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Bahnschrift Condensed" panose="020B0502040204020203" pitchFamily="34" charset="0"/>
                        </a:rPr>
                        <a:t>DATA VISUALIZATION</a:t>
                      </a:r>
                      <a:endParaRPr lang="en-IN" sz="2000" dirty="0">
                        <a:latin typeface="Bahnschrift Condensed" panose="020B0502040204020203" pitchFamily="34" charset="0"/>
                      </a:endParaRPr>
                    </a:p>
                  </a:txBody>
                  <a:tcPr/>
                </a:tc>
                <a:extLst>
                  <a:ext uri="{0D108BD9-81ED-4DB2-BD59-A6C34878D82A}">
                    <a16:rowId xmlns:a16="http://schemas.microsoft.com/office/drawing/2014/main" val="403576071"/>
                  </a:ext>
                </a:extLst>
              </a:tr>
              <a:tr h="370840">
                <a:tc>
                  <a:txBody>
                    <a:bodyPr/>
                    <a:lstStyle/>
                    <a:p>
                      <a:pPr algn="ctr"/>
                      <a:r>
                        <a:rPr lang="en-US" dirty="0"/>
                        <a:t>8</a:t>
                      </a:r>
                      <a:endParaRPr lang="en-IN" dirty="0"/>
                    </a:p>
                  </a:txBody>
                  <a:tcPr/>
                </a:tc>
                <a:tc>
                  <a:txBody>
                    <a:bodyPr/>
                    <a:lstStyle/>
                    <a:p>
                      <a:pPr algn="ctr"/>
                      <a:r>
                        <a:rPr lang="en-US" sz="2000" dirty="0">
                          <a:latin typeface="Bahnschrift Condensed" panose="020B0502040204020203" pitchFamily="34" charset="0"/>
                        </a:rPr>
                        <a:t>SUMMARY</a:t>
                      </a:r>
                      <a:endParaRPr lang="en-IN" sz="2000" dirty="0">
                        <a:latin typeface="Bahnschrift Condensed" panose="020B0502040204020203" pitchFamily="34" charset="0"/>
                      </a:endParaRPr>
                    </a:p>
                  </a:txBody>
                  <a:tcPr/>
                </a:tc>
                <a:extLst>
                  <a:ext uri="{0D108BD9-81ED-4DB2-BD59-A6C34878D82A}">
                    <a16:rowId xmlns:a16="http://schemas.microsoft.com/office/drawing/2014/main" val="1522623933"/>
                  </a:ext>
                </a:extLst>
              </a:tr>
              <a:tr h="370840">
                <a:tc>
                  <a:txBody>
                    <a:bodyPr/>
                    <a:lstStyle/>
                    <a:p>
                      <a:pPr algn="ctr"/>
                      <a:r>
                        <a:rPr lang="en-US" dirty="0"/>
                        <a:t>9</a:t>
                      </a:r>
                      <a:endParaRPr lang="en-IN" dirty="0"/>
                    </a:p>
                  </a:txBody>
                  <a:tcPr/>
                </a:tc>
                <a:tc>
                  <a:txBody>
                    <a:bodyPr/>
                    <a:lstStyle/>
                    <a:p>
                      <a:pPr algn="ctr"/>
                      <a:r>
                        <a:rPr lang="en-US" sz="2000" dirty="0">
                          <a:latin typeface="Bahnschrift Condensed" panose="020B0502040204020203" pitchFamily="34" charset="0"/>
                        </a:rPr>
                        <a:t>REFERENCES</a:t>
                      </a:r>
                      <a:endParaRPr lang="en-IN" sz="2000" dirty="0">
                        <a:latin typeface="Bahnschrift Condensed" panose="020B0502040204020203" pitchFamily="34" charset="0"/>
                      </a:endParaRPr>
                    </a:p>
                  </a:txBody>
                  <a:tcPr/>
                </a:tc>
                <a:extLst>
                  <a:ext uri="{0D108BD9-81ED-4DB2-BD59-A6C34878D82A}">
                    <a16:rowId xmlns:a16="http://schemas.microsoft.com/office/drawing/2014/main" val="1483529347"/>
                  </a:ext>
                </a:extLst>
              </a:tr>
            </a:tbl>
          </a:graphicData>
        </a:graphic>
      </p:graphicFrame>
    </p:spTree>
    <p:extLst>
      <p:ext uri="{BB962C8B-B14F-4D97-AF65-F5344CB8AC3E}">
        <p14:creationId xmlns:p14="http://schemas.microsoft.com/office/powerpoint/2010/main" val="183243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887EC-F4E1-478D-99D5-11EE4965D3A1}"/>
              </a:ext>
            </a:extLst>
          </p:cNvPr>
          <p:cNvSpPr>
            <a:spLocks noGrp="1"/>
          </p:cNvSpPr>
          <p:nvPr>
            <p:ph type="title"/>
          </p:nvPr>
        </p:nvSpPr>
        <p:spPr/>
        <p:txBody>
          <a:bodyPr/>
          <a:lstStyle/>
          <a:p>
            <a:pPr algn="ctr"/>
            <a:r>
              <a:rPr lang="en-US" b="1" i="1" dirty="0"/>
              <a:t>BASEWISE NUMBER OF TRIPS</a:t>
            </a:r>
            <a:endParaRPr lang="en-IN" b="1" i="1" dirty="0"/>
          </a:p>
        </p:txBody>
      </p:sp>
      <p:sp>
        <p:nvSpPr>
          <p:cNvPr id="3" name="Content Placeholder 2">
            <a:extLst>
              <a:ext uri="{FF2B5EF4-FFF2-40B4-BE49-F238E27FC236}">
                <a16:creationId xmlns:a16="http://schemas.microsoft.com/office/drawing/2014/main" id="{A9280783-65E8-4E24-98B4-1E6893B17A02}"/>
              </a:ext>
            </a:extLst>
          </p:cNvPr>
          <p:cNvSpPr>
            <a:spLocks noGrp="1"/>
          </p:cNvSpPr>
          <p:nvPr>
            <p:ph idx="1"/>
          </p:nvPr>
        </p:nvSpPr>
        <p:spPr/>
        <p:txBody>
          <a:bodyPr>
            <a:normAutofit/>
          </a:bodyPr>
          <a:lstStyle/>
          <a:p>
            <a:pPr marL="0" indent="0">
              <a:buNone/>
            </a:pPr>
            <a:r>
              <a:rPr lang="en-US" dirty="0">
                <a:latin typeface="Bahnschrift Condensed" panose="020B0502040204020203" pitchFamily="34" charset="0"/>
              </a:rPr>
              <a:t>Command :-</a:t>
            </a:r>
          </a:p>
          <a:p>
            <a:pPr marL="0" indent="0">
              <a:buNone/>
            </a:pPr>
            <a:r>
              <a:rPr lang="en-US" dirty="0">
                <a:latin typeface="Bahnschrift Condensed" panose="020B0502040204020203" pitchFamily="34" charset="0"/>
              </a:rPr>
              <a:t>        </a:t>
            </a:r>
            <a:r>
              <a:rPr lang="en-US" dirty="0" err="1">
                <a:latin typeface="Arial Narrow" panose="020B0606020202030204" pitchFamily="34" charset="0"/>
              </a:rPr>
              <a:t>ggplot</a:t>
            </a:r>
            <a:r>
              <a:rPr lang="en-US" dirty="0">
                <a:latin typeface="Arial Narrow" panose="020B0606020202030204" pitchFamily="34" charset="0"/>
              </a:rPr>
              <a:t>(data_2014, </a:t>
            </a:r>
            <a:r>
              <a:rPr lang="en-US" dirty="0" err="1">
                <a:latin typeface="Arial Narrow" panose="020B0606020202030204" pitchFamily="34" charset="0"/>
              </a:rPr>
              <a:t>aes</a:t>
            </a:r>
            <a:r>
              <a:rPr lang="en-US" dirty="0">
                <a:latin typeface="Arial Narrow" panose="020B0606020202030204" pitchFamily="34" charset="0"/>
              </a:rPr>
              <a:t>(Base)) + </a:t>
            </a:r>
          </a:p>
          <a:p>
            <a:pPr marL="0" indent="0">
              <a:buNone/>
            </a:pPr>
            <a:r>
              <a:rPr lang="en-US" dirty="0">
                <a:latin typeface="Arial Narrow" panose="020B0606020202030204" pitchFamily="34" charset="0"/>
              </a:rPr>
              <a:t>       </a:t>
            </a:r>
            <a:r>
              <a:rPr lang="en-US" dirty="0" err="1">
                <a:latin typeface="Arial Narrow" panose="020B0606020202030204" pitchFamily="34" charset="0"/>
              </a:rPr>
              <a:t>geom_bar</a:t>
            </a:r>
            <a:r>
              <a:rPr lang="en-US" dirty="0">
                <a:latin typeface="Arial Narrow" panose="020B0606020202030204" pitchFamily="34" charset="0"/>
              </a:rPr>
              <a:t>(fill = "</a:t>
            </a:r>
            <a:r>
              <a:rPr lang="en-US" dirty="0" err="1">
                <a:latin typeface="Arial Narrow" panose="020B0606020202030204" pitchFamily="34" charset="0"/>
              </a:rPr>
              <a:t>darkred</a:t>
            </a:r>
            <a:r>
              <a:rPr lang="en-US" dirty="0">
                <a:latin typeface="Arial Narrow" panose="020B0606020202030204" pitchFamily="34" charset="0"/>
              </a:rPr>
              <a:t>") +</a:t>
            </a:r>
          </a:p>
          <a:p>
            <a:pPr marL="0" indent="0">
              <a:buNone/>
            </a:pPr>
            <a:r>
              <a:rPr lang="en-US" dirty="0">
                <a:latin typeface="Arial Narrow" panose="020B0606020202030204" pitchFamily="34" charset="0"/>
              </a:rPr>
              <a:t>       </a:t>
            </a:r>
            <a:r>
              <a:rPr lang="en-US" dirty="0" err="1">
                <a:latin typeface="Arial Narrow" panose="020B0606020202030204" pitchFamily="34" charset="0"/>
              </a:rPr>
              <a:t>scale_y_continuous</a:t>
            </a:r>
            <a:r>
              <a:rPr lang="en-US" dirty="0">
                <a:latin typeface="Arial Narrow" panose="020B0606020202030204" pitchFamily="34" charset="0"/>
              </a:rPr>
              <a:t>(labels = comma) +</a:t>
            </a:r>
          </a:p>
          <a:p>
            <a:pPr marL="0" indent="0">
              <a:buNone/>
            </a:pPr>
            <a:r>
              <a:rPr lang="en-US" dirty="0">
                <a:latin typeface="Arial Narrow" panose="020B0606020202030204" pitchFamily="34" charset="0"/>
              </a:rPr>
              <a:t>       </a:t>
            </a:r>
            <a:r>
              <a:rPr lang="en-US" dirty="0" err="1">
                <a:latin typeface="Arial Narrow" panose="020B0606020202030204" pitchFamily="34" charset="0"/>
              </a:rPr>
              <a:t>ggtitle</a:t>
            </a:r>
            <a:r>
              <a:rPr lang="en-US" dirty="0">
                <a:latin typeface="Arial Narrow" panose="020B0606020202030204" pitchFamily="34" charset="0"/>
              </a:rPr>
              <a:t>("Trips by Bases")</a:t>
            </a:r>
          </a:p>
          <a:p>
            <a:pPr marL="0" indent="0">
              <a:buNone/>
            </a:pPr>
            <a:endParaRPr lang="en-US" dirty="0">
              <a:latin typeface="Bahnschrift Condensed" panose="020B0502040204020203" pitchFamily="34" charset="0"/>
            </a:endParaRPr>
          </a:p>
          <a:p>
            <a:pPr marL="0" indent="0">
              <a:buNone/>
            </a:pPr>
            <a:r>
              <a:rPr lang="en-US" dirty="0">
                <a:latin typeface="Bahnschrift Condensed" panose="020B0502040204020203" pitchFamily="34" charset="0"/>
              </a:rPr>
              <a:t>Output :-</a:t>
            </a:r>
          </a:p>
          <a:p>
            <a:pPr marL="0" indent="0">
              <a:buNone/>
            </a:pPr>
            <a:r>
              <a:rPr lang="en-US" dirty="0">
                <a:latin typeface="Bahnschrift Condensed" panose="020B0502040204020203" pitchFamily="34" charset="0"/>
              </a:rPr>
              <a:t>  </a:t>
            </a:r>
            <a:r>
              <a:rPr lang="en-US" b="0" i="0" dirty="0">
                <a:effectLst/>
                <a:latin typeface="Arial Narrow" panose="020B0606020202030204" pitchFamily="34" charset="0"/>
              </a:rPr>
              <a:t>There are five bases in all out of which, we observe that </a:t>
            </a:r>
          </a:p>
          <a:p>
            <a:pPr marL="0" indent="0">
              <a:buNone/>
            </a:pPr>
            <a:r>
              <a:rPr lang="en-US" b="0" i="0" dirty="0">
                <a:effectLst/>
                <a:latin typeface="Arial Narrow" panose="020B0606020202030204" pitchFamily="34" charset="0"/>
              </a:rPr>
              <a:t>B02617 had the highest number of trips. And B02512 had lowest number of </a:t>
            </a:r>
          </a:p>
          <a:p>
            <a:pPr marL="0" indent="0">
              <a:buNone/>
            </a:pPr>
            <a:r>
              <a:rPr lang="en-US" b="0" i="0" dirty="0">
                <a:effectLst/>
                <a:latin typeface="Arial Narrow" panose="020B0606020202030204" pitchFamily="34" charset="0"/>
              </a:rPr>
              <a:t>trips. Its around 1,450,000 and </a:t>
            </a:r>
            <a:r>
              <a:rPr lang="en-US" b="0" i="0">
                <a:effectLst/>
                <a:latin typeface="Arial Narrow" panose="020B0606020202030204" pitchFamily="34" charset="0"/>
              </a:rPr>
              <a:t>200,000 trips respectively.</a:t>
            </a:r>
            <a:endParaRPr lang="en-IN" dirty="0">
              <a:latin typeface="Arial Narrow" panose="020B0606020202030204" pitchFamily="34" charset="0"/>
            </a:endParaRPr>
          </a:p>
        </p:txBody>
      </p:sp>
      <p:pic>
        <p:nvPicPr>
          <p:cNvPr id="5" name="Picture 4">
            <a:extLst>
              <a:ext uri="{FF2B5EF4-FFF2-40B4-BE49-F238E27FC236}">
                <a16:creationId xmlns:a16="http://schemas.microsoft.com/office/drawing/2014/main" id="{EF713FD2-236C-43EA-B56C-0FC494C9E4A3}"/>
              </a:ext>
            </a:extLst>
          </p:cNvPr>
          <p:cNvPicPr>
            <a:picLocks noChangeAspect="1"/>
          </p:cNvPicPr>
          <p:nvPr/>
        </p:nvPicPr>
        <p:blipFill>
          <a:blip r:embed="rId2"/>
          <a:stretch>
            <a:fillRect/>
          </a:stretch>
        </p:blipFill>
        <p:spPr>
          <a:xfrm>
            <a:off x="6519099" y="1684934"/>
            <a:ext cx="4693398" cy="4685996"/>
          </a:xfrm>
          <a:prstGeom prst="rect">
            <a:avLst/>
          </a:prstGeom>
        </p:spPr>
      </p:pic>
    </p:spTree>
    <p:extLst>
      <p:ext uri="{BB962C8B-B14F-4D97-AF65-F5344CB8AC3E}">
        <p14:creationId xmlns:p14="http://schemas.microsoft.com/office/powerpoint/2010/main" val="3839667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C2EC3-6627-4022-BCC7-A712E14786FF}"/>
              </a:ext>
            </a:extLst>
          </p:cNvPr>
          <p:cNvSpPr>
            <a:spLocks noGrp="1"/>
          </p:cNvSpPr>
          <p:nvPr>
            <p:ph type="title"/>
          </p:nvPr>
        </p:nvSpPr>
        <p:spPr/>
        <p:txBody>
          <a:bodyPr/>
          <a:lstStyle/>
          <a:p>
            <a:pPr algn="ctr"/>
            <a:r>
              <a:rPr lang="en-US" b="1" i="1" dirty="0"/>
              <a:t>TRIPS BY BASES AND MONTHS</a:t>
            </a:r>
            <a:endParaRPr lang="en-IN" b="1" i="1" dirty="0"/>
          </a:p>
        </p:txBody>
      </p:sp>
      <p:sp>
        <p:nvSpPr>
          <p:cNvPr id="3" name="Content Placeholder 2">
            <a:extLst>
              <a:ext uri="{FF2B5EF4-FFF2-40B4-BE49-F238E27FC236}">
                <a16:creationId xmlns:a16="http://schemas.microsoft.com/office/drawing/2014/main" id="{50075132-0E11-4C4A-B304-076A89974505}"/>
              </a:ext>
            </a:extLst>
          </p:cNvPr>
          <p:cNvSpPr>
            <a:spLocks noGrp="1"/>
          </p:cNvSpPr>
          <p:nvPr>
            <p:ph idx="1"/>
          </p:nvPr>
        </p:nvSpPr>
        <p:spPr/>
        <p:txBody>
          <a:bodyPr>
            <a:normAutofit fontScale="85000" lnSpcReduction="20000"/>
          </a:bodyPr>
          <a:lstStyle/>
          <a:p>
            <a:pPr marL="0" indent="0">
              <a:buNone/>
            </a:pPr>
            <a:r>
              <a:rPr lang="en-US" dirty="0">
                <a:latin typeface="Bahnschrift Condensed" panose="020B0502040204020203" pitchFamily="34" charset="0"/>
              </a:rPr>
              <a:t>Commands :-</a:t>
            </a:r>
          </a:p>
          <a:p>
            <a:pPr marL="0" indent="0" algn="l" fontAlgn="base">
              <a:buNone/>
            </a:pPr>
            <a:r>
              <a:rPr lang="en-IN" dirty="0">
                <a:latin typeface="Arial Narrow" panose="020B0606020202030204" pitchFamily="34" charset="0"/>
              </a:rPr>
              <a:t>            </a:t>
            </a:r>
            <a:r>
              <a:rPr lang="en-US" b="0" i="0" dirty="0" err="1">
                <a:solidFill>
                  <a:srgbClr val="000000"/>
                </a:solidFill>
                <a:effectLst/>
                <a:latin typeface="Arial Narrow" panose="020B0606020202030204" pitchFamily="34" charset="0"/>
              </a:rPr>
              <a:t>ggplot</a:t>
            </a:r>
            <a:r>
              <a:rPr lang="en-US" b="0" i="0" dirty="0">
                <a:solidFill>
                  <a:srgbClr val="777777"/>
                </a:solidFill>
                <a:effectLst/>
                <a:latin typeface="Arial Narrow" panose="020B0606020202030204" pitchFamily="34" charset="0"/>
              </a:rPr>
              <a:t>(</a:t>
            </a:r>
            <a:r>
              <a:rPr lang="en-US" b="0" i="0" dirty="0">
                <a:solidFill>
                  <a:srgbClr val="000000"/>
                </a:solidFill>
                <a:effectLst/>
                <a:latin typeface="Arial Narrow" panose="020B0606020202030204" pitchFamily="34" charset="0"/>
              </a:rPr>
              <a:t>data_2014, </a:t>
            </a:r>
            <a:r>
              <a:rPr lang="en-US" b="0" i="0" dirty="0" err="1">
                <a:solidFill>
                  <a:srgbClr val="000000"/>
                </a:solidFill>
                <a:effectLst/>
                <a:latin typeface="Arial Narrow" panose="020B0606020202030204" pitchFamily="34" charset="0"/>
              </a:rPr>
              <a:t>aes</a:t>
            </a:r>
            <a:r>
              <a:rPr lang="en-US" b="0" i="0" dirty="0">
                <a:solidFill>
                  <a:srgbClr val="777777"/>
                </a:solidFill>
                <a:effectLst/>
                <a:latin typeface="Arial Narrow" panose="020B0606020202030204" pitchFamily="34" charset="0"/>
              </a:rPr>
              <a:t>(</a:t>
            </a:r>
            <a:r>
              <a:rPr lang="en-US" b="0" i="0" dirty="0">
                <a:solidFill>
                  <a:srgbClr val="000000"/>
                </a:solidFill>
                <a:effectLst/>
                <a:latin typeface="Arial Narrow" panose="020B0606020202030204" pitchFamily="34" charset="0"/>
              </a:rPr>
              <a:t>Base, fill = month</a:t>
            </a:r>
            <a:r>
              <a:rPr lang="en-US" b="0" i="0" dirty="0">
                <a:solidFill>
                  <a:srgbClr val="777777"/>
                </a:solidFill>
                <a:effectLst/>
                <a:latin typeface="Arial Narrow" panose="020B0606020202030204" pitchFamily="34" charset="0"/>
              </a:rPr>
              <a:t>))</a:t>
            </a:r>
            <a:r>
              <a:rPr lang="en-US" b="0" i="0" dirty="0">
                <a:solidFill>
                  <a:srgbClr val="000000"/>
                </a:solidFill>
                <a:effectLst/>
                <a:latin typeface="Arial Narrow" panose="020B0606020202030204" pitchFamily="34" charset="0"/>
              </a:rPr>
              <a:t> + </a:t>
            </a:r>
            <a:endParaRPr lang="en-US" b="0" i="0" dirty="0">
              <a:solidFill>
                <a:srgbClr val="787878"/>
              </a:solidFill>
              <a:effectLst/>
              <a:latin typeface="Arial Narrow" panose="020B0606020202030204" pitchFamily="34" charset="0"/>
            </a:endParaRPr>
          </a:p>
          <a:p>
            <a:pPr marL="0" indent="0" algn="l" fontAlgn="base">
              <a:buNone/>
            </a:pPr>
            <a:r>
              <a:rPr lang="en-US" b="0" i="0" dirty="0">
                <a:solidFill>
                  <a:srgbClr val="000000"/>
                </a:solidFill>
                <a:effectLst/>
                <a:latin typeface="Arial Narrow" panose="020B0606020202030204" pitchFamily="34" charset="0"/>
              </a:rPr>
              <a:t>          </a:t>
            </a:r>
            <a:r>
              <a:rPr lang="en-US" b="0" i="0" dirty="0" err="1">
                <a:solidFill>
                  <a:srgbClr val="000000"/>
                </a:solidFill>
                <a:effectLst/>
                <a:latin typeface="Arial Narrow" panose="020B0606020202030204" pitchFamily="34" charset="0"/>
              </a:rPr>
              <a:t>geom_bar</a:t>
            </a:r>
            <a:r>
              <a:rPr lang="en-US" b="0" i="0" dirty="0">
                <a:solidFill>
                  <a:srgbClr val="777777"/>
                </a:solidFill>
                <a:effectLst/>
                <a:latin typeface="Arial Narrow" panose="020B0606020202030204" pitchFamily="34" charset="0"/>
              </a:rPr>
              <a:t>(</a:t>
            </a:r>
            <a:r>
              <a:rPr lang="en-US" b="0" i="0" dirty="0">
                <a:solidFill>
                  <a:srgbClr val="000000"/>
                </a:solidFill>
                <a:effectLst/>
                <a:latin typeface="Arial Narrow" panose="020B0606020202030204" pitchFamily="34" charset="0"/>
              </a:rPr>
              <a:t>position = </a:t>
            </a:r>
            <a:r>
              <a:rPr lang="en-US" b="0" i="0" dirty="0">
                <a:solidFill>
                  <a:srgbClr val="320FE3"/>
                </a:solidFill>
                <a:effectLst/>
                <a:latin typeface="Arial Narrow" panose="020B0606020202030204" pitchFamily="34" charset="0"/>
              </a:rPr>
              <a:t>"dodge"</a:t>
            </a:r>
            <a:r>
              <a:rPr lang="en-US" b="0" i="0" dirty="0">
                <a:solidFill>
                  <a:srgbClr val="777777"/>
                </a:solidFill>
                <a:effectLst/>
                <a:latin typeface="Arial Narrow" panose="020B0606020202030204" pitchFamily="34" charset="0"/>
              </a:rPr>
              <a:t>)</a:t>
            </a:r>
            <a:r>
              <a:rPr lang="en-US" b="0" i="0" dirty="0">
                <a:solidFill>
                  <a:srgbClr val="000000"/>
                </a:solidFill>
                <a:effectLst/>
                <a:latin typeface="Arial Narrow" panose="020B0606020202030204" pitchFamily="34" charset="0"/>
              </a:rPr>
              <a:t> +</a:t>
            </a:r>
            <a:endParaRPr lang="en-US" b="0" i="0" dirty="0">
              <a:solidFill>
                <a:srgbClr val="787878"/>
              </a:solidFill>
              <a:effectLst/>
              <a:latin typeface="Arial Narrow" panose="020B0606020202030204" pitchFamily="34" charset="0"/>
            </a:endParaRPr>
          </a:p>
          <a:p>
            <a:pPr marL="0" indent="0" algn="l" fontAlgn="base">
              <a:buNone/>
            </a:pPr>
            <a:r>
              <a:rPr lang="en-US" b="0" i="0" dirty="0">
                <a:solidFill>
                  <a:srgbClr val="000000"/>
                </a:solidFill>
                <a:effectLst/>
                <a:latin typeface="Arial Narrow" panose="020B0606020202030204" pitchFamily="34" charset="0"/>
              </a:rPr>
              <a:t>          </a:t>
            </a:r>
            <a:r>
              <a:rPr lang="en-US" b="0" i="0" dirty="0" err="1">
                <a:solidFill>
                  <a:srgbClr val="000000"/>
                </a:solidFill>
                <a:effectLst/>
                <a:latin typeface="Arial Narrow" panose="020B0606020202030204" pitchFamily="34" charset="0"/>
              </a:rPr>
              <a:t>scale_y_continuous</a:t>
            </a:r>
            <a:r>
              <a:rPr lang="en-US" b="0" i="0" dirty="0">
                <a:solidFill>
                  <a:srgbClr val="777777"/>
                </a:solidFill>
                <a:effectLst/>
                <a:latin typeface="Arial Narrow" panose="020B0606020202030204" pitchFamily="34" charset="0"/>
              </a:rPr>
              <a:t>(</a:t>
            </a:r>
            <a:r>
              <a:rPr lang="en-US" b="0" i="0" dirty="0">
                <a:solidFill>
                  <a:srgbClr val="000000"/>
                </a:solidFill>
                <a:effectLst/>
                <a:latin typeface="Arial Narrow" panose="020B0606020202030204" pitchFamily="34" charset="0"/>
              </a:rPr>
              <a:t>labels = comma</a:t>
            </a:r>
            <a:r>
              <a:rPr lang="en-US" b="0" i="0" dirty="0">
                <a:solidFill>
                  <a:srgbClr val="777777"/>
                </a:solidFill>
                <a:effectLst/>
                <a:latin typeface="Arial Narrow" panose="020B0606020202030204" pitchFamily="34" charset="0"/>
              </a:rPr>
              <a:t>)</a:t>
            </a:r>
            <a:r>
              <a:rPr lang="en-US" b="0" i="0" dirty="0">
                <a:solidFill>
                  <a:srgbClr val="000000"/>
                </a:solidFill>
                <a:effectLst/>
                <a:latin typeface="Arial Narrow" panose="020B0606020202030204" pitchFamily="34" charset="0"/>
              </a:rPr>
              <a:t> +</a:t>
            </a:r>
            <a:endParaRPr lang="en-US" b="0" i="0" dirty="0">
              <a:solidFill>
                <a:srgbClr val="787878"/>
              </a:solidFill>
              <a:effectLst/>
              <a:latin typeface="Arial Narrow" panose="020B0606020202030204" pitchFamily="34" charset="0"/>
            </a:endParaRPr>
          </a:p>
          <a:p>
            <a:pPr marL="0" indent="0" algn="l" fontAlgn="base">
              <a:buNone/>
            </a:pPr>
            <a:r>
              <a:rPr lang="en-US" b="0" i="0" dirty="0">
                <a:solidFill>
                  <a:srgbClr val="000000"/>
                </a:solidFill>
                <a:effectLst/>
                <a:latin typeface="Arial Narrow" panose="020B0606020202030204" pitchFamily="34" charset="0"/>
              </a:rPr>
              <a:t>          </a:t>
            </a:r>
            <a:r>
              <a:rPr lang="en-US" b="0" i="0" dirty="0" err="1">
                <a:solidFill>
                  <a:srgbClr val="000000"/>
                </a:solidFill>
                <a:effectLst/>
                <a:latin typeface="Arial Narrow" panose="020B0606020202030204" pitchFamily="34" charset="0"/>
              </a:rPr>
              <a:t>ggtitle</a:t>
            </a:r>
            <a:r>
              <a:rPr lang="en-US" b="0" i="0" dirty="0">
                <a:solidFill>
                  <a:srgbClr val="777777"/>
                </a:solidFill>
                <a:effectLst/>
                <a:latin typeface="Arial Narrow" panose="020B0606020202030204" pitchFamily="34" charset="0"/>
              </a:rPr>
              <a:t>(</a:t>
            </a:r>
            <a:r>
              <a:rPr lang="en-US" b="0" i="0" dirty="0">
                <a:solidFill>
                  <a:srgbClr val="320FE3"/>
                </a:solidFill>
                <a:effectLst/>
                <a:latin typeface="Arial Narrow" panose="020B0606020202030204" pitchFamily="34" charset="0"/>
              </a:rPr>
              <a:t>"Trips by Bases and Month"</a:t>
            </a:r>
            <a:r>
              <a:rPr lang="en-US" b="0" i="0" dirty="0">
                <a:solidFill>
                  <a:srgbClr val="777777"/>
                </a:solidFill>
                <a:effectLst/>
                <a:latin typeface="Arial Narrow" panose="020B0606020202030204" pitchFamily="34" charset="0"/>
              </a:rPr>
              <a:t>)</a:t>
            </a:r>
            <a:r>
              <a:rPr lang="en-US" b="0" i="0" dirty="0">
                <a:solidFill>
                  <a:srgbClr val="000000"/>
                </a:solidFill>
                <a:effectLst/>
                <a:latin typeface="Arial Narrow" panose="020B0606020202030204" pitchFamily="34" charset="0"/>
              </a:rPr>
              <a:t> +</a:t>
            </a:r>
            <a:endParaRPr lang="en-US" b="0" i="0" dirty="0">
              <a:solidFill>
                <a:srgbClr val="787878"/>
              </a:solidFill>
              <a:effectLst/>
              <a:latin typeface="Arial Narrow" panose="020B0606020202030204" pitchFamily="34" charset="0"/>
            </a:endParaRPr>
          </a:p>
          <a:p>
            <a:pPr marL="0" indent="0" algn="l" fontAlgn="base">
              <a:buNone/>
            </a:pPr>
            <a:r>
              <a:rPr lang="en-US" b="0" i="0" dirty="0">
                <a:solidFill>
                  <a:srgbClr val="000000"/>
                </a:solidFill>
                <a:effectLst/>
                <a:latin typeface="Arial Narrow" panose="020B0606020202030204" pitchFamily="34" charset="0"/>
              </a:rPr>
              <a:t>          </a:t>
            </a:r>
            <a:r>
              <a:rPr lang="en-US" b="0" i="0" dirty="0" err="1">
                <a:solidFill>
                  <a:srgbClr val="000000"/>
                </a:solidFill>
                <a:effectLst/>
                <a:latin typeface="Arial Narrow" panose="020B0606020202030204" pitchFamily="34" charset="0"/>
              </a:rPr>
              <a:t>scale_fill_manual</a:t>
            </a:r>
            <a:r>
              <a:rPr lang="en-US" b="0" i="0" dirty="0">
                <a:solidFill>
                  <a:srgbClr val="777777"/>
                </a:solidFill>
                <a:effectLst/>
                <a:latin typeface="Arial Narrow" panose="020B0606020202030204" pitchFamily="34" charset="0"/>
              </a:rPr>
              <a:t>(</a:t>
            </a:r>
            <a:r>
              <a:rPr lang="en-US" b="0" i="0" dirty="0">
                <a:solidFill>
                  <a:srgbClr val="000000"/>
                </a:solidFill>
                <a:effectLst/>
                <a:latin typeface="Arial Narrow" panose="020B0606020202030204" pitchFamily="34" charset="0"/>
              </a:rPr>
              <a:t>values = colors</a:t>
            </a:r>
            <a:r>
              <a:rPr lang="en-US" b="0" i="0" dirty="0">
                <a:solidFill>
                  <a:srgbClr val="777777"/>
                </a:solidFill>
                <a:effectLst/>
                <a:latin typeface="Arial Narrow" panose="020B0606020202030204" pitchFamily="34" charset="0"/>
              </a:rPr>
              <a:t>)</a:t>
            </a:r>
          </a:p>
          <a:p>
            <a:pPr marL="0" indent="0" algn="l" fontAlgn="base">
              <a:buNone/>
            </a:pPr>
            <a:r>
              <a:rPr lang="en-US" dirty="0">
                <a:latin typeface="Bahnschrift Condensed" panose="020B0502040204020203" pitchFamily="34" charset="0"/>
              </a:rPr>
              <a:t>Output :-</a:t>
            </a:r>
          </a:p>
          <a:p>
            <a:pPr marL="0" indent="0" algn="l" fontAlgn="base">
              <a:buNone/>
            </a:pPr>
            <a:r>
              <a:rPr lang="en-US" b="0" i="0" dirty="0">
                <a:effectLst/>
                <a:latin typeface="Arial Narrow" panose="020B0606020202030204" pitchFamily="34" charset="0"/>
              </a:rPr>
              <a:t>        So above graph clearly shows number of trips in different month from</a:t>
            </a:r>
          </a:p>
          <a:p>
            <a:pPr marL="0" indent="0" algn="l" fontAlgn="base">
              <a:buNone/>
            </a:pPr>
            <a:r>
              <a:rPr lang="en-US" b="0" i="0" dirty="0">
                <a:effectLst/>
                <a:latin typeface="Arial Narrow" panose="020B0606020202030204" pitchFamily="34" charset="0"/>
              </a:rPr>
              <a:t> different </a:t>
            </a:r>
            <a:r>
              <a:rPr lang="en-US" dirty="0">
                <a:latin typeface="Arial Narrow" panose="020B0606020202030204" pitchFamily="34" charset="0"/>
              </a:rPr>
              <a:t>bases. So there was maximum trips from base B02617 in the </a:t>
            </a:r>
          </a:p>
          <a:p>
            <a:pPr marL="0" indent="0" algn="l" fontAlgn="base">
              <a:buNone/>
            </a:pPr>
            <a:r>
              <a:rPr lang="en-US" dirty="0">
                <a:latin typeface="Arial Narrow" panose="020B0606020202030204" pitchFamily="34" charset="0"/>
              </a:rPr>
              <a:t>month of September. Where as minimum number of trips from base B02764 </a:t>
            </a:r>
          </a:p>
          <a:p>
            <a:pPr marL="0" indent="0" algn="l" fontAlgn="base">
              <a:buNone/>
            </a:pPr>
            <a:r>
              <a:rPr lang="en-US" dirty="0">
                <a:latin typeface="Arial Narrow" panose="020B0606020202030204" pitchFamily="34" charset="0"/>
              </a:rPr>
              <a:t>in the month of July. In most of the base we can see most number of trips in </a:t>
            </a:r>
          </a:p>
          <a:p>
            <a:pPr marL="0" indent="0" algn="l" fontAlgn="base">
              <a:buNone/>
            </a:pPr>
            <a:r>
              <a:rPr lang="en-IN" dirty="0">
                <a:latin typeface="Arial Narrow" panose="020B0606020202030204" pitchFamily="34" charset="0"/>
              </a:rPr>
              <a:t>month of September where as least number of trips changes randomly from month to</a:t>
            </a:r>
          </a:p>
          <a:p>
            <a:pPr marL="0" indent="0" algn="l" fontAlgn="base">
              <a:buNone/>
            </a:pPr>
            <a:r>
              <a:rPr lang="en-IN">
                <a:latin typeface="Arial Narrow" panose="020B0606020202030204" pitchFamily="34" charset="0"/>
              </a:rPr>
              <a:t>month</a:t>
            </a:r>
            <a:r>
              <a:rPr lang="en-IN" dirty="0">
                <a:latin typeface="Arial Narrow" panose="020B0606020202030204" pitchFamily="34" charset="0"/>
              </a:rPr>
              <a:t>.</a:t>
            </a:r>
          </a:p>
        </p:txBody>
      </p:sp>
      <p:pic>
        <p:nvPicPr>
          <p:cNvPr id="5" name="Picture 4">
            <a:extLst>
              <a:ext uri="{FF2B5EF4-FFF2-40B4-BE49-F238E27FC236}">
                <a16:creationId xmlns:a16="http://schemas.microsoft.com/office/drawing/2014/main" id="{0F50B6EA-CEFF-4A60-8F30-F8C651562273}"/>
              </a:ext>
            </a:extLst>
          </p:cNvPr>
          <p:cNvPicPr>
            <a:picLocks noChangeAspect="1"/>
          </p:cNvPicPr>
          <p:nvPr/>
        </p:nvPicPr>
        <p:blipFill>
          <a:blip r:embed="rId2"/>
          <a:stretch>
            <a:fillRect/>
          </a:stretch>
        </p:blipFill>
        <p:spPr>
          <a:xfrm>
            <a:off x="6815058" y="1746995"/>
            <a:ext cx="4569081" cy="4561874"/>
          </a:xfrm>
          <a:prstGeom prst="rect">
            <a:avLst/>
          </a:prstGeom>
        </p:spPr>
      </p:pic>
    </p:spTree>
    <p:extLst>
      <p:ext uri="{BB962C8B-B14F-4D97-AF65-F5344CB8AC3E}">
        <p14:creationId xmlns:p14="http://schemas.microsoft.com/office/powerpoint/2010/main" val="1030733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BC8B-462A-4102-BE51-8F1981485FC2}"/>
              </a:ext>
            </a:extLst>
          </p:cNvPr>
          <p:cNvSpPr>
            <a:spLocks noGrp="1"/>
          </p:cNvSpPr>
          <p:nvPr>
            <p:ph type="title"/>
          </p:nvPr>
        </p:nvSpPr>
        <p:spPr/>
        <p:txBody>
          <a:bodyPr/>
          <a:lstStyle/>
          <a:p>
            <a:pPr algn="ctr"/>
            <a:r>
              <a:rPr lang="en-US" b="1" i="1" dirty="0"/>
              <a:t>TRIPS BY BASES WEEKDAY WISE</a:t>
            </a:r>
            <a:endParaRPr lang="en-IN" b="1" i="1" dirty="0"/>
          </a:p>
        </p:txBody>
      </p:sp>
      <p:sp>
        <p:nvSpPr>
          <p:cNvPr id="5" name="Content Placeholder 4">
            <a:extLst>
              <a:ext uri="{FF2B5EF4-FFF2-40B4-BE49-F238E27FC236}">
                <a16:creationId xmlns:a16="http://schemas.microsoft.com/office/drawing/2014/main" id="{34E36E2B-C73C-4518-8C8A-53BA3622679A}"/>
              </a:ext>
            </a:extLst>
          </p:cNvPr>
          <p:cNvSpPr>
            <a:spLocks noGrp="1"/>
          </p:cNvSpPr>
          <p:nvPr>
            <p:ph idx="1"/>
          </p:nvPr>
        </p:nvSpPr>
        <p:spPr/>
        <p:txBody>
          <a:bodyPr>
            <a:normAutofit/>
          </a:bodyPr>
          <a:lstStyle/>
          <a:p>
            <a:pPr marL="0" indent="0">
              <a:buNone/>
            </a:pPr>
            <a:r>
              <a:rPr lang="en-US" dirty="0">
                <a:latin typeface="Bahnschrift Condensed" panose="020B0502040204020203" pitchFamily="34" charset="0"/>
              </a:rPr>
              <a:t>Command :-</a:t>
            </a:r>
          </a:p>
          <a:p>
            <a:pPr marL="0" indent="0">
              <a:buNone/>
            </a:pPr>
            <a:r>
              <a:rPr lang="en-US" dirty="0">
                <a:latin typeface="Bahnschrift Condensed" panose="020B0502040204020203" pitchFamily="34" charset="0"/>
              </a:rPr>
              <a:t>                     </a:t>
            </a:r>
            <a:r>
              <a:rPr lang="en-US" dirty="0" err="1">
                <a:latin typeface="Arial Narrow" panose="020B0606020202030204" pitchFamily="34" charset="0"/>
              </a:rPr>
              <a:t>ggplot</a:t>
            </a:r>
            <a:r>
              <a:rPr lang="en-US" dirty="0">
                <a:latin typeface="Arial Narrow" panose="020B0606020202030204" pitchFamily="34" charset="0"/>
              </a:rPr>
              <a:t>(data_2014, </a:t>
            </a:r>
            <a:r>
              <a:rPr lang="en-US" dirty="0" err="1">
                <a:latin typeface="Arial Narrow" panose="020B0606020202030204" pitchFamily="34" charset="0"/>
              </a:rPr>
              <a:t>aes</a:t>
            </a:r>
            <a:r>
              <a:rPr lang="en-US" dirty="0">
                <a:latin typeface="Arial Narrow" panose="020B0606020202030204" pitchFamily="34" charset="0"/>
              </a:rPr>
              <a:t>(Base, fill = </a:t>
            </a:r>
            <a:r>
              <a:rPr lang="en-US" dirty="0" err="1">
                <a:latin typeface="Arial Narrow" panose="020B0606020202030204" pitchFamily="34" charset="0"/>
              </a:rPr>
              <a:t>dayofweek</a:t>
            </a:r>
            <a:r>
              <a:rPr lang="en-US" dirty="0">
                <a:latin typeface="Arial Narrow" panose="020B0606020202030204" pitchFamily="34" charset="0"/>
              </a:rPr>
              <a:t>)) + </a:t>
            </a:r>
          </a:p>
          <a:p>
            <a:pPr marL="0" indent="0">
              <a:buNone/>
            </a:pPr>
            <a:r>
              <a:rPr lang="en-US" dirty="0">
                <a:latin typeface="Arial Narrow" panose="020B0606020202030204" pitchFamily="34" charset="0"/>
              </a:rPr>
              <a:t>                      </a:t>
            </a:r>
            <a:r>
              <a:rPr lang="en-US" dirty="0" err="1">
                <a:latin typeface="Arial Narrow" panose="020B0606020202030204" pitchFamily="34" charset="0"/>
              </a:rPr>
              <a:t>geom_bar</a:t>
            </a:r>
            <a:r>
              <a:rPr lang="en-US" dirty="0">
                <a:latin typeface="Arial Narrow" panose="020B0606020202030204" pitchFamily="34" charset="0"/>
              </a:rPr>
              <a:t>(position = "dodge") +</a:t>
            </a:r>
          </a:p>
          <a:p>
            <a:pPr marL="0" indent="0">
              <a:buNone/>
            </a:pPr>
            <a:r>
              <a:rPr lang="en-US" dirty="0">
                <a:latin typeface="Arial Narrow" panose="020B0606020202030204" pitchFamily="34" charset="0"/>
              </a:rPr>
              <a:t>                      </a:t>
            </a:r>
            <a:r>
              <a:rPr lang="en-US" dirty="0" err="1">
                <a:latin typeface="Arial Narrow" panose="020B0606020202030204" pitchFamily="34" charset="0"/>
              </a:rPr>
              <a:t>scale_y_continuous</a:t>
            </a:r>
            <a:r>
              <a:rPr lang="en-US" dirty="0">
                <a:latin typeface="Arial Narrow" panose="020B0606020202030204" pitchFamily="34" charset="0"/>
              </a:rPr>
              <a:t>(labels = comma) +</a:t>
            </a:r>
          </a:p>
          <a:p>
            <a:pPr marL="0" indent="0">
              <a:buNone/>
            </a:pPr>
            <a:r>
              <a:rPr lang="en-US" dirty="0">
                <a:latin typeface="Arial Narrow" panose="020B0606020202030204" pitchFamily="34" charset="0"/>
              </a:rPr>
              <a:t>                      </a:t>
            </a:r>
            <a:r>
              <a:rPr lang="en-US" dirty="0" err="1">
                <a:latin typeface="Arial Narrow" panose="020B0606020202030204" pitchFamily="34" charset="0"/>
              </a:rPr>
              <a:t>ggtitle</a:t>
            </a:r>
            <a:r>
              <a:rPr lang="en-US" dirty="0">
                <a:latin typeface="Arial Narrow" panose="020B0606020202030204" pitchFamily="34" charset="0"/>
              </a:rPr>
              <a:t>("Trips by Bases and </a:t>
            </a:r>
            <a:r>
              <a:rPr lang="en-US" dirty="0" err="1">
                <a:latin typeface="Arial Narrow" panose="020B0606020202030204" pitchFamily="34" charset="0"/>
              </a:rPr>
              <a:t>DayofWeek</a:t>
            </a:r>
            <a:r>
              <a:rPr lang="en-US" dirty="0">
                <a:latin typeface="Arial Narrow" panose="020B0606020202030204" pitchFamily="34" charset="0"/>
              </a:rPr>
              <a:t>") +</a:t>
            </a:r>
          </a:p>
          <a:p>
            <a:pPr marL="0" indent="0">
              <a:buNone/>
            </a:pPr>
            <a:r>
              <a:rPr lang="en-US" dirty="0">
                <a:latin typeface="Arial Narrow" panose="020B0606020202030204" pitchFamily="34" charset="0"/>
              </a:rPr>
              <a:t>                      </a:t>
            </a:r>
            <a:r>
              <a:rPr lang="en-US" dirty="0" err="1">
                <a:latin typeface="Arial Narrow" panose="020B0606020202030204" pitchFamily="34" charset="0"/>
              </a:rPr>
              <a:t>scale_fill_manual</a:t>
            </a:r>
            <a:r>
              <a:rPr lang="en-US" dirty="0">
                <a:latin typeface="Arial Narrow" panose="020B0606020202030204" pitchFamily="34" charset="0"/>
              </a:rPr>
              <a:t>(values = colors)</a:t>
            </a:r>
          </a:p>
          <a:p>
            <a:pPr marL="0" indent="0">
              <a:buNone/>
            </a:pPr>
            <a:r>
              <a:rPr lang="en-US" dirty="0">
                <a:latin typeface="Bahnschrift Condensed" panose="020B0502040204020203" pitchFamily="34" charset="0"/>
              </a:rPr>
              <a:t>Output :-</a:t>
            </a:r>
          </a:p>
          <a:p>
            <a:pPr marL="0" indent="0">
              <a:buNone/>
            </a:pPr>
            <a:r>
              <a:rPr lang="en-US" dirty="0">
                <a:latin typeface="Bahnschrift Condensed" panose="020B0502040204020203" pitchFamily="34" charset="0"/>
              </a:rPr>
              <a:t>       </a:t>
            </a:r>
            <a:r>
              <a:rPr lang="en-US" dirty="0">
                <a:latin typeface="Arial Narrow" panose="020B0606020202030204" pitchFamily="34" charset="0"/>
              </a:rPr>
              <a:t>Above graph represent number of trips from each base with respect to </a:t>
            </a:r>
          </a:p>
          <a:p>
            <a:pPr marL="0" indent="0">
              <a:buNone/>
            </a:pPr>
            <a:r>
              <a:rPr lang="en-US" dirty="0">
                <a:latin typeface="Arial Narrow" panose="020B0606020202030204" pitchFamily="34" charset="0"/>
              </a:rPr>
              <a:t>week days. In general there is most number of trips from each base on </a:t>
            </a:r>
          </a:p>
          <a:p>
            <a:pPr marL="0" indent="0">
              <a:buNone/>
            </a:pPr>
            <a:r>
              <a:rPr lang="en-US">
                <a:latin typeface="Arial Narrow" panose="020B0606020202030204" pitchFamily="34" charset="0"/>
              </a:rPr>
              <a:t>Thursday </a:t>
            </a:r>
            <a:r>
              <a:rPr lang="en-US" dirty="0">
                <a:latin typeface="Arial Narrow" panose="020B0606020202030204" pitchFamily="34" charset="0"/>
              </a:rPr>
              <a:t>and lowest </a:t>
            </a:r>
            <a:r>
              <a:rPr lang="en-US">
                <a:latin typeface="Arial Narrow" panose="020B0606020202030204" pitchFamily="34" charset="0"/>
              </a:rPr>
              <a:t>number of </a:t>
            </a:r>
            <a:r>
              <a:rPr lang="en-US" dirty="0">
                <a:latin typeface="Arial Narrow" panose="020B0606020202030204" pitchFamily="34" charset="0"/>
              </a:rPr>
              <a:t>trips mostly in Sunday as it comes Holliday.</a:t>
            </a:r>
          </a:p>
          <a:p>
            <a:pPr marL="0" indent="0">
              <a:buNone/>
            </a:pPr>
            <a:endParaRPr lang="en-IN" dirty="0">
              <a:latin typeface="Bahnschrift Condensed" panose="020B0502040204020203" pitchFamily="34" charset="0"/>
            </a:endParaRPr>
          </a:p>
        </p:txBody>
      </p:sp>
      <p:pic>
        <p:nvPicPr>
          <p:cNvPr id="7" name="Picture 6">
            <a:extLst>
              <a:ext uri="{FF2B5EF4-FFF2-40B4-BE49-F238E27FC236}">
                <a16:creationId xmlns:a16="http://schemas.microsoft.com/office/drawing/2014/main" id="{4F46E119-B95A-4606-B189-920D84888E5B}"/>
              </a:ext>
            </a:extLst>
          </p:cNvPr>
          <p:cNvPicPr>
            <a:picLocks noChangeAspect="1"/>
          </p:cNvPicPr>
          <p:nvPr/>
        </p:nvPicPr>
        <p:blipFill>
          <a:blip r:embed="rId2"/>
          <a:stretch>
            <a:fillRect/>
          </a:stretch>
        </p:blipFill>
        <p:spPr>
          <a:xfrm>
            <a:off x="6951215" y="1652558"/>
            <a:ext cx="4570057" cy="4562848"/>
          </a:xfrm>
          <a:prstGeom prst="rect">
            <a:avLst/>
          </a:prstGeom>
        </p:spPr>
      </p:pic>
    </p:spTree>
    <p:extLst>
      <p:ext uri="{BB962C8B-B14F-4D97-AF65-F5344CB8AC3E}">
        <p14:creationId xmlns:p14="http://schemas.microsoft.com/office/powerpoint/2010/main" val="2403181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36B34-84D9-4F8C-A537-112F2ADDE78C}"/>
              </a:ext>
            </a:extLst>
          </p:cNvPr>
          <p:cNvSpPr>
            <a:spLocks noGrp="1"/>
          </p:cNvSpPr>
          <p:nvPr>
            <p:ph type="title"/>
          </p:nvPr>
        </p:nvSpPr>
        <p:spPr/>
        <p:txBody>
          <a:bodyPr>
            <a:normAutofit/>
          </a:bodyPr>
          <a:lstStyle/>
          <a:p>
            <a:r>
              <a:rPr lang="en-US" sz="3600" b="1" i="1" dirty="0"/>
              <a:t>HOUR WISE NUMBER OF TRIPS IN EACH DAY</a:t>
            </a:r>
            <a:endParaRPr lang="en-IN" sz="3600" b="1" i="1" dirty="0"/>
          </a:p>
        </p:txBody>
      </p:sp>
      <p:sp>
        <p:nvSpPr>
          <p:cNvPr id="5" name="Content Placeholder 4">
            <a:extLst>
              <a:ext uri="{FF2B5EF4-FFF2-40B4-BE49-F238E27FC236}">
                <a16:creationId xmlns:a16="http://schemas.microsoft.com/office/drawing/2014/main" id="{14E70847-843E-4DC0-8BF2-93CFAFFCE7B7}"/>
              </a:ext>
            </a:extLst>
          </p:cNvPr>
          <p:cNvSpPr>
            <a:spLocks noGrp="1"/>
          </p:cNvSpPr>
          <p:nvPr>
            <p:ph idx="1"/>
          </p:nvPr>
        </p:nvSpPr>
        <p:spPr>
          <a:xfrm>
            <a:off x="1066800" y="2103120"/>
            <a:ext cx="10058400" cy="3849624"/>
          </a:xfrm>
        </p:spPr>
        <p:txBody>
          <a:bodyPr/>
          <a:lstStyle/>
          <a:p>
            <a:pPr marL="0" indent="0">
              <a:buNone/>
            </a:pPr>
            <a:r>
              <a:rPr lang="en-US" dirty="0">
                <a:latin typeface="Bahnschrift Condensed" panose="020B0502040204020203" pitchFamily="34" charset="0"/>
              </a:rPr>
              <a:t>Command :-</a:t>
            </a:r>
          </a:p>
          <a:p>
            <a:pPr marL="0" indent="0">
              <a:buNone/>
            </a:pPr>
            <a:r>
              <a:rPr lang="en-IN" dirty="0">
                <a:latin typeface="Bahnschrift Condensed" panose="020B0502040204020203" pitchFamily="34" charset="0"/>
              </a:rPr>
              <a:t>            </a:t>
            </a:r>
            <a:r>
              <a:rPr lang="en-US" dirty="0" err="1">
                <a:latin typeface="Arial Narrow" panose="020B0606020202030204" pitchFamily="34" charset="0"/>
              </a:rPr>
              <a:t>day_and_hour</a:t>
            </a:r>
            <a:r>
              <a:rPr lang="en-US" dirty="0">
                <a:latin typeface="Arial Narrow" panose="020B0606020202030204" pitchFamily="34" charset="0"/>
              </a:rPr>
              <a:t> &lt;- data_2014 %&gt;%</a:t>
            </a:r>
          </a:p>
          <a:p>
            <a:pPr marL="0" indent="0">
              <a:buNone/>
            </a:pPr>
            <a:r>
              <a:rPr lang="en-US" dirty="0">
                <a:latin typeface="Arial Narrow" panose="020B0606020202030204" pitchFamily="34" charset="0"/>
              </a:rPr>
              <a:t>           </a:t>
            </a:r>
            <a:r>
              <a:rPr lang="en-US" dirty="0" err="1">
                <a:latin typeface="Arial Narrow" panose="020B0606020202030204" pitchFamily="34" charset="0"/>
              </a:rPr>
              <a:t>group_by</a:t>
            </a:r>
            <a:r>
              <a:rPr lang="en-US" dirty="0">
                <a:latin typeface="Arial Narrow" panose="020B0606020202030204" pitchFamily="34" charset="0"/>
              </a:rPr>
              <a:t>(day, hour) %&gt;%</a:t>
            </a:r>
          </a:p>
          <a:p>
            <a:pPr marL="0" indent="0">
              <a:buNone/>
            </a:pPr>
            <a:r>
              <a:rPr lang="en-US" dirty="0">
                <a:latin typeface="Arial Narrow" panose="020B0606020202030204" pitchFamily="34" charset="0"/>
              </a:rPr>
              <a:t>           </a:t>
            </a:r>
            <a:r>
              <a:rPr lang="en-US" dirty="0" err="1">
                <a:latin typeface="Arial Narrow" panose="020B0606020202030204" pitchFamily="34" charset="0"/>
              </a:rPr>
              <a:t>dplyr</a:t>
            </a:r>
            <a:r>
              <a:rPr lang="en-US" dirty="0">
                <a:latin typeface="Arial Narrow" panose="020B0606020202030204" pitchFamily="34" charset="0"/>
              </a:rPr>
              <a:t>::summarize(Total = n())</a:t>
            </a:r>
          </a:p>
          <a:p>
            <a:pPr marL="0" indent="0">
              <a:buNone/>
            </a:pPr>
            <a:r>
              <a:rPr lang="en-US" dirty="0">
                <a:latin typeface="Arial Narrow" panose="020B0606020202030204" pitchFamily="34" charset="0"/>
              </a:rPr>
              <a:t>           </a:t>
            </a:r>
            <a:r>
              <a:rPr lang="en-US" dirty="0" err="1">
                <a:latin typeface="Arial Narrow" panose="020B0606020202030204" pitchFamily="34" charset="0"/>
              </a:rPr>
              <a:t>datatable</a:t>
            </a:r>
            <a:r>
              <a:rPr lang="en-US" dirty="0">
                <a:latin typeface="Arial Narrow" panose="020B0606020202030204" pitchFamily="34" charset="0"/>
              </a:rPr>
              <a:t>(</a:t>
            </a:r>
            <a:r>
              <a:rPr lang="en-US" dirty="0" err="1">
                <a:latin typeface="Arial Narrow" panose="020B0606020202030204" pitchFamily="34" charset="0"/>
              </a:rPr>
              <a:t>day_and_hour</a:t>
            </a:r>
            <a:r>
              <a:rPr lang="en-US" dirty="0">
                <a:latin typeface="Arial Narrow" panose="020B0606020202030204" pitchFamily="34" charset="0"/>
              </a:rPr>
              <a:t>)</a:t>
            </a:r>
            <a:r>
              <a:rPr lang="en-IN" dirty="0">
                <a:latin typeface="Arial Narrow" panose="020B0606020202030204" pitchFamily="34" charset="0"/>
              </a:rPr>
              <a:t> </a:t>
            </a:r>
          </a:p>
          <a:p>
            <a:pPr marL="0" indent="0">
              <a:buNone/>
            </a:pPr>
            <a:r>
              <a:rPr lang="en-IN" dirty="0">
                <a:latin typeface="Bahnschrift Condensed" panose="020B0502040204020203" pitchFamily="34" charset="0"/>
              </a:rPr>
              <a:t>Output :-</a:t>
            </a:r>
          </a:p>
          <a:p>
            <a:pPr marL="0" indent="0">
              <a:buNone/>
            </a:pPr>
            <a:r>
              <a:rPr lang="en-IN" dirty="0">
                <a:latin typeface="Arial Narrow" panose="020B0606020202030204" pitchFamily="34" charset="0"/>
              </a:rPr>
              <a:t>This table basically represent hour wise number of trips in each and every day.</a:t>
            </a:r>
          </a:p>
          <a:p>
            <a:pPr marL="0" indent="0">
              <a:buNone/>
            </a:pPr>
            <a:r>
              <a:rPr lang="en-IN" dirty="0">
                <a:latin typeface="Arial Narrow" panose="020B0606020202030204" pitchFamily="34" charset="0"/>
              </a:rPr>
              <a:t>Let do some analysis on this table.</a:t>
            </a:r>
          </a:p>
          <a:p>
            <a:pPr marL="0" indent="0">
              <a:buNone/>
            </a:pPr>
            <a:r>
              <a:rPr lang="en-IN" dirty="0">
                <a:latin typeface="Arial Narrow" panose="020B0606020202030204" pitchFamily="34" charset="0"/>
              </a:rPr>
              <a:t>          </a:t>
            </a:r>
            <a:endParaRPr lang="en-US" dirty="0">
              <a:latin typeface="Arial Narrow" panose="020B0606020202030204" pitchFamily="34" charset="0"/>
            </a:endParaRPr>
          </a:p>
        </p:txBody>
      </p:sp>
      <p:pic>
        <p:nvPicPr>
          <p:cNvPr id="7" name="Picture 6">
            <a:extLst>
              <a:ext uri="{FF2B5EF4-FFF2-40B4-BE49-F238E27FC236}">
                <a16:creationId xmlns:a16="http://schemas.microsoft.com/office/drawing/2014/main" id="{D6E44D34-D0D0-408E-A1B7-CB85FDBED7CD}"/>
              </a:ext>
            </a:extLst>
          </p:cNvPr>
          <p:cNvPicPr>
            <a:picLocks noChangeAspect="1"/>
          </p:cNvPicPr>
          <p:nvPr/>
        </p:nvPicPr>
        <p:blipFill>
          <a:blip r:embed="rId2"/>
          <a:stretch>
            <a:fillRect/>
          </a:stretch>
        </p:blipFill>
        <p:spPr>
          <a:xfrm>
            <a:off x="7800492" y="1722268"/>
            <a:ext cx="1876168" cy="4504758"/>
          </a:xfrm>
          <a:prstGeom prst="rect">
            <a:avLst/>
          </a:prstGeom>
        </p:spPr>
      </p:pic>
    </p:spTree>
    <p:extLst>
      <p:ext uri="{BB962C8B-B14F-4D97-AF65-F5344CB8AC3E}">
        <p14:creationId xmlns:p14="http://schemas.microsoft.com/office/powerpoint/2010/main" val="3627127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BD3A1-DD49-421F-8A88-90B9EFFDD13A}"/>
              </a:ext>
            </a:extLst>
          </p:cNvPr>
          <p:cNvSpPr>
            <a:spLocks noGrp="1"/>
          </p:cNvSpPr>
          <p:nvPr>
            <p:ph type="title"/>
          </p:nvPr>
        </p:nvSpPr>
        <p:spPr/>
        <p:txBody>
          <a:bodyPr/>
          <a:lstStyle/>
          <a:p>
            <a:pPr algn="ctr"/>
            <a:r>
              <a:rPr lang="en-US" b="1" i="1" dirty="0"/>
              <a:t>DATA VISUALIZATION</a:t>
            </a:r>
            <a:endParaRPr lang="en-IN" b="1" i="1" dirty="0"/>
          </a:p>
        </p:txBody>
      </p:sp>
      <p:sp>
        <p:nvSpPr>
          <p:cNvPr id="3" name="Content Placeholder 2">
            <a:extLst>
              <a:ext uri="{FF2B5EF4-FFF2-40B4-BE49-F238E27FC236}">
                <a16:creationId xmlns:a16="http://schemas.microsoft.com/office/drawing/2014/main" id="{D9F8D259-828B-4DE0-9110-DCE93C0693A1}"/>
              </a:ext>
            </a:extLst>
          </p:cNvPr>
          <p:cNvSpPr>
            <a:spLocks noGrp="1"/>
          </p:cNvSpPr>
          <p:nvPr>
            <p:ph idx="1"/>
          </p:nvPr>
        </p:nvSpPr>
        <p:spPr/>
        <p:txBody>
          <a:bodyPr>
            <a:normAutofit lnSpcReduction="10000"/>
          </a:bodyPr>
          <a:lstStyle/>
          <a:p>
            <a:pPr marL="0" indent="0">
              <a:buNone/>
            </a:pPr>
            <a:r>
              <a:rPr lang="en-US" dirty="0">
                <a:latin typeface="Bahnschrift Condensed" panose="020B0502040204020203" pitchFamily="34" charset="0"/>
              </a:rPr>
              <a:t>Command :-</a:t>
            </a:r>
          </a:p>
          <a:p>
            <a:pPr marL="0" indent="0">
              <a:buNone/>
            </a:pPr>
            <a:r>
              <a:rPr lang="en-US" dirty="0">
                <a:latin typeface="Bahnschrift Condensed" panose="020B0502040204020203" pitchFamily="34" charset="0"/>
              </a:rPr>
              <a:t>              </a:t>
            </a:r>
            <a:r>
              <a:rPr lang="en-US" dirty="0" err="1">
                <a:latin typeface="Arial Narrow" panose="020B0606020202030204" pitchFamily="34" charset="0"/>
              </a:rPr>
              <a:t>ggplot</a:t>
            </a:r>
            <a:r>
              <a:rPr lang="en-US" dirty="0">
                <a:latin typeface="Arial Narrow" panose="020B0606020202030204" pitchFamily="34" charset="0"/>
              </a:rPr>
              <a:t>(</a:t>
            </a:r>
            <a:r>
              <a:rPr lang="en-US" dirty="0" err="1">
                <a:latin typeface="Arial Narrow" panose="020B0606020202030204" pitchFamily="34" charset="0"/>
              </a:rPr>
              <a:t>day_and_hour</a:t>
            </a:r>
            <a:r>
              <a:rPr lang="en-US" dirty="0">
                <a:latin typeface="Arial Narrow" panose="020B0606020202030204" pitchFamily="34" charset="0"/>
              </a:rPr>
              <a:t>, </a:t>
            </a:r>
            <a:r>
              <a:rPr lang="en-US" dirty="0" err="1">
                <a:latin typeface="Arial Narrow" panose="020B0606020202030204" pitchFamily="34" charset="0"/>
              </a:rPr>
              <a:t>aes</a:t>
            </a:r>
            <a:r>
              <a:rPr lang="en-US" dirty="0">
                <a:latin typeface="Arial Narrow" panose="020B0606020202030204" pitchFamily="34" charset="0"/>
              </a:rPr>
              <a:t>(day, hour, fill = Total)) +</a:t>
            </a:r>
          </a:p>
          <a:p>
            <a:pPr marL="0" indent="0">
              <a:buNone/>
            </a:pPr>
            <a:r>
              <a:rPr lang="en-US" dirty="0">
                <a:latin typeface="Arial Narrow" panose="020B0606020202030204" pitchFamily="34" charset="0"/>
              </a:rPr>
              <a:t>              </a:t>
            </a:r>
            <a:r>
              <a:rPr lang="en-US" dirty="0" err="1">
                <a:latin typeface="Arial Narrow" panose="020B0606020202030204" pitchFamily="34" charset="0"/>
              </a:rPr>
              <a:t>geom_tile</a:t>
            </a:r>
            <a:r>
              <a:rPr lang="en-US" dirty="0">
                <a:latin typeface="Arial Narrow" panose="020B0606020202030204" pitchFamily="34" charset="0"/>
              </a:rPr>
              <a:t>(color = "white") +</a:t>
            </a:r>
          </a:p>
          <a:p>
            <a:pPr marL="0" indent="0">
              <a:buNone/>
            </a:pPr>
            <a:r>
              <a:rPr lang="en-US" dirty="0">
                <a:latin typeface="Arial Narrow" panose="020B0606020202030204" pitchFamily="34" charset="0"/>
              </a:rPr>
              <a:t>              </a:t>
            </a:r>
            <a:r>
              <a:rPr lang="en-US" dirty="0" err="1">
                <a:latin typeface="Arial Narrow" panose="020B0606020202030204" pitchFamily="34" charset="0"/>
              </a:rPr>
              <a:t>ggtitle</a:t>
            </a:r>
            <a:r>
              <a:rPr lang="en-US" dirty="0">
                <a:latin typeface="Arial Narrow" panose="020B0606020202030204" pitchFamily="34" charset="0"/>
              </a:rPr>
              <a:t>("Heat Map by Hour and Day")</a:t>
            </a:r>
          </a:p>
          <a:p>
            <a:pPr marL="0" indent="0">
              <a:buNone/>
            </a:pPr>
            <a:r>
              <a:rPr lang="en-US" dirty="0">
                <a:latin typeface="Bahnschrift Condensed" panose="020B0502040204020203" pitchFamily="34" charset="0"/>
              </a:rPr>
              <a:t>Output :-</a:t>
            </a:r>
          </a:p>
          <a:p>
            <a:pPr marL="0" indent="0">
              <a:buNone/>
            </a:pPr>
            <a:r>
              <a:rPr lang="en-US" dirty="0">
                <a:latin typeface="Arial Narrow" panose="020B0606020202030204" pitchFamily="34" charset="0"/>
              </a:rPr>
              <a:t>           This heat map just shows relationship between hours and days in month.</a:t>
            </a:r>
          </a:p>
          <a:p>
            <a:pPr marL="0" indent="0">
              <a:buNone/>
            </a:pPr>
            <a:r>
              <a:rPr lang="en-US" dirty="0">
                <a:latin typeface="Arial Narrow" panose="020B0606020202030204" pitchFamily="34" charset="0"/>
              </a:rPr>
              <a:t> We can clearly see from index that number of </a:t>
            </a:r>
            <a:r>
              <a:rPr lang="en-US">
                <a:latin typeface="Arial Narrow" panose="020B0606020202030204" pitchFamily="34" charset="0"/>
              </a:rPr>
              <a:t>trips is </a:t>
            </a:r>
            <a:r>
              <a:rPr lang="en-US" dirty="0">
                <a:latin typeface="Arial Narrow" panose="020B0606020202030204" pitchFamily="34" charset="0"/>
              </a:rPr>
              <a:t>very low during early morning</a:t>
            </a:r>
          </a:p>
          <a:p>
            <a:pPr marL="0" indent="0">
              <a:buNone/>
            </a:pPr>
            <a:r>
              <a:rPr lang="en-US" dirty="0">
                <a:latin typeface="Arial Narrow" panose="020B0606020202030204" pitchFamily="34" charset="0"/>
              </a:rPr>
              <a:t> like 2AM-3AM.And we can also see number of trips are intense during evening</a:t>
            </a:r>
          </a:p>
          <a:p>
            <a:pPr marL="0" indent="0">
              <a:buNone/>
            </a:pPr>
            <a:r>
              <a:rPr lang="en-US" dirty="0">
                <a:latin typeface="Arial Narrow" panose="020B0606020202030204" pitchFamily="34" charset="0"/>
              </a:rPr>
              <a:t> like 4PM-around 6PM.If we see day wise trips are some what intense on </a:t>
            </a:r>
          </a:p>
          <a:p>
            <a:pPr marL="0" indent="0">
              <a:buNone/>
            </a:pPr>
            <a:r>
              <a:rPr lang="en-US" dirty="0">
                <a:latin typeface="Arial Narrow" panose="020B0606020202030204" pitchFamily="34" charset="0"/>
              </a:rPr>
              <a:t>30</a:t>
            </a:r>
            <a:r>
              <a:rPr lang="en-US" baseline="30000" dirty="0">
                <a:latin typeface="Arial Narrow" panose="020B0606020202030204" pitchFamily="34" charset="0"/>
              </a:rPr>
              <a:t>th</a:t>
            </a:r>
            <a:r>
              <a:rPr lang="en-US" dirty="0">
                <a:latin typeface="Arial Narrow" panose="020B0606020202030204" pitchFamily="34" charset="0"/>
              </a:rPr>
              <a:t> day of month and lowest in 31</a:t>
            </a:r>
            <a:r>
              <a:rPr lang="en-US" baseline="30000" dirty="0">
                <a:latin typeface="Arial Narrow" panose="020B0606020202030204" pitchFamily="34" charset="0"/>
              </a:rPr>
              <a:t>st</a:t>
            </a:r>
            <a:r>
              <a:rPr lang="en-US" dirty="0">
                <a:latin typeface="Arial Narrow" panose="020B0606020202030204" pitchFamily="34" charset="0"/>
              </a:rPr>
              <a:t> day of month. But we cant say lowest</a:t>
            </a:r>
          </a:p>
          <a:p>
            <a:pPr marL="0" indent="0">
              <a:buNone/>
            </a:pPr>
            <a:r>
              <a:rPr lang="en-US" dirty="0">
                <a:latin typeface="Arial Narrow" panose="020B0606020202030204" pitchFamily="34" charset="0"/>
              </a:rPr>
              <a:t> because every month doesn't contain 31 days.</a:t>
            </a:r>
          </a:p>
          <a:p>
            <a:pPr marL="0" indent="0">
              <a:buNone/>
            </a:pPr>
            <a:endParaRPr lang="en-IN" dirty="0">
              <a:latin typeface="Bahnschrift Condensed" panose="020B0502040204020203" pitchFamily="34" charset="0"/>
            </a:endParaRPr>
          </a:p>
        </p:txBody>
      </p:sp>
      <p:pic>
        <p:nvPicPr>
          <p:cNvPr id="5" name="Picture 4">
            <a:extLst>
              <a:ext uri="{FF2B5EF4-FFF2-40B4-BE49-F238E27FC236}">
                <a16:creationId xmlns:a16="http://schemas.microsoft.com/office/drawing/2014/main" id="{2999446C-EA86-4EAE-8CC8-2E82848BC316}"/>
              </a:ext>
            </a:extLst>
          </p:cNvPr>
          <p:cNvPicPr>
            <a:picLocks noChangeAspect="1"/>
          </p:cNvPicPr>
          <p:nvPr/>
        </p:nvPicPr>
        <p:blipFill>
          <a:blip r:embed="rId2"/>
          <a:stretch>
            <a:fillRect/>
          </a:stretch>
        </p:blipFill>
        <p:spPr>
          <a:xfrm>
            <a:off x="7040715" y="1660124"/>
            <a:ext cx="4700407" cy="4692993"/>
          </a:xfrm>
          <a:prstGeom prst="rect">
            <a:avLst/>
          </a:prstGeom>
        </p:spPr>
      </p:pic>
    </p:spTree>
    <p:extLst>
      <p:ext uri="{BB962C8B-B14F-4D97-AF65-F5344CB8AC3E}">
        <p14:creationId xmlns:p14="http://schemas.microsoft.com/office/powerpoint/2010/main" val="3886333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E468F-338B-4829-B9CA-BE855B519AD8}"/>
              </a:ext>
            </a:extLst>
          </p:cNvPr>
          <p:cNvSpPr>
            <a:spLocks noGrp="1"/>
          </p:cNvSpPr>
          <p:nvPr>
            <p:ph type="title"/>
          </p:nvPr>
        </p:nvSpPr>
        <p:spPr/>
        <p:txBody>
          <a:bodyPr/>
          <a:lstStyle/>
          <a:p>
            <a:pPr algn="ctr"/>
            <a:r>
              <a:rPr lang="en-US" b="1" i="1" dirty="0"/>
              <a:t>HEAT MAP BY HOURS AND DAYS</a:t>
            </a:r>
            <a:endParaRPr lang="en-IN" b="1" i="1" dirty="0"/>
          </a:p>
        </p:txBody>
      </p:sp>
      <p:sp>
        <p:nvSpPr>
          <p:cNvPr id="3" name="Content Placeholder 2">
            <a:extLst>
              <a:ext uri="{FF2B5EF4-FFF2-40B4-BE49-F238E27FC236}">
                <a16:creationId xmlns:a16="http://schemas.microsoft.com/office/drawing/2014/main" id="{157C2199-4C68-4215-AAAC-AB5CC18D782D}"/>
              </a:ext>
            </a:extLst>
          </p:cNvPr>
          <p:cNvSpPr>
            <a:spLocks noGrp="1"/>
          </p:cNvSpPr>
          <p:nvPr>
            <p:ph idx="1"/>
          </p:nvPr>
        </p:nvSpPr>
        <p:spPr/>
        <p:txBody>
          <a:bodyPr/>
          <a:lstStyle/>
          <a:p>
            <a:pPr marL="0" indent="0">
              <a:buNone/>
            </a:pPr>
            <a:r>
              <a:rPr lang="en-US" dirty="0">
                <a:latin typeface="Bahnschrift Condensed" panose="020B0502040204020203" pitchFamily="34" charset="0"/>
              </a:rPr>
              <a:t>Command :-</a:t>
            </a:r>
          </a:p>
          <a:p>
            <a:pPr marL="0" indent="0">
              <a:buNone/>
            </a:pPr>
            <a:r>
              <a:rPr lang="en-US" dirty="0">
                <a:latin typeface="Bahnschrift Condensed" panose="020B0502040204020203" pitchFamily="34" charset="0"/>
              </a:rPr>
              <a:t>                 </a:t>
            </a:r>
            <a:r>
              <a:rPr lang="en-US" dirty="0" err="1">
                <a:latin typeface="Arial Narrow" panose="020B0606020202030204" pitchFamily="34" charset="0"/>
              </a:rPr>
              <a:t>ggplot</a:t>
            </a:r>
            <a:r>
              <a:rPr lang="en-US" dirty="0">
                <a:latin typeface="Arial Narrow" panose="020B0606020202030204" pitchFamily="34" charset="0"/>
              </a:rPr>
              <a:t>(</a:t>
            </a:r>
            <a:r>
              <a:rPr lang="en-US" dirty="0" err="1">
                <a:latin typeface="Arial Narrow" panose="020B0606020202030204" pitchFamily="34" charset="0"/>
              </a:rPr>
              <a:t>day_month_group</a:t>
            </a:r>
            <a:r>
              <a:rPr lang="en-US" dirty="0">
                <a:latin typeface="Arial Narrow" panose="020B0606020202030204" pitchFamily="34" charset="0"/>
              </a:rPr>
              <a:t>, </a:t>
            </a:r>
            <a:r>
              <a:rPr lang="en-US" dirty="0" err="1">
                <a:latin typeface="Arial Narrow" panose="020B0606020202030204" pitchFamily="34" charset="0"/>
              </a:rPr>
              <a:t>aes</a:t>
            </a:r>
            <a:r>
              <a:rPr lang="en-US" dirty="0">
                <a:latin typeface="Arial Narrow" panose="020B0606020202030204" pitchFamily="34" charset="0"/>
              </a:rPr>
              <a:t>(day, month, fill = Total)) +</a:t>
            </a:r>
          </a:p>
          <a:p>
            <a:pPr marL="0" indent="0">
              <a:buNone/>
            </a:pPr>
            <a:r>
              <a:rPr lang="en-US" dirty="0">
                <a:latin typeface="Arial Narrow" panose="020B0606020202030204" pitchFamily="34" charset="0"/>
              </a:rPr>
              <a:t>               </a:t>
            </a:r>
            <a:r>
              <a:rPr lang="en-US" dirty="0" err="1">
                <a:latin typeface="Arial Narrow" panose="020B0606020202030204" pitchFamily="34" charset="0"/>
              </a:rPr>
              <a:t>geom_tile</a:t>
            </a:r>
            <a:r>
              <a:rPr lang="en-US" dirty="0">
                <a:latin typeface="Arial Narrow" panose="020B0606020202030204" pitchFamily="34" charset="0"/>
              </a:rPr>
              <a:t>(color = "white") +</a:t>
            </a:r>
          </a:p>
          <a:p>
            <a:pPr marL="0" indent="0">
              <a:buNone/>
            </a:pPr>
            <a:r>
              <a:rPr lang="en-US" dirty="0">
                <a:latin typeface="Arial Narrow" panose="020B0606020202030204" pitchFamily="34" charset="0"/>
              </a:rPr>
              <a:t>               </a:t>
            </a:r>
            <a:r>
              <a:rPr lang="en-US" dirty="0" err="1">
                <a:latin typeface="Arial Narrow" panose="020B0606020202030204" pitchFamily="34" charset="0"/>
              </a:rPr>
              <a:t>ggtitle</a:t>
            </a:r>
            <a:r>
              <a:rPr lang="en-US" dirty="0">
                <a:latin typeface="Arial Narrow" panose="020B0606020202030204" pitchFamily="34" charset="0"/>
              </a:rPr>
              <a:t>("Heat Map by Month and Day")</a:t>
            </a:r>
          </a:p>
          <a:p>
            <a:pPr marL="0" indent="0">
              <a:buNone/>
            </a:pPr>
            <a:r>
              <a:rPr lang="en-US" dirty="0">
                <a:latin typeface="Bahnschrift Condensed" panose="020B0502040204020203" pitchFamily="34" charset="0"/>
              </a:rPr>
              <a:t>Output :-</a:t>
            </a:r>
          </a:p>
          <a:p>
            <a:pPr marL="0" indent="0">
              <a:buNone/>
            </a:pPr>
            <a:r>
              <a:rPr lang="en-US" dirty="0">
                <a:latin typeface="Arial Narrow" panose="020B0606020202030204" pitchFamily="34" charset="0"/>
              </a:rPr>
              <a:t>From heat map its clear that September is most demanded month for the </a:t>
            </a:r>
          </a:p>
          <a:p>
            <a:pPr marL="0" indent="0">
              <a:buNone/>
            </a:pPr>
            <a:r>
              <a:rPr lang="en-US" dirty="0">
                <a:latin typeface="Arial Narrow" panose="020B0606020202030204" pitchFamily="34" charset="0"/>
              </a:rPr>
              <a:t>Uber where as April is least demanded month. On the middle of each and every </a:t>
            </a:r>
          </a:p>
          <a:p>
            <a:pPr marL="0" indent="0">
              <a:buNone/>
            </a:pPr>
            <a:r>
              <a:rPr lang="en-US" dirty="0">
                <a:latin typeface="Arial Narrow" panose="020B0606020202030204" pitchFamily="34" charset="0"/>
              </a:rPr>
              <a:t>month there is no such great demand for the trips. So from this data Uber can</a:t>
            </a:r>
          </a:p>
          <a:p>
            <a:pPr marL="0" indent="0">
              <a:buNone/>
            </a:pPr>
            <a:r>
              <a:rPr lang="en-US" dirty="0">
                <a:latin typeface="Arial Narrow" panose="020B0606020202030204" pitchFamily="34" charset="0"/>
              </a:rPr>
              <a:t>keep exciting offers for customer attraction in middle of every month and make </a:t>
            </a:r>
          </a:p>
          <a:p>
            <a:pPr marL="0" indent="0">
              <a:buNone/>
            </a:pPr>
            <a:r>
              <a:rPr lang="en-US">
                <a:latin typeface="Arial Narrow" panose="020B0606020202030204" pitchFamily="34" charset="0"/>
              </a:rPr>
              <a:t>more and more profit.</a:t>
            </a:r>
            <a:endParaRPr lang="en-US" dirty="0">
              <a:latin typeface="Arial Narrow" panose="020B0606020202030204" pitchFamily="34" charset="0"/>
            </a:endParaRPr>
          </a:p>
          <a:p>
            <a:pPr marL="0" indent="0">
              <a:buNone/>
            </a:pPr>
            <a:endParaRPr lang="en-US" dirty="0">
              <a:latin typeface="Bahnschrift Condensed" panose="020B0502040204020203" pitchFamily="34" charset="0"/>
            </a:endParaRPr>
          </a:p>
          <a:p>
            <a:pPr marL="0" indent="0">
              <a:buNone/>
            </a:pPr>
            <a:endParaRPr lang="en-IN" dirty="0">
              <a:latin typeface="Bahnschrift Condensed" panose="020B0502040204020203" pitchFamily="34" charset="0"/>
            </a:endParaRPr>
          </a:p>
        </p:txBody>
      </p:sp>
      <p:pic>
        <p:nvPicPr>
          <p:cNvPr id="5" name="Picture 4">
            <a:extLst>
              <a:ext uri="{FF2B5EF4-FFF2-40B4-BE49-F238E27FC236}">
                <a16:creationId xmlns:a16="http://schemas.microsoft.com/office/drawing/2014/main" id="{395556F2-D5E7-415A-A964-B46668A2931C}"/>
              </a:ext>
            </a:extLst>
          </p:cNvPr>
          <p:cNvPicPr>
            <a:picLocks noChangeAspect="1"/>
          </p:cNvPicPr>
          <p:nvPr/>
        </p:nvPicPr>
        <p:blipFill>
          <a:blip r:embed="rId2"/>
          <a:stretch>
            <a:fillRect/>
          </a:stretch>
        </p:blipFill>
        <p:spPr>
          <a:xfrm>
            <a:off x="6942765" y="1813198"/>
            <a:ext cx="4436466" cy="4429468"/>
          </a:xfrm>
          <a:prstGeom prst="rect">
            <a:avLst/>
          </a:prstGeom>
        </p:spPr>
      </p:pic>
    </p:spTree>
    <p:extLst>
      <p:ext uri="{BB962C8B-B14F-4D97-AF65-F5344CB8AC3E}">
        <p14:creationId xmlns:p14="http://schemas.microsoft.com/office/powerpoint/2010/main" val="1280336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E43F9-22D8-4046-854E-9D23E18C6626}"/>
              </a:ext>
            </a:extLst>
          </p:cNvPr>
          <p:cNvSpPr>
            <a:spLocks noGrp="1"/>
          </p:cNvSpPr>
          <p:nvPr>
            <p:ph type="title"/>
          </p:nvPr>
        </p:nvSpPr>
        <p:spPr/>
        <p:txBody>
          <a:bodyPr>
            <a:normAutofit/>
          </a:bodyPr>
          <a:lstStyle/>
          <a:p>
            <a:pPr algn="ctr"/>
            <a:r>
              <a:rPr lang="en-US" sz="3600" b="1" i="1" dirty="0"/>
              <a:t>HEAT MAP BY MONTH AND DAY OF WEEK</a:t>
            </a:r>
            <a:endParaRPr lang="en-IN" sz="3600" b="1" i="1" dirty="0"/>
          </a:p>
        </p:txBody>
      </p:sp>
      <p:sp>
        <p:nvSpPr>
          <p:cNvPr id="3" name="Content Placeholder 2">
            <a:extLst>
              <a:ext uri="{FF2B5EF4-FFF2-40B4-BE49-F238E27FC236}">
                <a16:creationId xmlns:a16="http://schemas.microsoft.com/office/drawing/2014/main" id="{F8FB2ADC-434F-4D95-8E6B-CDE8A2286202}"/>
              </a:ext>
            </a:extLst>
          </p:cNvPr>
          <p:cNvSpPr>
            <a:spLocks noGrp="1"/>
          </p:cNvSpPr>
          <p:nvPr>
            <p:ph idx="1"/>
          </p:nvPr>
        </p:nvSpPr>
        <p:spPr/>
        <p:txBody>
          <a:bodyPr>
            <a:normAutofit lnSpcReduction="10000"/>
          </a:bodyPr>
          <a:lstStyle/>
          <a:p>
            <a:pPr marL="0" indent="0">
              <a:buNone/>
            </a:pPr>
            <a:r>
              <a:rPr lang="en-US" dirty="0">
                <a:latin typeface="Bahnschrift Condensed" panose="020B0502040204020203" pitchFamily="34" charset="0"/>
              </a:rPr>
              <a:t>Command :-</a:t>
            </a:r>
          </a:p>
          <a:p>
            <a:pPr marL="0" indent="0">
              <a:buNone/>
            </a:pPr>
            <a:r>
              <a:rPr lang="en-US" dirty="0">
                <a:latin typeface="Bahnschrift Condensed" panose="020B0502040204020203" pitchFamily="34" charset="0"/>
              </a:rPr>
              <a:t>            </a:t>
            </a:r>
            <a:r>
              <a:rPr lang="en-US" dirty="0" err="1">
                <a:latin typeface="Arial Narrow" panose="020B0606020202030204" pitchFamily="34" charset="0"/>
              </a:rPr>
              <a:t>ggplot</a:t>
            </a:r>
            <a:r>
              <a:rPr lang="en-US" dirty="0">
                <a:latin typeface="Arial Narrow" panose="020B0606020202030204" pitchFamily="34" charset="0"/>
              </a:rPr>
              <a:t>(</a:t>
            </a:r>
            <a:r>
              <a:rPr lang="en-US" dirty="0" err="1">
                <a:latin typeface="Arial Narrow" panose="020B0606020202030204" pitchFamily="34" charset="0"/>
              </a:rPr>
              <a:t>month_weekday</a:t>
            </a:r>
            <a:r>
              <a:rPr lang="en-US" dirty="0">
                <a:latin typeface="Arial Narrow" panose="020B0606020202030204" pitchFamily="34" charset="0"/>
              </a:rPr>
              <a:t>, </a:t>
            </a:r>
            <a:r>
              <a:rPr lang="en-US" dirty="0" err="1">
                <a:latin typeface="Arial Narrow" panose="020B0606020202030204" pitchFamily="34" charset="0"/>
              </a:rPr>
              <a:t>aes</a:t>
            </a:r>
            <a:r>
              <a:rPr lang="en-US" dirty="0">
                <a:latin typeface="Arial Narrow" panose="020B0606020202030204" pitchFamily="34" charset="0"/>
              </a:rPr>
              <a:t>(</a:t>
            </a:r>
            <a:r>
              <a:rPr lang="en-US" dirty="0" err="1">
                <a:latin typeface="Arial Narrow" panose="020B0606020202030204" pitchFamily="34" charset="0"/>
              </a:rPr>
              <a:t>dayofweek</a:t>
            </a:r>
            <a:r>
              <a:rPr lang="en-US" dirty="0">
                <a:latin typeface="Arial Narrow" panose="020B0606020202030204" pitchFamily="34" charset="0"/>
              </a:rPr>
              <a:t>, month, fill = Total)) +</a:t>
            </a:r>
          </a:p>
          <a:p>
            <a:pPr marL="0" indent="0">
              <a:buNone/>
            </a:pPr>
            <a:r>
              <a:rPr lang="en-US" dirty="0">
                <a:latin typeface="Arial Narrow" panose="020B0606020202030204" pitchFamily="34" charset="0"/>
              </a:rPr>
              <a:t>           </a:t>
            </a:r>
            <a:r>
              <a:rPr lang="en-US" dirty="0" err="1">
                <a:latin typeface="Arial Narrow" panose="020B0606020202030204" pitchFamily="34" charset="0"/>
              </a:rPr>
              <a:t>geom_tile</a:t>
            </a:r>
            <a:r>
              <a:rPr lang="en-US" dirty="0">
                <a:latin typeface="Arial Narrow" panose="020B0606020202030204" pitchFamily="34" charset="0"/>
              </a:rPr>
              <a:t>(color = "white") +</a:t>
            </a:r>
          </a:p>
          <a:p>
            <a:pPr marL="0" indent="0">
              <a:buNone/>
            </a:pPr>
            <a:r>
              <a:rPr lang="en-US" dirty="0">
                <a:latin typeface="Arial Narrow" panose="020B0606020202030204" pitchFamily="34" charset="0"/>
              </a:rPr>
              <a:t>           </a:t>
            </a:r>
            <a:r>
              <a:rPr lang="en-US" dirty="0" err="1">
                <a:latin typeface="Arial Narrow" panose="020B0606020202030204" pitchFamily="34" charset="0"/>
              </a:rPr>
              <a:t>ggtitle</a:t>
            </a:r>
            <a:r>
              <a:rPr lang="en-US" dirty="0">
                <a:latin typeface="Arial Narrow" panose="020B0606020202030204" pitchFamily="34" charset="0"/>
              </a:rPr>
              <a:t>("Heat Map by Month and Day of Week")</a:t>
            </a:r>
          </a:p>
          <a:p>
            <a:pPr marL="0" indent="0">
              <a:buNone/>
            </a:pPr>
            <a:r>
              <a:rPr lang="en-US" dirty="0">
                <a:latin typeface="Bahnschrift Condensed" panose="020B0502040204020203" pitchFamily="34" charset="0"/>
              </a:rPr>
              <a:t>Output :-</a:t>
            </a:r>
          </a:p>
          <a:p>
            <a:pPr marL="0" indent="0">
              <a:buNone/>
            </a:pPr>
            <a:r>
              <a:rPr lang="en-US" dirty="0">
                <a:latin typeface="Arial Narrow" panose="020B0606020202030204" pitchFamily="34" charset="0"/>
              </a:rPr>
              <a:t>  This heat map clearly shows that Sundays of April month see</a:t>
            </a:r>
          </a:p>
          <a:p>
            <a:pPr marL="0" indent="0">
              <a:buNone/>
            </a:pPr>
            <a:r>
              <a:rPr lang="en-US" dirty="0">
                <a:latin typeface="Arial Narrow" panose="020B0606020202030204" pitchFamily="34" charset="0"/>
              </a:rPr>
              <a:t> very less number of trips which is less than 75000 trips overall.</a:t>
            </a:r>
          </a:p>
          <a:p>
            <a:pPr marL="0" indent="0">
              <a:buNone/>
            </a:pPr>
            <a:r>
              <a:rPr lang="en-US" dirty="0">
                <a:latin typeface="Arial Narrow" panose="020B0606020202030204" pitchFamily="34" charset="0"/>
              </a:rPr>
              <a:t> In the same way Saturdays of September is maximum number </a:t>
            </a:r>
          </a:p>
          <a:p>
            <a:pPr marL="0" indent="0">
              <a:buNone/>
            </a:pPr>
            <a:r>
              <a:rPr lang="en-US" dirty="0">
                <a:latin typeface="Arial Narrow" panose="020B0606020202030204" pitchFamily="34" charset="0"/>
              </a:rPr>
              <a:t>of trips its more than 150000 trips. And middle week days of July</a:t>
            </a:r>
          </a:p>
          <a:p>
            <a:pPr marL="0" indent="0">
              <a:buNone/>
            </a:pPr>
            <a:r>
              <a:rPr lang="en-US" dirty="0">
                <a:latin typeface="Arial Narrow" panose="020B0606020202030204" pitchFamily="34" charset="0"/>
              </a:rPr>
              <a:t> also saw some peak in demand but thing we should note is </a:t>
            </a:r>
          </a:p>
          <a:p>
            <a:pPr marL="0" indent="0">
              <a:buNone/>
            </a:pPr>
            <a:r>
              <a:rPr lang="en-US" dirty="0">
                <a:latin typeface="Arial Narrow" panose="020B0606020202030204" pitchFamily="34" charset="0"/>
              </a:rPr>
              <a:t>that there is less demand for Uber in starting of every month.</a:t>
            </a:r>
          </a:p>
          <a:p>
            <a:pPr marL="0" indent="0">
              <a:buNone/>
            </a:pPr>
            <a:endParaRPr lang="en-IN" dirty="0">
              <a:latin typeface="Bahnschrift Condensed" panose="020B0502040204020203" pitchFamily="34" charset="0"/>
            </a:endParaRPr>
          </a:p>
        </p:txBody>
      </p:sp>
      <p:pic>
        <p:nvPicPr>
          <p:cNvPr id="5" name="Picture 4">
            <a:extLst>
              <a:ext uri="{FF2B5EF4-FFF2-40B4-BE49-F238E27FC236}">
                <a16:creationId xmlns:a16="http://schemas.microsoft.com/office/drawing/2014/main" id="{3CF73375-111C-45DB-9E2C-EEDEB1AC6117}"/>
              </a:ext>
            </a:extLst>
          </p:cNvPr>
          <p:cNvPicPr>
            <a:picLocks noChangeAspect="1"/>
          </p:cNvPicPr>
          <p:nvPr/>
        </p:nvPicPr>
        <p:blipFill>
          <a:blip r:embed="rId2"/>
          <a:stretch>
            <a:fillRect/>
          </a:stretch>
        </p:blipFill>
        <p:spPr>
          <a:xfrm>
            <a:off x="7137647" y="1763595"/>
            <a:ext cx="4543424" cy="4536258"/>
          </a:xfrm>
          <a:prstGeom prst="rect">
            <a:avLst/>
          </a:prstGeom>
        </p:spPr>
      </p:pic>
    </p:spTree>
    <p:extLst>
      <p:ext uri="{BB962C8B-B14F-4D97-AF65-F5344CB8AC3E}">
        <p14:creationId xmlns:p14="http://schemas.microsoft.com/office/powerpoint/2010/main" val="906388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F2A73-0A38-4191-9FB7-F41BB3FA6094}"/>
              </a:ext>
            </a:extLst>
          </p:cNvPr>
          <p:cNvSpPr>
            <a:spLocks noGrp="1"/>
          </p:cNvSpPr>
          <p:nvPr>
            <p:ph type="title"/>
          </p:nvPr>
        </p:nvSpPr>
        <p:spPr/>
        <p:txBody>
          <a:bodyPr>
            <a:normAutofit/>
          </a:bodyPr>
          <a:lstStyle/>
          <a:p>
            <a:r>
              <a:rPr lang="en-US" sz="3600" b="1" i="1" dirty="0"/>
              <a:t>HEAT MAP BY MONTH WITH RESPECT TO BASE</a:t>
            </a:r>
            <a:endParaRPr lang="en-IN" sz="3600" b="1" i="1" dirty="0"/>
          </a:p>
        </p:txBody>
      </p:sp>
      <p:sp>
        <p:nvSpPr>
          <p:cNvPr id="5" name="Content Placeholder 4">
            <a:extLst>
              <a:ext uri="{FF2B5EF4-FFF2-40B4-BE49-F238E27FC236}">
                <a16:creationId xmlns:a16="http://schemas.microsoft.com/office/drawing/2014/main" id="{957CCE5B-AD44-44FB-A3ED-43FE203384B6}"/>
              </a:ext>
            </a:extLst>
          </p:cNvPr>
          <p:cNvSpPr>
            <a:spLocks noGrp="1"/>
          </p:cNvSpPr>
          <p:nvPr>
            <p:ph idx="1"/>
          </p:nvPr>
        </p:nvSpPr>
        <p:spPr/>
        <p:txBody>
          <a:bodyPr>
            <a:normAutofit/>
          </a:bodyPr>
          <a:lstStyle/>
          <a:p>
            <a:pPr marL="0" indent="0">
              <a:buNone/>
            </a:pPr>
            <a:r>
              <a:rPr lang="en-US" dirty="0">
                <a:latin typeface="Bahnschrift Condensed" panose="020B0502040204020203" pitchFamily="34" charset="0"/>
              </a:rPr>
              <a:t>Command :-                                                      Output :-</a:t>
            </a:r>
          </a:p>
          <a:p>
            <a:pPr marL="0" indent="0">
              <a:buNone/>
            </a:pPr>
            <a:r>
              <a:rPr lang="en-US" sz="1000" dirty="0">
                <a:latin typeface="Arial Narrow" panose="020B0606020202030204" pitchFamily="34" charset="0"/>
              </a:rPr>
              <a:t>       </a:t>
            </a:r>
            <a:r>
              <a:rPr lang="en-US" sz="1000" dirty="0" err="1">
                <a:latin typeface="Arial Narrow" panose="020B0606020202030204" pitchFamily="34" charset="0"/>
              </a:rPr>
              <a:t>month_base</a:t>
            </a:r>
            <a:r>
              <a:rPr lang="en-US" sz="1000" dirty="0">
                <a:latin typeface="Arial Narrow" panose="020B0606020202030204" pitchFamily="34" charset="0"/>
              </a:rPr>
              <a:t> &lt;-  data_2014 %&gt;%                                                  From heat map its clear that base B02512 and B02764 is bases</a:t>
            </a:r>
          </a:p>
          <a:p>
            <a:pPr marL="0" indent="0">
              <a:buNone/>
            </a:pPr>
            <a:r>
              <a:rPr lang="en-US" sz="1000" dirty="0">
                <a:latin typeface="Arial Narrow" panose="020B0606020202030204" pitchFamily="34" charset="0"/>
              </a:rPr>
              <a:t>                    </a:t>
            </a:r>
            <a:r>
              <a:rPr lang="en-US" sz="1000" dirty="0" err="1">
                <a:latin typeface="Arial Narrow" panose="020B0606020202030204" pitchFamily="34" charset="0"/>
              </a:rPr>
              <a:t>group_by</a:t>
            </a:r>
            <a:r>
              <a:rPr lang="en-US" sz="1000" dirty="0">
                <a:latin typeface="Arial Narrow" panose="020B0606020202030204" pitchFamily="34" charset="0"/>
              </a:rPr>
              <a:t>(Base, month) %&gt;%                                          with least number of trips and B02598 and B02617 are the bases</a:t>
            </a:r>
          </a:p>
          <a:p>
            <a:pPr marL="0" indent="0">
              <a:buNone/>
            </a:pPr>
            <a:r>
              <a:rPr lang="en-US" sz="1000" dirty="0">
                <a:latin typeface="Arial Narrow" panose="020B0606020202030204" pitchFamily="34" charset="0"/>
              </a:rPr>
              <a:t>                        </a:t>
            </a:r>
            <a:r>
              <a:rPr lang="en-US" sz="1000" dirty="0" err="1">
                <a:latin typeface="Arial Narrow" panose="020B0606020202030204" pitchFamily="34" charset="0"/>
              </a:rPr>
              <a:t>dplyr</a:t>
            </a:r>
            <a:r>
              <a:rPr lang="en-US" sz="1000" dirty="0">
                <a:latin typeface="Arial Narrow" panose="020B0606020202030204" pitchFamily="34" charset="0"/>
              </a:rPr>
              <a:t>::summarize(Total = n())                                       with most number of trips. And again its clear that September is </a:t>
            </a:r>
          </a:p>
          <a:p>
            <a:pPr marL="0" indent="0">
              <a:buNone/>
            </a:pPr>
            <a:r>
              <a:rPr lang="en-US" sz="1000" dirty="0">
                <a:latin typeface="Arial Narrow" panose="020B0606020202030204" pitchFamily="34" charset="0"/>
              </a:rPr>
              <a:t>day0fweek_bases &lt;-  data_2014 %&gt;%                                                peak season and April is month with least number of trips for</a:t>
            </a:r>
          </a:p>
          <a:p>
            <a:pPr marL="0" indent="0">
              <a:buNone/>
            </a:pPr>
            <a:r>
              <a:rPr lang="en-US" sz="1000" dirty="0">
                <a:latin typeface="Arial Narrow" panose="020B0606020202030204" pitchFamily="34" charset="0"/>
              </a:rPr>
              <a:t>                    </a:t>
            </a:r>
            <a:r>
              <a:rPr lang="en-US" sz="1000" dirty="0" err="1">
                <a:latin typeface="Arial Narrow" panose="020B0606020202030204" pitchFamily="34" charset="0"/>
              </a:rPr>
              <a:t>group_by</a:t>
            </a:r>
            <a:r>
              <a:rPr lang="en-US" sz="1000" dirty="0">
                <a:latin typeface="Arial Narrow" panose="020B0606020202030204" pitchFamily="34" charset="0"/>
              </a:rPr>
              <a:t>(Base, </a:t>
            </a:r>
            <a:r>
              <a:rPr lang="en-US" sz="1000" dirty="0" err="1">
                <a:latin typeface="Arial Narrow" panose="020B0606020202030204" pitchFamily="34" charset="0"/>
              </a:rPr>
              <a:t>dayofweek</a:t>
            </a:r>
            <a:r>
              <a:rPr lang="en-US" sz="1000" dirty="0">
                <a:latin typeface="Arial Narrow" panose="020B0606020202030204" pitchFamily="34" charset="0"/>
              </a:rPr>
              <a:t>) </a:t>
            </a:r>
            <a:r>
              <a:rPr lang="en-US" sz="1000">
                <a:latin typeface="Arial Narrow" panose="020B0606020202030204" pitchFamily="34" charset="0"/>
              </a:rPr>
              <a:t>%&gt;%                                   each base.</a:t>
            </a:r>
            <a:endParaRPr lang="en-US" sz="1000" dirty="0">
              <a:latin typeface="Arial Narrow" panose="020B0606020202030204" pitchFamily="34" charset="0"/>
            </a:endParaRPr>
          </a:p>
          <a:p>
            <a:pPr marL="0" indent="0">
              <a:buNone/>
            </a:pPr>
            <a:r>
              <a:rPr lang="en-US" sz="1000" dirty="0">
                <a:latin typeface="Arial Narrow" panose="020B0606020202030204" pitchFamily="34" charset="0"/>
              </a:rPr>
              <a:t>                        </a:t>
            </a:r>
            <a:r>
              <a:rPr lang="en-US" sz="1000" dirty="0" err="1">
                <a:latin typeface="Arial Narrow" panose="020B0606020202030204" pitchFamily="34" charset="0"/>
              </a:rPr>
              <a:t>dplyr</a:t>
            </a:r>
            <a:r>
              <a:rPr lang="en-US" sz="1000" dirty="0">
                <a:latin typeface="Arial Narrow" panose="020B0606020202030204" pitchFamily="34" charset="0"/>
              </a:rPr>
              <a:t>::summarize(Total = n()) </a:t>
            </a:r>
          </a:p>
          <a:p>
            <a:pPr marL="0" indent="0">
              <a:buNone/>
            </a:pPr>
            <a:r>
              <a:rPr lang="en-US" sz="1000" dirty="0" err="1">
                <a:latin typeface="Arial Narrow" panose="020B0606020202030204" pitchFamily="34" charset="0"/>
              </a:rPr>
              <a:t>ggplot</a:t>
            </a:r>
            <a:r>
              <a:rPr lang="en-US" sz="1000" dirty="0">
                <a:latin typeface="Arial Narrow" panose="020B0606020202030204" pitchFamily="34" charset="0"/>
              </a:rPr>
              <a:t>(</a:t>
            </a:r>
            <a:r>
              <a:rPr lang="en-US" sz="1000" dirty="0" err="1">
                <a:latin typeface="Arial Narrow" panose="020B0606020202030204" pitchFamily="34" charset="0"/>
              </a:rPr>
              <a:t>month_base</a:t>
            </a:r>
            <a:r>
              <a:rPr lang="en-US" sz="1000" dirty="0">
                <a:latin typeface="Arial Narrow" panose="020B0606020202030204" pitchFamily="34" charset="0"/>
              </a:rPr>
              <a:t>, </a:t>
            </a:r>
            <a:r>
              <a:rPr lang="en-US" sz="1000" dirty="0" err="1">
                <a:latin typeface="Arial Narrow" panose="020B0606020202030204" pitchFamily="34" charset="0"/>
              </a:rPr>
              <a:t>aes</a:t>
            </a:r>
            <a:r>
              <a:rPr lang="en-US" sz="1000" dirty="0">
                <a:latin typeface="Arial Narrow" panose="020B0606020202030204" pitchFamily="34" charset="0"/>
              </a:rPr>
              <a:t>(Base, month, fill = Total)) +</a:t>
            </a:r>
          </a:p>
          <a:p>
            <a:pPr marL="0" indent="0">
              <a:buNone/>
            </a:pPr>
            <a:r>
              <a:rPr lang="en-US" sz="1000" dirty="0">
                <a:latin typeface="Arial Narrow" panose="020B0606020202030204" pitchFamily="34" charset="0"/>
              </a:rPr>
              <a:t>            </a:t>
            </a:r>
            <a:r>
              <a:rPr lang="en-US" sz="1000" dirty="0" err="1">
                <a:latin typeface="Arial Narrow" panose="020B0606020202030204" pitchFamily="34" charset="0"/>
              </a:rPr>
              <a:t>geom_tile</a:t>
            </a:r>
            <a:r>
              <a:rPr lang="en-US" sz="1000" dirty="0">
                <a:latin typeface="Arial Narrow" panose="020B0606020202030204" pitchFamily="34" charset="0"/>
              </a:rPr>
              <a:t>(color = "white") +</a:t>
            </a:r>
          </a:p>
          <a:p>
            <a:pPr marL="0" indent="0">
              <a:buNone/>
            </a:pPr>
            <a:r>
              <a:rPr lang="en-US" sz="1000" dirty="0">
                <a:latin typeface="Arial Narrow" panose="020B0606020202030204" pitchFamily="34" charset="0"/>
              </a:rPr>
              <a:t>              </a:t>
            </a:r>
            <a:r>
              <a:rPr lang="en-US" sz="1000" dirty="0" err="1">
                <a:latin typeface="Arial Narrow" panose="020B0606020202030204" pitchFamily="34" charset="0"/>
              </a:rPr>
              <a:t>ggtitle</a:t>
            </a:r>
            <a:r>
              <a:rPr lang="en-US" sz="1000" dirty="0">
                <a:latin typeface="Arial Narrow" panose="020B0606020202030204" pitchFamily="34" charset="0"/>
              </a:rPr>
              <a:t>("Heat Map by Month and Bases")    </a:t>
            </a:r>
            <a:endParaRPr lang="en-IN" sz="1000" dirty="0">
              <a:latin typeface="Arial Narrow" panose="020B0606020202030204" pitchFamily="34" charset="0"/>
            </a:endParaRPr>
          </a:p>
        </p:txBody>
      </p:sp>
      <p:pic>
        <p:nvPicPr>
          <p:cNvPr id="7" name="Picture 6">
            <a:extLst>
              <a:ext uri="{FF2B5EF4-FFF2-40B4-BE49-F238E27FC236}">
                <a16:creationId xmlns:a16="http://schemas.microsoft.com/office/drawing/2014/main" id="{D46E3824-5C35-4244-B20A-DAAE6ADE04A6}"/>
              </a:ext>
            </a:extLst>
          </p:cNvPr>
          <p:cNvPicPr>
            <a:picLocks noChangeAspect="1"/>
          </p:cNvPicPr>
          <p:nvPr/>
        </p:nvPicPr>
        <p:blipFill>
          <a:blip r:embed="rId2"/>
          <a:stretch>
            <a:fillRect/>
          </a:stretch>
        </p:blipFill>
        <p:spPr>
          <a:xfrm>
            <a:off x="7279688" y="1712676"/>
            <a:ext cx="4509843" cy="4502730"/>
          </a:xfrm>
          <a:prstGeom prst="rect">
            <a:avLst/>
          </a:prstGeom>
        </p:spPr>
      </p:pic>
    </p:spTree>
    <p:extLst>
      <p:ext uri="{BB962C8B-B14F-4D97-AF65-F5344CB8AC3E}">
        <p14:creationId xmlns:p14="http://schemas.microsoft.com/office/powerpoint/2010/main" val="879018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BF834-49EE-4D9E-AE51-7C6CD085D16A}"/>
              </a:ext>
            </a:extLst>
          </p:cNvPr>
          <p:cNvSpPr>
            <a:spLocks noGrp="1"/>
          </p:cNvSpPr>
          <p:nvPr>
            <p:ph type="title"/>
          </p:nvPr>
        </p:nvSpPr>
        <p:spPr/>
        <p:txBody>
          <a:bodyPr/>
          <a:lstStyle/>
          <a:p>
            <a:pPr algn="ctr"/>
            <a:r>
              <a:rPr lang="en-US" b="1" i="1" dirty="0"/>
              <a:t>HEAT MAP BY BASE AND DAYS OF WEEK</a:t>
            </a:r>
            <a:endParaRPr lang="en-IN" b="1" i="1" dirty="0"/>
          </a:p>
        </p:txBody>
      </p:sp>
      <p:sp>
        <p:nvSpPr>
          <p:cNvPr id="3" name="Content Placeholder 2">
            <a:extLst>
              <a:ext uri="{FF2B5EF4-FFF2-40B4-BE49-F238E27FC236}">
                <a16:creationId xmlns:a16="http://schemas.microsoft.com/office/drawing/2014/main" id="{0BAF4C98-D28B-4F79-AD3C-12F6DE996702}"/>
              </a:ext>
            </a:extLst>
          </p:cNvPr>
          <p:cNvSpPr>
            <a:spLocks noGrp="1"/>
          </p:cNvSpPr>
          <p:nvPr>
            <p:ph idx="1"/>
          </p:nvPr>
        </p:nvSpPr>
        <p:spPr/>
        <p:txBody>
          <a:bodyPr/>
          <a:lstStyle/>
          <a:p>
            <a:pPr marL="0" indent="0">
              <a:buNone/>
            </a:pPr>
            <a:r>
              <a:rPr lang="en-US" dirty="0">
                <a:latin typeface="Bahnschrift Condensed" panose="020B0502040204020203" pitchFamily="34" charset="0"/>
              </a:rPr>
              <a:t>Command :-</a:t>
            </a:r>
          </a:p>
          <a:p>
            <a:pPr marL="0" indent="0">
              <a:buNone/>
            </a:pPr>
            <a:r>
              <a:rPr lang="en-US" dirty="0">
                <a:latin typeface="Arial Narrow" panose="020B0606020202030204" pitchFamily="34" charset="0"/>
              </a:rPr>
              <a:t>            </a:t>
            </a:r>
            <a:r>
              <a:rPr lang="en-US" dirty="0" err="1">
                <a:latin typeface="Arial Narrow" panose="020B0606020202030204" pitchFamily="34" charset="0"/>
              </a:rPr>
              <a:t>ggplot</a:t>
            </a:r>
            <a:r>
              <a:rPr lang="en-US" dirty="0">
                <a:latin typeface="Arial Narrow" panose="020B0606020202030204" pitchFamily="34" charset="0"/>
              </a:rPr>
              <a:t>(day0fweek_bases, </a:t>
            </a:r>
            <a:r>
              <a:rPr lang="en-US" dirty="0" err="1">
                <a:latin typeface="Arial Narrow" panose="020B0606020202030204" pitchFamily="34" charset="0"/>
              </a:rPr>
              <a:t>aes</a:t>
            </a:r>
            <a:r>
              <a:rPr lang="en-US" dirty="0">
                <a:latin typeface="Arial Narrow" panose="020B0606020202030204" pitchFamily="34" charset="0"/>
              </a:rPr>
              <a:t>(Base, </a:t>
            </a:r>
            <a:r>
              <a:rPr lang="en-US" dirty="0" err="1">
                <a:latin typeface="Arial Narrow" panose="020B0606020202030204" pitchFamily="34" charset="0"/>
              </a:rPr>
              <a:t>dayofweek</a:t>
            </a:r>
            <a:r>
              <a:rPr lang="en-US" dirty="0">
                <a:latin typeface="Arial Narrow" panose="020B0606020202030204" pitchFamily="34" charset="0"/>
              </a:rPr>
              <a:t>, fill = Total)) +</a:t>
            </a:r>
          </a:p>
          <a:p>
            <a:pPr marL="0" indent="0">
              <a:buNone/>
            </a:pPr>
            <a:r>
              <a:rPr lang="en-US" dirty="0">
                <a:latin typeface="Arial Narrow" panose="020B0606020202030204" pitchFamily="34" charset="0"/>
              </a:rPr>
              <a:t>            </a:t>
            </a:r>
            <a:r>
              <a:rPr lang="en-US" dirty="0" err="1">
                <a:latin typeface="Arial Narrow" panose="020B0606020202030204" pitchFamily="34" charset="0"/>
              </a:rPr>
              <a:t>geom_tile</a:t>
            </a:r>
            <a:r>
              <a:rPr lang="en-US" dirty="0">
                <a:latin typeface="Arial Narrow" panose="020B0606020202030204" pitchFamily="34" charset="0"/>
              </a:rPr>
              <a:t>(color = "white") +</a:t>
            </a:r>
          </a:p>
          <a:p>
            <a:pPr marL="0" indent="0">
              <a:buNone/>
            </a:pPr>
            <a:r>
              <a:rPr lang="en-US" dirty="0">
                <a:latin typeface="Arial Narrow" panose="020B0606020202030204" pitchFamily="34" charset="0"/>
              </a:rPr>
              <a:t>            </a:t>
            </a:r>
            <a:r>
              <a:rPr lang="en-US" dirty="0" err="1">
                <a:latin typeface="Arial Narrow" panose="020B0606020202030204" pitchFamily="34" charset="0"/>
              </a:rPr>
              <a:t>ggtitle</a:t>
            </a:r>
            <a:r>
              <a:rPr lang="en-US" dirty="0">
                <a:latin typeface="Arial Narrow" panose="020B0606020202030204" pitchFamily="34" charset="0"/>
              </a:rPr>
              <a:t>("Heat Map by Bases and Day of Week")</a:t>
            </a:r>
          </a:p>
          <a:p>
            <a:pPr marL="0" indent="0">
              <a:buNone/>
            </a:pPr>
            <a:r>
              <a:rPr lang="en-US" dirty="0">
                <a:latin typeface="Bahnschrift Condensed" panose="020B0502040204020203" pitchFamily="34" charset="0"/>
              </a:rPr>
              <a:t>Output :-</a:t>
            </a:r>
          </a:p>
          <a:p>
            <a:pPr marL="0" indent="0">
              <a:buNone/>
            </a:pPr>
            <a:r>
              <a:rPr lang="en-US" dirty="0">
                <a:latin typeface="Bahnschrift Condensed" panose="020B0502040204020203" pitchFamily="34" charset="0"/>
              </a:rPr>
              <a:t> </a:t>
            </a:r>
            <a:r>
              <a:rPr lang="en-US" dirty="0">
                <a:latin typeface="Arial Narrow" panose="020B0606020202030204" pitchFamily="34" charset="0"/>
              </a:rPr>
              <a:t>From this heat map its crystal clear that Base B02512 and B02764 is the base</a:t>
            </a:r>
          </a:p>
          <a:p>
            <a:pPr marL="0" indent="0">
              <a:buNone/>
            </a:pPr>
            <a:r>
              <a:rPr lang="en-US" dirty="0">
                <a:latin typeface="Arial Narrow" panose="020B0606020202030204" pitchFamily="34" charset="0"/>
              </a:rPr>
              <a:t>with least number of trips where as B02617 is base with most number of trips.</a:t>
            </a:r>
          </a:p>
          <a:p>
            <a:pPr marL="0" indent="0">
              <a:buNone/>
            </a:pPr>
            <a:r>
              <a:rPr lang="en-US" dirty="0">
                <a:latin typeface="Arial Narrow" panose="020B0606020202030204" pitchFamily="34" charset="0"/>
              </a:rPr>
              <a:t>And its also clear that Sunday has least demand among week days and </a:t>
            </a:r>
          </a:p>
          <a:p>
            <a:pPr marL="0" indent="0">
              <a:buNone/>
            </a:pPr>
            <a:r>
              <a:rPr lang="en-US" dirty="0">
                <a:latin typeface="Arial Narrow" panose="020B0606020202030204" pitchFamily="34" charset="0"/>
              </a:rPr>
              <a:t>Thursday and well as Friday have most demand for Uber trips.</a:t>
            </a:r>
            <a:endParaRPr lang="en-US" dirty="0">
              <a:latin typeface="Bahnschrift Condensed" panose="020B0502040204020203" pitchFamily="34" charset="0"/>
            </a:endParaRPr>
          </a:p>
          <a:p>
            <a:pPr marL="0" indent="0">
              <a:buNone/>
            </a:pPr>
            <a:endParaRPr lang="en-IN" dirty="0">
              <a:latin typeface="Bahnschrift Condensed" panose="020B0502040204020203" pitchFamily="34" charset="0"/>
            </a:endParaRPr>
          </a:p>
        </p:txBody>
      </p:sp>
      <p:pic>
        <p:nvPicPr>
          <p:cNvPr id="5" name="Picture 4">
            <a:extLst>
              <a:ext uri="{FF2B5EF4-FFF2-40B4-BE49-F238E27FC236}">
                <a16:creationId xmlns:a16="http://schemas.microsoft.com/office/drawing/2014/main" id="{143F5F33-B4A7-4024-843D-FD8D519EC6D3}"/>
              </a:ext>
            </a:extLst>
          </p:cNvPr>
          <p:cNvPicPr>
            <a:picLocks noChangeAspect="1"/>
          </p:cNvPicPr>
          <p:nvPr/>
        </p:nvPicPr>
        <p:blipFill>
          <a:blip r:embed="rId2"/>
          <a:stretch>
            <a:fillRect/>
          </a:stretch>
        </p:blipFill>
        <p:spPr>
          <a:xfrm>
            <a:off x="6748369" y="1617683"/>
            <a:ext cx="4828112" cy="4820497"/>
          </a:xfrm>
          <a:prstGeom prst="rect">
            <a:avLst/>
          </a:prstGeom>
        </p:spPr>
      </p:pic>
    </p:spTree>
    <p:extLst>
      <p:ext uri="{BB962C8B-B14F-4D97-AF65-F5344CB8AC3E}">
        <p14:creationId xmlns:p14="http://schemas.microsoft.com/office/powerpoint/2010/main" val="23132461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28EB1-EAF4-422C-AA8F-64A6776ABEDB}"/>
              </a:ext>
            </a:extLst>
          </p:cNvPr>
          <p:cNvSpPr>
            <a:spLocks noGrp="1"/>
          </p:cNvSpPr>
          <p:nvPr>
            <p:ph type="title"/>
          </p:nvPr>
        </p:nvSpPr>
        <p:spPr/>
        <p:txBody>
          <a:bodyPr/>
          <a:lstStyle/>
          <a:p>
            <a:pPr algn="ctr"/>
            <a:r>
              <a:rPr lang="en-US" b="1" i="1" dirty="0"/>
              <a:t>CITY MAP BASED UBER RIDES</a:t>
            </a:r>
            <a:endParaRPr lang="en-IN" b="1" i="1" dirty="0"/>
          </a:p>
        </p:txBody>
      </p:sp>
      <p:sp>
        <p:nvSpPr>
          <p:cNvPr id="3" name="Content Placeholder 2">
            <a:extLst>
              <a:ext uri="{FF2B5EF4-FFF2-40B4-BE49-F238E27FC236}">
                <a16:creationId xmlns:a16="http://schemas.microsoft.com/office/drawing/2014/main" id="{A84C4C78-FAC6-4BD4-9C91-6D650939BAA1}"/>
              </a:ext>
            </a:extLst>
          </p:cNvPr>
          <p:cNvSpPr>
            <a:spLocks noGrp="1"/>
          </p:cNvSpPr>
          <p:nvPr>
            <p:ph idx="1"/>
          </p:nvPr>
        </p:nvSpPr>
        <p:spPr/>
        <p:txBody>
          <a:bodyPr>
            <a:normAutofit fontScale="85000" lnSpcReduction="20000"/>
          </a:bodyPr>
          <a:lstStyle/>
          <a:p>
            <a:pPr marL="0" indent="0">
              <a:buNone/>
            </a:pPr>
            <a:r>
              <a:rPr lang="en-US" sz="1050" dirty="0">
                <a:latin typeface="Bahnschrift Condensed" panose="020B0502040204020203" pitchFamily="34" charset="0"/>
              </a:rPr>
              <a:t>Command :-</a:t>
            </a:r>
          </a:p>
          <a:p>
            <a:pPr marL="0" indent="0" fontAlgn="base">
              <a:buNone/>
            </a:pPr>
            <a:r>
              <a:rPr lang="en-IN" sz="1050" dirty="0">
                <a:latin typeface="Bahnschrift Condensed" panose="020B0502040204020203" pitchFamily="34" charset="0"/>
              </a:rPr>
              <a:t>                    </a:t>
            </a:r>
            <a:r>
              <a:rPr lang="en-IN" sz="1050" b="0" i="0" dirty="0" err="1">
                <a:solidFill>
                  <a:srgbClr val="000000"/>
                </a:solidFill>
                <a:effectLst/>
                <a:latin typeface="inherit"/>
              </a:rPr>
              <a:t>min_lat</a:t>
            </a:r>
            <a:r>
              <a:rPr lang="en-IN" sz="1050" b="0" i="0" dirty="0">
                <a:solidFill>
                  <a:srgbClr val="000000"/>
                </a:solidFill>
                <a:effectLst/>
                <a:latin typeface="inherit"/>
              </a:rPr>
              <a:t> </a:t>
            </a:r>
            <a:r>
              <a:rPr lang="en-IN" sz="1050" b="0" i="0" dirty="0">
                <a:solidFill>
                  <a:srgbClr val="777777"/>
                </a:solidFill>
                <a:effectLst/>
                <a:latin typeface="inherit"/>
              </a:rPr>
              <a:t>&lt;</a:t>
            </a:r>
            <a:r>
              <a:rPr lang="en-IN" sz="1050" b="0" i="0" dirty="0">
                <a:solidFill>
                  <a:srgbClr val="000000"/>
                </a:solidFill>
                <a:effectLst/>
                <a:latin typeface="inherit"/>
              </a:rPr>
              <a:t>- 40.5774</a:t>
            </a:r>
            <a:endParaRPr lang="en-IN" sz="1050" b="0" i="0" dirty="0">
              <a:solidFill>
                <a:srgbClr val="787878"/>
              </a:solidFill>
              <a:effectLst/>
              <a:latin typeface="Source Code Pro" panose="020B0509030403020204" pitchFamily="49" charset="0"/>
            </a:endParaRPr>
          </a:p>
          <a:p>
            <a:pPr marL="0" indent="0" fontAlgn="base">
              <a:buNone/>
            </a:pPr>
            <a:r>
              <a:rPr lang="en-IN" sz="1050" b="0" i="0" dirty="0">
                <a:solidFill>
                  <a:srgbClr val="000000"/>
                </a:solidFill>
                <a:effectLst/>
                <a:latin typeface="inherit"/>
              </a:rPr>
              <a:t>                  </a:t>
            </a:r>
            <a:r>
              <a:rPr lang="en-IN" sz="1050" b="0" i="0" dirty="0" err="1">
                <a:solidFill>
                  <a:srgbClr val="000000"/>
                </a:solidFill>
                <a:effectLst/>
                <a:latin typeface="inherit"/>
              </a:rPr>
              <a:t>max_lat</a:t>
            </a:r>
            <a:r>
              <a:rPr lang="en-IN" sz="1050" b="0" i="0" dirty="0">
                <a:solidFill>
                  <a:srgbClr val="000000"/>
                </a:solidFill>
                <a:effectLst/>
                <a:latin typeface="inherit"/>
              </a:rPr>
              <a:t> </a:t>
            </a:r>
            <a:r>
              <a:rPr lang="en-IN" sz="1050" b="0" i="0" dirty="0">
                <a:solidFill>
                  <a:srgbClr val="777777"/>
                </a:solidFill>
                <a:effectLst/>
                <a:latin typeface="inherit"/>
              </a:rPr>
              <a:t>&lt;</a:t>
            </a:r>
            <a:r>
              <a:rPr lang="en-IN" sz="1050" b="0" i="0" dirty="0">
                <a:solidFill>
                  <a:srgbClr val="000000"/>
                </a:solidFill>
                <a:effectLst/>
                <a:latin typeface="inherit"/>
              </a:rPr>
              <a:t>- 40.9176</a:t>
            </a:r>
            <a:endParaRPr lang="en-IN" sz="1050" b="0" i="0" dirty="0">
              <a:solidFill>
                <a:srgbClr val="787878"/>
              </a:solidFill>
              <a:effectLst/>
              <a:latin typeface="Source Code Pro" panose="020B0509030403020204" pitchFamily="49" charset="0"/>
            </a:endParaRPr>
          </a:p>
          <a:p>
            <a:pPr marL="0" indent="0" fontAlgn="base">
              <a:buNone/>
            </a:pPr>
            <a:r>
              <a:rPr lang="en-IN" sz="1050" b="0" i="0" dirty="0">
                <a:solidFill>
                  <a:srgbClr val="000000"/>
                </a:solidFill>
                <a:effectLst/>
                <a:latin typeface="inherit"/>
              </a:rPr>
              <a:t>                  </a:t>
            </a:r>
            <a:r>
              <a:rPr lang="en-IN" sz="1050" b="0" i="0" dirty="0" err="1">
                <a:solidFill>
                  <a:srgbClr val="000000"/>
                </a:solidFill>
                <a:effectLst/>
                <a:latin typeface="inherit"/>
              </a:rPr>
              <a:t>min_long</a:t>
            </a:r>
            <a:r>
              <a:rPr lang="en-IN" sz="1050" b="0" i="0" dirty="0">
                <a:solidFill>
                  <a:srgbClr val="000000"/>
                </a:solidFill>
                <a:effectLst/>
                <a:latin typeface="inherit"/>
              </a:rPr>
              <a:t> </a:t>
            </a:r>
            <a:r>
              <a:rPr lang="en-IN" sz="1050" b="0" i="0" dirty="0">
                <a:solidFill>
                  <a:srgbClr val="777777"/>
                </a:solidFill>
                <a:effectLst/>
                <a:latin typeface="inherit"/>
              </a:rPr>
              <a:t>&lt;</a:t>
            </a:r>
            <a:r>
              <a:rPr lang="en-IN" sz="1050" b="0" i="0" dirty="0">
                <a:solidFill>
                  <a:srgbClr val="000000"/>
                </a:solidFill>
                <a:effectLst/>
                <a:latin typeface="inherit"/>
              </a:rPr>
              <a:t>- -74.15</a:t>
            </a:r>
            <a:endParaRPr lang="en-IN" sz="1050" b="0" i="0" dirty="0">
              <a:solidFill>
                <a:srgbClr val="787878"/>
              </a:solidFill>
              <a:effectLst/>
              <a:latin typeface="Source Code Pro" panose="020B0509030403020204" pitchFamily="49" charset="0"/>
            </a:endParaRPr>
          </a:p>
          <a:p>
            <a:pPr marL="0" indent="0" fontAlgn="base">
              <a:buNone/>
            </a:pPr>
            <a:r>
              <a:rPr lang="en-IN" sz="1050" b="0" i="0" dirty="0">
                <a:solidFill>
                  <a:srgbClr val="000000"/>
                </a:solidFill>
                <a:effectLst/>
                <a:latin typeface="inherit"/>
              </a:rPr>
              <a:t>                  </a:t>
            </a:r>
            <a:r>
              <a:rPr lang="en-IN" sz="1050" b="0" i="0" dirty="0" err="1">
                <a:solidFill>
                  <a:srgbClr val="000000"/>
                </a:solidFill>
                <a:effectLst/>
                <a:latin typeface="inherit"/>
              </a:rPr>
              <a:t>max_long</a:t>
            </a:r>
            <a:r>
              <a:rPr lang="en-IN" sz="1050" b="0" i="0" dirty="0">
                <a:solidFill>
                  <a:srgbClr val="000000"/>
                </a:solidFill>
                <a:effectLst/>
                <a:latin typeface="inherit"/>
              </a:rPr>
              <a:t> </a:t>
            </a:r>
            <a:r>
              <a:rPr lang="en-IN" sz="1050" b="0" i="0" dirty="0">
                <a:solidFill>
                  <a:srgbClr val="777777"/>
                </a:solidFill>
                <a:effectLst/>
                <a:latin typeface="inherit"/>
              </a:rPr>
              <a:t>&lt;</a:t>
            </a:r>
            <a:r>
              <a:rPr lang="en-IN" sz="1050" b="0" i="0" dirty="0">
                <a:solidFill>
                  <a:srgbClr val="000000"/>
                </a:solidFill>
                <a:effectLst/>
                <a:latin typeface="inherit"/>
              </a:rPr>
              <a:t>- -73.7004</a:t>
            </a:r>
            <a:endParaRPr lang="en-IN" sz="1050" b="0" i="0" dirty="0">
              <a:solidFill>
                <a:srgbClr val="787878"/>
              </a:solidFill>
              <a:effectLst/>
              <a:latin typeface="Source Code Pro" panose="020B0509030403020204" pitchFamily="49" charset="0"/>
            </a:endParaRPr>
          </a:p>
          <a:p>
            <a:pPr marL="0" indent="0" algn="l" fontAlgn="base">
              <a:buNone/>
            </a:pPr>
            <a:r>
              <a:rPr lang="en-IN" sz="1050" b="0" i="0" dirty="0">
                <a:solidFill>
                  <a:srgbClr val="000000"/>
                </a:solidFill>
                <a:effectLst/>
                <a:latin typeface="inherit"/>
              </a:rPr>
              <a:t>                  </a:t>
            </a:r>
            <a:r>
              <a:rPr lang="en-IN" sz="1050" b="0" i="0" dirty="0" err="1">
                <a:solidFill>
                  <a:srgbClr val="000000"/>
                </a:solidFill>
                <a:effectLst/>
                <a:latin typeface="inherit"/>
              </a:rPr>
              <a:t>ggplot</a:t>
            </a:r>
            <a:r>
              <a:rPr lang="en-IN" sz="1050" b="0" i="0" dirty="0">
                <a:solidFill>
                  <a:srgbClr val="777777"/>
                </a:solidFill>
                <a:effectLst/>
                <a:latin typeface="inherit"/>
              </a:rPr>
              <a:t>(</a:t>
            </a:r>
            <a:r>
              <a:rPr lang="en-IN" sz="1050" b="0" i="0" dirty="0">
                <a:solidFill>
                  <a:srgbClr val="000000"/>
                </a:solidFill>
                <a:effectLst/>
                <a:latin typeface="inherit"/>
              </a:rPr>
              <a:t>data_2014, </a:t>
            </a:r>
            <a:r>
              <a:rPr lang="en-IN" sz="1050" b="0" i="0" dirty="0" err="1">
                <a:solidFill>
                  <a:srgbClr val="000000"/>
                </a:solidFill>
                <a:effectLst/>
                <a:latin typeface="inherit"/>
              </a:rPr>
              <a:t>aes</a:t>
            </a:r>
            <a:r>
              <a:rPr lang="en-IN" sz="1050" b="0" i="0" dirty="0">
                <a:solidFill>
                  <a:srgbClr val="777777"/>
                </a:solidFill>
                <a:effectLst/>
                <a:latin typeface="inherit"/>
              </a:rPr>
              <a:t>(</a:t>
            </a:r>
            <a:r>
              <a:rPr lang="en-IN" sz="1050" b="0" i="0" dirty="0">
                <a:solidFill>
                  <a:srgbClr val="000000"/>
                </a:solidFill>
                <a:effectLst/>
                <a:latin typeface="inherit"/>
              </a:rPr>
              <a:t>x=Lon, y=Lat</a:t>
            </a:r>
            <a:r>
              <a:rPr lang="en-IN" sz="1050" b="0" i="0" dirty="0">
                <a:solidFill>
                  <a:srgbClr val="777777"/>
                </a:solidFill>
                <a:effectLst/>
                <a:latin typeface="inherit"/>
              </a:rPr>
              <a:t>))</a:t>
            </a:r>
            <a:r>
              <a:rPr lang="en-IN" sz="1050" b="0" i="0" dirty="0">
                <a:solidFill>
                  <a:srgbClr val="000000"/>
                </a:solidFill>
                <a:effectLst/>
                <a:latin typeface="inherit"/>
              </a:rPr>
              <a:t> +</a:t>
            </a:r>
            <a:endParaRPr lang="en-IN" sz="1050" b="0" i="0" dirty="0">
              <a:solidFill>
                <a:srgbClr val="787878"/>
              </a:solidFill>
              <a:effectLst/>
              <a:latin typeface="Source Code Pro" panose="020B0509030403020204" pitchFamily="49" charset="0"/>
            </a:endParaRPr>
          </a:p>
          <a:p>
            <a:pPr marL="0" indent="0" algn="l" fontAlgn="base">
              <a:buNone/>
            </a:pPr>
            <a:r>
              <a:rPr lang="en-IN" sz="1050" b="0" i="0" dirty="0">
                <a:solidFill>
                  <a:srgbClr val="000000"/>
                </a:solidFill>
                <a:effectLst/>
                <a:latin typeface="inherit"/>
              </a:rPr>
              <a:t>                  </a:t>
            </a:r>
            <a:r>
              <a:rPr lang="en-IN" sz="1050" b="0" i="0" dirty="0" err="1">
                <a:solidFill>
                  <a:srgbClr val="000000"/>
                </a:solidFill>
                <a:effectLst/>
                <a:latin typeface="inherit"/>
              </a:rPr>
              <a:t>geom_point</a:t>
            </a:r>
            <a:r>
              <a:rPr lang="en-IN" sz="1050" b="0" i="0" dirty="0">
                <a:solidFill>
                  <a:srgbClr val="777777"/>
                </a:solidFill>
                <a:effectLst/>
                <a:latin typeface="inherit"/>
              </a:rPr>
              <a:t>(</a:t>
            </a:r>
            <a:r>
              <a:rPr lang="en-IN" sz="1050" b="0" i="0" dirty="0">
                <a:solidFill>
                  <a:srgbClr val="000000"/>
                </a:solidFill>
                <a:effectLst/>
                <a:latin typeface="inherit"/>
              </a:rPr>
              <a:t>size=1, </a:t>
            </a:r>
            <a:r>
              <a:rPr lang="en-IN" sz="1050" b="0" i="0" dirty="0" err="1">
                <a:solidFill>
                  <a:srgbClr val="000000"/>
                </a:solidFill>
                <a:effectLst/>
                <a:latin typeface="inherit"/>
              </a:rPr>
              <a:t>color</a:t>
            </a:r>
            <a:r>
              <a:rPr lang="en-IN" sz="1050" b="0" i="0" dirty="0">
                <a:solidFill>
                  <a:srgbClr val="000000"/>
                </a:solidFill>
                <a:effectLst/>
                <a:latin typeface="inherit"/>
              </a:rPr>
              <a:t> = </a:t>
            </a:r>
            <a:r>
              <a:rPr lang="en-IN" sz="1050" b="0" i="0" dirty="0">
                <a:solidFill>
                  <a:srgbClr val="320FE3"/>
                </a:solidFill>
                <a:effectLst/>
                <a:latin typeface="inherit"/>
              </a:rPr>
              <a:t>"blue"</a:t>
            </a:r>
            <a:r>
              <a:rPr lang="en-IN" sz="1050" b="0" i="0" dirty="0">
                <a:solidFill>
                  <a:srgbClr val="777777"/>
                </a:solidFill>
                <a:effectLst/>
                <a:latin typeface="inherit"/>
              </a:rPr>
              <a:t>)</a:t>
            </a:r>
            <a:r>
              <a:rPr lang="en-IN" sz="1050" b="0" i="0" dirty="0">
                <a:solidFill>
                  <a:srgbClr val="000000"/>
                </a:solidFill>
                <a:effectLst/>
                <a:latin typeface="inherit"/>
              </a:rPr>
              <a:t> +</a:t>
            </a:r>
            <a:endParaRPr lang="en-IN" sz="1050" b="0" i="0" dirty="0">
              <a:solidFill>
                <a:srgbClr val="787878"/>
              </a:solidFill>
              <a:effectLst/>
              <a:latin typeface="Source Code Pro" panose="020B0509030403020204" pitchFamily="49" charset="0"/>
            </a:endParaRPr>
          </a:p>
          <a:p>
            <a:pPr marL="0" indent="0" algn="l" fontAlgn="base">
              <a:buNone/>
            </a:pPr>
            <a:r>
              <a:rPr lang="en-IN" sz="1050" b="0" i="0" dirty="0">
                <a:solidFill>
                  <a:srgbClr val="000000"/>
                </a:solidFill>
                <a:effectLst/>
                <a:latin typeface="inherit"/>
              </a:rPr>
              <a:t>                  </a:t>
            </a:r>
            <a:r>
              <a:rPr lang="en-IN" sz="1050" b="0" i="0" dirty="0" err="1">
                <a:solidFill>
                  <a:srgbClr val="000000"/>
                </a:solidFill>
                <a:effectLst/>
                <a:latin typeface="inherit"/>
              </a:rPr>
              <a:t>scale_x_continuous</a:t>
            </a:r>
            <a:r>
              <a:rPr lang="en-IN" sz="1050" b="0" i="0" dirty="0">
                <a:solidFill>
                  <a:srgbClr val="777777"/>
                </a:solidFill>
                <a:effectLst/>
                <a:latin typeface="inherit"/>
              </a:rPr>
              <a:t>(</a:t>
            </a:r>
            <a:r>
              <a:rPr lang="en-IN" sz="1050" b="0" i="0" dirty="0">
                <a:solidFill>
                  <a:srgbClr val="000000"/>
                </a:solidFill>
                <a:effectLst/>
                <a:latin typeface="inherit"/>
              </a:rPr>
              <a:t>limits=c</a:t>
            </a:r>
            <a:r>
              <a:rPr lang="en-IN" sz="1050" b="0" i="0" dirty="0">
                <a:solidFill>
                  <a:srgbClr val="777777"/>
                </a:solidFill>
                <a:effectLst/>
                <a:latin typeface="inherit"/>
              </a:rPr>
              <a:t>(</a:t>
            </a:r>
            <a:r>
              <a:rPr lang="en-IN" sz="1050" b="0" i="0" dirty="0" err="1">
                <a:solidFill>
                  <a:srgbClr val="000000"/>
                </a:solidFill>
                <a:effectLst/>
                <a:latin typeface="inherit"/>
              </a:rPr>
              <a:t>min_long</a:t>
            </a:r>
            <a:r>
              <a:rPr lang="en-IN" sz="1050" b="0" i="0" dirty="0">
                <a:solidFill>
                  <a:srgbClr val="000000"/>
                </a:solidFill>
                <a:effectLst/>
                <a:latin typeface="inherit"/>
              </a:rPr>
              <a:t>, </a:t>
            </a:r>
            <a:r>
              <a:rPr lang="en-IN" sz="1050" b="0" i="0" dirty="0" err="1">
                <a:solidFill>
                  <a:srgbClr val="000000"/>
                </a:solidFill>
                <a:effectLst/>
                <a:latin typeface="inherit"/>
              </a:rPr>
              <a:t>max_long</a:t>
            </a:r>
            <a:r>
              <a:rPr lang="en-IN" sz="1050" b="0" i="0" dirty="0">
                <a:solidFill>
                  <a:srgbClr val="777777"/>
                </a:solidFill>
                <a:effectLst/>
                <a:latin typeface="inherit"/>
              </a:rPr>
              <a:t>))</a:t>
            </a:r>
            <a:r>
              <a:rPr lang="en-IN" sz="1050" b="0" i="0" dirty="0">
                <a:solidFill>
                  <a:srgbClr val="000000"/>
                </a:solidFill>
                <a:effectLst/>
                <a:latin typeface="inherit"/>
              </a:rPr>
              <a:t> +</a:t>
            </a:r>
            <a:endParaRPr lang="en-IN" sz="1050" b="0" i="0" dirty="0">
              <a:solidFill>
                <a:srgbClr val="444444"/>
              </a:solidFill>
              <a:effectLst/>
              <a:latin typeface="Source Code Pro" panose="020B0509030403020204" pitchFamily="49" charset="0"/>
            </a:endParaRPr>
          </a:p>
          <a:p>
            <a:pPr marL="0" indent="0" algn="l" fontAlgn="base">
              <a:buNone/>
            </a:pPr>
            <a:r>
              <a:rPr lang="en-IN" sz="1050" b="0" i="0" dirty="0">
                <a:solidFill>
                  <a:srgbClr val="000000"/>
                </a:solidFill>
                <a:effectLst/>
                <a:latin typeface="inherit"/>
              </a:rPr>
              <a:t>                  </a:t>
            </a:r>
            <a:r>
              <a:rPr lang="en-IN" sz="1050" b="0" i="0" dirty="0" err="1">
                <a:solidFill>
                  <a:srgbClr val="000000"/>
                </a:solidFill>
                <a:effectLst/>
                <a:latin typeface="inherit"/>
              </a:rPr>
              <a:t>scale_y_continuous</a:t>
            </a:r>
            <a:r>
              <a:rPr lang="en-IN" sz="1050" b="0" i="0" dirty="0">
                <a:solidFill>
                  <a:srgbClr val="777777"/>
                </a:solidFill>
                <a:effectLst/>
                <a:latin typeface="inherit"/>
              </a:rPr>
              <a:t>(</a:t>
            </a:r>
            <a:r>
              <a:rPr lang="en-IN" sz="1050" b="0" i="0" dirty="0">
                <a:solidFill>
                  <a:srgbClr val="000000"/>
                </a:solidFill>
                <a:effectLst/>
                <a:latin typeface="inherit"/>
              </a:rPr>
              <a:t>limits=c</a:t>
            </a:r>
            <a:r>
              <a:rPr lang="en-IN" sz="1050" b="0" i="0" dirty="0">
                <a:solidFill>
                  <a:srgbClr val="777777"/>
                </a:solidFill>
                <a:effectLst/>
                <a:latin typeface="inherit"/>
              </a:rPr>
              <a:t>(</a:t>
            </a:r>
            <a:r>
              <a:rPr lang="en-IN" sz="1050" b="0" i="0" dirty="0" err="1">
                <a:solidFill>
                  <a:srgbClr val="000000"/>
                </a:solidFill>
                <a:effectLst/>
                <a:latin typeface="inherit"/>
              </a:rPr>
              <a:t>min_lat</a:t>
            </a:r>
            <a:r>
              <a:rPr lang="en-IN" sz="1050" b="0" i="0" dirty="0">
                <a:solidFill>
                  <a:srgbClr val="000000"/>
                </a:solidFill>
                <a:effectLst/>
                <a:latin typeface="inherit"/>
              </a:rPr>
              <a:t>, </a:t>
            </a:r>
            <a:r>
              <a:rPr lang="en-IN" sz="1050" b="0" i="0" dirty="0" err="1">
                <a:solidFill>
                  <a:srgbClr val="000000"/>
                </a:solidFill>
                <a:effectLst/>
                <a:latin typeface="inherit"/>
              </a:rPr>
              <a:t>max_lat</a:t>
            </a:r>
            <a:r>
              <a:rPr lang="en-IN" sz="1050" b="0" i="0" dirty="0">
                <a:solidFill>
                  <a:srgbClr val="777777"/>
                </a:solidFill>
                <a:effectLst/>
                <a:latin typeface="inherit"/>
              </a:rPr>
              <a:t>))</a:t>
            </a:r>
            <a:r>
              <a:rPr lang="en-IN" sz="1050" b="0" i="0" dirty="0">
                <a:solidFill>
                  <a:srgbClr val="000000"/>
                </a:solidFill>
                <a:effectLst/>
                <a:latin typeface="inherit"/>
              </a:rPr>
              <a:t> +</a:t>
            </a:r>
            <a:endParaRPr lang="en-IN" sz="1050" b="0" i="0" dirty="0">
              <a:solidFill>
                <a:srgbClr val="787878"/>
              </a:solidFill>
              <a:effectLst/>
              <a:latin typeface="Source Code Pro" panose="020B0509030403020204" pitchFamily="49" charset="0"/>
            </a:endParaRPr>
          </a:p>
          <a:p>
            <a:pPr marL="0" indent="0" algn="l" fontAlgn="base">
              <a:buNone/>
            </a:pPr>
            <a:r>
              <a:rPr lang="en-IN" sz="1050" b="0" i="0" dirty="0">
                <a:solidFill>
                  <a:srgbClr val="000000"/>
                </a:solidFill>
                <a:effectLst/>
                <a:latin typeface="inherit"/>
              </a:rPr>
              <a:t>                  </a:t>
            </a:r>
            <a:r>
              <a:rPr lang="en-IN" sz="1050" b="0" i="0" dirty="0" err="1">
                <a:solidFill>
                  <a:srgbClr val="000000"/>
                </a:solidFill>
                <a:effectLst/>
                <a:latin typeface="inherit"/>
              </a:rPr>
              <a:t>theme_map</a:t>
            </a:r>
            <a:r>
              <a:rPr lang="en-IN" sz="1050" b="0" i="0" dirty="0">
                <a:solidFill>
                  <a:srgbClr val="777777"/>
                </a:solidFill>
                <a:effectLst/>
                <a:latin typeface="inherit"/>
              </a:rPr>
              <a:t>()</a:t>
            </a:r>
            <a:r>
              <a:rPr lang="en-IN" sz="1050" b="0" i="0" dirty="0">
                <a:solidFill>
                  <a:srgbClr val="000000"/>
                </a:solidFill>
                <a:effectLst/>
                <a:latin typeface="inherit"/>
              </a:rPr>
              <a:t> +</a:t>
            </a:r>
            <a:endParaRPr lang="en-IN" sz="1050" b="0" i="0" dirty="0">
              <a:solidFill>
                <a:srgbClr val="787878"/>
              </a:solidFill>
              <a:effectLst/>
              <a:latin typeface="Source Code Pro" panose="020B0509030403020204" pitchFamily="49" charset="0"/>
            </a:endParaRPr>
          </a:p>
          <a:p>
            <a:pPr marL="0" indent="0" algn="l" fontAlgn="base">
              <a:buNone/>
            </a:pPr>
            <a:r>
              <a:rPr lang="en-IN" sz="1050" b="0" i="0" dirty="0">
                <a:solidFill>
                  <a:srgbClr val="000000"/>
                </a:solidFill>
                <a:effectLst/>
                <a:latin typeface="inherit"/>
              </a:rPr>
              <a:t>                  </a:t>
            </a:r>
            <a:r>
              <a:rPr lang="en-IN" sz="1050" b="0" i="0" dirty="0" err="1">
                <a:solidFill>
                  <a:srgbClr val="000000"/>
                </a:solidFill>
                <a:effectLst/>
                <a:latin typeface="inherit"/>
              </a:rPr>
              <a:t>ggtitle</a:t>
            </a:r>
            <a:r>
              <a:rPr lang="en-IN" sz="1050" b="0" i="0" dirty="0">
                <a:solidFill>
                  <a:srgbClr val="777777"/>
                </a:solidFill>
                <a:effectLst/>
                <a:latin typeface="inherit"/>
              </a:rPr>
              <a:t>(</a:t>
            </a:r>
            <a:r>
              <a:rPr lang="en-IN" sz="1050" b="0" i="0" dirty="0">
                <a:solidFill>
                  <a:srgbClr val="320FE3"/>
                </a:solidFill>
                <a:effectLst/>
                <a:latin typeface="inherit"/>
              </a:rPr>
              <a:t>"NYC MAP BASED ON UBER RIDES DURING 2014 (APR-SEP)"</a:t>
            </a:r>
            <a:r>
              <a:rPr lang="en-IN" sz="1050" b="0" i="0" dirty="0">
                <a:solidFill>
                  <a:srgbClr val="777777"/>
                </a:solidFill>
                <a:effectLst/>
                <a:latin typeface="inherit"/>
              </a:rPr>
              <a:t>)</a:t>
            </a:r>
          </a:p>
          <a:p>
            <a:pPr marL="0" indent="0" algn="l" fontAlgn="base">
              <a:buNone/>
            </a:pPr>
            <a:r>
              <a:rPr lang="en-IN" sz="1050" b="0" i="0" dirty="0">
                <a:effectLst/>
                <a:latin typeface="Bahnschrift Condensed" panose="020B0502040204020203" pitchFamily="34" charset="0"/>
              </a:rPr>
              <a:t>Output :-</a:t>
            </a:r>
          </a:p>
          <a:p>
            <a:pPr marL="0" indent="0">
              <a:buNone/>
            </a:pPr>
            <a:r>
              <a:rPr lang="en-IN" dirty="0">
                <a:latin typeface="Arial Narrow" panose="020B0606020202030204" pitchFamily="34" charset="0"/>
              </a:rPr>
              <a:t>This is trip based New York City map. Each dot represents each trip and we can clearly </a:t>
            </a:r>
          </a:p>
          <a:p>
            <a:pPr marL="0" indent="0">
              <a:buNone/>
            </a:pPr>
            <a:r>
              <a:rPr lang="en-IN" dirty="0">
                <a:latin typeface="Arial Narrow" panose="020B0606020202030204" pitchFamily="34" charset="0"/>
              </a:rPr>
              <a:t>see that middle of city has most  number of trips. And out skirt of the city has less number </a:t>
            </a:r>
          </a:p>
          <a:p>
            <a:pPr marL="0" indent="0">
              <a:buNone/>
            </a:pPr>
            <a:r>
              <a:rPr lang="en-IN" dirty="0">
                <a:latin typeface="Arial Narrow" panose="020B0606020202030204" pitchFamily="34" charset="0"/>
              </a:rPr>
              <a:t>of trips.</a:t>
            </a:r>
          </a:p>
        </p:txBody>
      </p:sp>
      <p:pic>
        <p:nvPicPr>
          <p:cNvPr id="5" name="Picture 4">
            <a:extLst>
              <a:ext uri="{FF2B5EF4-FFF2-40B4-BE49-F238E27FC236}">
                <a16:creationId xmlns:a16="http://schemas.microsoft.com/office/drawing/2014/main" id="{50E21032-4DD9-45A6-95BD-D40115504145}"/>
              </a:ext>
            </a:extLst>
          </p:cNvPr>
          <p:cNvPicPr>
            <a:picLocks noChangeAspect="1"/>
          </p:cNvPicPr>
          <p:nvPr/>
        </p:nvPicPr>
        <p:blipFill>
          <a:blip r:embed="rId2"/>
          <a:stretch>
            <a:fillRect/>
          </a:stretch>
        </p:blipFill>
        <p:spPr>
          <a:xfrm>
            <a:off x="7217546" y="1838957"/>
            <a:ext cx="4481280" cy="4474212"/>
          </a:xfrm>
          <a:prstGeom prst="rect">
            <a:avLst/>
          </a:prstGeom>
        </p:spPr>
      </p:pic>
    </p:spTree>
    <p:extLst>
      <p:ext uri="{BB962C8B-B14F-4D97-AF65-F5344CB8AC3E}">
        <p14:creationId xmlns:p14="http://schemas.microsoft.com/office/powerpoint/2010/main" val="3061985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EBA65-E69D-4C37-AF44-557D0CCE318F}"/>
              </a:ext>
            </a:extLst>
          </p:cNvPr>
          <p:cNvSpPr>
            <a:spLocks noGrp="1"/>
          </p:cNvSpPr>
          <p:nvPr>
            <p:ph type="title"/>
          </p:nvPr>
        </p:nvSpPr>
        <p:spPr/>
        <p:txBody>
          <a:bodyPr/>
          <a:lstStyle/>
          <a:p>
            <a:pPr algn="ctr"/>
            <a:r>
              <a:rPr lang="en-US" b="1" i="1" dirty="0"/>
              <a:t>INTRODUCTION</a:t>
            </a:r>
            <a:endParaRPr lang="en-IN" b="1" i="1" dirty="0"/>
          </a:p>
        </p:txBody>
      </p:sp>
      <p:sp>
        <p:nvSpPr>
          <p:cNvPr id="3" name="Content Placeholder 2">
            <a:extLst>
              <a:ext uri="{FF2B5EF4-FFF2-40B4-BE49-F238E27FC236}">
                <a16:creationId xmlns:a16="http://schemas.microsoft.com/office/drawing/2014/main" id="{F353AF32-9A90-4217-9D02-6AB734D89F0C}"/>
              </a:ext>
            </a:extLst>
          </p:cNvPr>
          <p:cNvSpPr>
            <a:spLocks noGrp="1"/>
          </p:cNvSpPr>
          <p:nvPr>
            <p:ph idx="1"/>
          </p:nvPr>
        </p:nvSpPr>
        <p:spPr/>
        <p:txBody>
          <a:bodyPr>
            <a:normAutofit fontScale="92500"/>
          </a:bodyPr>
          <a:lstStyle/>
          <a:p>
            <a:pPr marL="0" indent="0">
              <a:buNone/>
            </a:pPr>
            <a:r>
              <a:rPr lang="en-US" sz="2800" dirty="0">
                <a:latin typeface="Bahnschrift Light" panose="020B0502040204020203" pitchFamily="34" charset="0"/>
              </a:rPr>
              <a:t>Data storytelling is an important component of Machine Learning through which companies are able to understand the background of various operations. With the help of visualization, companies can avail the benefit of understanding the complex data and gain insights that would help them to craft decisions. In this project we are going to analyze the data of Uber company. We will be using R commands to generate different graphs</a:t>
            </a:r>
            <a:r>
              <a:rPr lang="en-US" sz="2800" dirty="0"/>
              <a:t>.</a:t>
            </a:r>
            <a:r>
              <a:rPr lang="en-US" sz="2800" i="1" dirty="0"/>
              <a:t> Hope you will enjoy the project!!!</a:t>
            </a:r>
            <a:endParaRPr lang="en-IN" sz="2800" i="1" dirty="0"/>
          </a:p>
        </p:txBody>
      </p:sp>
    </p:spTree>
    <p:extLst>
      <p:ext uri="{BB962C8B-B14F-4D97-AF65-F5344CB8AC3E}">
        <p14:creationId xmlns:p14="http://schemas.microsoft.com/office/powerpoint/2010/main" val="20617343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D4AF6-148C-41AA-9358-534FE51B8499}"/>
              </a:ext>
            </a:extLst>
          </p:cNvPr>
          <p:cNvSpPr>
            <a:spLocks noGrp="1"/>
          </p:cNvSpPr>
          <p:nvPr>
            <p:ph type="title"/>
          </p:nvPr>
        </p:nvSpPr>
        <p:spPr/>
        <p:txBody>
          <a:bodyPr>
            <a:normAutofit/>
          </a:bodyPr>
          <a:lstStyle/>
          <a:p>
            <a:r>
              <a:rPr lang="en-US" sz="2800" b="1" i="1" dirty="0"/>
              <a:t>CITY MAP BASED ON UBER RIDES WITH RESPECT TO BASE</a:t>
            </a:r>
            <a:endParaRPr lang="en-IN" sz="2800" b="1" i="1" dirty="0"/>
          </a:p>
        </p:txBody>
      </p:sp>
      <p:sp>
        <p:nvSpPr>
          <p:cNvPr id="3" name="Content Placeholder 2">
            <a:extLst>
              <a:ext uri="{FF2B5EF4-FFF2-40B4-BE49-F238E27FC236}">
                <a16:creationId xmlns:a16="http://schemas.microsoft.com/office/drawing/2014/main" id="{ABFEB940-F9D7-4958-91AA-DB347476CAC6}"/>
              </a:ext>
            </a:extLst>
          </p:cNvPr>
          <p:cNvSpPr>
            <a:spLocks noGrp="1"/>
          </p:cNvSpPr>
          <p:nvPr>
            <p:ph idx="1"/>
          </p:nvPr>
        </p:nvSpPr>
        <p:spPr/>
        <p:txBody>
          <a:bodyPr/>
          <a:lstStyle/>
          <a:p>
            <a:pPr marL="0" indent="0">
              <a:buNone/>
            </a:pPr>
            <a:r>
              <a:rPr lang="en-US" dirty="0">
                <a:latin typeface="Bahnschrift Condensed" panose="020B0502040204020203" pitchFamily="34" charset="0"/>
              </a:rPr>
              <a:t>Command :-</a:t>
            </a:r>
          </a:p>
          <a:p>
            <a:pPr marL="0" indent="0">
              <a:buNone/>
            </a:pPr>
            <a:r>
              <a:rPr lang="en-US" dirty="0">
                <a:latin typeface="Bahnschrift Condensed" panose="020B0502040204020203" pitchFamily="34" charset="0"/>
              </a:rPr>
              <a:t>               </a:t>
            </a:r>
            <a:r>
              <a:rPr lang="en-US" sz="1100" dirty="0" err="1">
                <a:latin typeface="Arial Narrow" panose="020B0606020202030204" pitchFamily="34" charset="0"/>
              </a:rPr>
              <a:t>ggplot</a:t>
            </a:r>
            <a:r>
              <a:rPr lang="en-US" sz="1100" dirty="0">
                <a:latin typeface="Arial Narrow" panose="020B0606020202030204" pitchFamily="34" charset="0"/>
              </a:rPr>
              <a:t>(data_2014, </a:t>
            </a:r>
            <a:r>
              <a:rPr lang="en-US" sz="1100" dirty="0" err="1">
                <a:latin typeface="Arial Narrow" panose="020B0606020202030204" pitchFamily="34" charset="0"/>
              </a:rPr>
              <a:t>aes</a:t>
            </a:r>
            <a:r>
              <a:rPr lang="en-US" sz="1100" dirty="0">
                <a:latin typeface="Arial Narrow" panose="020B0606020202030204" pitchFamily="34" charset="0"/>
              </a:rPr>
              <a:t>(x=Lon, y=Lat, color = Base)) +</a:t>
            </a:r>
          </a:p>
          <a:p>
            <a:pPr marL="0" indent="0">
              <a:buNone/>
            </a:pPr>
            <a:r>
              <a:rPr lang="en-US" sz="1100" dirty="0">
                <a:latin typeface="Arial Narrow" panose="020B0606020202030204" pitchFamily="34" charset="0"/>
              </a:rPr>
              <a:t>               </a:t>
            </a:r>
            <a:r>
              <a:rPr lang="en-US" sz="1100" dirty="0" err="1">
                <a:latin typeface="Arial Narrow" panose="020B0606020202030204" pitchFamily="34" charset="0"/>
              </a:rPr>
              <a:t>geom_point</a:t>
            </a:r>
            <a:r>
              <a:rPr lang="en-US" sz="1100" dirty="0">
                <a:latin typeface="Arial Narrow" panose="020B0606020202030204" pitchFamily="34" charset="0"/>
              </a:rPr>
              <a:t>(size=1) +</a:t>
            </a:r>
          </a:p>
          <a:p>
            <a:pPr marL="0" indent="0">
              <a:buNone/>
            </a:pPr>
            <a:r>
              <a:rPr lang="en-US" sz="1100" dirty="0">
                <a:latin typeface="Arial Narrow" panose="020B0606020202030204" pitchFamily="34" charset="0"/>
              </a:rPr>
              <a:t>              </a:t>
            </a:r>
            <a:r>
              <a:rPr lang="en-US" sz="1100" dirty="0" err="1">
                <a:latin typeface="Arial Narrow" panose="020B0606020202030204" pitchFamily="34" charset="0"/>
              </a:rPr>
              <a:t>scale_x_continuous</a:t>
            </a:r>
            <a:r>
              <a:rPr lang="en-US" sz="1100" dirty="0">
                <a:latin typeface="Arial Narrow" panose="020B0606020202030204" pitchFamily="34" charset="0"/>
              </a:rPr>
              <a:t>(limits=c(</a:t>
            </a:r>
            <a:r>
              <a:rPr lang="en-US" sz="1100" dirty="0" err="1">
                <a:latin typeface="Arial Narrow" panose="020B0606020202030204" pitchFamily="34" charset="0"/>
              </a:rPr>
              <a:t>min_long</a:t>
            </a:r>
            <a:r>
              <a:rPr lang="en-US" sz="1100" dirty="0">
                <a:latin typeface="Arial Narrow" panose="020B0606020202030204" pitchFamily="34" charset="0"/>
              </a:rPr>
              <a:t>, </a:t>
            </a:r>
            <a:r>
              <a:rPr lang="en-US" sz="1100" dirty="0" err="1">
                <a:latin typeface="Arial Narrow" panose="020B0606020202030204" pitchFamily="34" charset="0"/>
              </a:rPr>
              <a:t>max_long</a:t>
            </a:r>
            <a:r>
              <a:rPr lang="en-US" sz="1100" dirty="0">
                <a:latin typeface="Arial Narrow" panose="020B0606020202030204" pitchFamily="34" charset="0"/>
              </a:rPr>
              <a:t>)) +</a:t>
            </a:r>
          </a:p>
          <a:p>
            <a:pPr marL="0" indent="0">
              <a:buNone/>
            </a:pPr>
            <a:r>
              <a:rPr lang="en-US" sz="1100" dirty="0">
                <a:latin typeface="Arial Narrow" panose="020B0606020202030204" pitchFamily="34" charset="0"/>
              </a:rPr>
              <a:t>              </a:t>
            </a:r>
            <a:r>
              <a:rPr lang="en-US" sz="1100" dirty="0" err="1">
                <a:latin typeface="Arial Narrow" panose="020B0606020202030204" pitchFamily="34" charset="0"/>
              </a:rPr>
              <a:t>scale_y_continuous</a:t>
            </a:r>
            <a:r>
              <a:rPr lang="en-US" sz="1100" dirty="0">
                <a:latin typeface="Arial Narrow" panose="020B0606020202030204" pitchFamily="34" charset="0"/>
              </a:rPr>
              <a:t>(limits=c(</a:t>
            </a:r>
            <a:r>
              <a:rPr lang="en-US" sz="1100" dirty="0" err="1">
                <a:latin typeface="Arial Narrow" panose="020B0606020202030204" pitchFamily="34" charset="0"/>
              </a:rPr>
              <a:t>min_lat</a:t>
            </a:r>
            <a:r>
              <a:rPr lang="en-US" sz="1100" dirty="0">
                <a:latin typeface="Arial Narrow" panose="020B0606020202030204" pitchFamily="34" charset="0"/>
              </a:rPr>
              <a:t>, </a:t>
            </a:r>
            <a:r>
              <a:rPr lang="en-US" sz="1100" dirty="0" err="1">
                <a:latin typeface="Arial Narrow" panose="020B0606020202030204" pitchFamily="34" charset="0"/>
              </a:rPr>
              <a:t>max_lat</a:t>
            </a:r>
            <a:r>
              <a:rPr lang="en-US" sz="1100" dirty="0">
                <a:latin typeface="Arial Narrow" panose="020B0606020202030204" pitchFamily="34" charset="0"/>
              </a:rPr>
              <a:t>)) +</a:t>
            </a:r>
          </a:p>
          <a:p>
            <a:pPr marL="0" indent="0">
              <a:buNone/>
            </a:pPr>
            <a:r>
              <a:rPr lang="en-US" sz="1100" dirty="0">
                <a:latin typeface="Arial Narrow" panose="020B0606020202030204" pitchFamily="34" charset="0"/>
              </a:rPr>
              <a:t>              </a:t>
            </a:r>
            <a:r>
              <a:rPr lang="en-US" sz="1100" dirty="0" err="1">
                <a:latin typeface="Arial Narrow" panose="020B0606020202030204" pitchFamily="34" charset="0"/>
              </a:rPr>
              <a:t>theme_map</a:t>
            </a:r>
            <a:r>
              <a:rPr lang="en-US" sz="1100" dirty="0">
                <a:latin typeface="Arial Narrow" panose="020B0606020202030204" pitchFamily="34" charset="0"/>
              </a:rPr>
              <a:t>() +</a:t>
            </a:r>
          </a:p>
          <a:p>
            <a:pPr marL="0" indent="0">
              <a:buNone/>
            </a:pPr>
            <a:r>
              <a:rPr lang="en-US" sz="1100" dirty="0">
                <a:latin typeface="Arial Narrow" panose="020B0606020202030204" pitchFamily="34" charset="0"/>
              </a:rPr>
              <a:t>              </a:t>
            </a:r>
            <a:r>
              <a:rPr lang="en-US" sz="1100" dirty="0" err="1">
                <a:latin typeface="Arial Narrow" panose="020B0606020202030204" pitchFamily="34" charset="0"/>
              </a:rPr>
              <a:t>ggtitle</a:t>
            </a:r>
            <a:r>
              <a:rPr lang="en-US" sz="1100" dirty="0">
                <a:latin typeface="Arial Narrow" panose="020B0606020202030204" pitchFamily="34" charset="0"/>
              </a:rPr>
              <a:t>("NYC MAP BASED ON UBER RIDES DURING 2014 (APR-SEP) by BASE")</a:t>
            </a:r>
          </a:p>
          <a:p>
            <a:pPr marL="0" indent="0">
              <a:buNone/>
            </a:pPr>
            <a:r>
              <a:rPr lang="en-US" sz="1100" dirty="0">
                <a:latin typeface="Bahnschrift Condensed" panose="020B0502040204020203" pitchFamily="34" charset="0"/>
              </a:rPr>
              <a:t>Output :-</a:t>
            </a:r>
          </a:p>
          <a:p>
            <a:pPr marL="0" indent="0">
              <a:buNone/>
            </a:pPr>
            <a:r>
              <a:rPr lang="en-US" sz="1100" dirty="0">
                <a:latin typeface="Arial Narrow" panose="020B0606020202030204" pitchFamily="34" charset="0"/>
              </a:rPr>
              <a:t>This is the City map of trips with respect to base. Different color represent different bases as </a:t>
            </a:r>
          </a:p>
          <a:p>
            <a:pPr marL="0" indent="0">
              <a:buNone/>
            </a:pPr>
            <a:r>
              <a:rPr lang="en-US" sz="1100" dirty="0">
                <a:latin typeface="Arial Narrow" panose="020B0606020202030204" pitchFamily="34" charset="0"/>
              </a:rPr>
              <a:t>given in index. So basically trips are dense in middle part of city . And as we interpreted less in </a:t>
            </a:r>
          </a:p>
          <a:p>
            <a:pPr marL="0" indent="0">
              <a:buNone/>
            </a:pPr>
            <a:r>
              <a:rPr lang="en-US" sz="1100" dirty="0">
                <a:latin typeface="Arial Narrow" panose="020B0606020202030204" pitchFamily="34" charset="0"/>
              </a:rPr>
              <a:t>outer part of city. </a:t>
            </a:r>
            <a:endParaRPr lang="en-IN" sz="1100" dirty="0">
              <a:latin typeface="Bahnschrift Condensed" panose="020B0502040204020203" pitchFamily="34" charset="0"/>
            </a:endParaRPr>
          </a:p>
        </p:txBody>
      </p:sp>
      <p:pic>
        <p:nvPicPr>
          <p:cNvPr id="5" name="Picture 4">
            <a:extLst>
              <a:ext uri="{FF2B5EF4-FFF2-40B4-BE49-F238E27FC236}">
                <a16:creationId xmlns:a16="http://schemas.microsoft.com/office/drawing/2014/main" id="{E52A5397-CF9B-4594-9B5C-C324CC88D0C8}"/>
              </a:ext>
            </a:extLst>
          </p:cNvPr>
          <p:cNvPicPr>
            <a:picLocks noChangeAspect="1"/>
          </p:cNvPicPr>
          <p:nvPr/>
        </p:nvPicPr>
        <p:blipFill>
          <a:blip r:embed="rId2"/>
          <a:stretch>
            <a:fillRect/>
          </a:stretch>
        </p:blipFill>
        <p:spPr>
          <a:xfrm>
            <a:off x="6096000" y="1981259"/>
            <a:ext cx="5730686" cy="4093346"/>
          </a:xfrm>
          <a:prstGeom prst="rect">
            <a:avLst/>
          </a:prstGeom>
        </p:spPr>
      </p:pic>
    </p:spTree>
    <p:extLst>
      <p:ext uri="{BB962C8B-B14F-4D97-AF65-F5344CB8AC3E}">
        <p14:creationId xmlns:p14="http://schemas.microsoft.com/office/powerpoint/2010/main" val="27159650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8AA6A-D616-4CF0-8F67-B0F577E74A62}"/>
              </a:ext>
            </a:extLst>
          </p:cNvPr>
          <p:cNvSpPr>
            <a:spLocks noGrp="1"/>
          </p:cNvSpPr>
          <p:nvPr>
            <p:ph type="title"/>
          </p:nvPr>
        </p:nvSpPr>
        <p:spPr/>
        <p:txBody>
          <a:bodyPr/>
          <a:lstStyle/>
          <a:p>
            <a:pPr algn="ctr"/>
            <a:r>
              <a:rPr lang="en-US" b="1" i="1" dirty="0"/>
              <a:t>SUMMARY</a:t>
            </a:r>
            <a:endParaRPr lang="en-IN" b="1" i="1" dirty="0"/>
          </a:p>
        </p:txBody>
      </p:sp>
      <p:sp>
        <p:nvSpPr>
          <p:cNvPr id="3" name="Content Placeholder 2">
            <a:extLst>
              <a:ext uri="{FF2B5EF4-FFF2-40B4-BE49-F238E27FC236}">
                <a16:creationId xmlns:a16="http://schemas.microsoft.com/office/drawing/2014/main" id="{A0997CC1-5DF0-48CC-9339-8043B150C737}"/>
              </a:ext>
            </a:extLst>
          </p:cNvPr>
          <p:cNvSpPr>
            <a:spLocks noGrp="1"/>
          </p:cNvSpPr>
          <p:nvPr>
            <p:ph idx="1"/>
          </p:nvPr>
        </p:nvSpPr>
        <p:spPr/>
        <p:txBody>
          <a:bodyPr>
            <a:normAutofit/>
          </a:bodyPr>
          <a:lstStyle/>
          <a:p>
            <a:pPr marL="0" indent="0">
              <a:buNone/>
            </a:pPr>
            <a:r>
              <a:rPr lang="en-US" sz="2400" b="0" i="0" dirty="0">
                <a:solidFill>
                  <a:srgbClr val="444444"/>
                </a:solidFill>
                <a:effectLst/>
                <a:latin typeface="Comic Sans MS" panose="030F0702030302020204" pitchFamily="66" charset="0"/>
              </a:rPr>
              <a:t>At the end of the Uber data analysis this project, we observed how to create data visualizations and interpreted so many conclusions through heat map, bar graph and city map . We made use of packages like ggplot2 that allowed us to plot various types of visualizations that pertained to several time-frames of the year. With this, we could conclude how time affected customer trips. Finally, we made a geo plot of New York that provided us with the details of how various users made trips from different bases.</a:t>
            </a:r>
            <a:endParaRPr lang="en-IN" sz="2400" dirty="0">
              <a:latin typeface="Comic Sans MS" panose="030F0702030302020204" pitchFamily="66" charset="0"/>
            </a:endParaRPr>
          </a:p>
        </p:txBody>
      </p:sp>
    </p:spTree>
    <p:extLst>
      <p:ext uri="{BB962C8B-B14F-4D97-AF65-F5344CB8AC3E}">
        <p14:creationId xmlns:p14="http://schemas.microsoft.com/office/powerpoint/2010/main" val="16560597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5A6D5-63E6-46A0-B94B-64955329DB5A}"/>
              </a:ext>
            </a:extLst>
          </p:cNvPr>
          <p:cNvSpPr>
            <a:spLocks noGrp="1"/>
          </p:cNvSpPr>
          <p:nvPr>
            <p:ph type="title"/>
          </p:nvPr>
        </p:nvSpPr>
        <p:spPr/>
        <p:txBody>
          <a:bodyPr/>
          <a:lstStyle/>
          <a:p>
            <a:pPr algn="ctr"/>
            <a:r>
              <a:rPr lang="en-US" dirty="0"/>
              <a:t>    </a:t>
            </a:r>
            <a:r>
              <a:rPr lang="en-US" sz="6000" b="1" i="1" dirty="0"/>
              <a:t>REFERENCES</a:t>
            </a:r>
            <a:endParaRPr lang="en-IN" sz="6000" b="1" i="1" dirty="0"/>
          </a:p>
        </p:txBody>
      </p:sp>
      <p:sp>
        <p:nvSpPr>
          <p:cNvPr id="3" name="Content Placeholder 2">
            <a:extLst>
              <a:ext uri="{FF2B5EF4-FFF2-40B4-BE49-F238E27FC236}">
                <a16:creationId xmlns:a16="http://schemas.microsoft.com/office/drawing/2014/main" id="{AC127527-B486-440E-85F7-DE178034B34C}"/>
              </a:ext>
            </a:extLst>
          </p:cNvPr>
          <p:cNvSpPr>
            <a:spLocks noGrp="1"/>
          </p:cNvSpPr>
          <p:nvPr>
            <p:ph idx="1"/>
          </p:nvPr>
        </p:nvSpPr>
        <p:spPr>
          <a:xfrm>
            <a:off x="1066800" y="2378327"/>
            <a:ext cx="10058400" cy="3658489"/>
          </a:xfrm>
        </p:spPr>
        <p:txBody>
          <a:bodyPr>
            <a:normAutofit/>
          </a:bodyPr>
          <a:lstStyle/>
          <a:p>
            <a:pPr>
              <a:buFont typeface="Arial" panose="020B0604020202020204" pitchFamily="34" charset="0"/>
              <a:buChar char="•"/>
            </a:pPr>
            <a:r>
              <a:rPr lang="en-IN" sz="3600" dirty="0">
                <a:hlinkClick r:id="rId2"/>
              </a:rPr>
              <a:t>https://www.kaggle.com/</a:t>
            </a:r>
            <a:endParaRPr lang="en-IN" sz="3600" dirty="0"/>
          </a:p>
          <a:p>
            <a:pPr>
              <a:buFont typeface="Arial" panose="020B0604020202020204" pitchFamily="34" charset="0"/>
              <a:buChar char="•"/>
            </a:pPr>
            <a:r>
              <a:rPr lang="en-IN" sz="3600" dirty="0">
                <a:hlinkClick r:id="rId3"/>
              </a:rPr>
              <a:t>https://drive.google.com/file/d/1emopjfEkTt59jJoBH9L9bSdmlDC4AR87/view</a:t>
            </a:r>
            <a:endParaRPr lang="en-IN" sz="3600" dirty="0"/>
          </a:p>
          <a:p>
            <a:pPr>
              <a:buFont typeface="Arial" panose="020B0604020202020204" pitchFamily="34" charset="0"/>
              <a:buChar char="•"/>
            </a:pPr>
            <a:r>
              <a:rPr lang="en-IN" sz="3600" dirty="0"/>
              <a:t>REFERENCE NOTES </a:t>
            </a:r>
          </a:p>
          <a:p>
            <a:pPr marL="0" indent="0">
              <a:buNone/>
            </a:pPr>
            <a:endParaRPr lang="en-IN" sz="2400" dirty="0"/>
          </a:p>
        </p:txBody>
      </p:sp>
    </p:spTree>
    <p:extLst>
      <p:ext uri="{BB962C8B-B14F-4D97-AF65-F5344CB8AC3E}">
        <p14:creationId xmlns:p14="http://schemas.microsoft.com/office/powerpoint/2010/main" val="999877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43FF41-A439-4AFC-AE51-7F621D212356}"/>
              </a:ext>
            </a:extLst>
          </p:cNvPr>
          <p:cNvSpPr>
            <a:spLocks noGrp="1"/>
          </p:cNvSpPr>
          <p:nvPr>
            <p:ph type="title"/>
          </p:nvPr>
        </p:nvSpPr>
        <p:spPr>
          <a:xfrm>
            <a:off x="862613" y="2622315"/>
            <a:ext cx="10058400" cy="1371600"/>
          </a:xfrm>
        </p:spPr>
        <p:txBody>
          <a:bodyPr>
            <a:noAutofit/>
          </a:bodyPr>
          <a:lstStyle/>
          <a:p>
            <a:pPr algn="ctr"/>
            <a:r>
              <a:rPr lang="en-US" sz="9600" dirty="0">
                <a:solidFill>
                  <a:srgbClr val="FF0000"/>
                </a:solidFill>
                <a:latin typeface="Monotype Corsiva" panose="03010101010201010101" pitchFamily="66" charset="0"/>
              </a:rPr>
              <a:t>THANK YOU</a:t>
            </a:r>
            <a:endParaRPr lang="en-IN" sz="9600" dirty="0">
              <a:solidFill>
                <a:srgbClr val="FF0000"/>
              </a:solidFill>
              <a:latin typeface="Monotype Corsiva" panose="03010101010201010101" pitchFamily="66" charset="0"/>
            </a:endParaRPr>
          </a:p>
        </p:txBody>
      </p:sp>
    </p:spTree>
    <p:extLst>
      <p:ext uri="{BB962C8B-B14F-4D97-AF65-F5344CB8AC3E}">
        <p14:creationId xmlns:p14="http://schemas.microsoft.com/office/powerpoint/2010/main" val="2997986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DEC15-3556-4DC0-AEA3-557165D1E726}"/>
              </a:ext>
            </a:extLst>
          </p:cNvPr>
          <p:cNvSpPr>
            <a:spLocks noGrp="1"/>
          </p:cNvSpPr>
          <p:nvPr>
            <p:ph type="title"/>
          </p:nvPr>
        </p:nvSpPr>
        <p:spPr/>
        <p:txBody>
          <a:bodyPr/>
          <a:lstStyle/>
          <a:p>
            <a:pPr algn="ctr"/>
            <a:r>
              <a:rPr lang="en-US" b="1" i="1" dirty="0"/>
              <a:t>INTRODUCTION TO R LANGUAGE</a:t>
            </a:r>
            <a:endParaRPr lang="en-IN" b="1" i="1" dirty="0"/>
          </a:p>
        </p:txBody>
      </p:sp>
      <p:sp>
        <p:nvSpPr>
          <p:cNvPr id="3" name="Content Placeholder 2">
            <a:extLst>
              <a:ext uri="{FF2B5EF4-FFF2-40B4-BE49-F238E27FC236}">
                <a16:creationId xmlns:a16="http://schemas.microsoft.com/office/drawing/2014/main" id="{E287F3F6-C033-4348-A464-C112DF975203}"/>
              </a:ext>
            </a:extLst>
          </p:cNvPr>
          <p:cNvSpPr>
            <a:spLocks noGrp="1"/>
          </p:cNvSpPr>
          <p:nvPr>
            <p:ph idx="1"/>
          </p:nvPr>
        </p:nvSpPr>
        <p:spPr>
          <a:xfrm>
            <a:off x="1066800" y="2103120"/>
            <a:ext cx="10058400" cy="4306558"/>
          </a:xfrm>
        </p:spPr>
        <p:txBody>
          <a:bodyPr/>
          <a:lstStyle/>
          <a:p>
            <a:pPr marL="0" indent="0">
              <a:buNone/>
            </a:pPr>
            <a:r>
              <a:rPr lang="en-US" sz="1600" dirty="0">
                <a:latin typeface="Bahnschrift Light" panose="020B0502040204020203" pitchFamily="34" charset="0"/>
              </a:rPr>
              <a:t>R is a programming language for statistical computing and graphics supported by the R Core Team and the R Foundation for Statistical Computing. Created by statisticians Ross Ihaka and Robert Gentleman, R is used among data miners and statisticians for data analysis and developing statistical software. Users have created packages to augment the functions of the R language.</a:t>
            </a:r>
          </a:p>
          <a:p>
            <a:pPr marL="0" indent="0">
              <a:buNone/>
            </a:pPr>
            <a:r>
              <a:rPr lang="en-US" sz="1600" dirty="0">
                <a:latin typeface="Bahnschrift Light" panose="020B0502040204020203" pitchFamily="34" charset="0"/>
              </a:rPr>
              <a:t>Polls, data mining surveys, and studies of scholarly literature databases show that R is highly popular; since January 2022, R ranks 12th in the TIOBE index, a measure of programming language popularity.</a:t>
            </a:r>
          </a:p>
          <a:p>
            <a:pPr marL="0" indent="0">
              <a:buNone/>
            </a:pPr>
            <a:r>
              <a:rPr lang="en-US" sz="1600" dirty="0">
                <a:latin typeface="Bahnschrift Light" panose="020B0502040204020203" pitchFamily="34" charset="0"/>
              </a:rPr>
              <a:t>The official R software environment is an open-source free software environment within the GNU package, available under the GNU General Public License. It is written primarily in C, Fortran, and R itself (partially self-hosting). Precompiled executables are provided for various operating systems. R has a command line interface. Multiple third-party graphical user interfaces are also available, such as RStudio, an integrated development environment, and </a:t>
            </a:r>
            <a:r>
              <a:rPr lang="en-US" sz="1600" dirty="0" err="1">
                <a:latin typeface="Bahnschrift Light" panose="020B0502040204020203" pitchFamily="34" charset="0"/>
              </a:rPr>
              <a:t>Jupyter</a:t>
            </a:r>
            <a:r>
              <a:rPr lang="en-US" sz="1600" dirty="0">
                <a:latin typeface="Bahnschrift Light" panose="020B0502040204020203" pitchFamily="34" charset="0"/>
              </a:rPr>
              <a:t>, a notebook interface.</a:t>
            </a:r>
          </a:p>
          <a:p>
            <a:endParaRPr lang="en-US" sz="1600" dirty="0">
              <a:latin typeface="Bahnschrift Light" panose="020B0502040204020203" pitchFamily="34" charset="0"/>
            </a:endParaRPr>
          </a:p>
          <a:p>
            <a:endParaRPr lang="en-IN" dirty="0"/>
          </a:p>
        </p:txBody>
      </p:sp>
    </p:spTree>
    <p:extLst>
      <p:ext uri="{BB962C8B-B14F-4D97-AF65-F5344CB8AC3E}">
        <p14:creationId xmlns:p14="http://schemas.microsoft.com/office/powerpoint/2010/main" val="2401445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E3F23-720C-4B87-9B34-AB67301B4015}"/>
              </a:ext>
            </a:extLst>
          </p:cNvPr>
          <p:cNvSpPr>
            <a:spLocks noGrp="1"/>
          </p:cNvSpPr>
          <p:nvPr>
            <p:ph type="title"/>
          </p:nvPr>
        </p:nvSpPr>
        <p:spPr/>
        <p:txBody>
          <a:bodyPr/>
          <a:lstStyle/>
          <a:p>
            <a:pPr algn="ctr"/>
            <a:r>
              <a:rPr lang="en-US" b="1" i="1" dirty="0"/>
              <a:t>ABOUT DATA AND GRAPHS</a:t>
            </a:r>
            <a:endParaRPr lang="en-IN" b="1" i="1" dirty="0"/>
          </a:p>
        </p:txBody>
      </p:sp>
      <p:sp>
        <p:nvSpPr>
          <p:cNvPr id="3" name="Content Placeholder 2">
            <a:extLst>
              <a:ext uri="{FF2B5EF4-FFF2-40B4-BE49-F238E27FC236}">
                <a16:creationId xmlns:a16="http://schemas.microsoft.com/office/drawing/2014/main" id="{36BB2787-6633-48E8-8418-F102BDCBD56F}"/>
              </a:ext>
            </a:extLst>
          </p:cNvPr>
          <p:cNvSpPr>
            <a:spLocks noGrp="1"/>
          </p:cNvSpPr>
          <p:nvPr>
            <p:ph idx="1"/>
          </p:nvPr>
        </p:nvSpPr>
        <p:spPr/>
        <p:txBody>
          <a:bodyPr>
            <a:normAutofit/>
          </a:bodyPr>
          <a:lstStyle/>
          <a:p>
            <a:pPr marL="0" indent="0">
              <a:buNone/>
            </a:pPr>
            <a:r>
              <a:rPr lang="en-US" sz="1600" b="0" i="0" dirty="0">
                <a:solidFill>
                  <a:srgbClr val="444444"/>
                </a:solidFill>
                <a:effectLst/>
                <a:latin typeface="Georgia" panose="02040502050405020303" pitchFamily="18" charset="0"/>
              </a:rPr>
              <a:t>In this project, we will analyze the </a:t>
            </a:r>
            <a:r>
              <a:rPr lang="en-US" sz="1600" b="1" i="1" dirty="0">
                <a:solidFill>
                  <a:srgbClr val="444444"/>
                </a:solidFill>
                <a:effectLst/>
                <a:latin typeface="inherit"/>
              </a:rPr>
              <a:t>Uber Pickups in New York City dataset. </a:t>
            </a:r>
            <a:r>
              <a:rPr lang="en-US" sz="1600" dirty="0">
                <a:solidFill>
                  <a:srgbClr val="444444"/>
                </a:solidFill>
                <a:latin typeface="inherit"/>
              </a:rPr>
              <a:t>In which there is details of each and every pickups of Uber in New York city on specific months of 2014. Using R commands we will be generating graphs through which we can easily analyze the data. We will be using Bar Graph, Heat Map and Ride based map for our analysis.</a:t>
            </a:r>
          </a:p>
          <a:p>
            <a:pPr marL="0" indent="0">
              <a:buNone/>
            </a:pPr>
            <a:r>
              <a:rPr lang="en-US" sz="1600" dirty="0">
                <a:solidFill>
                  <a:srgbClr val="444444"/>
                </a:solidFill>
                <a:latin typeface="inherit"/>
              </a:rPr>
              <a:t>Bar Graph:-  Bar chart or bar graph is a chart or graph that presents categorical data with rectangular bars with heights or lengths proportional to the values that they represent. A bar graph shows comparisons among discrete categories.</a:t>
            </a:r>
          </a:p>
          <a:p>
            <a:pPr marL="0" indent="0">
              <a:buNone/>
            </a:pPr>
            <a:r>
              <a:rPr lang="en-IN" sz="1600" dirty="0">
                <a:solidFill>
                  <a:srgbClr val="444444"/>
                </a:solidFill>
                <a:latin typeface="inherit"/>
              </a:rPr>
              <a:t>Heat Map:-  </a:t>
            </a:r>
            <a:r>
              <a:rPr lang="en-US" sz="1600" dirty="0">
                <a:solidFill>
                  <a:srgbClr val="444444"/>
                </a:solidFill>
                <a:latin typeface="inherit"/>
              </a:rPr>
              <a:t>A heat map or choropleth map is a data visualization that shows the relationship between two measures and provides rating information. The rating information is displayed using varying colors or saturation and can exhibit ratings such as high to low or bad to awesome, and needs improvement to working well. It can also be a thematic map in which the area inside recognized boundaries is shaded in proportion to the data being represented.</a:t>
            </a:r>
          </a:p>
          <a:p>
            <a:pPr marL="0" indent="0">
              <a:buNone/>
            </a:pPr>
            <a:r>
              <a:rPr lang="en-US" sz="1600" dirty="0">
                <a:solidFill>
                  <a:srgbClr val="444444"/>
                </a:solidFill>
                <a:latin typeface="inherit"/>
              </a:rPr>
              <a:t>Ride based map:- This is overall map of the city based on Uber ride. It will show the pickup points in city based on latitude and the longitude of the location.</a:t>
            </a:r>
          </a:p>
        </p:txBody>
      </p:sp>
    </p:spTree>
    <p:extLst>
      <p:ext uri="{BB962C8B-B14F-4D97-AF65-F5344CB8AC3E}">
        <p14:creationId xmlns:p14="http://schemas.microsoft.com/office/powerpoint/2010/main" val="2862079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46CA6-34E4-4B8F-B0E9-FECEB4C7F974}"/>
              </a:ext>
            </a:extLst>
          </p:cNvPr>
          <p:cNvSpPr>
            <a:spLocks noGrp="1"/>
          </p:cNvSpPr>
          <p:nvPr>
            <p:ph type="title"/>
          </p:nvPr>
        </p:nvSpPr>
        <p:spPr/>
        <p:txBody>
          <a:bodyPr/>
          <a:lstStyle/>
          <a:p>
            <a:pPr algn="ctr"/>
            <a:r>
              <a:rPr lang="en-US" b="1" i="1" dirty="0"/>
              <a:t>DATA PREPROCESSING</a:t>
            </a:r>
            <a:endParaRPr lang="en-IN" b="1" i="1" dirty="0"/>
          </a:p>
        </p:txBody>
      </p:sp>
      <p:sp>
        <p:nvSpPr>
          <p:cNvPr id="3" name="Content Placeholder 2">
            <a:extLst>
              <a:ext uri="{FF2B5EF4-FFF2-40B4-BE49-F238E27FC236}">
                <a16:creationId xmlns:a16="http://schemas.microsoft.com/office/drawing/2014/main" id="{D738F003-EF18-4CF2-A113-7433A7D84FAB}"/>
              </a:ext>
            </a:extLst>
          </p:cNvPr>
          <p:cNvSpPr>
            <a:spLocks noGrp="1"/>
          </p:cNvSpPr>
          <p:nvPr>
            <p:ph idx="1"/>
          </p:nvPr>
        </p:nvSpPr>
        <p:spPr/>
        <p:txBody>
          <a:bodyPr/>
          <a:lstStyle/>
          <a:p>
            <a:pPr marL="0" indent="0">
              <a:buNone/>
            </a:pPr>
            <a:r>
              <a:rPr lang="en-IN" b="1" i="0" dirty="0">
                <a:solidFill>
                  <a:srgbClr val="273239"/>
                </a:solidFill>
                <a:effectLst/>
                <a:latin typeface="urw-din"/>
              </a:rPr>
              <a:t> </a:t>
            </a:r>
            <a:r>
              <a:rPr lang="en-IN" sz="3200" b="1" i="0" dirty="0">
                <a:solidFill>
                  <a:srgbClr val="273239"/>
                </a:solidFill>
                <a:effectLst/>
                <a:latin typeface="urw-din"/>
              </a:rPr>
              <a:t>Data Cleaning:</a:t>
            </a:r>
            <a:r>
              <a:rPr lang="en-IN" sz="3200" b="0" i="0" dirty="0">
                <a:solidFill>
                  <a:srgbClr val="273239"/>
                </a:solidFill>
                <a:effectLst/>
                <a:latin typeface="urw-din"/>
              </a:rPr>
              <a:t> </a:t>
            </a:r>
          </a:p>
          <a:p>
            <a:pPr marL="0" indent="0">
              <a:buNone/>
            </a:pPr>
            <a:r>
              <a:rPr lang="en-IN" sz="1800" dirty="0">
                <a:solidFill>
                  <a:srgbClr val="273239"/>
                </a:solidFill>
                <a:latin typeface="urw-din"/>
              </a:rPr>
              <a:t>             </a:t>
            </a:r>
            <a:r>
              <a:rPr lang="en-US" sz="1800" b="0" i="0" dirty="0">
                <a:solidFill>
                  <a:srgbClr val="273239"/>
                </a:solidFill>
                <a:effectLst/>
                <a:latin typeface="urw-din"/>
              </a:rPr>
              <a:t>The data can have many irrelevant and missing parts. To handle this part, data cleaning is done. It involves handling of missing data, noisy data etc. </a:t>
            </a:r>
            <a:endParaRPr lang="en-IN" sz="1800" dirty="0">
              <a:solidFill>
                <a:srgbClr val="273239"/>
              </a:solidFill>
              <a:latin typeface="urw-din"/>
            </a:endParaRPr>
          </a:p>
          <a:p>
            <a:pPr marL="0" indent="0">
              <a:buNone/>
            </a:pPr>
            <a:r>
              <a:rPr lang="en-US" sz="1800" b="1" i="0" dirty="0">
                <a:solidFill>
                  <a:srgbClr val="273239"/>
                </a:solidFill>
                <a:effectLst/>
                <a:latin typeface="urw-din"/>
              </a:rPr>
              <a:t>Noisy Data:</a:t>
            </a:r>
            <a:r>
              <a:rPr lang="en-US" sz="1800" b="0" i="0" dirty="0">
                <a:solidFill>
                  <a:srgbClr val="273239"/>
                </a:solidFill>
                <a:effectLst/>
                <a:latin typeface="urw-din"/>
              </a:rPr>
              <a:t> </a:t>
            </a:r>
            <a:br>
              <a:rPr lang="en-US" sz="1800" dirty="0"/>
            </a:br>
            <a:r>
              <a:rPr lang="en-US" sz="1800" b="0" i="0" dirty="0">
                <a:solidFill>
                  <a:srgbClr val="273239"/>
                </a:solidFill>
                <a:effectLst/>
                <a:latin typeface="urw-din"/>
              </a:rPr>
              <a:t>Noisy data is a meaningless data that can’t be interpreted by machines. It can be generated due to faulty data collection, data entry errors etc. </a:t>
            </a:r>
            <a:endParaRPr lang="en-US" sz="1800" dirty="0">
              <a:solidFill>
                <a:srgbClr val="273239"/>
              </a:solidFill>
              <a:latin typeface="urw-din"/>
            </a:endParaRPr>
          </a:p>
          <a:p>
            <a:pPr marL="0" indent="0">
              <a:buNone/>
            </a:pPr>
            <a:r>
              <a:rPr lang="en-US" sz="1800" b="1" i="0" dirty="0">
                <a:solidFill>
                  <a:srgbClr val="273239"/>
                </a:solidFill>
                <a:effectLst/>
                <a:latin typeface="urw-din"/>
              </a:rPr>
              <a:t>Clustering:</a:t>
            </a:r>
            <a:r>
              <a:rPr lang="en-US" sz="1800" b="0" i="0" dirty="0">
                <a:solidFill>
                  <a:srgbClr val="273239"/>
                </a:solidFill>
                <a:effectLst/>
                <a:latin typeface="urw-din"/>
              </a:rPr>
              <a:t> </a:t>
            </a:r>
            <a:br>
              <a:rPr lang="en-US" sz="1800" b="0" i="0" dirty="0">
                <a:solidFill>
                  <a:srgbClr val="273239"/>
                </a:solidFill>
                <a:effectLst/>
                <a:latin typeface="urw-din"/>
              </a:rPr>
            </a:br>
            <a:r>
              <a:rPr lang="en-US" sz="1800" b="0" i="0" dirty="0">
                <a:solidFill>
                  <a:srgbClr val="273239"/>
                </a:solidFill>
                <a:effectLst/>
                <a:latin typeface="urw-din"/>
              </a:rPr>
              <a:t>This approach groups the similar data in a cluster. The outliers may be undetected or it will fall outside the clusters. We used clustering method to eliminate the noisy data or error data. And we used processed data for our analysis</a:t>
            </a:r>
            <a:r>
              <a:rPr lang="en-US" b="0" i="0" dirty="0">
                <a:solidFill>
                  <a:srgbClr val="273239"/>
                </a:solidFill>
                <a:effectLst/>
                <a:latin typeface="urw-din"/>
              </a:rPr>
              <a:t>.</a:t>
            </a:r>
          </a:p>
          <a:p>
            <a:pPr marL="0" indent="0">
              <a:buNone/>
            </a:pPr>
            <a:endParaRPr lang="en-IN" dirty="0"/>
          </a:p>
        </p:txBody>
      </p:sp>
    </p:spTree>
    <p:extLst>
      <p:ext uri="{BB962C8B-B14F-4D97-AF65-F5344CB8AC3E}">
        <p14:creationId xmlns:p14="http://schemas.microsoft.com/office/powerpoint/2010/main" val="4077804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F760-3CD9-40C4-9EAB-38A459D7109E}"/>
              </a:ext>
            </a:extLst>
          </p:cNvPr>
          <p:cNvSpPr>
            <a:spLocks noGrp="1"/>
          </p:cNvSpPr>
          <p:nvPr>
            <p:ph type="title"/>
          </p:nvPr>
        </p:nvSpPr>
        <p:spPr/>
        <p:txBody>
          <a:bodyPr/>
          <a:lstStyle/>
          <a:p>
            <a:pPr algn="ctr"/>
            <a:r>
              <a:rPr lang="en-US" sz="4000" b="1" i="1" dirty="0"/>
              <a:t>PACKAGES/LIBRARIES USED</a:t>
            </a:r>
            <a:br>
              <a:rPr lang="en-IN" sz="4000" dirty="0">
                <a:latin typeface="Bahnschrift Condensed" panose="020B0502040204020203" pitchFamily="34" charset="0"/>
              </a:rPr>
            </a:br>
            <a:endParaRPr lang="en-IN" dirty="0"/>
          </a:p>
        </p:txBody>
      </p:sp>
      <p:sp>
        <p:nvSpPr>
          <p:cNvPr id="3" name="Content Placeholder 2">
            <a:extLst>
              <a:ext uri="{FF2B5EF4-FFF2-40B4-BE49-F238E27FC236}">
                <a16:creationId xmlns:a16="http://schemas.microsoft.com/office/drawing/2014/main" id="{D3AB6E5B-3D0D-44E1-AFEC-7868BC9AF113}"/>
              </a:ext>
            </a:extLst>
          </p:cNvPr>
          <p:cNvSpPr>
            <a:spLocks noGrp="1"/>
          </p:cNvSpPr>
          <p:nvPr>
            <p:ph idx="1"/>
          </p:nvPr>
        </p:nvSpPr>
        <p:spPr>
          <a:xfrm>
            <a:off x="1066800" y="1660124"/>
            <a:ext cx="10058400" cy="4555282"/>
          </a:xfrm>
        </p:spPr>
        <p:txBody>
          <a:bodyPr>
            <a:noAutofit/>
          </a:bodyPr>
          <a:lstStyle/>
          <a:p>
            <a:pPr marL="0" indent="0" algn="l" fontAlgn="base">
              <a:buNone/>
            </a:pPr>
            <a:r>
              <a:rPr lang="en-US" sz="1050" b="0" i="0" dirty="0">
                <a:solidFill>
                  <a:srgbClr val="444444"/>
                </a:solidFill>
                <a:effectLst/>
                <a:latin typeface="urw-din"/>
              </a:rPr>
              <a:t>In the first step of our  project, we will import the essential packages that we will use in this uber data analysis project. Some of the important libraries of R that we will use are –</a:t>
            </a:r>
          </a:p>
          <a:p>
            <a:pPr fontAlgn="base">
              <a:buFont typeface="Arial" panose="020B0604020202020204" pitchFamily="34" charset="0"/>
              <a:buChar char="•"/>
            </a:pPr>
            <a:r>
              <a:rPr lang="en-US" sz="1050" b="1" i="0" dirty="0">
                <a:solidFill>
                  <a:srgbClr val="444444"/>
                </a:solidFill>
                <a:effectLst/>
                <a:latin typeface="urw-din"/>
              </a:rPr>
              <a:t>ggplot2</a:t>
            </a:r>
          </a:p>
          <a:p>
            <a:pPr marL="0" indent="0" algn="l" fontAlgn="base">
              <a:buNone/>
            </a:pPr>
            <a:r>
              <a:rPr lang="en-US" sz="1050" b="0" i="0" dirty="0">
                <a:solidFill>
                  <a:srgbClr val="444444"/>
                </a:solidFill>
                <a:effectLst/>
                <a:latin typeface="urw-din"/>
              </a:rPr>
              <a:t>     This is the backbone of this project. ggplot2 is the most popular data visualization library that is most widely used for creating aesthetic visualization plots.</a:t>
            </a:r>
          </a:p>
          <a:p>
            <a:pPr algn="l" fontAlgn="base">
              <a:buFont typeface="Arial" panose="020B0604020202020204" pitchFamily="34" charset="0"/>
              <a:buChar char="•"/>
            </a:pPr>
            <a:r>
              <a:rPr lang="en-US" sz="1050" b="1" i="0" dirty="0" err="1">
                <a:solidFill>
                  <a:srgbClr val="444444"/>
                </a:solidFill>
                <a:effectLst/>
                <a:latin typeface="urw-din"/>
              </a:rPr>
              <a:t>ggthemes</a:t>
            </a:r>
            <a:endParaRPr lang="en-US" sz="1050" b="1" i="0" dirty="0">
              <a:solidFill>
                <a:srgbClr val="444444"/>
              </a:solidFill>
              <a:effectLst/>
              <a:latin typeface="urw-din"/>
            </a:endParaRPr>
          </a:p>
          <a:p>
            <a:pPr marL="0" indent="0" algn="l" fontAlgn="base">
              <a:buNone/>
            </a:pPr>
            <a:r>
              <a:rPr lang="en-US" sz="1050" b="0" i="0" dirty="0">
                <a:solidFill>
                  <a:srgbClr val="444444"/>
                </a:solidFill>
                <a:effectLst/>
                <a:latin typeface="urw-din"/>
              </a:rPr>
              <a:t>     This is more of an add-on to our main ggplot2 library. With this, we can create better create extra themes and scales with the mainstream ggplot2 package.</a:t>
            </a:r>
          </a:p>
          <a:p>
            <a:pPr algn="l" fontAlgn="base">
              <a:buFont typeface="Arial" panose="020B0604020202020204" pitchFamily="34" charset="0"/>
              <a:buChar char="•"/>
            </a:pPr>
            <a:r>
              <a:rPr lang="en-US" sz="1050" b="1" i="0" dirty="0" err="1">
                <a:solidFill>
                  <a:srgbClr val="444444"/>
                </a:solidFill>
                <a:effectLst/>
                <a:latin typeface="urw-din"/>
              </a:rPr>
              <a:t>Lubridate</a:t>
            </a:r>
            <a:endParaRPr lang="en-US" sz="1050" b="1" dirty="0">
              <a:solidFill>
                <a:srgbClr val="444444"/>
              </a:solidFill>
              <a:latin typeface="urw-din"/>
            </a:endParaRPr>
          </a:p>
          <a:p>
            <a:pPr marL="0" indent="0" algn="l" fontAlgn="base">
              <a:buNone/>
            </a:pPr>
            <a:r>
              <a:rPr lang="en-US" sz="1050" b="0" i="0" dirty="0">
                <a:solidFill>
                  <a:srgbClr val="444444"/>
                </a:solidFill>
                <a:effectLst/>
                <a:latin typeface="urw-din"/>
              </a:rPr>
              <a:t>     Our dataset involves various time-frames. In order to understand our data in separate time categories, we will make use of the </a:t>
            </a:r>
            <a:r>
              <a:rPr lang="en-US" sz="1050" b="0" i="0" dirty="0" err="1">
                <a:solidFill>
                  <a:srgbClr val="444444"/>
                </a:solidFill>
                <a:effectLst/>
                <a:latin typeface="urw-din"/>
              </a:rPr>
              <a:t>lubridate</a:t>
            </a:r>
            <a:r>
              <a:rPr lang="en-US" sz="1050" b="0" i="0" dirty="0">
                <a:solidFill>
                  <a:srgbClr val="444444"/>
                </a:solidFill>
                <a:effectLst/>
                <a:latin typeface="urw-din"/>
              </a:rPr>
              <a:t> package.</a:t>
            </a:r>
          </a:p>
          <a:p>
            <a:pPr algn="l" fontAlgn="base">
              <a:buFont typeface="Arial" panose="020B0604020202020204" pitchFamily="34" charset="0"/>
              <a:buChar char="•"/>
            </a:pPr>
            <a:r>
              <a:rPr lang="en-US" sz="1050" b="1" i="0" dirty="0" err="1">
                <a:solidFill>
                  <a:srgbClr val="444444"/>
                </a:solidFill>
                <a:effectLst/>
                <a:latin typeface="urw-din"/>
              </a:rPr>
              <a:t>dplyr</a:t>
            </a:r>
            <a:endParaRPr lang="en-US" sz="1050" b="1" i="0" dirty="0">
              <a:solidFill>
                <a:srgbClr val="444444"/>
              </a:solidFill>
              <a:effectLst/>
              <a:latin typeface="urw-din"/>
            </a:endParaRPr>
          </a:p>
          <a:p>
            <a:pPr marL="0" indent="0" algn="l" fontAlgn="base">
              <a:buNone/>
            </a:pPr>
            <a:r>
              <a:rPr lang="en-US" sz="1050" b="0" i="0" dirty="0">
                <a:solidFill>
                  <a:srgbClr val="444444"/>
                </a:solidFill>
                <a:effectLst/>
                <a:latin typeface="urw-din"/>
              </a:rPr>
              <a:t>    This package is the lingua franca of data manipulation in R.</a:t>
            </a:r>
          </a:p>
          <a:p>
            <a:pPr fontAlgn="base">
              <a:buFont typeface="Arial" panose="020B0604020202020204" pitchFamily="34" charset="0"/>
              <a:buChar char="•"/>
            </a:pPr>
            <a:r>
              <a:rPr lang="en-US" sz="1050" b="1" i="0" dirty="0" err="1">
                <a:solidFill>
                  <a:srgbClr val="444444"/>
                </a:solidFill>
                <a:effectLst/>
                <a:latin typeface="urw-din"/>
              </a:rPr>
              <a:t>tidyr</a:t>
            </a:r>
            <a:endParaRPr lang="en-US" sz="1050" b="1" i="0" dirty="0">
              <a:solidFill>
                <a:srgbClr val="444444"/>
              </a:solidFill>
              <a:effectLst/>
              <a:latin typeface="urw-din"/>
            </a:endParaRPr>
          </a:p>
          <a:p>
            <a:pPr marL="0" indent="0" algn="l" fontAlgn="base">
              <a:buNone/>
            </a:pPr>
            <a:r>
              <a:rPr lang="en-US" sz="1050" b="0" i="0" dirty="0">
                <a:solidFill>
                  <a:srgbClr val="444444"/>
                </a:solidFill>
                <a:effectLst/>
                <a:latin typeface="urw-din"/>
              </a:rPr>
              <a:t>   This package will help you to tidy your data. The basic principle of </a:t>
            </a:r>
            <a:r>
              <a:rPr lang="en-US" sz="1050" b="0" i="0" dirty="0" err="1">
                <a:solidFill>
                  <a:srgbClr val="444444"/>
                </a:solidFill>
                <a:effectLst/>
                <a:latin typeface="urw-din"/>
              </a:rPr>
              <a:t>tidyr</a:t>
            </a:r>
            <a:r>
              <a:rPr lang="en-US" sz="1050" b="0" i="0" dirty="0">
                <a:solidFill>
                  <a:srgbClr val="444444"/>
                </a:solidFill>
                <a:effectLst/>
                <a:latin typeface="urw-din"/>
              </a:rPr>
              <a:t> is to tidy the columns where each variable is present in a column, each observation is represented by a row and each value depicts a cell.</a:t>
            </a:r>
          </a:p>
          <a:p>
            <a:pPr algn="l" fontAlgn="base">
              <a:buFont typeface="Arial" panose="020B0604020202020204" pitchFamily="34" charset="0"/>
              <a:buChar char="•"/>
            </a:pPr>
            <a:r>
              <a:rPr lang="en-US" sz="1050" b="1" i="0" dirty="0">
                <a:solidFill>
                  <a:srgbClr val="444444"/>
                </a:solidFill>
                <a:effectLst/>
                <a:latin typeface="urw-din"/>
              </a:rPr>
              <a:t>DT</a:t>
            </a:r>
          </a:p>
          <a:p>
            <a:pPr marL="0" indent="0" algn="l" fontAlgn="base">
              <a:buNone/>
            </a:pPr>
            <a:r>
              <a:rPr lang="en-US" sz="1050" b="0" i="0" dirty="0">
                <a:solidFill>
                  <a:srgbClr val="444444"/>
                </a:solidFill>
                <a:effectLst/>
                <a:latin typeface="urw-din"/>
              </a:rPr>
              <a:t>   With the help of this package, we will be able to interface with the JavaScript Library called – Data tables.</a:t>
            </a:r>
          </a:p>
          <a:p>
            <a:pPr algn="l" fontAlgn="base">
              <a:buFont typeface="Arial" panose="020B0604020202020204" pitchFamily="34" charset="0"/>
              <a:buChar char="•"/>
            </a:pPr>
            <a:r>
              <a:rPr lang="en-US" sz="1050" b="1" i="0" dirty="0">
                <a:solidFill>
                  <a:srgbClr val="444444"/>
                </a:solidFill>
                <a:effectLst/>
                <a:latin typeface="urw-din"/>
              </a:rPr>
              <a:t>scales</a:t>
            </a:r>
          </a:p>
          <a:p>
            <a:pPr marL="0" indent="0" algn="l" fontAlgn="base">
              <a:buNone/>
            </a:pPr>
            <a:r>
              <a:rPr lang="en-US" sz="1050" b="0" i="0" dirty="0">
                <a:solidFill>
                  <a:srgbClr val="444444"/>
                </a:solidFill>
                <a:effectLst/>
                <a:latin typeface="urw-din"/>
              </a:rPr>
              <a:t>   With the help of graphical scales, we can automatically map the data to the correct scales with well-placed axes and legends</a:t>
            </a:r>
            <a:r>
              <a:rPr lang="en-US" sz="1050" b="0" i="0" dirty="0">
                <a:solidFill>
                  <a:srgbClr val="444444"/>
                </a:solidFill>
                <a:effectLst/>
                <a:latin typeface="Century Gothic" panose="020B0502020202020204" pitchFamily="34" charset="0"/>
              </a:rPr>
              <a:t>.</a:t>
            </a:r>
            <a:endParaRPr lang="en-IN" sz="1050" dirty="0">
              <a:latin typeface="Century Gothic" panose="020B0502020202020204" pitchFamily="34" charset="0"/>
            </a:endParaRPr>
          </a:p>
        </p:txBody>
      </p:sp>
    </p:spTree>
    <p:extLst>
      <p:ext uri="{BB962C8B-B14F-4D97-AF65-F5344CB8AC3E}">
        <p14:creationId xmlns:p14="http://schemas.microsoft.com/office/powerpoint/2010/main" val="362172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037AD-B489-482A-8917-6679B8D83548}"/>
              </a:ext>
            </a:extLst>
          </p:cNvPr>
          <p:cNvSpPr>
            <a:spLocks noGrp="1"/>
          </p:cNvSpPr>
          <p:nvPr>
            <p:ph type="title"/>
          </p:nvPr>
        </p:nvSpPr>
        <p:spPr/>
        <p:txBody>
          <a:bodyPr/>
          <a:lstStyle/>
          <a:p>
            <a:pPr algn="ctr"/>
            <a:r>
              <a:rPr lang="en-US" sz="4000" b="1" i="1" dirty="0"/>
              <a:t>BASIC COMMANDS OF R </a:t>
            </a:r>
            <a:br>
              <a:rPr lang="en-IN" sz="4000" dirty="0">
                <a:latin typeface="Bahnschrift Condensed" panose="020B0502040204020203" pitchFamily="34" charset="0"/>
              </a:rPr>
            </a:br>
            <a:endParaRPr lang="en-IN" dirty="0"/>
          </a:p>
        </p:txBody>
      </p:sp>
      <p:sp>
        <p:nvSpPr>
          <p:cNvPr id="3" name="Content Placeholder 2">
            <a:extLst>
              <a:ext uri="{FF2B5EF4-FFF2-40B4-BE49-F238E27FC236}">
                <a16:creationId xmlns:a16="http://schemas.microsoft.com/office/drawing/2014/main" id="{B6948F96-F205-44CD-99F1-BA809B50594A}"/>
              </a:ext>
            </a:extLst>
          </p:cNvPr>
          <p:cNvSpPr>
            <a:spLocks noGrp="1"/>
          </p:cNvSpPr>
          <p:nvPr>
            <p:ph idx="1"/>
          </p:nvPr>
        </p:nvSpPr>
        <p:spPr/>
        <p:txBody>
          <a:bodyPr/>
          <a:lstStyle/>
          <a:p>
            <a:pPr marL="0" indent="0">
              <a:buNone/>
            </a:pPr>
            <a:r>
              <a:rPr lang="en-US" sz="2000" b="1" dirty="0">
                <a:latin typeface="urw-din"/>
              </a:rPr>
              <a:t>Commands to install libraries :-</a:t>
            </a:r>
          </a:p>
          <a:p>
            <a:pPr marL="0" indent="0" algn="l" fontAlgn="base">
              <a:buNone/>
            </a:pPr>
            <a:r>
              <a:rPr lang="en-US" sz="2000" b="1" dirty="0">
                <a:latin typeface="urw-din"/>
              </a:rPr>
              <a:t>        </a:t>
            </a:r>
            <a:r>
              <a:rPr lang="en-US" sz="2000" b="0" i="0" dirty="0">
                <a:solidFill>
                  <a:srgbClr val="000000"/>
                </a:solidFill>
                <a:effectLst/>
                <a:latin typeface="inherit"/>
              </a:rPr>
              <a:t>library</a:t>
            </a:r>
            <a:r>
              <a:rPr lang="en-US" sz="2000" b="0" i="0" dirty="0">
                <a:solidFill>
                  <a:srgbClr val="777777"/>
                </a:solidFill>
                <a:effectLst/>
                <a:latin typeface="inherit"/>
              </a:rPr>
              <a:t>(</a:t>
            </a:r>
            <a:r>
              <a:rPr lang="en-US" sz="2000" b="0" i="0" dirty="0">
                <a:solidFill>
                  <a:srgbClr val="000000"/>
                </a:solidFill>
                <a:effectLst/>
                <a:latin typeface="inherit"/>
              </a:rPr>
              <a:t>ggplot2</a:t>
            </a:r>
            <a:r>
              <a:rPr lang="en-US" sz="2000" b="0" i="0" dirty="0">
                <a:solidFill>
                  <a:srgbClr val="777777"/>
                </a:solidFill>
                <a:effectLst/>
                <a:latin typeface="inherit"/>
              </a:rPr>
              <a:t>)</a:t>
            </a:r>
            <a:endParaRPr lang="en-US" sz="2000" b="0" i="0" dirty="0">
              <a:solidFill>
                <a:srgbClr val="787878"/>
              </a:solidFill>
              <a:effectLst/>
              <a:latin typeface="Source Code Pro" panose="020B0604020202020204" pitchFamily="49" charset="0"/>
            </a:endParaRPr>
          </a:p>
          <a:p>
            <a:pPr marL="0" indent="0" algn="l" fontAlgn="base">
              <a:buNone/>
            </a:pPr>
            <a:r>
              <a:rPr lang="en-US" sz="2000" b="0" i="0" dirty="0">
                <a:solidFill>
                  <a:srgbClr val="000000"/>
                </a:solidFill>
                <a:effectLst/>
                <a:latin typeface="inherit"/>
              </a:rPr>
              <a:t>        library</a:t>
            </a:r>
            <a:r>
              <a:rPr lang="en-US" sz="2000" b="0" i="0" dirty="0">
                <a:solidFill>
                  <a:srgbClr val="777777"/>
                </a:solidFill>
                <a:effectLst/>
                <a:latin typeface="inherit"/>
              </a:rPr>
              <a:t>(</a:t>
            </a:r>
            <a:r>
              <a:rPr lang="en-US" sz="2000" b="0" i="0" dirty="0" err="1">
                <a:solidFill>
                  <a:srgbClr val="000000"/>
                </a:solidFill>
                <a:effectLst/>
                <a:latin typeface="inherit"/>
              </a:rPr>
              <a:t>ggthemes</a:t>
            </a:r>
            <a:r>
              <a:rPr lang="en-US" sz="2000" b="0" i="0" dirty="0">
                <a:solidFill>
                  <a:srgbClr val="777777"/>
                </a:solidFill>
                <a:effectLst/>
                <a:latin typeface="inherit"/>
              </a:rPr>
              <a:t>)</a:t>
            </a:r>
            <a:endParaRPr lang="en-US" sz="2000" b="0" i="0" dirty="0">
              <a:solidFill>
                <a:srgbClr val="787878"/>
              </a:solidFill>
              <a:effectLst/>
              <a:latin typeface="Source Code Pro" panose="020B0604020202020204" pitchFamily="49" charset="0"/>
            </a:endParaRPr>
          </a:p>
          <a:p>
            <a:pPr marL="0" indent="0" algn="l" fontAlgn="base">
              <a:buNone/>
            </a:pPr>
            <a:r>
              <a:rPr lang="en-US" sz="2000" b="0" i="0" dirty="0">
                <a:solidFill>
                  <a:srgbClr val="000000"/>
                </a:solidFill>
                <a:effectLst/>
                <a:latin typeface="inherit"/>
              </a:rPr>
              <a:t>        library</a:t>
            </a:r>
            <a:r>
              <a:rPr lang="en-US" sz="2000" b="0" i="0" dirty="0">
                <a:solidFill>
                  <a:srgbClr val="777777"/>
                </a:solidFill>
                <a:effectLst/>
                <a:latin typeface="inherit"/>
              </a:rPr>
              <a:t>(</a:t>
            </a:r>
            <a:r>
              <a:rPr lang="en-US" sz="2000" b="0" i="0" dirty="0" err="1">
                <a:solidFill>
                  <a:srgbClr val="000000"/>
                </a:solidFill>
                <a:effectLst/>
                <a:latin typeface="inherit"/>
              </a:rPr>
              <a:t>lubridate</a:t>
            </a:r>
            <a:r>
              <a:rPr lang="en-US" sz="2000" b="0" i="0" dirty="0">
                <a:solidFill>
                  <a:srgbClr val="777777"/>
                </a:solidFill>
                <a:effectLst/>
                <a:latin typeface="inherit"/>
              </a:rPr>
              <a:t>)</a:t>
            </a:r>
            <a:endParaRPr lang="en-US" sz="2000" b="0" i="0" dirty="0">
              <a:solidFill>
                <a:srgbClr val="787878"/>
              </a:solidFill>
              <a:effectLst/>
              <a:latin typeface="Source Code Pro" panose="020B0604020202020204" pitchFamily="49" charset="0"/>
            </a:endParaRPr>
          </a:p>
          <a:p>
            <a:pPr marL="0" indent="0" algn="l" fontAlgn="base">
              <a:buNone/>
            </a:pPr>
            <a:r>
              <a:rPr lang="en-US" sz="2000" b="0" i="0" dirty="0">
                <a:solidFill>
                  <a:srgbClr val="000000"/>
                </a:solidFill>
                <a:effectLst/>
                <a:latin typeface="inherit"/>
              </a:rPr>
              <a:t>        library</a:t>
            </a:r>
            <a:r>
              <a:rPr lang="en-US" sz="2000" b="0" i="0" dirty="0">
                <a:solidFill>
                  <a:srgbClr val="777777"/>
                </a:solidFill>
                <a:effectLst/>
                <a:latin typeface="inherit"/>
              </a:rPr>
              <a:t>(</a:t>
            </a:r>
            <a:r>
              <a:rPr lang="en-US" sz="2000" b="0" i="0" dirty="0" err="1">
                <a:solidFill>
                  <a:srgbClr val="000000"/>
                </a:solidFill>
                <a:effectLst/>
                <a:latin typeface="inherit"/>
              </a:rPr>
              <a:t>dplyr</a:t>
            </a:r>
            <a:r>
              <a:rPr lang="en-US" sz="2000" b="0" i="0" dirty="0">
                <a:solidFill>
                  <a:srgbClr val="777777"/>
                </a:solidFill>
                <a:effectLst/>
                <a:latin typeface="inherit"/>
              </a:rPr>
              <a:t>)</a:t>
            </a:r>
            <a:endParaRPr lang="en-US" sz="2000" b="0" i="0" dirty="0">
              <a:solidFill>
                <a:srgbClr val="787878"/>
              </a:solidFill>
              <a:effectLst/>
              <a:latin typeface="Source Code Pro" panose="020B0604020202020204" pitchFamily="49" charset="0"/>
            </a:endParaRPr>
          </a:p>
          <a:p>
            <a:pPr marL="0" indent="0" algn="l" fontAlgn="base">
              <a:buNone/>
            </a:pPr>
            <a:r>
              <a:rPr lang="en-US" sz="2000" b="0" i="0" dirty="0">
                <a:solidFill>
                  <a:srgbClr val="000000"/>
                </a:solidFill>
                <a:effectLst/>
                <a:latin typeface="inherit"/>
              </a:rPr>
              <a:t>        library</a:t>
            </a:r>
            <a:r>
              <a:rPr lang="en-US" sz="2000" b="0" i="0" dirty="0">
                <a:solidFill>
                  <a:srgbClr val="777777"/>
                </a:solidFill>
                <a:effectLst/>
                <a:latin typeface="inherit"/>
              </a:rPr>
              <a:t>(</a:t>
            </a:r>
            <a:r>
              <a:rPr lang="en-US" sz="2000" b="0" i="0" dirty="0" err="1">
                <a:solidFill>
                  <a:srgbClr val="000000"/>
                </a:solidFill>
                <a:effectLst/>
                <a:latin typeface="inherit"/>
              </a:rPr>
              <a:t>tidyr</a:t>
            </a:r>
            <a:r>
              <a:rPr lang="en-US" sz="2000" b="0" i="0" dirty="0">
                <a:solidFill>
                  <a:srgbClr val="777777"/>
                </a:solidFill>
                <a:effectLst/>
                <a:latin typeface="inherit"/>
              </a:rPr>
              <a:t>)</a:t>
            </a:r>
            <a:endParaRPr lang="en-US" sz="2000" b="0" i="0" dirty="0">
              <a:solidFill>
                <a:srgbClr val="787878"/>
              </a:solidFill>
              <a:effectLst/>
              <a:latin typeface="Source Code Pro" panose="020B0604020202020204" pitchFamily="49" charset="0"/>
            </a:endParaRPr>
          </a:p>
          <a:p>
            <a:pPr marL="0" indent="0" algn="l" fontAlgn="base">
              <a:buNone/>
            </a:pPr>
            <a:r>
              <a:rPr lang="en-US" sz="2000" b="0" i="0" dirty="0">
                <a:solidFill>
                  <a:srgbClr val="000000"/>
                </a:solidFill>
                <a:effectLst/>
                <a:latin typeface="inherit"/>
              </a:rPr>
              <a:t>        library</a:t>
            </a:r>
            <a:r>
              <a:rPr lang="en-US" sz="2000" b="0" i="0" dirty="0">
                <a:solidFill>
                  <a:srgbClr val="777777"/>
                </a:solidFill>
                <a:effectLst/>
                <a:latin typeface="inherit"/>
              </a:rPr>
              <a:t>(</a:t>
            </a:r>
            <a:r>
              <a:rPr lang="en-US" sz="2000" b="0" i="0" dirty="0">
                <a:solidFill>
                  <a:srgbClr val="000000"/>
                </a:solidFill>
                <a:effectLst/>
                <a:latin typeface="inherit"/>
              </a:rPr>
              <a:t>DT</a:t>
            </a:r>
            <a:r>
              <a:rPr lang="en-US" sz="2000" b="0" i="0" dirty="0">
                <a:solidFill>
                  <a:srgbClr val="777777"/>
                </a:solidFill>
                <a:effectLst/>
                <a:latin typeface="inherit"/>
              </a:rPr>
              <a:t>)</a:t>
            </a:r>
            <a:endParaRPr lang="en-US" sz="2000" b="0" i="0" dirty="0">
              <a:solidFill>
                <a:srgbClr val="787878"/>
              </a:solidFill>
              <a:effectLst/>
              <a:latin typeface="Source Code Pro" panose="020B0604020202020204" pitchFamily="49" charset="0"/>
            </a:endParaRPr>
          </a:p>
          <a:p>
            <a:pPr marL="0" indent="0" algn="l" fontAlgn="base">
              <a:buNone/>
            </a:pPr>
            <a:r>
              <a:rPr lang="en-US" sz="2000" b="0" i="0" dirty="0">
                <a:solidFill>
                  <a:srgbClr val="000000"/>
                </a:solidFill>
                <a:effectLst/>
                <a:latin typeface="inherit"/>
              </a:rPr>
              <a:t>        library</a:t>
            </a:r>
            <a:r>
              <a:rPr lang="en-US" sz="2000" b="0" i="0" dirty="0">
                <a:solidFill>
                  <a:srgbClr val="777777"/>
                </a:solidFill>
                <a:effectLst/>
                <a:latin typeface="inherit"/>
              </a:rPr>
              <a:t>(</a:t>
            </a:r>
            <a:r>
              <a:rPr lang="en-US" sz="2000" b="0" i="0" dirty="0">
                <a:solidFill>
                  <a:srgbClr val="000000"/>
                </a:solidFill>
                <a:effectLst/>
                <a:latin typeface="inherit"/>
              </a:rPr>
              <a:t>scales</a:t>
            </a:r>
            <a:r>
              <a:rPr lang="en-US" sz="2000" b="0" i="0" dirty="0">
                <a:solidFill>
                  <a:srgbClr val="777777"/>
                </a:solidFill>
                <a:effectLst/>
                <a:latin typeface="inherit"/>
              </a:rPr>
              <a:t>)</a:t>
            </a:r>
            <a:endParaRPr lang="en-US" sz="2000" b="0" i="0" dirty="0">
              <a:solidFill>
                <a:srgbClr val="444444"/>
              </a:solidFill>
              <a:effectLst/>
              <a:latin typeface="Source Code Pro" panose="020B0604020202020204" pitchFamily="49" charset="0"/>
            </a:endParaRPr>
          </a:p>
          <a:p>
            <a:pPr marL="0" indent="0">
              <a:buNone/>
            </a:pPr>
            <a:endParaRPr lang="en-IN" b="1" dirty="0">
              <a:latin typeface="urw-din"/>
            </a:endParaRPr>
          </a:p>
        </p:txBody>
      </p:sp>
    </p:spTree>
    <p:extLst>
      <p:ext uri="{BB962C8B-B14F-4D97-AF65-F5344CB8AC3E}">
        <p14:creationId xmlns:p14="http://schemas.microsoft.com/office/powerpoint/2010/main" val="3507420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CCBA62-D963-48CE-81A5-8649CE0CB4C9}"/>
              </a:ext>
            </a:extLst>
          </p:cNvPr>
          <p:cNvSpPr>
            <a:spLocks noGrp="1"/>
          </p:cNvSpPr>
          <p:nvPr>
            <p:ph type="title"/>
          </p:nvPr>
        </p:nvSpPr>
        <p:spPr>
          <a:xfrm>
            <a:off x="1066800" y="642593"/>
            <a:ext cx="10058400" cy="45719"/>
          </a:xfrm>
        </p:spPr>
        <p:txBody>
          <a:bodyPr>
            <a:normAutofit fontScale="90000"/>
          </a:bodyPr>
          <a:lstStyle/>
          <a:p>
            <a:endParaRPr lang="en-IN" dirty="0"/>
          </a:p>
        </p:txBody>
      </p:sp>
      <p:sp>
        <p:nvSpPr>
          <p:cNvPr id="5" name="Content Placeholder 4">
            <a:extLst>
              <a:ext uri="{FF2B5EF4-FFF2-40B4-BE49-F238E27FC236}">
                <a16:creationId xmlns:a16="http://schemas.microsoft.com/office/drawing/2014/main" id="{C23FB95D-786F-4123-9D13-16A640B8166F}"/>
              </a:ext>
            </a:extLst>
          </p:cNvPr>
          <p:cNvSpPr>
            <a:spLocks noGrp="1"/>
          </p:cNvSpPr>
          <p:nvPr>
            <p:ph idx="1"/>
          </p:nvPr>
        </p:nvSpPr>
        <p:spPr>
          <a:xfrm>
            <a:off x="1066800" y="862465"/>
            <a:ext cx="10058400" cy="6016399"/>
          </a:xfrm>
        </p:spPr>
        <p:txBody>
          <a:bodyPr>
            <a:normAutofit fontScale="70000" lnSpcReduction="20000"/>
          </a:bodyPr>
          <a:lstStyle/>
          <a:p>
            <a:pPr>
              <a:buFont typeface="Arial" panose="020B0604020202020204" pitchFamily="34" charset="0"/>
              <a:buChar char="•"/>
            </a:pPr>
            <a:r>
              <a:rPr lang="en-US" dirty="0">
                <a:solidFill>
                  <a:srgbClr val="444444"/>
                </a:solidFill>
                <a:latin typeface="Georgia" panose="02040502050405020303" pitchFamily="18" charset="0"/>
              </a:rPr>
              <a:t>C</a:t>
            </a:r>
            <a:r>
              <a:rPr lang="en-US" b="0" i="0" dirty="0">
                <a:solidFill>
                  <a:srgbClr val="444444"/>
                </a:solidFill>
                <a:effectLst/>
                <a:latin typeface="Georgia" panose="02040502050405020303" pitchFamily="18" charset="0"/>
              </a:rPr>
              <a:t>reate a vector of our colors</a:t>
            </a:r>
          </a:p>
          <a:p>
            <a:pPr marL="0" indent="0">
              <a:buNone/>
            </a:pPr>
            <a:r>
              <a:rPr lang="en-US" dirty="0">
                <a:solidFill>
                  <a:srgbClr val="444444"/>
                </a:solidFill>
                <a:latin typeface="Georgia" panose="02040502050405020303" pitchFamily="18" charset="0"/>
              </a:rPr>
              <a:t>           </a:t>
            </a:r>
            <a:r>
              <a:rPr lang="en-IN" b="0" i="0" dirty="0" err="1">
                <a:solidFill>
                  <a:srgbClr val="000000"/>
                </a:solidFill>
                <a:effectLst/>
                <a:latin typeface="Bahnschrift Condensed" panose="020B0502040204020203" pitchFamily="34" charset="0"/>
              </a:rPr>
              <a:t>colors</a:t>
            </a:r>
            <a:r>
              <a:rPr lang="en-IN" b="0" i="0" dirty="0">
                <a:solidFill>
                  <a:srgbClr val="000000"/>
                </a:solidFill>
                <a:effectLst/>
                <a:latin typeface="Bahnschrift Condensed" panose="020B0502040204020203" pitchFamily="34" charset="0"/>
              </a:rPr>
              <a:t> = c</a:t>
            </a:r>
            <a:r>
              <a:rPr lang="en-IN" b="0" i="0" dirty="0">
                <a:solidFill>
                  <a:srgbClr val="777777"/>
                </a:solidFill>
                <a:effectLst/>
                <a:latin typeface="Bahnschrift Condensed" panose="020B0502040204020203" pitchFamily="34" charset="0"/>
              </a:rPr>
              <a:t>(</a:t>
            </a:r>
            <a:r>
              <a:rPr lang="en-IN" b="0" i="0" dirty="0">
                <a:solidFill>
                  <a:srgbClr val="320FE3"/>
                </a:solidFill>
                <a:effectLst/>
                <a:latin typeface="Bahnschrift Condensed" panose="020B0502040204020203" pitchFamily="34" charset="0"/>
              </a:rPr>
              <a:t>"</a:t>
            </a:r>
            <a:r>
              <a:rPr lang="en-IN" b="0" i="0" dirty="0">
                <a:solidFill>
                  <a:srgbClr val="000000"/>
                </a:solidFill>
                <a:effectLst/>
                <a:latin typeface="Bahnschrift Condensed" panose="020B0502040204020203" pitchFamily="34" charset="0"/>
              </a:rPr>
              <a:t>#CC1011</a:t>
            </a:r>
            <a:r>
              <a:rPr lang="en-IN" b="0" i="0" dirty="0">
                <a:solidFill>
                  <a:srgbClr val="320FE3"/>
                </a:solidFill>
                <a:effectLst/>
                <a:latin typeface="Bahnschrift Condensed" panose="020B0502040204020203" pitchFamily="34" charset="0"/>
              </a:rPr>
              <a:t>", "</a:t>
            </a:r>
            <a:r>
              <a:rPr lang="en-IN" b="0" i="0" dirty="0">
                <a:solidFill>
                  <a:srgbClr val="000000"/>
                </a:solidFill>
                <a:effectLst/>
                <a:latin typeface="Bahnschrift Condensed" panose="020B0502040204020203" pitchFamily="34" charset="0"/>
              </a:rPr>
              <a:t>#665555</a:t>
            </a:r>
            <a:r>
              <a:rPr lang="en-IN" b="0" i="0" dirty="0">
                <a:solidFill>
                  <a:srgbClr val="320FE3"/>
                </a:solidFill>
                <a:effectLst/>
                <a:latin typeface="Bahnschrift Condensed" panose="020B0502040204020203" pitchFamily="34" charset="0"/>
              </a:rPr>
              <a:t>", "</a:t>
            </a:r>
            <a:r>
              <a:rPr lang="en-IN" b="0" i="0" dirty="0">
                <a:solidFill>
                  <a:srgbClr val="000000"/>
                </a:solidFill>
                <a:effectLst/>
                <a:latin typeface="Bahnschrift Condensed" panose="020B0502040204020203" pitchFamily="34" charset="0"/>
              </a:rPr>
              <a:t>#05a399</a:t>
            </a:r>
            <a:r>
              <a:rPr lang="en-IN" b="0" i="0" dirty="0">
                <a:solidFill>
                  <a:srgbClr val="320FE3"/>
                </a:solidFill>
                <a:effectLst/>
                <a:latin typeface="Bahnschrift Condensed" panose="020B0502040204020203" pitchFamily="34" charset="0"/>
              </a:rPr>
              <a:t>", "</a:t>
            </a:r>
            <a:r>
              <a:rPr lang="en-IN" b="0" i="0" dirty="0">
                <a:solidFill>
                  <a:srgbClr val="000000"/>
                </a:solidFill>
                <a:effectLst/>
                <a:latin typeface="Bahnschrift Condensed" panose="020B0502040204020203" pitchFamily="34" charset="0"/>
              </a:rPr>
              <a:t>#</a:t>
            </a:r>
            <a:r>
              <a:rPr lang="en-IN" b="0" i="0" dirty="0" err="1">
                <a:solidFill>
                  <a:srgbClr val="000000"/>
                </a:solidFill>
                <a:effectLst/>
                <a:latin typeface="Bahnschrift Condensed" panose="020B0502040204020203" pitchFamily="34" charset="0"/>
              </a:rPr>
              <a:t>cfcaca</a:t>
            </a:r>
            <a:r>
              <a:rPr lang="en-IN" b="0" i="0" dirty="0">
                <a:solidFill>
                  <a:srgbClr val="320FE3"/>
                </a:solidFill>
                <a:effectLst/>
                <a:latin typeface="Bahnschrift Condensed" panose="020B0502040204020203" pitchFamily="34" charset="0"/>
              </a:rPr>
              <a:t>", "</a:t>
            </a:r>
            <a:r>
              <a:rPr lang="en-IN" b="0" i="0" dirty="0">
                <a:solidFill>
                  <a:srgbClr val="000000"/>
                </a:solidFill>
                <a:effectLst/>
                <a:latin typeface="Bahnschrift Condensed" panose="020B0502040204020203" pitchFamily="34" charset="0"/>
              </a:rPr>
              <a:t>#f5e840</a:t>
            </a:r>
            <a:r>
              <a:rPr lang="en-IN" b="0" i="0" dirty="0">
                <a:solidFill>
                  <a:srgbClr val="320FE3"/>
                </a:solidFill>
                <a:effectLst/>
                <a:latin typeface="Bahnschrift Condensed" panose="020B0502040204020203" pitchFamily="34" charset="0"/>
              </a:rPr>
              <a:t>", "</a:t>
            </a:r>
            <a:r>
              <a:rPr lang="en-IN" b="0" i="0" dirty="0">
                <a:solidFill>
                  <a:srgbClr val="000000"/>
                </a:solidFill>
                <a:effectLst/>
                <a:latin typeface="Bahnschrift Condensed" panose="020B0502040204020203" pitchFamily="34" charset="0"/>
              </a:rPr>
              <a:t>#0683c9</a:t>
            </a:r>
            <a:r>
              <a:rPr lang="en-IN" b="0" i="0" dirty="0">
                <a:solidFill>
                  <a:srgbClr val="320FE3"/>
                </a:solidFill>
                <a:effectLst/>
                <a:latin typeface="Bahnschrift Condensed" panose="020B0502040204020203" pitchFamily="34" charset="0"/>
              </a:rPr>
              <a:t>", "</a:t>
            </a:r>
            <a:r>
              <a:rPr lang="en-IN" b="0" i="0" dirty="0">
                <a:solidFill>
                  <a:srgbClr val="000000"/>
                </a:solidFill>
                <a:effectLst/>
                <a:latin typeface="Bahnschrift Condensed" panose="020B0502040204020203" pitchFamily="34" charset="0"/>
              </a:rPr>
              <a:t>#e075b0</a:t>
            </a:r>
            <a:r>
              <a:rPr lang="en-IN" b="0" i="0" dirty="0">
                <a:solidFill>
                  <a:srgbClr val="320FE3"/>
                </a:solidFill>
                <a:effectLst/>
                <a:latin typeface="Bahnschrift Condensed" panose="020B0502040204020203" pitchFamily="34" charset="0"/>
              </a:rPr>
              <a:t>"</a:t>
            </a:r>
            <a:r>
              <a:rPr lang="en-IN" b="0" i="0" dirty="0">
                <a:solidFill>
                  <a:srgbClr val="777777"/>
                </a:solidFill>
                <a:effectLst/>
                <a:latin typeface="Bahnschrift Condensed" panose="020B0502040204020203" pitchFamily="34" charset="0"/>
              </a:rPr>
              <a:t>)</a:t>
            </a:r>
          </a:p>
          <a:p>
            <a:pPr>
              <a:buFont typeface="Arial" panose="020B0604020202020204" pitchFamily="34" charset="0"/>
              <a:buChar char="•"/>
            </a:pPr>
            <a:r>
              <a:rPr lang="en-IN" dirty="0">
                <a:solidFill>
                  <a:srgbClr val="444444"/>
                </a:solidFill>
                <a:latin typeface="Georgia" panose="02040502050405020303" pitchFamily="18" charset="0"/>
              </a:rPr>
              <a:t>F</a:t>
            </a:r>
            <a:r>
              <a:rPr lang="en-IN" b="0" i="0" dirty="0">
                <a:solidFill>
                  <a:srgbClr val="444444"/>
                </a:solidFill>
                <a:effectLst/>
                <a:latin typeface="Georgia" panose="02040502050405020303" pitchFamily="18" charset="0"/>
              </a:rPr>
              <a:t>ormatting of Date</a:t>
            </a:r>
          </a:p>
          <a:p>
            <a:pPr marL="0" indent="0">
              <a:buNone/>
            </a:pPr>
            <a:r>
              <a:rPr lang="en-IN" dirty="0">
                <a:solidFill>
                  <a:srgbClr val="444444"/>
                </a:solidFill>
                <a:latin typeface="Bahnschrift Condensed" panose="020B0502040204020203" pitchFamily="34" charset="0"/>
              </a:rPr>
              <a:t>           </a:t>
            </a:r>
            <a:r>
              <a:rPr lang="en-IN" dirty="0" err="1">
                <a:solidFill>
                  <a:srgbClr val="444444"/>
                </a:solidFill>
                <a:latin typeface="Bahnschrift Condensed" panose="020B0502040204020203" pitchFamily="34" charset="0"/>
              </a:rPr>
              <a:t>apr_data</a:t>
            </a:r>
            <a:r>
              <a:rPr lang="en-IN" dirty="0">
                <a:solidFill>
                  <a:srgbClr val="444444"/>
                </a:solidFill>
                <a:latin typeface="Bahnschrift Condensed" panose="020B0502040204020203" pitchFamily="34" charset="0"/>
              </a:rPr>
              <a:t> &lt;- read.csv("D:/DEAP Project/Uber-dataset/uber-raw-data-apr14.csv")</a:t>
            </a:r>
          </a:p>
          <a:p>
            <a:pPr marL="0" indent="0">
              <a:buNone/>
            </a:pPr>
            <a:r>
              <a:rPr lang="en-IN" dirty="0">
                <a:solidFill>
                  <a:srgbClr val="444444"/>
                </a:solidFill>
                <a:latin typeface="Bahnschrift Condensed" panose="020B0502040204020203" pitchFamily="34" charset="0"/>
              </a:rPr>
              <a:t>           </a:t>
            </a:r>
            <a:r>
              <a:rPr lang="en-IN" dirty="0" err="1">
                <a:solidFill>
                  <a:srgbClr val="444444"/>
                </a:solidFill>
                <a:latin typeface="Bahnschrift Condensed" panose="020B0502040204020203" pitchFamily="34" charset="0"/>
              </a:rPr>
              <a:t>may_data</a:t>
            </a:r>
            <a:r>
              <a:rPr lang="en-IN" dirty="0">
                <a:solidFill>
                  <a:srgbClr val="444444"/>
                </a:solidFill>
                <a:latin typeface="Bahnschrift Condensed" panose="020B0502040204020203" pitchFamily="34" charset="0"/>
              </a:rPr>
              <a:t> &lt;- read.csv("D:/DEAP Project/Uber-dataset/uber-raw-data-may14.csv")</a:t>
            </a:r>
          </a:p>
          <a:p>
            <a:pPr marL="0" indent="0">
              <a:buNone/>
            </a:pPr>
            <a:r>
              <a:rPr lang="en-IN" dirty="0">
                <a:solidFill>
                  <a:srgbClr val="444444"/>
                </a:solidFill>
                <a:latin typeface="Bahnschrift Condensed" panose="020B0502040204020203" pitchFamily="34" charset="0"/>
              </a:rPr>
              <a:t>          </a:t>
            </a:r>
            <a:r>
              <a:rPr lang="en-IN" dirty="0" err="1">
                <a:solidFill>
                  <a:srgbClr val="444444"/>
                </a:solidFill>
                <a:latin typeface="Bahnschrift Condensed" panose="020B0502040204020203" pitchFamily="34" charset="0"/>
              </a:rPr>
              <a:t>jun_data</a:t>
            </a:r>
            <a:r>
              <a:rPr lang="en-IN" dirty="0">
                <a:solidFill>
                  <a:srgbClr val="444444"/>
                </a:solidFill>
                <a:latin typeface="Bahnschrift Condensed" panose="020B0502040204020203" pitchFamily="34" charset="0"/>
              </a:rPr>
              <a:t> &lt;- read.csv("D:/DEAP Project/Uber-dataset/uber-raw-data-jun14.csv")</a:t>
            </a:r>
          </a:p>
          <a:p>
            <a:pPr marL="0" indent="0">
              <a:buNone/>
            </a:pPr>
            <a:r>
              <a:rPr lang="en-IN" dirty="0">
                <a:solidFill>
                  <a:srgbClr val="444444"/>
                </a:solidFill>
                <a:latin typeface="Bahnschrift Condensed" panose="020B0502040204020203" pitchFamily="34" charset="0"/>
              </a:rPr>
              <a:t>          </a:t>
            </a:r>
            <a:r>
              <a:rPr lang="en-IN" dirty="0" err="1">
                <a:solidFill>
                  <a:srgbClr val="444444"/>
                </a:solidFill>
                <a:latin typeface="Bahnschrift Condensed" panose="020B0502040204020203" pitchFamily="34" charset="0"/>
              </a:rPr>
              <a:t>jul_data</a:t>
            </a:r>
            <a:r>
              <a:rPr lang="en-IN" dirty="0">
                <a:solidFill>
                  <a:srgbClr val="444444"/>
                </a:solidFill>
                <a:latin typeface="Bahnschrift Condensed" panose="020B0502040204020203" pitchFamily="34" charset="0"/>
              </a:rPr>
              <a:t> &lt;- read.csv("D:/DEAP Project/Uber-dataset/uber-raw-data-jul14.csv")</a:t>
            </a:r>
          </a:p>
          <a:p>
            <a:pPr marL="0" indent="0">
              <a:buNone/>
            </a:pPr>
            <a:r>
              <a:rPr lang="en-IN" dirty="0">
                <a:solidFill>
                  <a:srgbClr val="444444"/>
                </a:solidFill>
                <a:latin typeface="Bahnschrift Condensed" panose="020B0502040204020203" pitchFamily="34" charset="0"/>
              </a:rPr>
              <a:t>          </a:t>
            </a:r>
            <a:r>
              <a:rPr lang="en-IN" dirty="0" err="1">
                <a:solidFill>
                  <a:srgbClr val="444444"/>
                </a:solidFill>
                <a:latin typeface="Bahnschrift Condensed" panose="020B0502040204020203" pitchFamily="34" charset="0"/>
              </a:rPr>
              <a:t>aug_data</a:t>
            </a:r>
            <a:r>
              <a:rPr lang="en-IN" dirty="0">
                <a:solidFill>
                  <a:srgbClr val="444444"/>
                </a:solidFill>
                <a:latin typeface="Bahnschrift Condensed" panose="020B0502040204020203" pitchFamily="34" charset="0"/>
              </a:rPr>
              <a:t> &lt;- read.csv("D:/DEAP Project/Uber-dataset/uber-raw-data-aug14.csv")</a:t>
            </a:r>
          </a:p>
          <a:p>
            <a:pPr marL="0" indent="0">
              <a:buNone/>
            </a:pPr>
            <a:r>
              <a:rPr lang="en-IN" dirty="0">
                <a:solidFill>
                  <a:srgbClr val="444444"/>
                </a:solidFill>
                <a:latin typeface="Bahnschrift Condensed" panose="020B0502040204020203" pitchFamily="34" charset="0"/>
              </a:rPr>
              <a:t>          </a:t>
            </a:r>
            <a:r>
              <a:rPr lang="en-IN" dirty="0" err="1">
                <a:solidFill>
                  <a:srgbClr val="444444"/>
                </a:solidFill>
                <a:latin typeface="Bahnschrift Condensed" panose="020B0502040204020203" pitchFamily="34" charset="0"/>
              </a:rPr>
              <a:t>sep_data</a:t>
            </a:r>
            <a:r>
              <a:rPr lang="en-IN" dirty="0">
                <a:solidFill>
                  <a:srgbClr val="444444"/>
                </a:solidFill>
                <a:latin typeface="Bahnschrift Condensed" panose="020B0502040204020203" pitchFamily="34" charset="0"/>
              </a:rPr>
              <a:t> &lt;- read.csv("D:/DEAP Project/Uber-dataset/uber-raw-data-sep14.csv")</a:t>
            </a:r>
          </a:p>
          <a:p>
            <a:pPr marL="0" indent="0">
              <a:buNone/>
            </a:pPr>
            <a:r>
              <a:rPr lang="en-IN" dirty="0">
                <a:solidFill>
                  <a:srgbClr val="444444"/>
                </a:solidFill>
                <a:latin typeface="Bahnschrift Condensed" panose="020B0502040204020203" pitchFamily="34" charset="0"/>
              </a:rPr>
              <a:t>         data_2014 &lt;- </a:t>
            </a:r>
            <a:r>
              <a:rPr lang="en-IN" dirty="0" err="1">
                <a:solidFill>
                  <a:srgbClr val="444444"/>
                </a:solidFill>
                <a:latin typeface="Bahnschrift Condensed" panose="020B0502040204020203" pitchFamily="34" charset="0"/>
              </a:rPr>
              <a:t>rbind</a:t>
            </a:r>
            <a:r>
              <a:rPr lang="en-IN" dirty="0">
                <a:solidFill>
                  <a:srgbClr val="444444"/>
                </a:solidFill>
                <a:latin typeface="Bahnschrift Condensed" panose="020B0502040204020203" pitchFamily="34" charset="0"/>
              </a:rPr>
              <a:t>(</a:t>
            </a:r>
            <a:r>
              <a:rPr lang="en-IN" dirty="0" err="1">
                <a:solidFill>
                  <a:srgbClr val="444444"/>
                </a:solidFill>
                <a:latin typeface="Bahnschrift Condensed" panose="020B0502040204020203" pitchFamily="34" charset="0"/>
              </a:rPr>
              <a:t>apr_data,may_data</a:t>
            </a:r>
            <a:r>
              <a:rPr lang="en-IN" dirty="0">
                <a:solidFill>
                  <a:srgbClr val="444444"/>
                </a:solidFill>
                <a:latin typeface="Bahnschrift Condensed" panose="020B0502040204020203" pitchFamily="34" charset="0"/>
              </a:rPr>
              <a:t>, </a:t>
            </a:r>
            <a:r>
              <a:rPr lang="en-IN" dirty="0" err="1">
                <a:solidFill>
                  <a:srgbClr val="444444"/>
                </a:solidFill>
                <a:latin typeface="Bahnschrift Condensed" panose="020B0502040204020203" pitchFamily="34" charset="0"/>
              </a:rPr>
              <a:t>jun_data</a:t>
            </a:r>
            <a:r>
              <a:rPr lang="en-IN" dirty="0">
                <a:solidFill>
                  <a:srgbClr val="444444"/>
                </a:solidFill>
                <a:latin typeface="Bahnschrift Condensed" panose="020B0502040204020203" pitchFamily="34" charset="0"/>
              </a:rPr>
              <a:t>, </a:t>
            </a:r>
            <a:r>
              <a:rPr lang="en-IN" dirty="0" err="1">
                <a:solidFill>
                  <a:srgbClr val="444444"/>
                </a:solidFill>
                <a:latin typeface="Bahnschrift Condensed" panose="020B0502040204020203" pitchFamily="34" charset="0"/>
              </a:rPr>
              <a:t>jul_data</a:t>
            </a:r>
            <a:r>
              <a:rPr lang="en-IN" dirty="0">
                <a:solidFill>
                  <a:srgbClr val="444444"/>
                </a:solidFill>
                <a:latin typeface="Bahnschrift Condensed" panose="020B0502040204020203" pitchFamily="34" charset="0"/>
              </a:rPr>
              <a:t>, </a:t>
            </a:r>
            <a:r>
              <a:rPr lang="en-IN" dirty="0" err="1">
                <a:solidFill>
                  <a:srgbClr val="444444"/>
                </a:solidFill>
                <a:latin typeface="Bahnschrift Condensed" panose="020B0502040204020203" pitchFamily="34" charset="0"/>
              </a:rPr>
              <a:t>aug_data</a:t>
            </a:r>
            <a:r>
              <a:rPr lang="en-IN" dirty="0">
                <a:solidFill>
                  <a:srgbClr val="444444"/>
                </a:solidFill>
                <a:latin typeface="Bahnschrift Condensed" panose="020B0502040204020203" pitchFamily="34" charset="0"/>
              </a:rPr>
              <a:t>, </a:t>
            </a:r>
            <a:r>
              <a:rPr lang="en-IN" dirty="0" err="1">
                <a:solidFill>
                  <a:srgbClr val="444444"/>
                </a:solidFill>
                <a:latin typeface="Bahnschrift Condensed" panose="020B0502040204020203" pitchFamily="34" charset="0"/>
              </a:rPr>
              <a:t>sep_data</a:t>
            </a:r>
            <a:r>
              <a:rPr lang="en-IN" dirty="0">
                <a:solidFill>
                  <a:srgbClr val="444444"/>
                </a:solidFill>
                <a:latin typeface="Bahnschrift Condensed" panose="020B0502040204020203" pitchFamily="34" charset="0"/>
              </a:rPr>
              <a:t>)</a:t>
            </a:r>
          </a:p>
          <a:p>
            <a:pPr marL="0" indent="0">
              <a:buNone/>
            </a:pPr>
            <a:r>
              <a:rPr lang="en-IN" dirty="0">
                <a:solidFill>
                  <a:srgbClr val="444444"/>
                </a:solidFill>
                <a:latin typeface="Bahnschrift Condensed" panose="020B0502040204020203" pitchFamily="34" charset="0"/>
              </a:rPr>
              <a:t>         data_2014$Date.Time &lt;- </a:t>
            </a:r>
            <a:r>
              <a:rPr lang="en-IN" dirty="0" err="1">
                <a:solidFill>
                  <a:srgbClr val="444444"/>
                </a:solidFill>
                <a:latin typeface="Bahnschrift Condensed" panose="020B0502040204020203" pitchFamily="34" charset="0"/>
              </a:rPr>
              <a:t>as.POSIXct</a:t>
            </a:r>
            <a:r>
              <a:rPr lang="en-IN" dirty="0">
                <a:solidFill>
                  <a:srgbClr val="444444"/>
                </a:solidFill>
                <a:latin typeface="Bahnschrift Condensed" panose="020B0502040204020203" pitchFamily="34" charset="0"/>
              </a:rPr>
              <a:t>(data_2014$Date.Time, format = "%m/%d/%Y %H:%M:%S")</a:t>
            </a:r>
          </a:p>
          <a:p>
            <a:pPr marL="0" indent="0">
              <a:buNone/>
            </a:pPr>
            <a:r>
              <a:rPr lang="en-IN" dirty="0">
                <a:solidFill>
                  <a:srgbClr val="444444"/>
                </a:solidFill>
                <a:latin typeface="Bahnschrift Condensed" panose="020B0502040204020203" pitchFamily="34" charset="0"/>
              </a:rPr>
              <a:t>        data_2014$Time &lt;- format(</a:t>
            </a:r>
            <a:r>
              <a:rPr lang="en-IN" dirty="0" err="1">
                <a:solidFill>
                  <a:srgbClr val="444444"/>
                </a:solidFill>
                <a:latin typeface="Bahnschrift Condensed" panose="020B0502040204020203" pitchFamily="34" charset="0"/>
              </a:rPr>
              <a:t>as.POSIXct</a:t>
            </a:r>
            <a:r>
              <a:rPr lang="en-IN" dirty="0">
                <a:solidFill>
                  <a:srgbClr val="444444"/>
                </a:solidFill>
                <a:latin typeface="Bahnschrift Condensed" panose="020B0502040204020203" pitchFamily="34" charset="0"/>
              </a:rPr>
              <a:t>(data_2014$Date.Time, format = "%m/%d/%Y %H:%M:%S"), format="%H:%M:%S")</a:t>
            </a:r>
          </a:p>
          <a:p>
            <a:pPr marL="0" indent="0">
              <a:buNone/>
            </a:pPr>
            <a:r>
              <a:rPr lang="en-IN" dirty="0">
                <a:solidFill>
                  <a:srgbClr val="444444"/>
                </a:solidFill>
                <a:latin typeface="Bahnschrift Condensed" panose="020B0502040204020203" pitchFamily="34" charset="0"/>
              </a:rPr>
              <a:t>        data_2014$Date.Time &lt;- </a:t>
            </a:r>
            <a:r>
              <a:rPr lang="en-IN" dirty="0" err="1">
                <a:solidFill>
                  <a:srgbClr val="444444"/>
                </a:solidFill>
                <a:latin typeface="Bahnschrift Condensed" panose="020B0502040204020203" pitchFamily="34" charset="0"/>
              </a:rPr>
              <a:t>ymd_hms</a:t>
            </a:r>
            <a:r>
              <a:rPr lang="en-IN" dirty="0">
                <a:solidFill>
                  <a:srgbClr val="444444"/>
                </a:solidFill>
                <a:latin typeface="Bahnschrift Condensed" panose="020B0502040204020203" pitchFamily="34" charset="0"/>
              </a:rPr>
              <a:t>(data_2014$Date.Time)</a:t>
            </a:r>
          </a:p>
          <a:p>
            <a:pPr marL="0" indent="0">
              <a:buNone/>
            </a:pPr>
            <a:r>
              <a:rPr lang="en-IN" dirty="0">
                <a:solidFill>
                  <a:srgbClr val="444444"/>
                </a:solidFill>
                <a:latin typeface="Bahnschrift Condensed" panose="020B0502040204020203" pitchFamily="34" charset="0"/>
              </a:rPr>
              <a:t>        data_2014$day &lt;- factor(day(data_2014$Date.Time))</a:t>
            </a:r>
          </a:p>
          <a:p>
            <a:pPr marL="0" indent="0">
              <a:buNone/>
            </a:pPr>
            <a:r>
              <a:rPr lang="en-IN" dirty="0">
                <a:solidFill>
                  <a:srgbClr val="444444"/>
                </a:solidFill>
                <a:latin typeface="Bahnschrift Condensed" panose="020B0502040204020203" pitchFamily="34" charset="0"/>
              </a:rPr>
              <a:t>        data_2014$month &lt;- factor(month(data_2014$Date.Time, label = TRUE))</a:t>
            </a:r>
          </a:p>
          <a:p>
            <a:pPr marL="0" indent="0">
              <a:buNone/>
            </a:pPr>
            <a:r>
              <a:rPr lang="en-IN" dirty="0">
                <a:solidFill>
                  <a:srgbClr val="444444"/>
                </a:solidFill>
                <a:latin typeface="Bahnschrift Condensed" panose="020B0502040204020203" pitchFamily="34" charset="0"/>
              </a:rPr>
              <a:t>        data_2014$year &lt;- factor(year(data_2014$Date.Time))</a:t>
            </a:r>
          </a:p>
          <a:p>
            <a:pPr marL="0" indent="0">
              <a:buNone/>
            </a:pPr>
            <a:r>
              <a:rPr lang="en-IN" dirty="0">
                <a:solidFill>
                  <a:srgbClr val="444444"/>
                </a:solidFill>
                <a:latin typeface="Bahnschrift Condensed" panose="020B0502040204020203" pitchFamily="34" charset="0"/>
              </a:rPr>
              <a:t>        data_2014$dayofweek &lt;- factor(</a:t>
            </a:r>
            <a:r>
              <a:rPr lang="en-IN" dirty="0" err="1">
                <a:solidFill>
                  <a:srgbClr val="444444"/>
                </a:solidFill>
                <a:latin typeface="Bahnschrift Condensed" panose="020B0502040204020203" pitchFamily="34" charset="0"/>
              </a:rPr>
              <a:t>wday</a:t>
            </a:r>
            <a:r>
              <a:rPr lang="en-IN" dirty="0">
                <a:solidFill>
                  <a:srgbClr val="444444"/>
                </a:solidFill>
                <a:latin typeface="Bahnschrift Condensed" panose="020B0502040204020203" pitchFamily="34" charset="0"/>
              </a:rPr>
              <a:t>(data_2014$Date.Time, label = TRUE))</a:t>
            </a:r>
            <a:endParaRPr lang="en-IN" b="0" i="0" dirty="0">
              <a:solidFill>
                <a:srgbClr val="444444"/>
              </a:solidFill>
              <a:effectLst/>
              <a:latin typeface="Bahnschrift Condensed" panose="020B0502040204020203" pitchFamily="34" charset="0"/>
            </a:endParaRPr>
          </a:p>
          <a:p>
            <a:pPr marL="0" indent="0" fontAlgn="base">
              <a:buNone/>
            </a:pPr>
            <a:r>
              <a:rPr lang="en-IN" dirty="0">
                <a:solidFill>
                  <a:srgbClr val="444444"/>
                </a:solidFill>
                <a:latin typeface="Bahnschrift Condensed" panose="020B0502040204020203" pitchFamily="34" charset="0"/>
              </a:rPr>
              <a:t>        </a:t>
            </a:r>
            <a:r>
              <a:rPr lang="en-US" dirty="0">
                <a:solidFill>
                  <a:srgbClr val="000000"/>
                </a:solidFill>
                <a:latin typeface="Bahnschrift Condensed" panose="020B0502040204020203" pitchFamily="34" charset="0"/>
              </a:rPr>
              <a:t>data_2014$hour </a:t>
            </a:r>
            <a:r>
              <a:rPr lang="en-US" dirty="0">
                <a:solidFill>
                  <a:srgbClr val="777777"/>
                </a:solidFill>
                <a:latin typeface="Bahnschrift Condensed" panose="020B0502040204020203" pitchFamily="34" charset="0"/>
              </a:rPr>
              <a:t>&lt;</a:t>
            </a:r>
            <a:r>
              <a:rPr lang="en-US" dirty="0">
                <a:solidFill>
                  <a:srgbClr val="000000"/>
                </a:solidFill>
                <a:latin typeface="Bahnschrift Condensed" panose="020B0502040204020203" pitchFamily="34" charset="0"/>
              </a:rPr>
              <a:t>- factor</a:t>
            </a:r>
            <a:r>
              <a:rPr lang="en-US" dirty="0">
                <a:solidFill>
                  <a:srgbClr val="777777"/>
                </a:solidFill>
                <a:latin typeface="Bahnschrift Condensed" panose="020B0502040204020203" pitchFamily="34" charset="0"/>
              </a:rPr>
              <a:t>(</a:t>
            </a:r>
            <a:r>
              <a:rPr lang="en-US" dirty="0">
                <a:solidFill>
                  <a:srgbClr val="000000"/>
                </a:solidFill>
                <a:latin typeface="Bahnschrift Condensed" panose="020B0502040204020203" pitchFamily="34" charset="0"/>
              </a:rPr>
              <a:t>hour</a:t>
            </a:r>
            <a:r>
              <a:rPr lang="en-US" dirty="0">
                <a:solidFill>
                  <a:srgbClr val="777777"/>
                </a:solidFill>
                <a:latin typeface="Bahnschrift Condensed" panose="020B0502040204020203" pitchFamily="34" charset="0"/>
              </a:rPr>
              <a:t>(</a:t>
            </a:r>
            <a:r>
              <a:rPr lang="en-US" dirty="0" err="1">
                <a:solidFill>
                  <a:srgbClr val="000000"/>
                </a:solidFill>
                <a:latin typeface="Bahnschrift Condensed" panose="020B0502040204020203" pitchFamily="34" charset="0"/>
              </a:rPr>
              <a:t>hms</a:t>
            </a:r>
            <a:r>
              <a:rPr lang="en-US" dirty="0">
                <a:solidFill>
                  <a:srgbClr val="777777"/>
                </a:solidFill>
                <a:latin typeface="Bahnschrift Condensed" panose="020B0502040204020203" pitchFamily="34" charset="0"/>
              </a:rPr>
              <a:t>(</a:t>
            </a:r>
            <a:r>
              <a:rPr lang="en-US" dirty="0">
                <a:solidFill>
                  <a:srgbClr val="000000"/>
                </a:solidFill>
                <a:latin typeface="Bahnschrift Condensed" panose="020B0502040204020203" pitchFamily="34" charset="0"/>
              </a:rPr>
              <a:t>data_2014$Time</a:t>
            </a:r>
            <a:r>
              <a:rPr lang="en-US" dirty="0">
                <a:solidFill>
                  <a:srgbClr val="777777"/>
                </a:solidFill>
                <a:latin typeface="Bahnschrift Condensed" panose="020B0502040204020203" pitchFamily="34" charset="0"/>
              </a:rPr>
              <a:t>)))</a:t>
            </a:r>
            <a:endParaRPr lang="en-US" dirty="0">
              <a:solidFill>
                <a:srgbClr val="787878"/>
              </a:solidFill>
              <a:latin typeface="Bahnschrift Condensed" panose="020B0502040204020203" pitchFamily="34" charset="0"/>
            </a:endParaRPr>
          </a:p>
          <a:p>
            <a:pPr marL="0" indent="0" fontAlgn="base">
              <a:buNone/>
            </a:pPr>
            <a:r>
              <a:rPr lang="en-US" dirty="0">
                <a:solidFill>
                  <a:srgbClr val="000000"/>
                </a:solidFill>
                <a:latin typeface="Bahnschrift Condensed" panose="020B0502040204020203" pitchFamily="34" charset="0"/>
              </a:rPr>
              <a:t>        data_2014$minute </a:t>
            </a:r>
            <a:r>
              <a:rPr lang="en-US" dirty="0">
                <a:solidFill>
                  <a:srgbClr val="777777"/>
                </a:solidFill>
                <a:latin typeface="Bahnschrift Condensed" panose="020B0502040204020203" pitchFamily="34" charset="0"/>
              </a:rPr>
              <a:t>&lt;</a:t>
            </a:r>
            <a:r>
              <a:rPr lang="en-US" dirty="0">
                <a:solidFill>
                  <a:srgbClr val="000000"/>
                </a:solidFill>
                <a:latin typeface="Bahnschrift Condensed" panose="020B0502040204020203" pitchFamily="34" charset="0"/>
              </a:rPr>
              <a:t>- factor</a:t>
            </a:r>
            <a:r>
              <a:rPr lang="en-US" dirty="0">
                <a:solidFill>
                  <a:srgbClr val="777777"/>
                </a:solidFill>
                <a:latin typeface="Bahnschrift Condensed" panose="020B0502040204020203" pitchFamily="34" charset="0"/>
              </a:rPr>
              <a:t>(</a:t>
            </a:r>
            <a:r>
              <a:rPr lang="en-US" dirty="0">
                <a:solidFill>
                  <a:srgbClr val="000000"/>
                </a:solidFill>
                <a:latin typeface="Bahnschrift Condensed" panose="020B0502040204020203" pitchFamily="34" charset="0"/>
              </a:rPr>
              <a:t>minute</a:t>
            </a:r>
            <a:r>
              <a:rPr lang="en-US" dirty="0">
                <a:solidFill>
                  <a:srgbClr val="777777"/>
                </a:solidFill>
                <a:latin typeface="Bahnschrift Condensed" panose="020B0502040204020203" pitchFamily="34" charset="0"/>
              </a:rPr>
              <a:t>(</a:t>
            </a:r>
            <a:r>
              <a:rPr lang="en-US" dirty="0" err="1">
                <a:solidFill>
                  <a:srgbClr val="000000"/>
                </a:solidFill>
                <a:latin typeface="Bahnschrift Condensed" panose="020B0502040204020203" pitchFamily="34" charset="0"/>
              </a:rPr>
              <a:t>hms</a:t>
            </a:r>
            <a:r>
              <a:rPr lang="en-US" dirty="0">
                <a:solidFill>
                  <a:srgbClr val="777777"/>
                </a:solidFill>
                <a:latin typeface="Bahnschrift Condensed" panose="020B0502040204020203" pitchFamily="34" charset="0"/>
              </a:rPr>
              <a:t>(</a:t>
            </a:r>
            <a:r>
              <a:rPr lang="en-US" dirty="0">
                <a:solidFill>
                  <a:srgbClr val="000000"/>
                </a:solidFill>
                <a:latin typeface="Bahnschrift Condensed" panose="020B0502040204020203" pitchFamily="34" charset="0"/>
              </a:rPr>
              <a:t>data_2014$Time</a:t>
            </a:r>
            <a:r>
              <a:rPr lang="en-US" dirty="0">
                <a:solidFill>
                  <a:srgbClr val="777777"/>
                </a:solidFill>
                <a:latin typeface="Bahnschrift Condensed" panose="020B0502040204020203" pitchFamily="34" charset="0"/>
              </a:rPr>
              <a:t>)))</a:t>
            </a:r>
            <a:endParaRPr lang="en-US" dirty="0">
              <a:solidFill>
                <a:srgbClr val="787878"/>
              </a:solidFill>
              <a:latin typeface="Bahnschrift Condensed" panose="020B0502040204020203" pitchFamily="34" charset="0"/>
            </a:endParaRPr>
          </a:p>
          <a:p>
            <a:pPr marL="0" indent="0" fontAlgn="base">
              <a:buNone/>
            </a:pPr>
            <a:r>
              <a:rPr lang="en-US" dirty="0">
                <a:solidFill>
                  <a:srgbClr val="000000"/>
                </a:solidFill>
                <a:latin typeface="Bahnschrift Condensed" panose="020B0502040204020203" pitchFamily="34" charset="0"/>
              </a:rPr>
              <a:t>        data_2014$second </a:t>
            </a:r>
            <a:r>
              <a:rPr lang="en-US" dirty="0">
                <a:solidFill>
                  <a:srgbClr val="777777"/>
                </a:solidFill>
                <a:latin typeface="Bahnschrift Condensed" panose="020B0502040204020203" pitchFamily="34" charset="0"/>
              </a:rPr>
              <a:t>&lt;</a:t>
            </a:r>
            <a:r>
              <a:rPr lang="en-US" dirty="0">
                <a:solidFill>
                  <a:srgbClr val="000000"/>
                </a:solidFill>
                <a:latin typeface="Bahnschrift Condensed" panose="020B0502040204020203" pitchFamily="34" charset="0"/>
              </a:rPr>
              <a:t>- factor</a:t>
            </a:r>
            <a:r>
              <a:rPr lang="en-US" dirty="0">
                <a:solidFill>
                  <a:srgbClr val="777777"/>
                </a:solidFill>
                <a:latin typeface="Bahnschrift Condensed" panose="020B0502040204020203" pitchFamily="34" charset="0"/>
              </a:rPr>
              <a:t>(</a:t>
            </a:r>
            <a:r>
              <a:rPr lang="en-US" dirty="0">
                <a:solidFill>
                  <a:srgbClr val="000000"/>
                </a:solidFill>
                <a:latin typeface="Bahnschrift Condensed" panose="020B0502040204020203" pitchFamily="34" charset="0"/>
              </a:rPr>
              <a:t>second</a:t>
            </a:r>
            <a:r>
              <a:rPr lang="en-US" dirty="0">
                <a:solidFill>
                  <a:srgbClr val="777777"/>
                </a:solidFill>
                <a:latin typeface="Bahnschrift Condensed" panose="020B0502040204020203" pitchFamily="34" charset="0"/>
              </a:rPr>
              <a:t>(</a:t>
            </a:r>
            <a:r>
              <a:rPr lang="en-US" dirty="0" err="1">
                <a:solidFill>
                  <a:srgbClr val="000000"/>
                </a:solidFill>
                <a:latin typeface="Bahnschrift Condensed" panose="020B0502040204020203" pitchFamily="34" charset="0"/>
              </a:rPr>
              <a:t>hms</a:t>
            </a:r>
            <a:r>
              <a:rPr lang="en-US" dirty="0">
                <a:solidFill>
                  <a:srgbClr val="777777"/>
                </a:solidFill>
                <a:latin typeface="Bahnschrift Condensed" panose="020B0502040204020203" pitchFamily="34" charset="0"/>
              </a:rPr>
              <a:t>(</a:t>
            </a:r>
            <a:r>
              <a:rPr lang="en-US" dirty="0">
                <a:solidFill>
                  <a:srgbClr val="000000"/>
                </a:solidFill>
                <a:latin typeface="Bahnschrift Condensed" panose="020B0502040204020203" pitchFamily="34" charset="0"/>
              </a:rPr>
              <a:t>data_2014$Time</a:t>
            </a:r>
            <a:r>
              <a:rPr lang="en-US" dirty="0">
                <a:solidFill>
                  <a:srgbClr val="777777"/>
                </a:solidFill>
                <a:latin typeface="Bahnschrift Condensed" panose="020B0502040204020203" pitchFamily="34" charset="0"/>
              </a:rPr>
              <a:t>)))</a:t>
            </a:r>
            <a:endParaRPr lang="en-US" dirty="0">
              <a:solidFill>
                <a:srgbClr val="444444"/>
              </a:solidFill>
              <a:latin typeface="Bahnschrift Condensed" panose="020B0502040204020203" pitchFamily="34" charset="0"/>
            </a:endParaRPr>
          </a:p>
          <a:p>
            <a:pPr marL="0" indent="0">
              <a:buNone/>
            </a:pPr>
            <a:r>
              <a:rPr lang="en-US" dirty="0">
                <a:latin typeface="Bookman Old Style" panose="02050604050505020204" pitchFamily="18" charset="0"/>
              </a:rPr>
              <a:t>  </a:t>
            </a:r>
            <a:r>
              <a:rPr lang="en-US" dirty="0">
                <a:latin typeface="Georgia" panose="02040502050405020303" pitchFamily="18" charset="0"/>
              </a:rPr>
              <a:t>These commands will arrange the data and time in standard format</a:t>
            </a:r>
          </a:p>
          <a:p>
            <a:pPr marL="0" indent="0" algn="l" fontAlgn="base">
              <a:buNone/>
            </a:pPr>
            <a:r>
              <a:rPr lang="en-IN" dirty="0">
                <a:solidFill>
                  <a:srgbClr val="444444"/>
                </a:solidFill>
                <a:latin typeface="Georgia" panose="02040502050405020303" pitchFamily="18" charset="0"/>
              </a:rPr>
              <a:t> </a:t>
            </a:r>
            <a:r>
              <a:rPr lang="en-US" dirty="0">
                <a:latin typeface="Bahnschrift Condensed" panose="020B0502040204020203" pitchFamily="34" charset="0"/>
              </a:rPr>
              <a:t>            </a:t>
            </a:r>
            <a:endParaRPr lang="en-IN" dirty="0"/>
          </a:p>
        </p:txBody>
      </p:sp>
    </p:spTree>
    <p:extLst>
      <p:ext uri="{BB962C8B-B14F-4D97-AF65-F5344CB8AC3E}">
        <p14:creationId xmlns:p14="http://schemas.microsoft.com/office/powerpoint/2010/main" val="25965176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{A66188CE-45F3-4D34-A64D-FE852CB3C431}tf78438558_win32</Template>
  <TotalTime>470</TotalTime>
  <Words>3795</Words>
  <Application>Microsoft Office PowerPoint</Application>
  <PresentationFormat>Widescreen</PresentationFormat>
  <Paragraphs>332</Paragraphs>
  <Slides>33</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33</vt:i4>
      </vt:variant>
    </vt:vector>
  </HeadingPairs>
  <TitlesOfParts>
    <vt:vector size="48" baseType="lpstr">
      <vt:lpstr>Arial</vt:lpstr>
      <vt:lpstr>Arial Narrow</vt:lpstr>
      <vt:lpstr>Bahnschrift Condensed</vt:lpstr>
      <vt:lpstr>Bahnschrift Light</vt:lpstr>
      <vt:lpstr>Bahnschrift SemiBold</vt:lpstr>
      <vt:lpstr>Bookman Old Style</vt:lpstr>
      <vt:lpstr>Century Gothic</vt:lpstr>
      <vt:lpstr>Comic Sans MS</vt:lpstr>
      <vt:lpstr>Garamond</vt:lpstr>
      <vt:lpstr>Georgia</vt:lpstr>
      <vt:lpstr>inherit</vt:lpstr>
      <vt:lpstr>Monotype Corsiva</vt:lpstr>
      <vt:lpstr>Source Code Pro</vt:lpstr>
      <vt:lpstr>urw-din</vt:lpstr>
      <vt:lpstr>SavonVTI</vt:lpstr>
      <vt:lpstr>WELCOME</vt:lpstr>
      <vt:lpstr>INDEX</vt:lpstr>
      <vt:lpstr>INTRODUCTION</vt:lpstr>
      <vt:lpstr>INTRODUCTION TO R LANGUAGE</vt:lpstr>
      <vt:lpstr>ABOUT DATA AND GRAPHS</vt:lpstr>
      <vt:lpstr>DATA PREPROCESSING</vt:lpstr>
      <vt:lpstr>PACKAGES/LIBRARIES USED </vt:lpstr>
      <vt:lpstr>BASIC COMMANDS OF R  </vt:lpstr>
      <vt:lpstr>PowerPoint Presentation</vt:lpstr>
      <vt:lpstr>HOUR WISE TRIPS CALCULATION</vt:lpstr>
      <vt:lpstr>DATA VISUALIZATION</vt:lpstr>
      <vt:lpstr>HOURWISE-MONTHWISE TRIPS CALCULATION</vt:lpstr>
      <vt:lpstr>DATA VISUALIZATION</vt:lpstr>
      <vt:lpstr>DAYWISE TRIP CALCULATION</vt:lpstr>
      <vt:lpstr>DATA VISUALIZATION</vt:lpstr>
      <vt:lpstr>MONTHWISE-HOURWISE TRIPS</vt:lpstr>
      <vt:lpstr>DATA VISUALIZATION</vt:lpstr>
      <vt:lpstr>MONTHWISE TRIP CALCULATION </vt:lpstr>
      <vt:lpstr>DATA VISUALIZATION</vt:lpstr>
      <vt:lpstr>BASEWISE NUMBER OF TRIPS</vt:lpstr>
      <vt:lpstr>TRIPS BY BASES AND MONTHS</vt:lpstr>
      <vt:lpstr>TRIPS BY BASES WEEKDAY WISE</vt:lpstr>
      <vt:lpstr>HOUR WISE NUMBER OF TRIPS IN EACH DAY</vt:lpstr>
      <vt:lpstr>DATA VISUALIZATION</vt:lpstr>
      <vt:lpstr>HEAT MAP BY HOURS AND DAYS</vt:lpstr>
      <vt:lpstr>HEAT MAP BY MONTH AND DAY OF WEEK</vt:lpstr>
      <vt:lpstr>HEAT MAP BY MONTH WITH RESPECT TO BASE</vt:lpstr>
      <vt:lpstr>HEAT MAP BY BASE AND DAYS OF WEEK</vt:lpstr>
      <vt:lpstr>CITY MAP BASED UBER RIDES</vt:lpstr>
      <vt:lpstr>CITY MAP BASED ON UBER RIDES WITH RESPECT TO BASE</vt:lpstr>
      <vt:lpstr>SUMMARY</vt:lpstr>
      <vt:lpstr>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Govinda Kishor N</dc:creator>
  <cp:lastModifiedBy>Govinda Kishor N</cp:lastModifiedBy>
  <cp:revision>34</cp:revision>
  <dcterms:created xsi:type="dcterms:W3CDTF">2022-01-13T17:14:52Z</dcterms:created>
  <dcterms:modified xsi:type="dcterms:W3CDTF">2022-01-15T07:04:45Z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