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9" r:id="rId3"/>
    <p:sldId id="265" r:id="rId4"/>
    <p:sldId id="258" r:id="rId5"/>
    <p:sldId id="261" r:id="rId6"/>
    <p:sldId id="260" r:id="rId7"/>
    <p:sldId id="262" r:id="rId8"/>
    <p:sldId id="266"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9"/>
    <p:restoredTop sz="94694"/>
  </p:normalViewPr>
  <p:slideViewPr>
    <p:cSldViewPr snapToGrid="0" snapToObjects="1">
      <p:cViewPr varScale="1">
        <p:scale>
          <a:sx n="121" d="100"/>
          <a:sy n="121" d="100"/>
        </p:scale>
        <p:origin x="1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593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69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7945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4671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862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892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259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6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741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49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686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81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77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361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284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514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8/15/21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673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8/15/21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00891596"/>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forest with pink leaves on the ground">
            <a:extLst>
              <a:ext uri="{FF2B5EF4-FFF2-40B4-BE49-F238E27FC236}">
                <a16:creationId xmlns:a16="http://schemas.microsoft.com/office/drawing/2014/main" id="{9B701EC5-7CEE-4F11-8B76-926A9A7C3C8A}"/>
              </a:ext>
            </a:extLst>
          </p:cNvPr>
          <p:cNvPicPr>
            <a:picLocks noChangeAspect="1"/>
          </p:cNvPicPr>
          <p:nvPr/>
        </p:nvPicPr>
        <p:blipFill rotWithShape="1">
          <a:blip r:embed="rId3">
            <a:alphaModFix amt="35000"/>
          </a:blip>
          <a:srcRect t="8907"/>
          <a:stretch/>
        </p:blipFill>
        <p:spPr>
          <a:xfrm>
            <a:off x="20" y="10"/>
            <a:ext cx="12191980" cy="6857990"/>
          </a:xfrm>
          <a:prstGeom prst="rect">
            <a:avLst/>
          </a:prstGeom>
        </p:spPr>
      </p:pic>
      <p:sp>
        <p:nvSpPr>
          <p:cNvPr id="2" name="Title 1">
            <a:extLst>
              <a:ext uri="{FF2B5EF4-FFF2-40B4-BE49-F238E27FC236}">
                <a16:creationId xmlns:a16="http://schemas.microsoft.com/office/drawing/2014/main" id="{83BBAFD5-4DAA-2049-9ABD-73FE25E9C968}"/>
              </a:ext>
            </a:extLst>
          </p:cNvPr>
          <p:cNvSpPr>
            <a:spLocks noGrp="1"/>
          </p:cNvSpPr>
          <p:nvPr>
            <p:ph type="ctrTitle"/>
          </p:nvPr>
        </p:nvSpPr>
        <p:spPr>
          <a:xfrm>
            <a:off x="0" y="414129"/>
            <a:ext cx="9440034" cy="1828801"/>
          </a:xfrm>
        </p:spPr>
        <p:txBody>
          <a:bodyPr>
            <a:normAutofit/>
          </a:bodyPr>
          <a:lstStyle/>
          <a:p>
            <a:r>
              <a:rPr lang="en-US" dirty="0"/>
              <a:t>Green Pace</a:t>
            </a:r>
          </a:p>
        </p:txBody>
      </p:sp>
      <p:sp>
        <p:nvSpPr>
          <p:cNvPr id="3" name="Subtitle 2">
            <a:extLst>
              <a:ext uri="{FF2B5EF4-FFF2-40B4-BE49-F238E27FC236}">
                <a16:creationId xmlns:a16="http://schemas.microsoft.com/office/drawing/2014/main" id="{180343E4-D1B7-E647-A27D-C4CB1E8C3F09}"/>
              </a:ext>
            </a:extLst>
          </p:cNvPr>
          <p:cNvSpPr>
            <a:spLocks noGrp="1"/>
          </p:cNvSpPr>
          <p:nvPr>
            <p:ph type="subTitle" idx="1"/>
          </p:nvPr>
        </p:nvSpPr>
        <p:spPr>
          <a:xfrm>
            <a:off x="1370693" y="3773489"/>
            <a:ext cx="9440034" cy="1049867"/>
          </a:xfrm>
        </p:spPr>
        <p:txBody>
          <a:bodyPr>
            <a:normAutofit fontScale="85000" lnSpcReduction="20000"/>
          </a:bodyPr>
          <a:lstStyle/>
          <a:p>
            <a:r>
              <a:rPr lang="en-US" dirty="0"/>
              <a:t>Security policy Presentation </a:t>
            </a:r>
          </a:p>
          <a:p>
            <a:r>
              <a:rPr lang="en-US" dirty="0"/>
              <a:t>Project two</a:t>
            </a:r>
          </a:p>
          <a:p>
            <a:r>
              <a:rPr lang="en-US" dirty="0"/>
              <a:t>Michael Farag</a:t>
            </a:r>
          </a:p>
        </p:txBody>
      </p:sp>
      <p:pic>
        <p:nvPicPr>
          <p:cNvPr id="5" name="image1.png" descr="Green Pace logo">
            <a:extLst>
              <a:ext uri="{FF2B5EF4-FFF2-40B4-BE49-F238E27FC236}">
                <a16:creationId xmlns:a16="http://schemas.microsoft.com/office/drawing/2014/main" id="{91A3EF2A-0464-F044-8DE8-0274845220A3}"/>
              </a:ext>
            </a:extLst>
          </p:cNvPr>
          <p:cNvPicPr/>
          <p:nvPr/>
        </p:nvPicPr>
        <p:blipFill>
          <a:blip r:embed="rId4"/>
          <a:srcRect/>
          <a:stretch>
            <a:fillRect/>
          </a:stretch>
        </p:blipFill>
        <p:spPr>
          <a:xfrm>
            <a:off x="8888582" y="-52647"/>
            <a:ext cx="1922145" cy="2492375"/>
          </a:xfrm>
          <a:prstGeom prst="rect">
            <a:avLst/>
          </a:prstGeom>
          <a:ln/>
        </p:spPr>
      </p:pic>
    </p:spTree>
    <p:extLst>
      <p:ext uri="{BB962C8B-B14F-4D97-AF65-F5344CB8AC3E}">
        <p14:creationId xmlns:p14="http://schemas.microsoft.com/office/powerpoint/2010/main" val="351885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Freeform: Shape 16">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0CE281-6CB2-1849-A78A-49612DC2569C}"/>
              </a:ext>
            </a:extLst>
          </p:cNvPr>
          <p:cNvSpPr>
            <a:spLocks noGrp="1"/>
          </p:cNvSpPr>
          <p:nvPr>
            <p:ph type="title"/>
          </p:nvPr>
        </p:nvSpPr>
        <p:spPr>
          <a:xfrm>
            <a:off x="1521015" y="4315643"/>
            <a:ext cx="9440862" cy="2458545"/>
          </a:xfrm>
          <a:effectLst/>
        </p:spPr>
        <p:txBody>
          <a:bodyPr vert="horz" lIns="91440" tIns="45720" rIns="91440" bIns="45720" rtlCol="0" anchor="b">
            <a:normAutofit/>
          </a:bodyPr>
          <a:lstStyle/>
          <a:p>
            <a:r>
              <a:rPr lang="en-US" sz="6000" dirty="0"/>
              <a:t>Risk and Benefits</a:t>
            </a:r>
          </a:p>
        </p:txBody>
      </p:sp>
      <p:sp>
        <p:nvSpPr>
          <p:cNvPr id="4" name="TextBox 3">
            <a:extLst>
              <a:ext uri="{FF2B5EF4-FFF2-40B4-BE49-F238E27FC236}">
                <a16:creationId xmlns:a16="http://schemas.microsoft.com/office/drawing/2014/main" id="{9348ABCA-0765-2F42-8523-F4C59C258E36}"/>
              </a:ext>
            </a:extLst>
          </p:cNvPr>
          <p:cNvSpPr txBox="1"/>
          <p:nvPr/>
        </p:nvSpPr>
        <p:spPr>
          <a:xfrm>
            <a:off x="914400" y="238053"/>
            <a:ext cx="10047477" cy="5078313"/>
          </a:xfrm>
          <a:prstGeom prst="rect">
            <a:avLst/>
          </a:prstGeom>
          <a:noFill/>
        </p:spPr>
        <p:txBody>
          <a:bodyPr wrap="square" rtlCol="0">
            <a:spAutoFit/>
          </a:bodyPr>
          <a:lstStyle/>
          <a:p>
            <a:r>
              <a:rPr lang="en-US" sz="3600" dirty="0"/>
              <a:t>Programming will always include vulnerabilities in the coding and design. Testing and implementing secure coding practice does not ensure the code is clear of any vulnerability. It  is ideal to keep up to date with up-to-date practices and coding standards. It is critical to code  with the awareness of common threats and implement techniques to prevent such occurrences.</a:t>
            </a:r>
          </a:p>
          <a:p>
            <a:endParaRPr lang="en-US" dirty="0"/>
          </a:p>
          <a:p>
            <a:endParaRPr lang="en-US" dirty="0"/>
          </a:p>
        </p:txBody>
      </p:sp>
    </p:spTree>
    <p:extLst>
      <p:ext uri="{BB962C8B-B14F-4D97-AF65-F5344CB8AC3E}">
        <p14:creationId xmlns:p14="http://schemas.microsoft.com/office/powerpoint/2010/main" val="420735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84F7-D266-FC48-9B43-08F44284D04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3EC0EE5-4B18-C34F-94E0-C8AFEDA3F6D6}"/>
              </a:ext>
            </a:extLst>
          </p:cNvPr>
          <p:cNvSpPr>
            <a:spLocks noGrp="1"/>
          </p:cNvSpPr>
          <p:nvPr>
            <p:ph idx="1"/>
          </p:nvPr>
        </p:nvSpPr>
        <p:spPr>
          <a:xfrm>
            <a:off x="913795" y="1661291"/>
            <a:ext cx="10353762" cy="4587109"/>
          </a:xfrm>
        </p:spPr>
        <p:txBody>
          <a:bodyPr>
            <a:normAutofit fontScale="92500" lnSpcReduction="10000"/>
          </a:bodyPr>
          <a:lstStyle/>
          <a:p>
            <a:r>
              <a:rPr lang="en-US" i="1" dirty="0">
                <a:effectLst/>
              </a:rPr>
              <a:t>Cyber espionage</a:t>
            </a:r>
            <a:r>
              <a:rPr lang="en-US" dirty="0">
                <a:effectLst/>
              </a:rPr>
              <a:t>. VMware. (n.d.). https://</a:t>
            </a:r>
            <a:r>
              <a:rPr lang="en-US" dirty="0" err="1">
                <a:effectLst/>
              </a:rPr>
              <a:t>www.vmware.com</a:t>
            </a:r>
            <a:r>
              <a:rPr lang="en-US" dirty="0">
                <a:effectLst/>
              </a:rPr>
              <a:t>/topics/glossary/content/cyber-espionage. </a:t>
            </a:r>
          </a:p>
          <a:p>
            <a:pPr marL="36900" indent="0">
              <a:buNone/>
            </a:pPr>
            <a:endParaRPr lang="en-US" dirty="0">
              <a:effectLst/>
            </a:endParaRPr>
          </a:p>
          <a:p>
            <a:r>
              <a:rPr lang="en-US" i="1" dirty="0">
                <a:effectLst/>
              </a:rPr>
              <a:t>Confluence</a:t>
            </a:r>
            <a:r>
              <a:rPr lang="en-US" dirty="0">
                <a:effectLst/>
              </a:rPr>
              <a:t>. EXP63-CPP. Do not rely on the value of a moved-from object - SEI CERT C++ Coding Standard - Confluence. (n.d.). https://</a:t>
            </a:r>
            <a:r>
              <a:rPr lang="en-US" dirty="0" err="1">
                <a:effectLst/>
              </a:rPr>
              <a:t>wiki.sei.cmu.edu</a:t>
            </a:r>
            <a:r>
              <a:rPr lang="en-US" dirty="0">
                <a:effectLst/>
              </a:rPr>
              <a:t>/confluence/display/</a:t>
            </a:r>
            <a:r>
              <a:rPr lang="en-US" dirty="0" err="1">
                <a:effectLst/>
              </a:rPr>
              <a:t>cplusplus</a:t>
            </a:r>
            <a:r>
              <a:rPr lang="en-US" dirty="0">
                <a:effectLst/>
              </a:rPr>
              <a:t>/EXP63-CPP.+Do+not+rely+on+the+value+of+a+moved-from+object#:~:text=invoking%20its%20destructor.-,Do%20not%20rely%20on%20the%20value%20of%20a%20moved%2Dfrom,values%20leads%20to%20unspecified%20behavior</a:t>
            </a:r>
          </a:p>
          <a:p>
            <a:r>
              <a:rPr lang="en-US" dirty="0">
                <a:effectLst/>
              </a:rPr>
              <a:t>Svoboda, M. (n.d.). </a:t>
            </a:r>
            <a:r>
              <a:rPr lang="en-US" i="1" dirty="0">
                <a:effectLst/>
              </a:rPr>
              <a:t>Ken Thompson quote #1931969</a:t>
            </a:r>
            <a:r>
              <a:rPr lang="en-US" dirty="0">
                <a:effectLst/>
              </a:rPr>
              <a:t>. </a:t>
            </a:r>
            <a:r>
              <a:rPr lang="en-US" dirty="0" err="1">
                <a:effectLst/>
              </a:rPr>
              <a:t>Quotepark.com</a:t>
            </a:r>
            <a:r>
              <a:rPr lang="en-US" dirty="0">
                <a:effectLst/>
              </a:rPr>
              <a:t>. https://</a:t>
            </a:r>
            <a:r>
              <a:rPr lang="en-US" dirty="0" err="1">
                <a:effectLst/>
              </a:rPr>
              <a:t>quotepark.com</a:t>
            </a:r>
            <a:r>
              <a:rPr lang="en-US" dirty="0">
                <a:effectLst/>
              </a:rPr>
              <a:t>/quotes/1931969-ken-thompson-you-cant-trust-code-that-you-did-not-totally-crea/. </a:t>
            </a:r>
          </a:p>
          <a:p>
            <a:r>
              <a:rPr lang="en-US" dirty="0">
                <a:effectLst/>
              </a:rPr>
              <a:t> </a:t>
            </a:r>
            <a:r>
              <a:rPr lang="en-US" i="1" dirty="0">
                <a:effectLst/>
              </a:rPr>
              <a:t>Why encrypt?</a:t>
            </a:r>
            <a:r>
              <a:rPr lang="en-US" dirty="0">
                <a:effectLst/>
              </a:rPr>
              <a:t> </a:t>
            </a:r>
            <a:r>
              <a:rPr lang="en-US" dirty="0" err="1">
                <a:effectLst/>
              </a:rPr>
              <a:t>Senetas</a:t>
            </a:r>
            <a:r>
              <a:rPr lang="en-US" dirty="0">
                <a:effectLst/>
              </a:rPr>
              <a:t>. (2021, March 11). https://</a:t>
            </a:r>
            <a:r>
              <a:rPr lang="en-US" dirty="0" err="1">
                <a:effectLst/>
              </a:rPr>
              <a:t>www.senetas.com</a:t>
            </a:r>
            <a:r>
              <a:rPr lang="en-US" dirty="0">
                <a:effectLst/>
              </a:rPr>
              <a:t>/encryption-overview/why-encrypt/?</a:t>
            </a:r>
            <a:r>
              <a:rPr lang="en-US" dirty="0" err="1">
                <a:effectLst/>
              </a:rPr>
              <a:t>gclid</a:t>
            </a:r>
            <a:r>
              <a:rPr lang="en-US" dirty="0">
                <a:effectLst/>
              </a:rPr>
              <a:t>=CjwKCAjw9uKIBhA8EiwAYPUS3Or_627tu5HosqOKV6tagcbrTRNJyoRlj2GRtvd6bgSbbC9eD-r2KRoCMNAQAvD_BwE. </a:t>
            </a:r>
          </a:p>
          <a:p>
            <a:endParaRPr lang="en-US" dirty="0">
              <a:effectLst/>
            </a:endParaRPr>
          </a:p>
          <a:p>
            <a:pPr marL="36900" indent="0">
              <a:buNone/>
            </a:pPr>
            <a:endParaRPr lang="en-US" dirty="0"/>
          </a:p>
        </p:txBody>
      </p:sp>
    </p:spTree>
    <p:extLst>
      <p:ext uri="{BB962C8B-B14F-4D97-AF65-F5344CB8AC3E}">
        <p14:creationId xmlns:p14="http://schemas.microsoft.com/office/powerpoint/2010/main" val="291237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8C678-4734-304B-A90B-94561C51D358}"/>
              </a:ext>
            </a:extLst>
          </p:cNvPr>
          <p:cNvSpPr>
            <a:spLocks noGrp="1"/>
          </p:cNvSpPr>
          <p:nvPr>
            <p:ph type="title"/>
          </p:nvPr>
        </p:nvSpPr>
        <p:spPr>
          <a:xfrm>
            <a:off x="695916" y="1078264"/>
            <a:ext cx="3422930" cy="4701473"/>
          </a:xfrm>
        </p:spPr>
        <p:txBody>
          <a:bodyPr>
            <a:normAutofit/>
          </a:bodyPr>
          <a:lstStyle/>
          <a:p>
            <a:r>
              <a:rPr lang="en-US" sz="4400" dirty="0">
                <a:solidFill>
                  <a:srgbClr val="FFFFFF"/>
                </a:solidFill>
              </a:rPr>
              <a:t>Coding Standards</a:t>
            </a:r>
          </a:p>
        </p:txBody>
      </p:sp>
      <p:sp>
        <p:nvSpPr>
          <p:cNvPr id="13" name="Content Placeholder 2">
            <a:extLst>
              <a:ext uri="{FF2B5EF4-FFF2-40B4-BE49-F238E27FC236}">
                <a16:creationId xmlns:a16="http://schemas.microsoft.com/office/drawing/2014/main" id="{12A205C8-9B6C-C443-BDF0-04730ACCC96F}"/>
              </a:ext>
            </a:extLst>
          </p:cNvPr>
          <p:cNvSpPr>
            <a:spLocks noGrp="1"/>
          </p:cNvSpPr>
          <p:nvPr>
            <p:ph idx="1"/>
          </p:nvPr>
        </p:nvSpPr>
        <p:spPr>
          <a:xfrm>
            <a:off x="5114167" y="1078263"/>
            <a:ext cx="6117578" cy="4701474"/>
          </a:xfrm>
          <a:effectLst/>
        </p:spPr>
        <p:txBody>
          <a:bodyPr anchor="ctr">
            <a:normAutofit/>
          </a:bodyPr>
          <a:lstStyle/>
          <a:p>
            <a:pPr marL="494100" indent="-457200">
              <a:lnSpc>
                <a:spcPct val="100000"/>
              </a:lnSpc>
              <a:buFont typeface="+mj-lt"/>
              <a:buAutoNum type="arabicPeriod"/>
            </a:pPr>
            <a:r>
              <a:rPr lang="en-US" sz="1500" b="1">
                <a:effectLst/>
              </a:rPr>
              <a:t>Do not cast to an out-of-range enumeration value</a:t>
            </a:r>
          </a:p>
          <a:p>
            <a:pPr marL="494100" indent="-457200">
              <a:lnSpc>
                <a:spcPct val="100000"/>
              </a:lnSpc>
              <a:buFont typeface="+mj-lt"/>
              <a:buAutoNum type="arabicPeriod"/>
            </a:pPr>
            <a:r>
              <a:rPr lang="en-US" sz="1500">
                <a:effectLst/>
              </a:rPr>
              <a:t> Do not rely on the value of a moved from object.</a:t>
            </a:r>
            <a:endParaRPr lang="en-US" sz="1500">
              <a:effectLst/>
              <a:latin typeface="Times New Roman" panose="02020603050405020304" pitchFamily="18" charset="0"/>
              <a:ea typeface="Times New Roman" panose="02020603050405020304" pitchFamily="18" charset="0"/>
            </a:endParaRPr>
          </a:p>
          <a:p>
            <a:pPr marL="494100" indent="-457200">
              <a:lnSpc>
                <a:spcPct val="100000"/>
              </a:lnSpc>
              <a:buFont typeface="+mj-lt"/>
              <a:buAutoNum type="arabicPeriod"/>
            </a:pPr>
            <a:r>
              <a:rPr lang="en-US" sz="1500" b="1">
                <a:effectLst/>
              </a:rPr>
              <a:t>Do not attempt to create a std::string from a null pointer</a:t>
            </a:r>
          </a:p>
          <a:p>
            <a:pPr marL="494100" indent="-457200">
              <a:lnSpc>
                <a:spcPct val="100000"/>
              </a:lnSpc>
              <a:buFont typeface="+mj-lt"/>
              <a:buAutoNum type="arabicPeriod"/>
            </a:pPr>
            <a:r>
              <a:rPr lang="en-US" sz="1500" b="1">
                <a:effectLst/>
              </a:rPr>
              <a:t>Do not store already-owned pointer value in an unrelated smart pointer</a:t>
            </a:r>
            <a:endParaRPr lang="en-US" sz="1500">
              <a:effectLst/>
            </a:endParaRPr>
          </a:p>
          <a:p>
            <a:pPr marL="494100" indent="-457200">
              <a:lnSpc>
                <a:spcPct val="100000"/>
              </a:lnSpc>
              <a:buFont typeface="+mj-lt"/>
              <a:buAutoNum type="arabicPeriod"/>
            </a:pPr>
            <a:r>
              <a:rPr lang="en-US" sz="1500" b="1">
                <a:effectLst/>
              </a:rPr>
              <a:t>Do not access freed memory </a:t>
            </a:r>
          </a:p>
          <a:p>
            <a:pPr marL="494100" indent="-457200">
              <a:lnSpc>
                <a:spcPct val="100000"/>
              </a:lnSpc>
              <a:buFont typeface="+mj-lt"/>
              <a:buAutoNum type="arabicPeriod"/>
            </a:pPr>
            <a:r>
              <a:rPr lang="en-US" sz="1500">
                <a:effectLst/>
              </a:rPr>
              <a:t>Use a static assertion to test the value of a constant expression </a:t>
            </a:r>
          </a:p>
          <a:p>
            <a:pPr marL="494100" indent="-457200">
              <a:lnSpc>
                <a:spcPct val="100000"/>
              </a:lnSpc>
              <a:buFont typeface="+mj-lt"/>
              <a:buAutoNum type="arabicPeriod"/>
            </a:pPr>
            <a:r>
              <a:rPr lang="en-US" sz="1500" b="1">
                <a:effectLst/>
              </a:rPr>
              <a:t>Do not let exceptions escape from destructors and deallocation functions </a:t>
            </a:r>
          </a:p>
          <a:p>
            <a:pPr marL="494100" indent="-457200">
              <a:lnSpc>
                <a:spcPct val="100000"/>
              </a:lnSpc>
              <a:buFont typeface="+mj-lt"/>
              <a:buAutoNum type="arabicPeriod"/>
            </a:pPr>
            <a:r>
              <a:rPr lang="en-US" sz="1500" b="1">
                <a:effectLst/>
              </a:rPr>
              <a:t>Store a new value in pointers immediately after free()</a:t>
            </a:r>
            <a:r>
              <a:rPr lang="en-US" sz="1500">
                <a:effectLst/>
              </a:rPr>
              <a:t> </a:t>
            </a:r>
          </a:p>
          <a:p>
            <a:pPr marL="494100" indent="-457200">
              <a:lnSpc>
                <a:spcPct val="100000"/>
              </a:lnSpc>
              <a:buFont typeface="+mj-lt"/>
              <a:buAutoNum type="arabicPeriod"/>
            </a:pPr>
            <a:r>
              <a:rPr lang="en-US" sz="1500">
                <a:effectLst/>
              </a:rPr>
              <a:t>Be careful when using functions that use file names for identification. </a:t>
            </a:r>
          </a:p>
          <a:p>
            <a:pPr marL="494100" indent="-457200">
              <a:lnSpc>
                <a:spcPct val="100000"/>
              </a:lnSpc>
              <a:buFont typeface="+mj-lt"/>
              <a:buAutoNum type="arabicPeriod"/>
            </a:pPr>
            <a:r>
              <a:rPr lang="en-US" sz="1500" b="1">
                <a:effectLst/>
              </a:rPr>
              <a:t>Do not make assumptions about the size of environment variable </a:t>
            </a:r>
          </a:p>
          <a:p>
            <a:pPr marL="36900" indent="0">
              <a:lnSpc>
                <a:spcPct val="100000"/>
              </a:lnSpc>
              <a:buNone/>
            </a:pPr>
            <a:endParaRPr lang="en-US" sz="1500">
              <a:effectLst/>
            </a:endParaRPr>
          </a:p>
          <a:p>
            <a:pPr marL="36900" indent="0">
              <a:lnSpc>
                <a:spcPct val="100000"/>
              </a:lnSpc>
              <a:buNone/>
            </a:pPr>
            <a:endParaRPr lang="en-US" sz="1500">
              <a:effectLst/>
            </a:endParaRPr>
          </a:p>
          <a:p>
            <a:pPr marL="36900" indent="0">
              <a:lnSpc>
                <a:spcPct val="100000"/>
              </a:lnSpc>
              <a:buNone/>
            </a:pPr>
            <a:endParaRPr lang="en-US" sz="1500">
              <a:effectLst/>
            </a:endParaRPr>
          </a:p>
          <a:p>
            <a:pPr marL="494100" indent="-457200">
              <a:lnSpc>
                <a:spcPct val="100000"/>
              </a:lnSpc>
              <a:buFont typeface="+mj-lt"/>
              <a:buAutoNum type="arabicPeriod"/>
            </a:pPr>
            <a:endParaRPr lang="en-US" sz="1500"/>
          </a:p>
        </p:txBody>
      </p:sp>
    </p:spTree>
    <p:extLst>
      <p:ext uri="{BB962C8B-B14F-4D97-AF65-F5344CB8AC3E}">
        <p14:creationId xmlns:p14="http://schemas.microsoft.com/office/powerpoint/2010/main" val="391600362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8C678-4734-304B-A90B-94561C51D358}"/>
              </a:ext>
            </a:extLst>
          </p:cNvPr>
          <p:cNvSpPr>
            <a:spLocks noGrp="1"/>
          </p:cNvSpPr>
          <p:nvPr>
            <p:ph type="title"/>
          </p:nvPr>
        </p:nvSpPr>
        <p:spPr>
          <a:xfrm>
            <a:off x="695916" y="1078264"/>
            <a:ext cx="3422930" cy="4701473"/>
          </a:xfrm>
        </p:spPr>
        <p:txBody>
          <a:bodyPr>
            <a:normAutofit/>
          </a:bodyPr>
          <a:lstStyle/>
          <a:p>
            <a:r>
              <a:rPr lang="en-US" sz="4400" dirty="0">
                <a:solidFill>
                  <a:srgbClr val="FFFFFF"/>
                </a:solidFill>
              </a:rPr>
              <a:t>10 	Principles </a:t>
            </a:r>
          </a:p>
        </p:txBody>
      </p:sp>
      <p:sp>
        <p:nvSpPr>
          <p:cNvPr id="13" name="Content Placeholder 2">
            <a:extLst>
              <a:ext uri="{FF2B5EF4-FFF2-40B4-BE49-F238E27FC236}">
                <a16:creationId xmlns:a16="http://schemas.microsoft.com/office/drawing/2014/main" id="{12A205C8-9B6C-C443-BDF0-04730ACCC96F}"/>
              </a:ext>
            </a:extLst>
          </p:cNvPr>
          <p:cNvSpPr>
            <a:spLocks noGrp="1"/>
          </p:cNvSpPr>
          <p:nvPr>
            <p:ph idx="1"/>
          </p:nvPr>
        </p:nvSpPr>
        <p:spPr>
          <a:xfrm>
            <a:off x="5108895" y="620785"/>
            <a:ext cx="6106072" cy="5402232"/>
          </a:xfrm>
          <a:effectLst/>
        </p:spPr>
        <p:txBody>
          <a:bodyPr anchor="ctr">
            <a:normAutofit/>
          </a:bodyPr>
          <a:lstStyle/>
          <a:p>
            <a:pPr marL="36900" indent="0">
              <a:buNone/>
            </a:pPr>
            <a:r>
              <a:rPr lang="en-US" dirty="0">
                <a:effectLst/>
              </a:rPr>
              <a:t>1. Validate Input Data</a:t>
            </a:r>
          </a:p>
          <a:p>
            <a:pPr marL="36900" indent="0">
              <a:buNone/>
            </a:pPr>
            <a:r>
              <a:rPr lang="en-US" dirty="0">
                <a:effectLst/>
              </a:rPr>
              <a:t>2. Heed Compiler Warnings</a:t>
            </a:r>
          </a:p>
          <a:p>
            <a:pPr marL="36900" indent="0">
              <a:buNone/>
            </a:pPr>
            <a:r>
              <a:rPr lang="en-US" dirty="0">
                <a:effectLst/>
              </a:rPr>
              <a:t>3. Architect and Design for Security Policies.</a:t>
            </a:r>
          </a:p>
          <a:p>
            <a:pPr marL="36900" indent="0">
              <a:buNone/>
            </a:pPr>
            <a:r>
              <a:rPr lang="en-US" dirty="0">
                <a:effectLst/>
              </a:rPr>
              <a:t>4. Keep it Simple</a:t>
            </a:r>
          </a:p>
          <a:p>
            <a:pPr marL="36900" indent="0">
              <a:buNone/>
            </a:pPr>
            <a:r>
              <a:rPr lang="en-US" dirty="0">
                <a:effectLst/>
              </a:rPr>
              <a:t>5. Default Deny</a:t>
            </a:r>
          </a:p>
          <a:p>
            <a:pPr marL="36900" indent="0">
              <a:buNone/>
            </a:pPr>
            <a:r>
              <a:rPr lang="en-US" dirty="0">
                <a:effectLst/>
              </a:rPr>
              <a:t>6. Adhere to the Principle of Least Privilege</a:t>
            </a:r>
          </a:p>
          <a:p>
            <a:pPr marL="36900" indent="0">
              <a:buNone/>
            </a:pPr>
            <a:r>
              <a:rPr lang="en-US" dirty="0">
                <a:effectLst/>
              </a:rPr>
              <a:t>7. Sanitize Data Sent to Other Systems</a:t>
            </a:r>
          </a:p>
          <a:p>
            <a:pPr marL="36900" indent="0">
              <a:buNone/>
            </a:pPr>
            <a:r>
              <a:rPr lang="en-US" dirty="0">
                <a:effectLst/>
              </a:rPr>
              <a:t>8. Practice Defense in Depth</a:t>
            </a:r>
          </a:p>
          <a:p>
            <a:pPr marL="36900" indent="0">
              <a:buNone/>
            </a:pPr>
            <a:r>
              <a:rPr lang="en-US" dirty="0">
                <a:effectLst/>
              </a:rPr>
              <a:t>9. Use Effective Quality Assurance Techniques</a:t>
            </a:r>
          </a:p>
          <a:p>
            <a:pPr marL="36900" indent="0">
              <a:buNone/>
            </a:pPr>
            <a:r>
              <a:rPr lang="en-US" dirty="0">
                <a:effectLst/>
              </a:rPr>
              <a:t>10. Adopt a Secure Coding Standard</a:t>
            </a:r>
          </a:p>
          <a:p>
            <a:pPr marL="36900" indent="0">
              <a:lnSpc>
                <a:spcPct val="100000"/>
              </a:lnSpc>
              <a:buNone/>
            </a:pPr>
            <a:endParaRPr lang="en-US" sz="1500" dirty="0">
              <a:effectLst/>
            </a:endParaRPr>
          </a:p>
          <a:p>
            <a:pPr marL="36900" indent="0">
              <a:lnSpc>
                <a:spcPct val="100000"/>
              </a:lnSpc>
              <a:buNone/>
            </a:pPr>
            <a:endParaRPr lang="en-US" sz="1500" dirty="0">
              <a:effectLst/>
            </a:endParaRPr>
          </a:p>
          <a:p>
            <a:pPr marL="494100" indent="-457200">
              <a:lnSpc>
                <a:spcPct val="100000"/>
              </a:lnSpc>
              <a:buFont typeface="+mj-lt"/>
              <a:buAutoNum type="arabicPeriod"/>
            </a:pPr>
            <a:endParaRPr lang="en-US" sz="1500" dirty="0"/>
          </a:p>
        </p:txBody>
      </p:sp>
    </p:spTree>
    <p:extLst>
      <p:ext uri="{BB962C8B-B14F-4D97-AF65-F5344CB8AC3E}">
        <p14:creationId xmlns:p14="http://schemas.microsoft.com/office/powerpoint/2010/main" val="2329444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6B0A9-9641-564A-A617-E089DA0B7C2F}"/>
              </a:ext>
            </a:extLst>
          </p:cNvPr>
          <p:cNvSpPr>
            <a:spLocks noGrp="1"/>
          </p:cNvSpPr>
          <p:nvPr>
            <p:ph type="title"/>
          </p:nvPr>
        </p:nvSpPr>
        <p:spPr>
          <a:xfrm>
            <a:off x="1543574" y="5796793"/>
            <a:ext cx="9272442" cy="1635853"/>
          </a:xfrm>
        </p:spPr>
        <p:txBody>
          <a:bodyPr vert="horz" lIns="91440" tIns="45720" rIns="91440" bIns="45720" rtlCol="0" anchor="b">
            <a:normAutofit fontScale="90000"/>
          </a:bodyPr>
          <a:lstStyle/>
          <a:p>
            <a:r>
              <a:rPr lang="en-US" dirty="0">
                <a:effectLst/>
              </a:rPr>
              <a:t>This model demonstrates a detailed method of defense</a:t>
            </a:r>
            <a:br>
              <a:rPr lang="en-US" dirty="0">
                <a:effectLst/>
              </a:rPr>
            </a:br>
            <a:r>
              <a:rPr lang="en-US" dirty="0">
                <a:effectLst/>
              </a:rPr>
              <a:t>that are standard, accepted secure coding models.</a:t>
            </a:r>
            <a:br>
              <a:rPr lang="en-US" dirty="0">
                <a:effectLst/>
              </a:rPr>
            </a:br>
            <a:endParaRPr lang="en-US" sz="4800" dirty="0"/>
          </a:p>
        </p:txBody>
      </p:sp>
      <p:pic>
        <p:nvPicPr>
          <p:cNvPr id="21" name="Picture 1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image2.png" descr="Shows the following layers of developer defense: Physical security, Cloud security, Perimeter security, network security, Host security, Endpoint security, APP security, and critical assets, systems, and data security.">
            <a:extLst>
              <a:ext uri="{FF2B5EF4-FFF2-40B4-BE49-F238E27FC236}">
                <a16:creationId xmlns:a16="http://schemas.microsoft.com/office/drawing/2014/main" id="{C8818212-67E6-6941-A197-887D0A9E6B7F}"/>
              </a:ext>
            </a:extLst>
          </p:cNvPr>
          <p:cNvPicPr/>
          <p:nvPr/>
        </p:nvPicPr>
        <p:blipFill rotWithShape="1">
          <a:blip r:embed="rId4"/>
          <a:srcRect t="19312" r="-1" b="19178"/>
          <a:stretch/>
        </p:blipFill>
        <p:spPr>
          <a:xfrm>
            <a:off x="-1" y="-1"/>
            <a:ext cx="12198915" cy="4220682"/>
          </a:xfrm>
          <a:prstGeom prst="rect">
            <a:avLst/>
          </a:prstGeom>
        </p:spPr>
      </p:pic>
    </p:spTree>
    <p:extLst>
      <p:ext uri="{BB962C8B-B14F-4D97-AF65-F5344CB8AC3E}">
        <p14:creationId xmlns:p14="http://schemas.microsoft.com/office/powerpoint/2010/main" val="58272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65DA9-B42F-F64D-9544-03CD6AF7831E}"/>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a:t>Automation Summary</a:t>
            </a:r>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image3.png" descr="The illustration shows a figure eight or infinity symbol to illustrate that the cycle of development is continuous. It starts with assessing and planning, then moves to designing and building with DevSecOps in the center of the continuous loop to maintain system integrity and then make additional changes to make it more secure.">
            <a:extLst>
              <a:ext uri="{FF2B5EF4-FFF2-40B4-BE49-F238E27FC236}">
                <a16:creationId xmlns:a16="http://schemas.microsoft.com/office/drawing/2014/main" id="{23A1E70F-2F9D-4244-9AB1-29A8D3745CA4}"/>
              </a:ext>
            </a:extLst>
          </p:cNvPr>
          <p:cNvPicPr>
            <a:picLocks noGrp="1"/>
          </p:cNvPicPr>
          <p:nvPr>
            <p:ph idx="1"/>
          </p:nvPr>
        </p:nvPicPr>
        <p:blipFill rotWithShape="1">
          <a:blip r:embed="rId4"/>
          <a:srcRect t="12636" r="-1" b="18851"/>
          <a:stretch/>
        </p:blipFill>
        <p:spPr>
          <a:xfrm>
            <a:off x="-1" y="-1"/>
            <a:ext cx="12198915" cy="4220682"/>
          </a:xfrm>
          <a:prstGeom prst="rect">
            <a:avLst/>
          </a:prstGeom>
        </p:spPr>
      </p:pic>
    </p:spTree>
    <p:extLst>
      <p:ext uri="{BB962C8B-B14F-4D97-AF65-F5344CB8AC3E}">
        <p14:creationId xmlns:p14="http://schemas.microsoft.com/office/powerpoint/2010/main" val="387574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D52B3-5969-5B45-A33B-E777BACEB78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Unit Testing</a:t>
            </a:r>
          </a:p>
        </p:txBody>
      </p:sp>
      <p:sp>
        <p:nvSpPr>
          <p:cNvPr id="3" name="Content Placeholder 2">
            <a:extLst>
              <a:ext uri="{FF2B5EF4-FFF2-40B4-BE49-F238E27FC236}">
                <a16:creationId xmlns:a16="http://schemas.microsoft.com/office/drawing/2014/main" id="{B1B684BD-7407-B346-A65E-19E5F66E3575}"/>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C34D68"/>
                </a:solidFill>
              </a:rPr>
              <a:t> </a:t>
            </a:r>
          </a:p>
        </p:txBody>
      </p:sp>
      <p:pic>
        <p:nvPicPr>
          <p:cNvPr id="5" name="Picture 4" descr="A screenshot of a computer&#10;&#10;Description automatically generated with medium confidence">
            <a:extLst>
              <a:ext uri="{FF2B5EF4-FFF2-40B4-BE49-F238E27FC236}">
                <a16:creationId xmlns:a16="http://schemas.microsoft.com/office/drawing/2014/main" id="{863FA3B0-18AD-904E-9128-2E3BC5B68AC9}"/>
              </a:ext>
            </a:extLst>
          </p:cNvPr>
          <p:cNvPicPr>
            <a:picLocks noChangeAspect="1"/>
          </p:cNvPicPr>
          <p:nvPr/>
        </p:nvPicPr>
        <p:blipFill rotWithShape="1">
          <a:blip r:embed="rId3"/>
          <a:srcRect l="2815" r="35360"/>
          <a:stretch/>
        </p:blipFill>
        <p:spPr>
          <a:xfrm>
            <a:off x="4654297" y="10"/>
            <a:ext cx="7537704" cy="6857990"/>
          </a:xfrm>
          <a:prstGeom prst="rect">
            <a:avLst/>
          </a:prstGeom>
        </p:spPr>
      </p:pic>
    </p:spTree>
    <p:extLst>
      <p:ext uri="{BB962C8B-B14F-4D97-AF65-F5344CB8AC3E}">
        <p14:creationId xmlns:p14="http://schemas.microsoft.com/office/powerpoint/2010/main" val="12886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9C751-99F3-D141-BFBE-4FBF28DEBCF2}"/>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Triple A Policies</a:t>
            </a:r>
          </a:p>
        </p:txBody>
      </p:sp>
      <p:pic>
        <p:nvPicPr>
          <p:cNvPr id="16" name="Picture 1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descr="Many question marks on black background">
            <a:extLst>
              <a:ext uri="{FF2B5EF4-FFF2-40B4-BE49-F238E27FC236}">
                <a16:creationId xmlns:a16="http://schemas.microsoft.com/office/drawing/2014/main" id="{C052FA28-33C5-48A2-BBAF-296DCC392F3A}"/>
              </a:ext>
            </a:extLst>
          </p:cNvPr>
          <p:cNvPicPr>
            <a:picLocks noChangeAspect="1"/>
          </p:cNvPicPr>
          <p:nvPr/>
        </p:nvPicPr>
        <p:blipFill rotWithShape="1">
          <a:blip r:embed="rId4"/>
          <a:srcRect t="29298" r="-1" b="13982"/>
          <a:stretch/>
        </p:blipFill>
        <p:spPr>
          <a:xfrm>
            <a:off x="-1" y="-1"/>
            <a:ext cx="12198915" cy="4220682"/>
          </a:xfrm>
          <a:prstGeom prst="rect">
            <a:avLst/>
          </a:prstGeom>
        </p:spPr>
      </p:pic>
      <p:pic>
        <p:nvPicPr>
          <p:cNvPr id="8" name="Picture 7" descr="Many question marks on black background">
            <a:extLst>
              <a:ext uri="{FF2B5EF4-FFF2-40B4-BE49-F238E27FC236}">
                <a16:creationId xmlns:a16="http://schemas.microsoft.com/office/drawing/2014/main" id="{4B142488-A566-A149-85B6-6E111E7D2B8E}"/>
              </a:ext>
            </a:extLst>
          </p:cNvPr>
          <p:cNvPicPr>
            <a:picLocks noChangeAspect="1"/>
          </p:cNvPicPr>
          <p:nvPr/>
        </p:nvPicPr>
        <p:blipFill rotWithShape="1">
          <a:blip r:embed="rId4"/>
          <a:srcRect t="29298" r="-1" b="13982"/>
          <a:stretch/>
        </p:blipFill>
        <p:spPr>
          <a:xfrm>
            <a:off x="-8748" y="0"/>
            <a:ext cx="12198915" cy="4220682"/>
          </a:xfrm>
          <a:prstGeom prst="rect">
            <a:avLst/>
          </a:prstGeom>
        </p:spPr>
      </p:pic>
      <p:graphicFrame>
        <p:nvGraphicFramePr>
          <p:cNvPr id="4" name="Table 3">
            <a:extLst>
              <a:ext uri="{FF2B5EF4-FFF2-40B4-BE49-F238E27FC236}">
                <a16:creationId xmlns:a16="http://schemas.microsoft.com/office/drawing/2014/main" id="{6AB8717C-834B-3A47-AC12-3DB9BDF10622}"/>
              </a:ext>
            </a:extLst>
          </p:cNvPr>
          <p:cNvGraphicFramePr>
            <a:graphicFrameLocks noGrp="1"/>
          </p:cNvGraphicFramePr>
          <p:nvPr>
            <p:extLst>
              <p:ext uri="{D42A27DB-BD31-4B8C-83A1-F6EECF244321}">
                <p14:modId xmlns:p14="http://schemas.microsoft.com/office/powerpoint/2010/main" val="2383157522"/>
              </p:ext>
            </p:extLst>
          </p:nvPr>
        </p:nvGraphicFramePr>
        <p:xfrm>
          <a:off x="109058" y="67112"/>
          <a:ext cx="6719582" cy="4153569"/>
        </p:xfrm>
        <a:graphic>
          <a:graphicData uri="http://schemas.openxmlformats.org/drawingml/2006/table">
            <a:tbl>
              <a:tblPr>
                <a:tableStyleId>{5C22544A-7EE6-4342-B048-85BDC9FD1C3A}</a:tableStyleId>
              </a:tblPr>
              <a:tblGrid>
                <a:gridCol w="1292803">
                  <a:extLst>
                    <a:ext uri="{9D8B030D-6E8A-4147-A177-3AD203B41FA5}">
                      <a16:colId xmlns:a16="http://schemas.microsoft.com/office/drawing/2014/main" val="945299969"/>
                    </a:ext>
                  </a:extLst>
                </a:gridCol>
                <a:gridCol w="5426779">
                  <a:extLst>
                    <a:ext uri="{9D8B030D-6E8A-4147-A177-3AD203B41FA5}">
                      <a16:colId xmlns:a16="http://schemas.microsoft.com/office/drawing/2014/main" val="4283883275"/>
                    </a:ext>
                  </a:extLst>
                </a:gridCol>
              </a:tblGrid>
              <a:tr h="1759282">
                <a:tc>
                  <a:txBody>
                    <a:bodyPr/>
                    <a:lstStyle/>
                    <a:p>
                      <a:pPr marL="0" marR="0">
                        <a:spcBef>
                          <a:spcPts val="0"/>
                        </a:spcBef>
                        <a:spcAft>
                          <a:spcPts val="0"/>
                        </a:spcAft>
                      </a:pPr>
                      <a:r>
                        <a:rPr lang="en-US" sz="1200">
                          <a:effectLst/>
                        </a:rPr>
                        <a:t>Authentication</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Authentication is verifying the identify of users and granting access to authenticated users according to clearance protocols. Authentication is needed in implementing security protocols. We need to ensure that only authenticated users can gain access to their designated accounts.</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508453452"/>
                  </a:ext>
                </a:extLst>
              </a:tr>
              <a:tr h="1384522">
                <a:tc>
                  <a:txBody>
                    <a:bodyPr/>
                    <a:lstStyle/>
                    <a:p>
                      <a:pPr marL="0" marR="0">
                        <a:spcBef>
                          <a:spcPts val="0"/>
                        </a:spcBef>
                        <a:spcAft>
                          <a:spcPts val="0"/>
                        </a:spcAft>
                      </a:pPr>
                      <a:r>
                        <a:rPr lang="en-US" sz="1200">
                          <a:effectLst/>
                        </a:rPr>
                        <a:t>Authorization</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a:effectLst/>
                        </a:rPr>
                        <a:t>Granting the authenticated users the content based on the proper privileges. Often centralizing and externalization authorization makes the entity safer. Users must gain authorization for doing tasks.</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807903319"/>
                  </a:ext>
                </a:extLst>
              </a:tr>
              <a:tr h="1009765">
                <a:tc>
                  <a:txBody>
                    <a:bodyPr/>
                    <a:lstStyle/>
                    <a:p>
                      <a:pPr marL="0" marR="0">
                        <a:spcBef>
                          <a:spcPts val="0"/>
                        </a:spcBef>
                        <a:spcAft>
                          <a:spcPts val="0"/>
                        </a:spcAft>
                      </a:pPr>
                      <a:r>
                        <a:rPr lang="en-US" sz="1200">
                          <a:effectLst/>
                        </a:rPr>
                        <a:t>Accounting</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Accounting measures the resources a user consumes during access. This can be the amount of time the data is sent/received during a session.</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82891383"/>
                  </a:ext>
                </a:extLst>
              </a:tr>
            </a:tbl>
          </a:graphicData>
        </a:graphic>
      </p:graphicFrame>
    </p:spTree>
    <p:extLst>
      <p:ext uri="{BB962C8B-B14F-4D97-AF65-F5344CB8AC3E}">
        <p14:creationId xmlns:p14="http://schemas.microsoft.com/office/powerpoint/2010/main" val="375872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14EFD5-0BDF-BE45-86F4-0A5F8F23D752}"/>
              </a:ext>
            </a:extLst>
          </p:cNvPr>
          <p:cNvSpPr>
            <a:spLocks noGrp="1"/>
          </p:cNvSpPr>
          <p:nvPr>
            <p:ph type="title"/>
          </p:nvPr>
        </p:nvSpPr>
        <p:spPr>
          <a:xfrm>
            <a:off x="450973" y="-1125938"/>
            <a:ext cx="3382832" cy="3499549"/>
          </a:xfrm>
        </p:spPr>
        <p:txBody>
          <a:bodyPr vert="horz" lIns="91440" tIns="45720" rIns="91440" bIns="45720" rtlCol="0" anchor="b">
            <a:normAutofit/>
          </a:bodyPr>
          <a:lstStyle/>
          <a:p>
            <a:pPr algn="l"/>
            <a:r>
              <a:rPr lang="en-US" sz="4200" dirty="0"/>
              <a:t>Level of Threats</a:t>
            </a:r>
          </a:p>
        </p:txBody>
      </p:sp>
      <p:pic>
        <p:nvPicPr>
          <p:cNvPr id="5" name="Content Placeholder 4" descr="Table&#10;&#10;Description automatically generated">
            <a:extLst>
              <a:ext uri="{FF2B5EF4-FFF2-40B4-BE49-F238E27FC236}">
                <a16:creationId xmlns:a16="http://schemas.microsoft.com/office/drawing/2014/main" id="{24B8D12B-DE33-5E46-AD1D-25B5A26FAA97}"/>
              </a:ext>
            </a:extLst>
          </p:cNvPr>
          <p:cNvPicPr>
            <a:picLocks noGrp="1" noChangeAspect="1"/>
          </p:cNvPicPr>
          <p:nvPr>
            <p:ph idx="1"/>
          </p:nvPr>
        </p:nvPicPr>
        <p:blipFill rotWithShape="1">
          <a:blip r:embed="rId3"/>
          <a:srcRect l="7111" r="18423" b="-1"/>
          <a:stretch/>
        </p:blipFill>
        <p:spPr>
          <a:xfrm>
            <a:off x="4654297" y="10"/>
            <a:ext cx="7537704" cy="6857990"/>
          </a:xfrm>
          <a:prstGeom prst="rect">
            <a:avLst/>
          </a:prstGeom>
        </p:spPr>
      </p:pic>
      <p:sp>
        <p:nvSpPr>
          <p:cNvPr id="6" name="TextBox 5">
            <a:extLst>
              <a:ext uri="{FF2B5EF4-FFF2-40B4-BE49-F238E27FC236}">
                <a16:creationId xmlns:a16="http://schemas.microsoft.com/office/drawing/2014/main" id="{F24E30BB-095A-8542-8B9E-9F55D4A3965A}"/>
              </a:ext>
            </a:extLst>
          </p:cNvPr>
          <p:cNvSpPr txBox="1"/>
          <p:nvPr/>
        </p:nvSpPr>
        <p:spPr>
          <a:xfrm>
            <a:off x="92765" y="3009715"/>
            <a:ext cx="4561532" cy="1600438"/>
          </a:xfrm>
          <a:prstGeom prst="rect">
            <a:avLst/>
          </a:prstGeom>
          <a:noFill/>
        </p:spPr>
        <p:txBody>
          <a:bodyPr wrap="square" rtlCol="0">
            <a:spAutoFit/>
          </a:bodyPr>
          <a:lstStyle/>
          <a:p>
            <a:r>
              <a:rPr lang="en-US" sz="2000" dirty="0"/>
              <a:t>Secure Coding standards come with certain levels of vulnerability to measure the impact of vulnerabilities and the risks posed. </a:t>
            </a:r>
          </a:p>
          <a:p>
            <a:endParaRPr lang="en-US" dirty="0"/>
          </a:p>
        </p:txBody>
      </p:sp>
    </p:spTree>
    <p:extLst>
      <p:ext uri="{BB962C8B-B14F-4D97-AF65-F5344CB8AC3E}">
        <p14:creationId xmlns:p14="http://schemas.microsoft.com/office/powerpoint/2010/main" val="207859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C4DDCC-464F-4440-8D7A-97D3433D3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B13450-92F4-614A-A221-3279A131C825}"/>
              </a:ext>
            </a:extLst>
          </p:cNvPr>
          <p:cNvSpPr>
            <a:spLocks noGrp="1"/>
          </p:cNvSpPr>
          <p:nvPr>
            <p:ph type="title"/>
          </p:nvPr>
        </p:nvSpPr>
        <p:spPr>
          <a:xfrm>
            <a:off x="919119" y="4744294"/>
            <a:ext cx="10353762" cy="1164772"/>
          </a:xfrm>
        </p:spPr>
        <p:txBody>
          <a:bodyPr>
            <a:normAutofit/>
          </a:bodyPr>
          <a:lstStyle/>
          <a:p>
            <a:r>
              <a:rPr lang="en-US" sz="4400"/>
              <a:t>Encryption Policies</a:t>
            </a:r>
          </a:p>
        </p:txBody>
      </p:sp>
      <p:sp useBgFill="1">
        <p:nvSpPr>
          <p:cNvPr id="10" name="Freeform: Shape 9">
            <a:extLst>
              <a:ext uri="{FF2B5EF4-FFF2-40B4-BE49-F238E27FC236}">
                <a16:creationId xmlns:a16="http://schemas.microsoft.com/office/drawing/2014/main" id="{21EFB721-A822-4611-A71D-6479C22B3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a:extLst>
              <a:ext uri="{FF2B5EF4-FFF2-40B4-BE49-F238E27FC236}">
                <a16:creationId xmlns:a16="http://schemas.microsoft.com/office/drawing/2014/main" id="{F5E37534-E603-E543-AFEC-ADE23FE532A1}"/>
              </a:ext>
            </a:extLst>
          </p:cNvPr>
          <p:cNvGraphicFramePr>
            <a:graphicFrameLocks noGrp="1"/>
          </p:cNvGraphicFramePr>
          <p:nvPr>
            <p:extLst>
              <p:ext uri="{D42A27DB-BD31-4B8C-83A1-F6EECF244321}">
                <p14:modId xmlns:p14="http://schemas.microsoft.com/office/powerpoint/2010/main" val="4273369835"/>
              </p:ext>
            </p:extLst>
          </p:nvPr>
        </p:nvGraphicFramePr>
        <p:xfrm>
          <a:off x="58722" y="58722"/>
          <a:ext cx="12063369" cy="4685572"/>
        </p:xfrm>
        <a:graphic>
          <a:graphicData uri="http://schemas.openxmlformats.org/drawingml/2006/table">
            <a:tbl>
              <a:tblPr>
                <a:tableStyleId>{5C22544A-7EE6-4342-B048-85BDC9FD1C3A}</a:tableStyleId>
              </a:tblPr>
              <a:tblGrid>
                <a:gridCol w="2131792">
                  <a:extLst>
                    <a:ext uri="{9D8B030D-6E8A-4147-A177-3AD203B41FA5}">
                      <a16:colId xmlns:a16="http://schemas.microsoft.com/office/drawing/2014/main" val="2135834355"/>
                    </a:ext>
                  </a:extLst>
                </a:gridCol>
                <a:gridCol w="9931577">
                  <a:extLst>
                    <a:ext uri="{9D8B030D-6E8A-4147-A177-3AD203B41FA5}">
                      <a16:colId xmlns:a16="http://schemas.microsoft.com/office/drawing/2014/main" val="461315884"/>
                    </a:ext>
                  </a:extLst>
                </a:gridCol>
              </a:tblGrid>
              <a:tr h="1432600">
                <a:tc>
                  <a:txBody>
                    <a:bodyPr/>
                    <a:lstStyle/>
                    <a:p>
                      <a:pPr marL="0" marR="0">
                        <a:spcBef>
                          <a:spcPts val="0"/>
                        </a:spcBef>
                        <a:spcAft>
                          <a:spcPts val="0"/>
                        </a:spcAft>
                      </a:pPr>
                      <a:r>
                        <a:rPr lang="en-US" sz="1200">
                          <a:effectLst/>
                        </a:rPr>
                        <a:t>Encryption in rest</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Encryption at rest refers to encryption the data on the disk to prevent any unauthorized access by encrypting any unencrypted data. Examples ( Encrypting and decrypting files and databases)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03781156"/>
                  </a:ext>
                </a:extLst>
              </a:tr>
              <a:tr h="1820372">
                <a:tc>
                  <a:txBody>
                    <a:bodyPr/>
                    <a:lstStyle/>
                    <a:p>
                      <a:pPr marL="0" marR="0">
                        <a:spcBef>
                          <a:spcPts val="0"/>
                        </a:spcBef>
                        <a:spcAft>
                          <a:spcPts val="0"/>
                        </a:spcAft>
                      </a:pPr>
                      <a:r>
                        <a:rPr lang="en-US" sz="1200">
                          <a:effectLst/>
                        </a:rPr>
                        <a:t>Encryption at flight</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Encryption at flight refers to the data being transmitted. The data needs to be encrypted while transmitted otherwise, we risk sensitive data being exposed. Data in movement is protected within channels. Examples (IPsec VPN, HTTPS(SSL, TLS)</a:t>
                      </a:r>
                    </a:p>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814739139"/>
                  </a:ext>
                </a:extLst>
              </a:tr>
              <a:tr h="1432600">
                <a:tc>
                  <a:txBody>
                    <a:bodyPr/>
                    <a:lstStyle/>
                    <a:p>
                      <a:pPr marL="0" marR="0">
                        <a:spcBef>
                          <a:spcPts val="0"/>
                        </a:spcBef>
                        <a:spcAft>
                          <a:spcPts val="0"/>
                        </a:spcAft>
                      </a:pPr>
                      <a:r>
                        <a:rPr lang="en-US" sz="1200">
                          <a:effectLst/>
                        </a:rPr>
                        <a:t>Encryption in use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200" dirty="0">
                          <a:effectLst/>
                        </a:rPr>
                        <a:t>In use Encryption refers to ensuring sensitive data is always encrypted. This protects sensitive data at all times</a:t>
                      </a:r>
                    </a:p>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537079212"/>
                  </a:ext>
                </a:extLst>
              </a:tr>
            </a:tbl>
          </a:graphicData>
        </a:graphic>
      </p:graphicFrame>
    </p:spTree>
    <p:extLst>
      <p:ext uri="{BB962C8B-B14F-4D97-AF65-F5344CB8AC3E}">
        <p14:creationId xmlns:p14="http://schemas.microsoft.com/office/powerpoint/2010/main" val="421788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311C21"/>
      </a:dk2>
      <a:lt2>
        <a:srgbClr val="F0F3F3"/>
      </a:lt2>
      <a:accent1>
        <a:srgbClr val="C34D68"/>
      </a:accent1>
      <a:accent2>
        <a:srgbClr val="B13B88"/>
      </a:accent2>
      <a:accent3>
        <a:srgbClr val="BC4DC3"/>
      </a:accent3>
      <a:accent4>
        <a:srgbClr val="783BB1"/>
      </a:accent4>
      <a:accent5>
        <a:srgbClr val="594DC3"/>
      </a:accent5>
      <a:accent6>
        <a:srgbClr val="3B60B1"/>
      </a:accent6>
      <a:hlink>
        <a:srgbClr val="775AC8"/>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4536</TotalTime>
  <Words>701</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Franklin Gothic Book</vt:lpstr>
      <vt:lpstr>Times New Roman</vt:lpstr>
      <vt:lpstr>Wingdings 2</vt:lpstr>
      <vt:lpstr>SlateVTI</vt:lpstr>
      <vt:lpstr>Green Pace</vt:lpstr>
      <vt:lpstr>Coding Standards</vt:lpstr>
      <vt:lpstr>10  Principles </vt:lpstr>
      <vt:lpstr>This model demonstrates a detailed method of defense that are standard, accepted secure coding models. </vt:lpstr>
      <vt:lpstr>Automation Summary</vt:lpstr>
      <vt:lpstr>Unit Testing</vt:lpstr>
      <vt:lpstr>Triple A Policies</vt:lpstr>
      <vt:lpstr>Level of Threats</vt:lpstr>
      <vt:lpstr>Encryption Policies</vt:lpstr>
      <vt:lpstr>Risk and Benefits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Farag Abdou, Michael</dc:creator>
  <cp:lastModifiedBy>Farag Abdou, Michael</cp:lastModifiedBy>
  <cp:revision>3</cp:revision>
  <dcterms:created xsi:type="dcterms:W3CDTF">2021-08-12T01:54:54Z</dcterms:created>
  <dcterms:modified xsi:type="dcterms:W3CDTF">2021-08-15T17:52:12Z</dcterms:modified>
</cp:coreProperties>
</file>