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8" r:id="rId4"/>
    <p:sldId id="267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32" y="-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48187-13E6-4B16-87D4-6AF48B0C56D0}" type="doc">
      <dgm:prSet loTypeId="urn:microsoft.com/office/officeart/2005/8/layout/hProcess3" loCatId="process" qsTypeId="urn:microsoft.com/office/officeart/2005/8/quickstyle/simple3" qsCatId="simple" csTypeId="urn:microsoft.com/office/officeart/2005/8/colors/colorful5" csCatId="colorful" phldr="0"/>
      <dgm:spPr/>
    </dgm:pt>
    <dgm:pt modelId="{54A52CED-604B-4DD7-984F-6ECE830C0356}">
      <dgm:prSet phldrT="[Text]" phldr="1"/>
      <dgm:spPr/>
      <dgm:t>
        <a:bodyPr/>
        <a:lstStyle/>
        <a:p>
          <a:endParaRPr lang="en-GB"/>
        </a:p>
      </dgm:t>
    </dgm:pt>
    <dgm:pt modelId="{083E857A-2DEC-455D-94E4-BC1FDEB03364}" type="parTrans" cxnId="{7D865308-BDCA-4C3C-995F-EF0E66B086F7}">
      <dgm:prSet/>
      <dgm:spPr/>
      <dgm:t>
        <a:bodyPr/>
        <a:lstStyle/>
        <a:p>
          <a:endParaRPr lang="en-GB"/>
        </a:p>
      </dgm:t>
    </dgm:pt>
    <dgm:pt modelId="{F573FFB5-0816-4841-A39A-D94FA98E301F}" type="sibTrans" cxnId="{7D865308-BDCA-4C3C-995F-EF0E66B086F7}">
      <dgm:prSet/>
      <dgm:spPr/>
      <dgm:t>
        <a:bodyPr/>
        <a:lstStyle/>
        <a:p>
          <a:endParaRPr lang="en-GB"/>
        </a:p>
      </dgm:t>
    </dgm:pt>
    <dgm:pt modelId="{1CFE7A0A-C464-4F5A-968E-B28845966936}" type="pres">
      <dgm:prSet presAssocID="{8F848187-13E6-4B16-87D4-6AF48B0C56D0}" presName="Name0" presStyleCnt="0">
        <dgm:presLayoutVars>
          <dgm:dir/>
          <dgm:animLvl val="lvl"/>
          <dgm:resizeHandles val="exact"/>
        </dgm:presLayoutVars>
      </dgm:prSet>
      <dgm:spPr/>
    </dgm:pt>
    <dgm:pt modelId="{1A5E975A-2A15-482F-AB0D-D102B2DED621}" type="pres">
      <dgm:prSet presAssocID="{8F848187-13E6-4B16-87D4-6AF48B0C56D0}" presName="dummy" presStyleCnt="0"/>
      <dgm:spPr/>
    </dgm:pt>
    <dgm:pt modelId="{212BFE90-9A0B-42E8-9635-433D21DC502B}" type="pres">
      <dgm:prSet presAssocID="{8F848187-13E6-4B16-87D4-6AF48B0C56D0}" presName="linH" presStyleCnt="0"/>
      <dgm:spPr/>
    </dgm:pt>
    <dgm:pt modelId="{7703F835-D439-4DFB-A92B-561213A69E7D}" type="pres">
      <dgm:prSet presAssocID="{8F848187-13E6-4B16-87D4-6AF48B0C56D0}" presName="padding1" presStyleCnt="0"/>
      <dgm:spPr/>
    </dgm:pt>
    <dgm:pt modelId="{27518A0B-46BD-48E5-B11A-7BE365471B7E}" type="pres">
      <dgm:prSet presAssocID="{54A52CED-604B-4DD7-984F-6ECE830C0356}" presName="linV" presStyleCnt="0"/>
      <dgm:spPr/>
    </dgm:pt>
    <dgm:pt modelId="{B604CD2B-8F84-4F81-A552-945C258C4AEA}" type="pres">
      <dgm:prSet presAssocID="{54A52CED-604B-4DD7-984F-6ECE830C0356}" presName="spVertical1" presStyleCnt="0"/>
      <dgm:spPr/>
    </dgm:pt>
    <dgm:pt modelId="{B5D24CB6-812D-4613-AF5E-BDF68D940A35}" type="pres">
      <dgm:prSet presAssocID="{54A52CED-604B-4DD7-984F-6ECE830C0356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BFD429-CF7B-43C9-B4E3-8892F527B299}" type="pres">
      <dgm:prSet presAssocID="{54A52CED-604B-4DD7-984F-6ECE830C0356}" presName="spVertical2" presStyleCnt="0"/>
      <dgm:spPr/>
    </dgm:pt>
    <dgm:pt modelId="{04928010-158E-47FE-9528-93DA1E2F0234}" type="pres">
      <dgm:prSet presAssocID="{54A52CED-604B-4DD7-984F-6ECE830C0356}" presName="spVertical3" presStyleCnt="0"/>
      <dgm:spPr/>
    </dgm:pt>
    <dgm:pt modelId="{66ABD6F7-59EE-4A59-BA46-E6B68F3BA735}" type="pres">
      <dgm:prSet presAssocID="{8F848187-13E6-4B16-87D4-6AF48B0C56D0}" presName="padding2" presStyleCnt="0"/>
      <dgm:spPr/>
    </dgm:pt>
    <dgm:pt modelId="{3B73423E-4032-4AAC-86E4-0F7A370CAB87}" type="pres">
      <dgm:prSet presAssocID="{8F848187-13E6-4B16-87D4-6AF48B0C56D0}" presName="negArrow" presStyleCnt="0"/>
      <dgm:spPr/>
    </dgm:pt>
    <dgm:pt modelId="{59894A0A-3CBD-44BB-A3F0-048E620A4CF9}" type="pres">
      <dgm:prSet presAssocID="{8F848187-13E6-4B16-87D4-6AF48B0C56D0}" presName="backgroundArrow" presStyleLbl="node1" presStyleIdx="0" presStyleCnt="1"/>
      <dgm:spPr/>
    </dgm:pt>
  </dgm:ptLst>
  <dgm:cxnLst>
    <dgm:cxn modelId="{54399584-FB67-4598-87F6-094D80F0A24B}" type="presOf" srcId="{8F848187-13E6-4B16-87D4-6AF48B0C56D0}" destId="{1CFE7A0A-C464-4F5A-968E-B28845966936}" srcOrd="0" destOrd="0" presId="urn:microsoft.com/office/officeart/2005/8/layout/hProcess3"/>
    <dgm:cxn modelId="{7D865308-BDCA-4C3C-995F-EF0E66B086F7}" srcId="{8F848187-13E6-4B16-87D4-6AF48B0C56D0}" destId="{54A52CED-604B-4DD7-984F-6ECE830C0356}" srcOrd="0" destOrd="0" parTransId="{083E857A-2DEC-455D-94E4-BC1FDEB03364}" sibTransId="{F573FFB5-0816-4841-A39A-D94FA98E301F}"/>
    <dgm:cxn modelId="{35776BE6-448A-4210-9D17-A8B098309ACB}" type="presOf" srcId="{54A52CED-604B-4DD7-984F-6ECE830C0356}" destId="{B5D24CB6-812D-4613-AF5E-BDF68D940A35}" srcOrd="0" destOrd="0" presId="urn:microsoft.com/office/officeart/2005/8/layout/hProcess3"/>
    <dgm:cxn modelId="{3C5E0776-E1D9-4D3B-B94E-745C55B858DA}" type="presParOf" srcId="{1CFE7A0A-C464-4F5A-968E-B28845966936}" destId="{1A5E975A-2A15-482F-AB0D-D102B2DED621}" srcOrd="0" destOrd="0" presId="urn:microsoft.com/office/officeart/2005/8/layout/hProcess3"/>
    <dgm:cxn modelId="{B7AEF54C-128D-4124-BEFD-BC8B324A60F8}" type="presParOf" srcId="{1CFE7A0A-C464-4F5A-968E-B28845966936}" destId="{212BFE90-9A0B-42E8-9635-433D21DC502B}" srcOrd="1" destOrd="0" presId="urn:microsoft.com/office/officeart/2005/8/layout/hProcess3"/>
    <dgm:cxn modelId="{1FBA209A-82F3-4251-8F2C-3BCFE028FF5B}" type="presParOf" srcId="{212BFE90-9A0B-42E8-9635-433D21DC502B}" destId="{7703F835-D439-4DFB-A92B-561213A69E7D}" srcOrd="0" destOrd="0" presId="urn:microsoft.com/office/officeart/2005/8/layout/hProcess3"/>
    <dgm:cxn modelId="{ECD45DFB-FB7B-41FE-98B9-72BB08E2B5A0}" type="presParOf" srcId="{212BFE90-9A0B-42E8-9635-433D21DC502B}" destId="{27518A0B-46BD-48E5-B11A-7BE365471B7E}" srcOrd="1" destOrd="0" presId="urn:microsoft.com/office/officeart/2005/8/layout/hProcess3"/>
    <dgm:cxn modelId="{229063BB-BE1F-47C7-BF82-02D358826D00}" type="presParOf" srcId="{27518A0B-46BD-48E5-B11A-7BE365471B7E}" destId="{B604CD2B-8F84-4F81-A552-945C258C4AEA}" srcOrd="0" destOrd="0" presId="urn:microsoft.com/office/officeart/2005/8/layout/hProcess3"/>
    <dgm:cxn modelId="{3BB0CFC1-D2A1-4DE8-ACBD-E55725AEED6C}" type="presParOf" srcId="{27518A0B-46BD-48E5-B11A-7BE365471B7E}" destId="{B5D24CB6-812D-4613-AF5E-BDF68D940A35}" srcOrd="1" destOrd="0" presId="urn:microsoft.com/office/officeart/2005/8/layout/hProcess3"/>
    <dgm:cxn modelId="{F4F02AA7-967D-4DDC-85C8-21F81E9E79E1}" type="presParOf" srcId="{27518A0B-46BD-48E5-B11A-7BE365471B7E}" destId="{B3BFD429-CF7B-43C9-B4E3-8892F527B299}" srcOrd="2" destOrd="0" presId="urn:microsoft.com/office/officeart/2005/8/layout/hProcess3"/>
    <dgm:cxn modelId="{CB83B856-0034-402C-B144-7CE32346909E}" type="presParOf" srcId="{27518A0B-46BD-48E5-B11A-7BE365471B7E}" destId="{04928010-158E-47FE-9528-93DA1E2F0234}" srcOrd="3" destOrd="0" presId="urn:microsoft.com/office/officeart/2005/8/layout/hProcess3"/>
    <dgm:cxn modelId="{7C8897F3-D89B-4740-9014-88DCD50D3ACB}" type="presParOf" srcId="{212BFE90-9A0B-42E8-9635-433D21DC502B}" destId="{66ABD6F7-59EE-4A59-BA46-E6B68F3BA735}" srcOrd="2" destOrd="0" presId="urn:microsoft.com/office/officeart/2005/8/layout/hProcess3"/>
    <dgm:cxn modelId="{1A249908-6C0D-4774-B52C-44FB96B3433D}" type="presParOf" srcId="{212BFE90-9A0B-42E8-9635-433D21DC502B}" destId="{3B73423E-4032-4AAC-86E4-0F7A370CAB87}" srcOrd="3" destOrd="0" presId="urn:microsoft.com/office/officeart/2005/8/layout/hProcess3"/>
    <dgm:cxn modelId="{3938BC4E-EFEC-4282-A6BD-BE8A56A160C2}" type="presParOf" srcId="{212BFE90-9A0B-42E8-9635-433D21DC502B}" destId="{59894A0A-3CBD-44BB-A3F0-048E620A4CF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94A0A-3CBD-44BB-A3F0-048E620A4CF9}">
      <dsp:nvSpPr>
        <dsp:cNvPr id="0" name=""/>
        <dsp:cNvSpPr/>
      </dsp:nvSpPr>
      <dsp:spPr>
        <a:xfrm>
          <a:off x="0" y="34405"/>
          <a:ext cx="1089804" cy="432000"/>
        </a:xfrm>
        <a:prstGeom prst="right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D24CB6-812D-4613-AF5E-BDF68D940A35}">
      <dsp:nvSpPr>
        <dsp:cNvPr id="0" name=""/>
        <dsp:cNvSpPr/>
      </dsp:nvSpPr>
      <dsp:spPr>
        <a:xfrm>
          <a:off x="87908" y="142405"/>
          <a:ext cx="892915" cy="2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87908" y="142405"/>
        <a:ext cx="892915" cy="2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17.05.2014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19.05.2014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Chair of Sociology, </a:t>
            </a:r>
            <a:r>
              <a:rPr lang="de-CH" sz="800" baseline="0" dirty="0" smtClean="0"/>
              <a:t/>
            </a:r>
            <a:br>
              <a:rPr lang="de-CH" sz="800" baseline="0" dirty="0" smtClean="0"/>
            </a:br>
            <a:r>
              <a:rPr lang="en-GB" sz="800" baseline="0" dirty="0" smtClean="0"/>
              <a:t>in particular of </a:t>
            </a:r>
            <a:r>
              <a:rPr lang="en-GB" sz="800" baseline="0" dirty="0" err="1" smtClean="0"/>
              <a:t>Modeling</a:t>
            </a:r>
            <a:r>
              <a:rPr lang="en-GB" sz="800" baseline="0" dirty="0" smtClean="0"/>
              <a:t> and Simulation</a:t>
            </a:r>
            <a:endParaRPr lang="de-CH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dit-suisse.com/publications/one-articles/news-and-expertise/2014/03/en/zurich-and-geneva-need-road-pricing/_jcr_content/articleContent/articleinsertcontain/clusters/articleimagezoomelem.zoom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gau.net/html/GG03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23850" y="4048125"/>
            <a:ext cx="8496300" cy="2189163"/>
          </a:xfrm>
        </p:spPr>
        <p:txBody>
          <a:bodyPr/>
          <a:lstStyle/>
          <a:p>
            <a:pPr algn="ctr"/>
            <a:r>
              <a:rPr lang="en-GB" dirty="0"/>
              <a:t>Lecture with Computer Exercises:</a:t>
            </a:r>
          </a:p>
          <a:p>
            <a:pPr algn="ctr"/>
            <a:r>
              <a:rPr lang="en-GB" dirty="0"/>
              <a:t>Modelling and Simulating Social Systems with </a:t>
            </a:r>
            <a:r>
              <a:rPr lang="en-GB" dirty="0" smtClean="0"/>
              <a:t>MATLAB</a:t>
            </a:r>
            <a:endParaRPr lang="de-CH" dirty="0"/>
          </a:p>
          <a:p>
            <a:pPr algn="ctr"/>
            <a:r>
              <a:rPr lang="de-CH" dirty="0" smtClean="0"/>
              <a:t>FS 2014</a:t>
            </a:r>
          </a:p>
          <a:p>
            <a:pPr algn="just"/>
            <a:r>
              <a:rPr lang="de-CH" sz="1600" u="sng" dirty="0" err="1" smtClean="0"/>
              <a:t>Lecturers</a:t>
            </a:r>
            <a:r>
              <a:rPr lang="de-CH" sz="1600" dirty="0" smtClean="0"/>
              <a:t>                                                                                                                    </a:t>
            </a:r>
            <a:r>
              <a:rPr lang="de-CH" sz="1600" u="sng" dirty="0" err="1" smtClean="0"/>
              <a:t>Authors</a:t>
            </a:r>
            <a:endParaRPr lang="de-CH" sz="1600" u="sng" dirty="0"/>
          </a:p>
          <a:p>
            <a:pPr algn="just"/>
            <a:r>
              <a:rPr lang="en-GB" sz="1600" dirty="0"/>
              <a:t>Dario </a:t>
            </a:r>
            <a:r>
              <a:rPr lang="en-GB" sz="1600" dirty="0" err="1"/>
              <a:t>Biasini</a:t>
            </a:r>
            <a:r>
              <a:rPr lang="en-GB" sz="1600" dirty="0"/>
              <a:t>, Dirk </a:t>
            </a:r>
            <a:r>
              <a:rPr lang="en-GB" sz="1600" dirty="0" err="1"/>
              <a:t>Helbing</a:t>
            </a:r>
            <a:r>
              <a:rPr lang="en-GB" sz="1600" dirty="0"/>
              <a:t>, </a:t>
            </a:r>
            <a:r>
              <a:rPr lang="en-GB" sz="1600" dirty="0" smtClean="0"/>
              <a:t>                                                           </a:t>
            </a:r>
            <a:r>
              <a:rPr lang="it-IT" sz="1600" dirty="0" smtClean="0"/>
              <a:t>Jan D</a:t>
            </a:r>
            <a:r>
              <a:rPr lang="de-DE" sz="1600" dirty="0"/>
              <a:t>ö</a:t>
            </a:r>
            <a:r>
              <a:rPr lang="it-IT" sz="1600" dirty="0" smtClean="0"/>
              <a:t>rrie</a:t>
            </a:r>
            <a:r>
              <a:rPr lang="it-IT" sz="1600" dirty="0"/>
              <a:t>, Simone </a:t>
            </a:r>
            <a:r>
              <a:rPr lang="it-IT" sz="1600" dirty="0" smtClean="0"/>
              <a:t>Forte,</a:t>
            </a:r>
          </a:p>
          <a:p>
            <a:pPr algn="just"/>
            <a:r>
              <a:rPr lang="en-GB" sz="1600" dirty="0"/>
              <a:t>Tobias Kuhn, </a:t>
            </a:r>
            <a:r>
              <a:rPr lang="en-GB" sz="1600" dirty="0" smtClean="0"/>
              <a:t>Olivia Woolley</a:t>
            </a:r>
            <a:r>
              <a:rPr lang="en-GB" sz="1600" dirty="0"/>
              <a:t> </a:t>
            </a:r>
            <a:r>
              <a:rPr lang="en-GB" sz="1600" dirty="0" smtClean="0"/>
              <a:t>                                        </a:t>
            </a:r>
            <a:r>
              <a:rPr lang="pt-BR" sz="1600" dirty="0" smtClean="0"/>
              <a:t>Charalampos </a:t>
            </a:r>
            <a:r>
              <a:rPr lang="pt-BR" sz="1600" dirty="0"/>
              <a:t>Gkonos, Athina </a:t>
            </a:r>
            <a:r>
              <a:rPr lang="pt-BR" sz="1600" dirty="0" smtClean="0"/>
              <a:t>Korfiati</a:t>
            </a:r>
            <a:endParaRPr lang="en-GB" sz="1600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19.05.2014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619125"/>
          </a:xfrm>
        </p:spPr>
        <p:txBody>
          <a:bodyPr/>
          <a:lstStyle/>
          <a:p>
            <a:pPr algn="ctr"/>
            <a:r>
              <a:rPr lang="en-GB" dirty="0" smtClean="0"/>
              <a:t>Traffic </a:t>
            </a:r>
            <a:r>
              <a:rPr lang="en-GB" dirty="0"/>
              <a:t>simulation in the city of </a:t>
            </a:r>
            <a:r>
              <a:rPr lang="en-GB" dirty="0" smtClean="0"/>
              <a:t>Zurich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80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2766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42057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40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GB" dirty="0" smtClean="0"/>
              <a:t>eneral Motivation</a:t>
            </a:r>
          </a:p>
          <a:p>
            <a:r>
              <a:rPr lang="en-GB" dirty="0" smtClean="0"/>
              <a:t>Introduction &amp; </a:t>
            </a:r>
            <a:r>
              <a:rPr lang="en-GB" dirty="0"/>
              <a:t>Fundamental Q</a:t>
            </a:r>
            <a:r>
              <a:rPr lang="en-GB" dirty="0" smtClean="0"/>
              <a:t>uestions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/>
              <a:t>Description of the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/>
              <a:t>Simulation Results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Contents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88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592714"/>
            <a:ext cx="5778500" cy="4210050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Motivation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96875" y="5757324"/>
            <a:ext cx="7474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 Suisse, 2014. </a:t>
            </a:r>
            <a:r>
              <a:rPr lang="en-US" sz="1000" i="1" dirty="0"/>
              <a:t>Credit Suisse. </a:t>
            </a:r>
            <a:r>
              <a:rPr lang="en-US" sz="1000" dirty="0"/>
              <a:t>[Online] </a:t>
            </a:r>
            <a:br>
              <a:rPr lang="en-US" sz="1000" dirty="0"/>
            </a:br>
            <a:r>
              <a:rPr lang="en-US" sz="1000" dirty="0"/>
              <a:t>Available at: </a:t>
            </a:r>
            <a:r>
              <a:rPr lang="en-US" sz="1000" u="sng" dirty="0">
                <a:hlinkClick r:id="rId3"/>
              </a:rPr>
              <a:t>https://www.credit-suisse.com/publications/one-articles/news-and-expertise/2014/03/en/zurich-and-geneva-need-road-pricing/_</a:t>
            </a:r>
            <a:r>
              <a:rPr lang="en-US" sz="1000" u="sng" dirty="0" smtClean="0">
                <a:hlinkClick r:id="rId3"/>
              </a:rPr>
              <a:t>jcr_content/articleContent/articleinsertcontain/clusters/articleimagezoomelem.zoom.html</a:t>
            </a:r>
            <a:r>
              <a:rPr lang="en-US" sz="1000" dirty="0"/>
              <a:t> </a:t>
            </a:r>
            <a:r>
              <a:rPr lang="en-US" sz="1000" dirty="0" smtClean="0"/>
              <a:t>[Accessed </a:t>
            </a:r>
            <a:r>
              <a:rPr lang="en-US" sz="1000" dirty="0"/>
              <a:t>17 May 2014</a:t>
            </a:r>
            <a:r>
              <a:rPr lang="en-US" sz="1000" dirty="0" smtClean="0"/>
              <a:t>].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30308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"/>
          <p:cNvSpPr txBox="1">
            <a:spLocks/>
          </p:cNvSpPr>
          <p:nvPr/>
        </p:nvSpPr>
        <p:spPr>
          <a:xfrm>
            <a:off x="323850" y="2024064"/>
            <a:ext cx="8496300" cy="4210046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Highway Tunnel Z</a:t>
            </a:r>
            <a:r>
              <a:rPr lang="de-DE" dirty="0"/>
              <a:t>ü</a:t>
            </a:r>
            <a:r>
              <a:rPr lang="en-GB" dirty="0"/>
              <a:t>rich </a:t>
            </a:r>
            <a:r>
              <a:rPr lang="en-GB" dirty="0" smtClean="0"/>
              <a:t>Project 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sz="1600" dirty="0" smtClean="0"/>
              <a:t>(</a:t>
            </a:r>
            <a:r>
              <a:rPr lang="en-GB" sz="1600" dirty="0"/>
              <a:t>proposed by the </a:t>
            </a:r>
            <a:r>
              <a:rPr lang="en-GB" sz="1600" dirty="0" smtClean="0"/>
              <a:t>ARGE Z</a:t>
            </a:r>
            <a:r>
              <a:rPr lang="de-DE" sz="1600" dirty="0" smtClean="0"/>
              <a:t>ü</a:t>
            </a:r>
            <a:r>
              <a:rPr lang="en-GB" sz="1600" dirty="0" err="1" smtClean="0"/>
              <a:t>riring</a:t>
            </a:r>
            <a:r>
              <a:rPr lang="en-GB" sz="1600" dirty="0" smtClean="0"/>
              <a:t> consortium)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de-CH" sz="1600" dirty="0"/>
          </a:p>
          <a:p>
            <a:r>
              <a:rPr lang="en-GB" dirty="0" smtClean="0"/>
              <a:t>Will the </a:t>
            </a:r>
            <a:r>
              <a:rPr lang="en-GB" dirty="0"/>
              <a:t>construction of a </a:t>
            </a:r>
            <a:r>
              <a:rPr lang="en-GB" dirty="0" smtClean="0"/>
              <a:t>tunnel </a:t>
            </a:r>
            <a:r>
              <a:rPr lang="en-GB" dirty="0"/>
              <a:t>eventually improve or worsen the traffic </a:t>
            </a:r>
            <a:r>
              <a:rPr lang="en-GB" dirty="0" smtClean="0"/>
              <a:t>situation?</a:t>
            </a:r>
            <a:endParaRPr lang="en-US" dirty="0" smtClean="0"/>
          </a:p>
          <a:p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70" y="2914650"/>
            <a:ext cx="6349458" cy="181768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&amp; Fundamental Questions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1302020" y="4743450"/>
            <a:ext cx="634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Güller</a:t>
            </a:r>
            <a:r>
              <a:rPr lang="en-US" sz="1000" dirty="0"/>
              <a:t> </a:t>
            </a:r>
            <a:r>
              <a:rPr lang="en-US" sz="1000" dirty="0" err="1"/>
              <a:t>Güller</a:t>
            </a:r>
            <a:r>
              <a:rPr lang="en-US" sz="1000" dirty="0"/>
              <a:t> Architecture Urbanism, 2002. </a:t>
            </a:r>
            <a:r>
              <a:rPr lang="en-US" sz="1000" i="1" dirty="0" err="1"/>
              <a:t>Güller</a:t>
            </a:r>
            <a:r>
              <a:rPr lang="en-US" sz="1000" i="1" dirty="0"/>
              <a:t> </a:t>
            </a:r>
            <a:r>
              <a:rPr lang="en-US" sz="1000" i="1" dirty="0" err="1"/>
              <a:t>Güller</a:t>
            </a:r>
            <a:r>
              <a:rPr lang="en-US" sz="1000" i="1" dirty="0"/>
              <a:t> Architecture Urbanism. </a:t>
            </a:r>
            <a:r>
              <a:rPr lang="en-US" sz="1000" dirty="0"/>
              <a:t>[Online] </a:t>
            </a:r>
            <a:br>
              <a:rPr lang="en-US" sz="1000" dirty="0"/>
            </a:br>
            <a:r>
              <a:rPr lang="en-US" sz="1000" dirty="0"/>
              <a:t>Available at: </a:t>
            </a:r>
            <a:r>
              <a:rPr lang="en-US" sz="1000" u="sng" dirty="0">
                <a:hlinkClick r:id="rId3"/>
              </a:rPr>
              <a:t>http://</a:t>
            </a:r>
            <a:r>
              <a:rPr lang="en-US" sz="1000" u="sng" dirty="0" smtClean="0">
                <a:hlinkClick r:id="rId3"/>
              </a:rPr>
              <a:t>www.ggau.net/html/GG03.html</a:t>
            </a:r>
            <a:r>
              <a:rPr lang="en-US" sz="1000" u="sng" dirty="0" smtClean="0"/>
              <a:t> </a:t>
            </a:r>
            <a:r>
              <a:rPr lang="en-US" sz="1000" dirty="0" smtClean="0"/>
              <a:t>[Accessed </a:t>
            </a:r>
            <a:r>
              <a:rPr lang="en-US" sz="1000" dirty="0"/>
              <a:t>2 March 2014</a:t>
            </a:r>
            <a:r>
              <a:rPr lang="en-US" sz="1000" dirty="0" smtClean="0"/>
              <a:t>].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5180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62" y="1592714"/>
            <a:ext cx="4103688" cy="3895025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86" b="96937" l="3239" r="966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4210136"/>
            <a:ext cx="1914526" cy="177186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Trip G</a:t>
            </a:r>
            <a:r>
              <a:rPr lang="de-CH" dirty="0" smtClean="0"/>
              <a:t>eneration Points</a:t>
            </a:r>
            <a:endParaRPr lang="de-CH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98216659"/>
              </p:ext>
            </p:extLst>
          </p:nvPr>
        </p:nvGraphicFramePr>
        <p:xfrm>
          <a:off x="5044297" y="4097546"/>
          <a:ext cx="1089804" cy="500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30367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762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908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19.05.2014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de-DE" dirty="0" smtClean="0"/>
              <a:t>Jan Dörrie, Simone Forte, Charalampos Gkonos, Athina </a:t>
            </a:r>
            <a:r>
              <a:rPr lang="de-DE" dirty="0" err="1" smtClean="0"/>
              <a:t>Korfiati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108</TotalTime>
  <Words>300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eth_praesentation_4zu3_ETH1</vt:lpstr>
      <vt:lpstr>Traffic simulation in the city of Zurich</vt:lpstr>
      <vt:lpstr>Table of Contents</vt:lpstr>
      <vt:lpstr>General Motivation</vt:lpstr>
      <vt:lpstr>Introduction &amp; Fundamental Questions</vt:lpstr>
      <vt:lpstr>Trip Generation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Charalampos Gkonos</dc:creator>
  <cp:lastModifiedBy>Charalampos Gkonos</cp:lastModifiedBy>
  <cp:revision>16</cp:revision>
  <cp:lastPrinted>2013-06-08T11:22:51Z</cp:lastPrinted>
  <dcterms:created xsi:type="dcterms:W3CDTF">2014-05-17T09:27:20Z</dcterms:created>
  <dcterms:modified xsi:type="dcterms:W3CDTF">2014-05-17T11:15:52Z</dcterms:modified>
</cp:coreProperties>
</file>