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8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9588" autoAdjust="0"/>
  </p:normalViewPr>
  <p:slideViewPr>
    <p:cSldViewPr snapToGrid="0">
      <p:cViewPr>
        <p:scale>
          <a:sx n="84" d="100"/>
          <a:sy n="84" d="100"/>
        </p:scale>
        <p:origin x="-533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0.svg"/><Relationship Id="rId1" Type="http://schemas.openxmlformats.org/officeDocument/2006/relationships/image" Target="../media/image36.png"/><Relationship Id="rId6" Type="http://schemas.openxmlformats.org/officeDocument/2006/relationships/image" Target="../media/image44.svg"/><Relationship Id="rId5" Type="http://schemas.openxmlformats.org/officeDocument/2006/relationships/image" Target="../media/image38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186F6-7812-4CF7-988B-98A42480E6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A17AD-F06B-405E-BD12-DAEAA7545F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Diabetes is a chronic metabolic disease characterized by elevated levels of blood glucose.</a:t>
          </a:r>
        </a:p>
      </dgm:t>
    </dgm:pt>
    <dgm:pt modelId="{FC97BD9E-5FC6-4B2B-B503-AFD45A21991E}" type="parTrans" cxnId="{026BB8F8-B8FA-4075-819B-9B223F0FE3EF}">
      <dgm:prSet/>
      <dgm:spPr/>
      <dgm:t>
        <a:bodyPr/>
        <a:lstStyle/>
        <a:p>
          <a:endParaRPr lang="en-US"/>
        </a:p>
      </dgm:t>
    </dgm:pt>
    <dgm:pt modelId="{CE152A43-F725-412C-A216-17BD5DF2D5C5}" type="sibTrans" cxnId="{026BB8F8-B8FA-4075-819B-9B223F0FE3EF}">
      <dgm:prSet/>
      <dgm:spPr/>
      <dgm:t>
        <a:bodyPr/>
        <a:lstStyle/>
        <a:p>
          <a:endParaRPr lang="en-US"/>
        </a:p>
      </dgm:t>
    </dgm:pt>
    <dgm:pt modelId="{040C2131-16B9-48FF-B04E-D178D4F8C3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Early detection is critical to prevent complications and reduce healthcare costs.</a:t>
          </a:r>
        </a:p>
      </dgm:t>
    </dgm:pt>
    <dgm:pt modelId="{8569CBD1-7A1E-4CE8-9FF7-594864D31DCC}" type="parTrans" cxnId="{A37D77A1-61BD-4C31-96DE-53DA10148998}">
      <dgm:prSet/>
      <dgm:spPr/>
      <dgm:t>
        <a:bodyPr/>
        <a:lstStyle/>
        <a:p>
          <a:endParaRPr lang="en-US"/>
        </a:p>
      </dgm:t>
    </dgm:pt>
    <dgm:pt modelId="{5FF45AF6-690E-4A98-84AC-8C8DAC38B086}" type="sibTrans" cxnId="{A37D77A1-61BD-4C31-96DE-53DA10148998}">
      <dgm:prSet/>
      <dgm:spPr/>
      <dgm:t>
        <a:bodyPr/>
        <a:lstStyle/>
        <a:p>
          <a:endParaRPr lang="en-US"/>
        </a:p>
      </dgm:t>
    </dgm:pt>
    <dgm:pt modelId="{178E0460-D03A-4E5B-A92C-2A4A667F58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This project uses the Pima Indians Diabetes Dataset to evaluate the ability of various machine learning models to predict diabetes.</a:t>
          </a:r>
        </a:p>
      </dgm:t>
    </dgm:pt>
    <dgm:pt modelId="{E4FB6162-A6F5-4B07-A846-CFC8F73E44E2}" type="parTrans" cxnId="{90BE5441-48C9-4A3C-8193-4F413A9E87D8}">
      <dgm:prSet/>
      <dgm:spPr/>
      <dgm:t>
        <a:bodyPr/>
        <a:lstStyle/>
        <a:p>
          <a:endParaRPr lang="en-US"/>
        </a:p>
      </dgm:t>
    </dgm:pt>
    <dgm:pt modelId="{FB5D4D1D-C1F8-4DA1-9327-6A6BDE751407}" type="sibTrans" cxnId="{90BE5441-48C9-4A3C-8193-4F413A9E87D8}">
      <dgm:prSet/>
      <dgm:spPr/>
      <dgm:t>
        <a:bodyPr/>
        <a:lstStyle/>
        <a:p>
          <a:endParaRPr lang="en-US"/>
        </a:p>
      </dgm:t>
    </dgm:pt>
    <dgm:pt modelId="{4207F5F5-6D1A-4FE1-AD2A-90194861434B}" type="pres">
      <dgm:prSet presAssocID="{1C2186F6-7812-4CF7-988B-98A42480E6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C3C58B-15BC-4E58-88C4-C6066F9FCAC5}" type="pres">
      <dgm:prSet presAssocID="{6A2A17AD-F06B-405E-BD12-DAEAA7545FE5}" presName="compNode" presStyleCnt="0"/>
      <dgm:spPr/>
    </dgm:pt>
    <dgm:pt modelId="{A11C0472-1FF2-4C7B-883D-9A020C32FCAA}" type="pres">
      <dgm:prSet presAssocID="{6A2A17AD-F06B-405E-BD12-DAEAA7545FE5}" presName="bgRect" presStyleLbl="bgShp" presStyleIdx="0" presStyleCnt="3"/>
      <dgm:spPr/>
    </dgm:pt>
    <dgm:pt modelId="{FAD050EB-7294-4916-AA84-9BFFBBA86D78}" type="pres">
      <dgm:prSet presAssocID="{6A2A17AD-F06B-405E-BD12-DAEAA7545FE5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E6148B6-C3E1-4A70-9B96-05C4AD818935}" type="pres">
      <dgm:prSet presAssocID="{6A2A17AD-F06B-405E-BD12-DAEAA7545FE5}" presName="spaceRect" presStyleCnt="0"/>
      <dgm:spPr/>
    </dgm:pt>
    <dgm:pt modelId="{26E7CF31-3BA9-43F2-9BD9-4A2C2A249784}" type="pres">
      <dgm:prSet presAssocID="{6A2A17AD-F06B-405E-BD12-DAEAA7545FE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A9F996-9A3E-428F-BB47-B87945569A54}" type="pres">
      <dgm:prSet presAssocID="{CE152A43-F725-412C-A216-17BD5DF2D5C5}" presName="sibTrans" presStyleCnt="0"/>
      <dgm:spPr/>
    </dgm:pt>
    <dgm:pt modelId="{7BF8B0EC-44F0-41F6-80F6-3629B3127267}" type="pres">
      <dgm:prSet presAssocID="{040C2131-16B9-48FF-B04E-D178D4F8C34B}" presName="compNode" presStyleCnt="0"/>
      <dgm:spPr/>
    </dgm:pt>
    <dgm:pt modelId="{8AE114FF-4E10-4CA8-8B1A-7232E7EB0523}" type="pres">
      <dgm:prSet presAssocID="{040C2131-16B9-48FF-B04E-D178D4F8C34B}" presName="bgRect" presStyleLbl="bgShp" presStyleIdx="1" presStyleCnt="3"/>
      <dgm:spPr/>
    </dgm:pt>
    <dgm:pt modelId="{00B7FFBD-4EF4-4C99-B5EE-5B1DE997F92E}" type="pres">
      <dgm:prSet presAssocID="{040C2131-16B9-48FF-B04E-D178D4F8C34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1AD7018-3C50-4347-AD02-4EBFA2A5B4B8}" type="pres">
      <dgm:prSet presAssocID="{040C2131-16B9-48FF-B04E-D178D4F8C34B}" presName="spaceRect" presStyleCnt="0"/>
      <dgm:spPr/>
    </dgm:pt>
    <dgm:pt modelId="{F3D1E479-872A-48B2-A137-6175645B2902}" type="pres">
      <dgm:prSet presAssocID="{040C2131-16B9-48FF-B04E-D178D4F8C34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3AEA4D-33E3-47E2-9A39-3C5BC62FE536}" type="pres">
      <dgm:prSet presAssocID="{5FF45AF6-690E-4A98-84AC-8C8DAC38B086}" presName="sibTrans" presStyleCnt="0"/>
      <dgm:spPr/>
    </dgm:pt>
    <dgm:pt modelId="{F2F72D0D-A745-4A90-9DCE-35ADFD7AD85F}" type="pres">
      <dgm:prSet presAssocID="{178E0460-D03A-4E5B-A92C-2A4A667F58C5}" presName="compNode" presStyleCnt="0"/>
      <dgm:spPr/>
    </dgm:pt>
    <dgm:pt modelId="{45A8C8F6-07DE-466D-A0EB-BF08C5B23BC4}" type="pres">
      <dgm:prSet presAssocID="{178E0460-D03A-4E5B-A92C-2A4A667F58C5}" presName="bgRect" presStyleLbl="bgShp" presStyleIdx="2" presStyleCnt="3"/>
      <dgm:spPr/>
    </dgm:pt>
    <dgm:pt modelId="{A7B88357-3F9F-4B9F-8E48-7FF2072A1C3C}" type="pres">
      <dgm:prSet presAssocID="{178E0460-D03A-4E5B-A92C-2A4A667F58C5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DDD73E3-A018-43FF-BB6C-1ADA1B621FC6}" type="pres">
      <dgm:prSet presAssocID="{178E0460-D03A-4E5B-A92C-2A4A667F58C5}" presName="spaceRect" presStyleCnt="0"/>
      <dgm:spPr/>
    </dgm:pt>
    <dgm:pt modelId="{273D23FE-34FF-4425-9B7D-0ED3FBE31270}" type="pres">
      <dgm:prSet presAssocID="{178E0460-D03A-4E5B-A92C-2A4A667F58C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222E6FB-4A2A-4E9F-B7B2-C46936FC90F1}" type="presOf" srcId="{1C2186F6-7812-4CF7-988B-98A42480E6A4}" destId="{4207F5F5-6D1A-4FE1-AD2A-90194861434B}" srcOrd="0" destOrd="0" presId="urn:microsoft.com/office/officeart/2018/2/layout/IconVerticalSolidList"/>
    <dgm:cxn modelId="{026BB8F8-B8FA-4075-819B-9B223F0FE3EF}" srcId="{1C2186F6-7812-4CF7-988B-98A42480E6A4}" destId="{6A2A17AD-F06B-405E-BD12-DAEAA7545FE5}" srcOrd="0" destOrd="0" parTransId="{FC97BD9E-5FC6-4B2B-B503-AFD45A21991E}" sibTransId="{CE152A43-F725-412C-A216-17BD5DF2D5C5}"/>
    <dgm:cxn modelId="{4C7D8516-4BFA-49DE-AC78-780375456761}" type="presOf" srcId="{6A2A17AD-F06B-405E-BD12-DAEAA7545FE5}" destId="{26E7CF31-3BA9-43F2-9BD9-4A2C2A249784}" srcOrd="0" destOrd="0" presId="urn:microsoft.com/office/officeart/2018/2/layout/IconVerticalSolidList"/>
    <dgm:cxn modelId="{90BE5441-48C9-4A3C-8193-4F413A9E87D8}" srcId="{1C2186F6-7812-4CF7-988B-98A42480E6A4}" destId="{178E0460-D03A-4E5B-A92C-2A4A667F58C5}" srcOrd="2" destOrd="0" parTransId="{E4FB6162-A6F5-4B07-A846-CFC8F73E44E2}" sibTransId="{FB5D4D1D-C1F8-4DA1-9327-6A6BDE751407}"/>
    <dgm:cxn modelId="{30FF3B0C-A383-4C4D-8479-B24AC7E1371B}" type="presOf" srcId="{178E0460-D03A-4E5B-A92C-2A4A667F58C5}" destId="{273D23FE-34FF-4425-9B7D-0ED3FBE31270}" srcOrd="0" destOrd="0" presId="urn:microsoft.com/office/officeart/2018/2/layout/IconVerticalSolidList"/>
    <dgm:cxn modelId="{A37D77A1-61BD-4C31-96DE-53DA10148998}" srcId="{1C2186F6-7812-4CF7-988B-98A42480E6A4}" destId="{040C2131-16B9-48FF-B04E-D178D4F8C34B}" srcOrd="1" destOrd="0" parTransId="{8569CBD1-7A1E-4CE8-9FF7-594864D31DCC}" sibTransId="{5FF45AF6-690E-4A98-84AC-8C8DAC38B086}"/>
    <dgm:cxn modelId="{EBF67CB5-E112-4C47-B478-55E16C86E1E0}" type="presOf" srcId="{040C2131-16B9-48FF-B04E-D178D4F8C34B}" destId="{F3D1E479-872A-48B2-A137-6175645B2902}" srcOrd="0" destOrd="0" presId="urn:microsoft.com/office/officeart/2018/2/layout/IconVerticalSolidList"/>
    <dgm:cxn modelId="{889618EC-2C30-41AE-B479-E9AE0BD81905}" type="presParOf" srcId="{4207F5F5-6D1A-4FE1-AD2A-90194861434B}" destId="{56C3C58B-15BC-4E58-88C4-C6066F9FCAC5}" srcOrd="0" destOrd="0" presId="urn:microsoft.com/office/officeart/2018/2/layout/IconVerticalSolidList"/>
    <dgm:cxn modelId="{FC141360-4E65-4A0D-AA99-0C623737574B}" type="presParOf" srcId="{56C3C58B-15BC-4E58-88C4-C6066F9FCAC5}" destId="{A11C0472-1FF2-4C7B-883D-9A020C32FCAA}" srcOrd="0" destOrd="0" presId="urn:microsoft.com/office/officeart/2018/2/layout/IconVerticalSolidList"/>
    <dgm:cxn modelId="{238008F2-8784-4B85-B2D1-F97D6143F2C2}" type="presParOf" srcId="{56C3C58B-15BC-4E58-88C4-C6066F9FCAC5}" destId="{FAD050EB-7294-4916-AA84-9BFFBBA86D78}" srcOrd="1" destOrd="0" presId="urn:microsoft.com/office/officeart/2018/2/layout/IconVerticalSolidList"/>
    <dgm:cxn modelId="{7ABEC066-0280-426D-A755-5F2E4ACAF83E}" type="presParOf" srcId="{56C3C58B-15BC-4E58-88C4-C6066F9FCAC5}" destId="{1E6148B6-C3E1-4A70-9B96-05C4AD818935}" srcOrd="2" destOrd="0" presId="urn:microsoft.com/office/officeart/2018/2/layout/IconVerticalSolidList"/>
    <dgm:cxn modelId="{F7A6A8C2-A865-409A-9046-AD0CE5B96089}" type="presParOf" srcId="{56C3C58B-15BC-4E58-88C4-C6066F9FCAC5}" destId="{26E7CF31-3BA9-43F2-9BD9-4A2C2A249784}" srcOrd="3" destOrd="0" presId="urn:microsoft.com/office/officeart/2018/2/layout/IconVerticalSolidList"/>
    <dgm:cxn modelId="{A9DA8971-8006-4FE9-BED1-DD203547D18A}" type="presParOf" srcId="{4207F5F5-6D1A-4FE1-AD2A-90194861434B}" destId="{9BA9F996-9A3E-428F-BB47-B87945569A54}" srcOrd="1" destOrd="0" presId="urn:microsoft.com/office/officeart/2018/2/layout/IconVerticalSolidList"/>
    <dgm:cxn modelId="{AF23CB79-78DE-4226-AFCC-717E56CCAAD2}" type="presParOf" srcId="{4207F5F5-6D1A-4FE1-AD2A-90194861434B}" destId="{7BF8B0EC-44F0-41F6-80F6-3629B3127267}" srcOrd="2" destOrd="0" presId="urn:microsoft.com/office/officeart/2018/2/layout/IconVerticalSolidList"/>
    <dgm:cxn modelId="{8C4A6ADB-E9DA-486F-A62F-0EB4A1ED83A3}" type="presParOf" srcId="{7BF8B0EC-44F0-41F6-80F6-3629B3127267}" destId="{8AE114FF-4E10-4CA8-8B1A-7232E7EB0523}" srcOrd="0" destOrd="0" presId="urn:microsoft.com/office/officeart/2018/2/layout/IconVerticalSolidList"/>
    <dgm:cxn modelId="{65AB1F62-0947-4116-A5F0-1C321D6FB4ED}" type="presParOf" srcId="{7BF8B0EC-44F0-41F6-80F6-3629B3127267}" destId="{00B7FFBD-4EF4-4C99-B5EE-5B1DE997F92E}" srcOrd="1" destOrd="0" presId="urn:microsoft.com/office/officeart/2018/2/layout/IconVerticalSolidList"/>
    <dgm:cxn modelId="{92D3742A-5E2B-4B32-A8ED-12313A9BAE5E}" type="presParOf" srcId="{7BF8B0EC-44F0-41F6-80F6-3629B3127267}" destId="{11AD7018-3C50-4347-AD02-4EBFA2A5B4B8}" srcOrd="2" destOrd="0" presId="urn:microsoft.com/office/officeart/2018/2/layout/IconVerticalSolidList"/>
    <dgm:cxn modelId="{F5A8AEE3-D725-4784-89E3-CD7D0874CD0E}" type="presParOf" srcId="{7BF8B0EC-44F0-41F6-80F6-3629B3127267}" destId="{F3D1E479-872A-48B2-A137-6175645B2902}" srcOrd="3" destOrd="0" presId="urn:microsoft.com/office/officeart/2018/2/layout/IconVerticalSolidList"/>
    <dgm:cxn modelId="{F5CADBEF-84A5-4B64-AB24-D552792FAB7F}" type="presParOf" srcId="{4207F5F5-6D1A-4FE1-AD2A-90194861434B}" destId="{F63AEA4D-33E3-47E2-9A39-3C5BC62FE536}" srcOrd="3" destOrd="0" presId="urn:microsoft.com/office/officeart/2018/2/layout/IconVerticalSolidList"/>
    <dgm:cxn modelId="{144B6FF6-8D9D-4149-888F-86C14A92CA15}" type="presParOf" srcId="{4207F5F5-6D1A-4FE1-AD2A-90194861434B}" destId="{F2F72D0D-A745-4A90-9DCE-35ADFD7AD85F}" srcOrd="4" destOrd="0" presId="urn:microsoft.com/office/officeart/2018/2/layout/IconVerticalSolidList"/>
    <dgm:cxn modelId="{1A490C59-E8D4-4233-874B-F41A881DE491}" type="presParOf" srcId="{F2F72D0D-A745-4A90-9DCE-35ADFD7AD85F}" destId="{45A8C8F6-07DE-466D-A0EB-BF08C5B23BC4}" srcOrd="0" destOrd="0" presId="urn:microsoft.com/office/officeart/2018/2/layout/IconVerticalSolidList"/>
    <dgm:cxn modelId="{FD75AAB6-917D-4BB2-B66E-64982483D58B}" type="presParOf" srcId="{F2F72D0D-A745-4A90-9DCE-35ADFD7AD85F}" destId="{A7B88357-3F9F-4B9F-8E48-7FF2072A1C3C}" srcOrd="1" destOrd="0" presId="urn:microsoft.com/office/officeart/2018/2/layout/IconVerticalSolidList"/>
    <dgm:cxn modelId="{20B46C09-FAC2-4183-A79C-A319AAF4D6B5}" type="presParOf" srcId="{F2F72D0D-A745-4A90-9DCE-35ADFD7AD85F}" destId="{7DDD73E3-A018-43FF-BB6C-1ADA1B621FC6}" srcOrd="2" destOrd="0" presId="urn:microsoft.com/office/officeart/2018/2/layout/IconVerticalSolidList"/>
    <dgm:cxn modelId="{D080879A-AE6F-4C47-8D3C-5D102FF4CE50}" type="presParOf" srcId="{F2F72D0D-A745-4A90-9DCE-35ADFD7AD85F}" destId="{273D23FE-34FF-4425-9B7D-0ED3FBE31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3AD3B-6770-4CB5-B4D8-CF15A337B4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BE4229-F3A8-4A29-8010-0EA54A6C46A2}">
      <dgm:prSet/>
      <dgm:spPr/>
      <dgm:t>
        <a:bodyPr/>
        <a:lstStyle/>
        <a:p>
          <a:r>
            <a:rPr lang="en-US"/>
            <a:t>Feature engineering (second-order terms) improved performance in linear models.</a:t>
          </a:r>
        </a:p>
      </dgm:t>
    </dgm:pt>
    <dgm:pt modelId="{16B21E32-B627-45E7-BD83-044247AABB7D}" type="parTrans" cxnId="{B57DB334-CD5C-4420-89DF-23AAE33D91D0}">
      <dgm:prSet/>
      <dgm:spPr/>
      <dgm:t>
        <a:bodyPr/>
        <a:lstStyle/>
        <a:p>
          <a:endParaRPr lang="en-US"/>
        </a:p>
      </dgm:t>
    </dgm:pt>
    <dgm:pt modelId="{C864AC1B-3085-47DA-9393-BF96B3DED6DF}" type="sibTrans" cxnId="{B57DB334-CD5C-4420-89DF-23AAE33D91D0}">
      <dgm:prSet/>
      <dgm:spPr/>
      <dgm:t>
        <a:bodyPr/>
        <a:lstStyle/>
        <a:p>
          <a:endParaRPr lang="en-US"/>
        </a:p>
      </dgm:t>
    </dgm:pt>
    <dgm:pt modelId="{9778EAC5-299D-48AB-A4BE-F1647F586C0A}">
      <dgm:prSet/>
      <dgm:spPr/>
      <dgm:t>
        <a:bodyPr/>
        <a:lstStyle/>
        <a:p>
          <a:r>
            <a:rPr lang="en-US" dirty="0"/>
            <a:t>Cross-validation ensured robust, unbiased evaluation.</a:t>
          </a:r>
        </a:p>
      </dgm:t>
    </dgm:pt>
    <dgm:pt modelId="{7488F9E6-D235-434E-A3EC-52F634D0F855}" type="parTrans" cxnId="{2269CEAA-E84C-412F-8210-8C6F2482582F}">
      <dgm:prSet/>
      <dgm:spPr/>
      <dgm:t>
        <a:bodyPr/>
        <a:lstStyle/>
        <a:p>
          <a:endParaRPr lang="en-US"/>
        </a:p>
      </dgm:t>
    </dgm:pt>
    <dgm:pt modelId="{81CA7EAF-07EE-4AB8-B00F-2DFF21434A42}" type="sibTrans" cxnId="{2269CEAA-E84C-412F-8210-8C6F2482582F}">
      <dgm:prSet/>
      <dgm:spPr/>
      <dgm:t>
        <a:bodyPr/>
        <a:lstStyle/>
        <a:p>
          <a:endParaRPr lang="en-US"/>
        </a:p>
      </dgm:t>
    </dgm:pt>
    <dgm:pt modelId="{09C44DEC-53C0-4206-BF2E-C5292B76367A}">
      <dgm:prSet/>
      <dgm:spPr/>
      <dgm:t>
        <a:bodyPr/>
        <a:lstStyle/>
        <a:p>
          <a:r>
            <a:rPr lang="en-US"/>
            <a:t>Hyperparameter tuning significantly improved non-linear models like SVM and KNN.</a:t>
          </a:r>
        </a:p>
      </dgm:t>
    </dgm:pt>
    <dgm:pt modelId="{749C2188-2C0C-409C-A260-60D375DA1366}" type="parTrans" cxnId="{E2EF7328-3036-4EEB-968B-13C5AB104B08}">
      <dgm:prSet/>
      <dgm:spPr/>
      <dgm:t>
        <a:bodyPr/>
        <a:lstStyle/>
        <a:p>
          <a:endParaRPr lang="en-US"/>
        </a:p>
      </dgm:t>
    </dgm:pt>
    <dgm:pt modelId="{D77F5588-BCE9-49E3-A756-67DC1C6EF78E}" type="sibTrans" cxnId="{E2EF7328-3036-4EEB-968B-13C5AB104B08}">
      <dgm:prSet/>
      <dgm:spPr/>
      <dgm:t>
        <a:bodyPr/>
        <a:lstStyle/>
        <a:p>
          <a:endParaRPr lang="en-US"/>
        </a:p>
      </dgm:t>
    </dgm:pt>
    <dgm:pt modelId="{A50E688A-605B-4CFA-968B-9B09E6939A9A}">
      <dgm:prSet/>
      <dgm:spPr/>
      <dgm:t>
        <a:bodyPr/>
        <a:lstStyle/>
        <a:p>
          <a:r>
            <a:rPr lang="en-US" dirty="0"/>
            <a:t>LDA / Logistic Regression is good when transparency is important and it’s balanced and simple.</a:t>
          </a:r>
        </a:p>
      </dgm:t>
    </dgm:pt>
    <dgm:pt modelId="{EEFCD0F3-6804-4709-A425-15D6CBECB972}" type="parTrans" cxnId="{A6AE3793-5DFB-46AA-9E56-0C240760BA05}">
      <dgm:prSet/>
      <dgm:spPr/>
      <dgm:t>
        <a:bodyPr/>
        <a:lstStyle/>
        <a:p>
          <a:endParaRPr lang="en-US"/>
        </a:p>
      </dgm:t>
    </dgm:pt>
    <dgm:pt modelId="{3EF81F89-1B7A-40A5-8E6B-A9F141969AEB}" type="sibTrans" cxnId="{A6AE3793-5DFB-46AA-9E56-0C240760BA05}">
      <dgm:prSet/>
      <dgm:spPr/>
      <dgm:t>
        <a:bodyPr/>
        <a:lstStyle/>
        <a:p>
          <a:endParaRPr lang="en-US"/>
        </a:p>
      </dgm:t>
    </dgm:pt>
    <dgm:pt modelId="{133E08EE-8E3B-430F-A477-44D60F679A8A}">
      <dgm:prSet/>
      <dgm:spPr/>
      <dgm:t>
        <a:bodyPr/>
        <a:lstStyle/>
        <a:p>
          <a:r>
            <a:rPr lang="en-US"/>
            <a:t>SVM should be used if performance is the priority.</a:t>
          </a:r>
        </a:p>
      </dgm:t>
    </dgm:pt>
    <dgm:pt modelId="{0448ABC8-D147-4FF4-88AB-811D9AF25F45}" type="parTrans" cxnId="{A5BF8011-8CCB-4E5D-A90C-1AF9D3B8AB18}">
      <dgm:prSet/>
      <dgm:spPr/>
      <dgm:t>
        <a:bodyPr/>
        <a:lstStyle/>
        <a:p>
          <a:endParaRPr lang="en-US"/>
        </a:p>
      </dgm:t>
    </dgm:pt>
    <dgm:pt modelId="{084E70B1-5576-4B64-AF4A-5BB0E49AB577}" type="sibTrans" cxnId="{A5BF8011-8CCB-4E5D-A90C-1AF9D3B8AB18}">
      <dgm:prSet/>
      <dgm:spPr/>
      <dgm:t>
        <a:bodyPr/>
        <a:lstStyle/>
        <a:p>
          <a:endParaRPr lang="en-US"/>
        </a:p>
      </dgm:t>
    </dgm:pt>
    <dgm:pt modelId="{840216F7-130D-4254-9B71-E48CC5C74654}" type="pres">
      <dgm:prSet presAssocID="{2273AD3B-6770-4CB5-B4D8-CF15A337B4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92D248-4CBB-4A6B-9012-9D440341EEDC}" type="pres">
      <dgm:prSet presAssocID="{98BE4229-F3A8-4A29-8010-0EA54A6C46A2}" presName="compNode" presStyleCnt="0"/>
      <dgm:spPr/>
    </dgm:pt>
    <dgm:pt modelId="{80D0EC76-395F-4FE3-96CB-9FAB8DE2845D}" type="pres">
      <dgm:prSet presAssocID="{98BE4229-F3A8-4A29-8010-0EA54A6C46A2}" presName="bgRect" presStyleLbl="bgShp" presStyleIdx="0" presStyleCnt="5"/>
      <dgm:spPr/>
    </dgm:pt>
    <dgm:pt modelId="{0226CFE3-5028-4E82-BADB-47060EDE1C87}" type="pres">
      <dgm:prSet presAssocID="{98BE4229-F3A8-4A29-8010-0EA54A6C46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9D9204-1F81-4F2E-AACA-DD9DE5AEEEA6}" type="pres">
      <dgm:prSet presAssocID="{98BE4229-F3A8-4A29-8010-0EA54A6C46A2}" presName="spaceRect" presStyleCnt="0"/>
      <dgm:spPr/>
    </dgm:pt>
    <dgm:pt modelId="{E4F8F686-DB44-4FC0-8641-A16F91107DA2}" type="pres">
      <dgm:prSet presAssocID="{98BE4229-F3A8-4A29-8010-0EA54A6C46A2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E751DC7-7176-4413-ACB4-F2B67D943149}" type="pres">
      <dgm:prSet presAssocID="{C864AC1B-3085-47DA-9393-BF96B3DED6DF}" presName="sibTrans" presStyleCnt="0"/>
      <dgm:spPr/>
    </dgm:pt>
    <dgm:pt modelId="{B18FFD76-A24C-4CF2-8622-A2D71F465E72}" type="pres">
      <dgm:prSet presAssocID="{9778EAC5-299D-48AB-A4BE-F1647F586C0A}" presName="compNode" presStyleCnt="0"/>
      <dgm:spPr/>
    </dgm:pt>
    <dgm:pt modelId="{57A31227-A40B-496B-A8BF-02E6B05B8759}" type="pres">
      <dgm:prSet presAssocID="{9778EAC5-299D-48AB-A4BE-F1647F586C0A}" presName="bgRect" presStyleLbl="bgShp" presStyleIdx="1" presStyleCnt="5"/>
      <dgm:spPr/>
    </dgm:pt>
    <dgm:pt modelId="{93856710-E7EE-4EB1-8508-B9A3E2FF7ED5}" type="pres">
      <dgm:prSet presAssocID="{9778EAC5-299D-48AB-A4BE-F1647F586C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4B3FDB-0FA7-4D73-87E9-710506D5EA0A}" type="pres">
      <dgm:prSet presAssocID="{9778EAC5-299D-48AB-A4BE-F1647F586C0A}" presName="spaceRect" presStyleCnt="0"/>
      <dgm:spPr/>
    </dgm:pt>
    <dgm:pt modelId="{73D25502-5E3F-40AC-9420-91FAA10C0C41}" type="pres">
      <dgm:prSet presAssocID="{9778EAC5-299D-48AB-A4BE-F1647F586C0A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C707EB2-6B20-45C6-9781-657E7AE09A2C}" type="pres">
      <dgm:prSet presAssocID="{81CA7EAF-07EE-4AB8-B00F-2DFF21434A42}" presName="sibTrans" presStyleCnt="0"/>
      <dgm:spPr/>
    </dgm:pt>
    <dgm:pt modelId="{F12DE560-31A5-4B5A-85B1-EAD87E77C896}" type="pres">
      <dgm:prSet presAssocID="{09C44DEC-53C0-4206-BF2E-C5292B76367A}" presName="compNode" presStyleCnt="0"/>
      <dgm:spPr/>
    </dgm:pt>
    <dgm:pt modelId="{0D36F3CA-D148-4DE4-A6C0-774E689221B0}" type="pres">
      <dgm:prSet presAssocID="{09C44DEC-53C0-4206-BF2E-C5292B76367A}" presName="bgRect" presStyleLbl="bgShp" presStyleIdx="2" presStyleCnt="5"/>
      <dgm:spPr/>
    </dgm:pt>
    <dgm:pt modelId="{0DAF4465-A845-44AF-B9DC-22F963D083A5}" type="pres">
      <dgm:prSet presAssocID="{09C44DEC-53C0-4206-BF2E-C5292B7636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4FFEA23-F774-4430-B4C4-3335A461A786}" type="pres">
      <dgm:prSet presAssocID="{09C44DEC-53C0-4206-BF2E-C5292B76367A}" presName="spaceRect" presStyleCnt="0"/>
      <dgm:spPr/>
    </dgm:pt>
    <dgm:pt modelId="{F66E0BD6-D174-47DF-BCB4-73FB30DA47D6}" type="pres">
      <dgm:prSet presAssocID="{09C44DEC-53C0-4206-BF2E-C5292B76367A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8D2A9D-EAE5-413D-9526-6E8CCBF90A42}" type="pres">
      <dgm:prSet presAssocID="{D77F5588-BCE9-49E3-A756-67DC1C6EF78E}" presName="sibTrans" presStyleCnt="0"/>
      <dgm:spPr/>
    </dgm:pt>
    <dgm:pt modelId="{3514AADA-9661-430E-8277-8B93223E86C7}" type="pres">
      <dgm:prSet presAssocID="{A50E688A-605B-4CFA-968B-9B09E6939A9A}" presName="compNode" presStyleCnt="0"/>
      <dgm:spPr/>
    </dgm:pt>
    <dgm:pt modelId="{41C0998F-6BB7-415A-A45B-4F65181FC987}" type="pres">
      <dgm:prSet presAssocID="{A50E688A-605B-4CFA-968B-9B09E6939A9A}" presName="bgRect" presStyleLbl="bgShp" presStyleIdx="3" presStyleCnt="5"/>
      <dgm:spPr/>
    </dgm:pt>
    <dgm:pt modelId="{F6274742-16C8-45D7-B127-AC378B4058AE}" type="pres">
      <dgm:prSet presAssocID="{A50E688A-605B-4CFA-968B-9B09E6939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FA993A9-D4E3-4084-BE90-45ADB36EECDC}" type="pres">
      <dgm:prSet presAssocID="{A50E688A-605B-4CFA-968B-9B09E6939A9A}" presName="spaceRect" presStyleCnt="0"/>
      <dgm:spPr/>
    </dgm:pt>
    <dgm:pt modelId="{C79C25F9-4334-4A82-992D-77ADC73676AC}" type="pres">
      <dgm:prSet presAssocID="{A50E688A-605B-4CFA-968B-9B09E6939A9A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7FCA10-06BB-4A72-BD71-C193EB8941CE}" type="pres">
      <dgm:prSet presAssocID="{3EF81F89-1B7A-40A5-8E6B-A9F141969AEB}" presName="sibTrans" presStyleCnt="0"/>
      <dgm:spPr/>
    </dgm:pt>
    <dgm:pt modelId="{EC064097-95FC-45D8-89B8-0DB18DC87B79}" type="pres">
      <dgm:prSet presAssocID="{133E08EE-8E3B-430F-A477-44D60F679A8A}" presName="compNode" presStyleCnt="0"/>
      <dgm:spPr/>
    </dgm:pt>
    <dgm:pt modelId="{C9610C51-EE96-4290-8E34-F477B856973F}" type="pres">
      <dgm:prSet presAssocID="{133E08EE-8E3B-430F-A477-44D60F679A8A}" presName="bgRect" presStyleLbl="bgShp" presStyleIdx="4" presStyleCnt="5"/>
      <dgm:spPr/>
    </dgm:pt>
    <dgm:pt modelId="{74A30870-99ED-4203-B8B2-FD9214451595}" type="pres">
      <dgm:prSet presAssocID="{133E08EE-8E3B-430F-A477-44D60F679A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09D112-6097-4D3F-B734-1F47AE207EB6}" type="pres">
      <dgm:prSet presAssocID="{133E08EE-8E3B-430F-A477-44D60F679A8A}" presName="spaceRect" presStyleCnt="0"/>
      <dgm:spPr/>
    </dgm:pt>
    <dgm:pt modelId="{F6038A6F-973D-4F14-AA42-C92BA5932DE2}" type="pres">
      <dgm:prSet presAssocID="{133E08EE-8E3B-430F-A477-44D60F679A8A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DF2B8-0EED-42BD-8331-A3A0D3DD29D2}" type="presOf" srcId="{133E08EE-8E3B-430F-A477-44D60F679A8A}" destId="{F6038A6F-973D-4F14-AA42-C92BA5932DE2}" srcOrd="0" destOrd="0" presId="urn:microsoft.com/office/officeart/2018/2/layout/IconVerticalSolidList"/>
    <dgm:cxn modelId="{B57DB334-CD5C-4420-89DF-23AAE33D91D0}" srcId="{2273AD3B-6770-4CB5-B4D8-CF15A337B494}" destId="{98BE4229-F3A8-4A29-8010-0EA54A6C46A2}" srcOrd="0" destOrd="0" parTransId="{16B21E32-B627-45E7-BD83-044247AABB7D}" sibTransId="{C864AC1B-3085-47DA-9393-BF96B3DED6DF}"/>
    <dgm:cxn modelId="{A6AE3793-5DFB-46AA-9E56-0C240760BA05}" srcId="{2273AD3B-6770-4CB5-B4D8-CF15A337B494}" destId="{A50E688A-605B-4CFA-968B-9B09E6939A9A}" srcOrd="3" destOrd="0" parTransId="{EEFCD0F3-6804-4709-A425-15D6CBECB972}" sibTransId="{3EF81F89-1B7A-40A5-8E6B-A9F141969AEB}"/>
    <dgm:cxn modelId="{165953A7-FC62-41CD-A8FC-CFA5296D0B62}" type="presOf" srcId="{A50E688A-605B-4CFA-968B-9B09E6939A9A}" destId="{C79C25F9-4334-4A82-992D-77ADC73676AC}" srcOrd="0" destOrd="0" presId="urn:microsoft.com/office/officeart/2018/2/layout/IconVerticalSolidList"/>
    <dgm:cxn modelId="{2269CEAA-E84C-412F-8210-8C6F2482582F}" srcId="{2273AD3B-6770-4CB5-B4D8-CF15A337B494}" destId="{9778EAC5-299D-48AB-A4BE-F1647F586C0A}" srcOrd="1" destOrd="0" parTransId="{7488F9E6-D235-434E-A3EC-52F634D0F855}" sibTransId="{81CA7EAF-07EE-4AB8-B00F-2DFF21434A42}"/>
    <dgm:cxn modelId="{4FD59CA9-3506-4FBB-9823-DE8090628FCD}" type="presOf" srcId="{2273AD3B-6770-4CB5-B4D8-CF15A337B494}" destId="{840216F7-130D-4254-9B71-E48CC5C74654}" srcOrd="0" destOrd="0" presId="urn:microsoft.com/office/officeart/2018/2/layout/IconVerticalSolidList"/>
    <dgm:cxn modelId="{5FBE34E9-7A33-466A-BE3B-58CE72CF9C87}" type="presOf" srcId="{9778EAC5-299D-48AB-A4BE-F1647F586C0A}" destId="{73D25502-5E3F-40AC-9420-91FAA10C0C41}" srcOrd="0" destOrd="0" presId="urn:microsoft.com/office/officeart/2018/2/layout/IconVerticalSolidList"/>
    <dgm:cxn modelId="{17561DFB-1784-4E17-9696-516A78F30EE6}" type="presOf" srcId="{09C44DEC-53C0-4206-BF2E-C5292B76367A}" destId="{F66E0BD6-D174-47DF-BCB4-73FB30DA47D6}" srcOrd="0" destOrd="0" presId="urn:microsoft.com/office/officeart/2018/2/layout/IconVerticalSolidList"/>
    <dgm:cxn modelId="{A5BF8011-8CCB-4E5D-A90C-1AF9D3B8AB18}" srcId="{2273AD3B-6770-4CB5-B4D8-CF15A337B494}" destId="{133E08EE-8E3B-430F-A477-44D60F679A8A}" srcOrd="4" destOrd="0" parTransId="{0448ABC8-D147-4FF4-88AB-811D9AF25F45}" sibTransId="{084E70B1-5576-4B64-AF4A-5BB0E49AB577}"/>
    <dgm:cxn modelId="{8D828459-ABF5-4A33-BAA2-E3A9CA1EE7A8}" type="presOf" srcId="{98BE4229-F3A8-4A29-8010-0EA54A6C46A2}" destId="{E4F8F686-DB44-4FC0-8641-A16F91107DA2}" srcOrd="0" destOrd="0" presId="urn:microsoft.com/office/officeart/2018/2/layout/IconVerticalSolidList"/>
    <dgm:cxn modelId="{E2EF7328-3036-4EEB-968B-13C5AB104B08}" srcId="{2273AD3B-6770-4CB5-B4D8-CF15A337B494}" destId="{09C44DEC-53C0-4206-BF2E-C5292B76367A}" srcOrd="2" destOrd="0" parTransId="{749C2188-2C0C-409C-A260-60D375DA1366}" sibTransId="{D77F5588-BCE9-49E3-A756-67DC1C6EF78E}"/>
    <dgm:cxn modelId="{6EC6D6D6-6FDE-4A3F-8028-D328B1A04403}" type="presParOf" srcId="{840216F7-130D-4254-9B71-E48CC5C74654}" destId="{9A92D248-4CBB-4A6B-9012-9D440341EEDC}" srcOrd="0" destOrd="0" presId="urn:microsoft.com/office/officeart/2018/2/layout/IconVerticalSolidList"/>
    <dgm:cxn modelId="{F60F90FB-3DB9-43BF-A982-41D2071D2552}" type="presParOf" srcId="{9A92D248-4CBB-4A6B-9012-9D440341EEDC}" destId="{80D0EC76-395F-4FE3-96CB-9FAB8DE2845D}" srcOrd="0" destOrd="0" presId="urn:microsoft.com/office/officeart/2018/2/layout/IconVerticalSolidList"/>
    <dgm:cxn modelId="{8BF23E15-0A30-4453-B5C3-64D7A93F671D}" type="presParOf" srcId="{9A92D248-4CBB-4A6B-9012-9D440341EEDC}" destId="{0226CFE3-5028-4E82-BADB-47060EDE1C87}" srcOrd="1" destOrd="0" presId="urn:microsoft.com/office/officeart/2018/2/layout/IconVerticalSolidList"/>
    <dgm:cxn modelId="{170F7CFE-5256-40CC-820F-4F0ADBFF4006}" type="presParOf" srcId="{9A92D248-4CBB-4A6B-9012-9D440341EEDC}" destId="{369D9204-1F81-4F2E-AACA-DD9DE5AEEEA6}" srcOrd="2" destOrd="0" presId="urn:microsoft.com/office/officeart/2018/2/layout/IconVerticalSolidList"/>
    <dgm:cxn modelId="{16407C60-8129-442D-A333-050B5F9C153D}" type="presParOf" srcId="{9A92D248-4CBB-4A6B-9012-9D440341EEDC}" destId="{E4F8F686-DB44-4FC0-8641-A16F91107DA2}" srcOrd="3" destOrd="0" presId="urn:microsoft.com/office/officeart/2018/2/layout/IconVerticalSolidList"/>
    <dgm:cxn modelId="{A353EBCA-02E9-41F4-81E4-E26CAFF148D4}" type="presParOf" srcId="{840216F7-130D-4254-9B71-E48CC5C74654}" destId="{DE751DC7-7176-4413-ACB4-F2B67D943149}" srcOrd="1" destOrd="0" presId="urn:microsoft.com/office/officeart/2018/2/layout/IconVerticalSolidList"/>
    <dgm:cxn modelId="{E17AC5C8-8F4D-4AAC-8123-234B6ED3B70E}" type="presParOf" srcId="{840216F7-130D-4254-9B71-E48CC5C74654}" destId="{B18FFD76-A24C-4CF2-8622-A2D71F465E72}" srcOrd="2" destOrd="0" presId="urn:microsoft.com/office/officeart/2018/2/layout/IconVerticalSolidList"/>
    <dgm:cxn modelId="{7B71CEFE-5FFC-4A56-A377-C8A0E12BCCE0}" type="presParOf" srcId="{B18FFD76-A24C-4CF2-8622-A2D71F465E72}" destId="{57A31227-A40B-496B-A8BF-02E6B05B8759}" srcOrd="0" destOrd="0" presId="urn:microsoft.com/office/officeart/2018/2/layout/IconVerticalSolidList"/>
    <dgm:cxn modelId="{9D44D351-FB54-4E57-9AE9-5BC54613FE8D}" type="presParOf" srcId="{B18FFD76-A24C-4CF2-8622-A2D71F465E72}" destId="{93856710-E7EE-4EB1-8508-B9A3E2FF7ED5}" srcOrd="1" destOrd="0" presId="urn:microsoft.com/office/officeart/2018/2/layout/IconVerticalSolidList"/>
    <dgm:cxn modelId="{1C98CB40-5719-4A78-BB7F-84EE636BC524}" type="presParOf" srcId="{B18FFD76-A24C-4CF2-8622-A2D71F465E72}" destId="{BD4B3FDB-0FA7-4D73-87E9-710506D5EA0A}" srcOrd="2" destOrd="0" presId="urn:microsoft.com/office/officeart/2018/2/layout/IconVerticalSolidList"/>
    <dgm:cxn modelId="{C717D944-E26F-4D05-9CA5-6FA8359DC2CC}" type="presParOf" srcId="{B18FFD76-A24C-4CF2-8622-A2D71F465E72}" destId="{73D25502-5E3F-40AC-9420-91FAA10C0C41}" srcOrd="3" destOrd="0" presId="urn:microsoft.com/office/officeart/2018/2/layout/IconVerticalSolidList"/>
    <dgm:cxn modelId="{70DC4EC7-9777-4FE9-8341-A3FE6EC07A02}" type="presParOf" srcId="{840216F7-130D-4254-9B71-E48CC5C74654}" destId="{0C707EB2-6B20-45C6-9781-657E7AE09A2C}" srcOrd="3" destOrd="0" presId="urn:microsoft.com/office/officeart/2018/2/layout/IconVerticalSolidList"/>
    <dgm:cxn modelId="{632E2D1A-6A89-4C71-9847-F1D516F32FB1}" type="presParOf" srcId="{840216F7-130D-4254-9B71-E48CC5C74654}" destId="{F12DE560-31A5-4B5A-85B1-EAD87E77C896}" srcOrd="4" destOrd="0" presId="urn:microsoft.com/office/officeart/2018/2/layout/IconVerticalSolidList"/>
    <dgm:cxn modelId="{2F621E9E-6A2F-4354-96D8-B47F8DD91B7E}" type="presParOf" srcId="{F12DE560-31A5-4B5A-85B1-EAD87E77C896}" destId="{0D36F3CA-D148-4DE4-A6C0-774E689221B0}" srcOrd="0" destOrd="0" presId="urn:microsoft.com/office/officeart/2018/2/layout/IconVerticalSolidList"/>
    <dgm:cxn modelId="{B13667EB-3CA3-4FD7-8141-EE4AA2170D0B}" type="presParOf" srcId="{F12DE560-31A5-4B5A-85B1-EAD87E77C896}" destId="{0DAF4465-A845-44AF-B9DC-22F963D083A5}" srcOrd="1" destOrd="0" presId="urn:microsoft.com/office/officeart/2018/2/layout/IconVerticalSolidList"/>
    <dgm:cxn modelId="{D8B1B14C-3E5A-4C5B-BE92-445AE4CB72DE}" type="presParOf" srcId="{F12DE560-31A5-4B5A-85B1-EAD87E77C896}" destId="{A4FFEA23-F774-4430-B4C4-3335A461A786}" srcOrd="2" destOrd="0" presId="urn:microsoft.com/office/officeart/2018/2/layout/IconVerticalSolidList"/>
    <dgm:cxn modelId="{68012034-CDDF-4720-9139-ED1BA2089A37}" type="presParOf" srcId="{F12DE560-31A5-4B5A-85B1-EAD87E77C896}" destId="{F66E0BD6-D174-47DF-BCB4-73FB30DA47D6}" srcOrd="3" destOrd="0" presId="urn:microsoft.com/office/officeart/2018/2/layout/IconVerticalSolidList"/>
    <dgm:cxn modelId="{B183F0BA-DCD9-46A2-9ADA-3B8AC719720B}" type="presParOf" srcId="{840216F7-130D-4254-9B71-E48CC5C74654}" destId="{058D2A9D-EAE5-413D-9526-6E8CCBF90A42}" srcOrd="5" destOrd="0" presId="urn:microsoft.com/office/officeart/2018/2/layout/IconVerticalSolidList"/>
    <dgm:cxn modelId="{5E6DF836-AD6A-4D99-9F4A-A8CF20BF476B}" type="presParOf" srcId="{840216F7-130D-4254-9B71-E48CC5C74654}" destId="{3514AADA-9661-430E-8277-8B93223E86C7}" srcOrd="6" destOrd="0" presId="urn:microsoft.com/office/officeart/2018/2/layout/IconVerticalSolidList"/>
    <dgm:cxn modelId="{3414E9F4-AA05-47D7-9A0D-F80BD4E927F3}" type="presParOf" srcId="{3514AADA-9661-430E-8277-8B93223E86C7}" destId="{41C0998F-6BB7-415A-A45B-4F65181FC987}" srcOrd="0" destOrd="0" presId="urn:microsoft.com/office/officeart/2018/2/layout/IconVerticalSolidList"/>
    <dgm:cxn modelId="{5C386490-FD8D-4713-9ECD-A1D205D829A8}" type="presParOf" srcId="{3514AADA-9661-430E-8277-8B93223E86C7}" destId="{F6274742-16C8-45D7-B127-AC378B4058AE}" srcOrd="1" destOrd="0" presId="urn:microsoft.com/office/officeart/2018/2/layout/IconVerticalSolidList"/>
    <dgm:cxn modelId="{639CA177-C9A9-48DB-A8E5-E95BA0397EBB}" type="presParOf" srcId="{3514AADA-9661-430E-8277-8B93223E86C7}" destId="{0FA993A9-D4E3-4084-BE90-45ADB36EECDC}" srcOrd="2" destOrd="0" presId="urn:microsoft.com/office/officeart/2018/2/layout/IconVerticalSolidList"/>
    <dgm:cxn modelId="{FE8CCD88-F218-4526-BE27-63210293AE50}" type="presParOf" srcId="{3514AADA-9661-430E-8277-8B93223E86C7}" destId="{C79C25F9-4334-4A82-992D-77ADC73676AC}" srcOrd="3" destOrd="0" presId="urn:microsoft.com/office/officeart/2018/2/layout/IconVerticalSolidList"/>
    <dgm:cxn modelId="{8B3E9AFE-B55F-4D3D-B59C-B3B37914186F}" type="presParOf" srcId="{840216F7-130D-4254-9B71-E48CC5C74654}" destId="{227FCA10-06BB-4A72-BD71-C193EB8941CE}" srcOrd="7" destOrd="0" presId="urn:microsoft.com/office/officeart/2018/2/layout/IconVerticalSolidList"/>
    <dgm:cxn modelId="{CFDA5448-124D-491C-887F-577679993E05}" type="presParOf" srcId="{840216F7-130D-4254-9B71-E48CC5C74654}" destId="{EC064097-95FC-45D8-89B8-0DB18DC87B79}" srcOrd="8" destOrd="0" presId="urn:microsoft.com/office/officeart/2018/2/layout/IconVerticalSolidList"/>
    <dgm:cxn modelId="{0CF57E54-800D-496F-A3BB-28F9C9189B01}" type="presParOf" srcId="{EC064097-95FC-45D8-89B8-0DB18DC87B79}" destId="{C9610C51-EE96-4290-8E34-F477B856973F}" srcOrd="0" destOrd="0" presId="urn:microsoft.com/office/officeart/2018/2/layout/IconVerticalSolidList"/>
    <dgm:cxn modelId="{C6AC5DDD-ABD5-4569-A2D8-3444F6CB9CDF}" type="presParOf" srcId="{EC064097-95FC-45D8-89B8-0DB18DC87B79}" destId="{74A30870-99ED-4203-B8B2-FD9214451595}" srcOrd="1" destOrd="0" presId="urn:microsoft.com/office/officeart/2018/2/layout/IconVerticalSolidList"/>
    <dgm:cxn modelId="{5B1AD120-297C-4780-90CD-003706A1AA5D}" type="presParOf" srcId="{EC064097-95FC-45D8-89B8-0DB18DC87B79}" destId="{7709D112-6097-4D3F-B734-1F47AE207EB6}" srcOrd="2" destOrd="0" presId="urn:microsoft.com/office/officeart/2018/2/layout/IconVerticalSolidList"/>
    <dgm:cxn modelId="{51F44C7A-DA35-469F-A05A-013D864476F7}" type="presParOf" srcId="{EC064097-95FC-45D8-89B8-0DB18DC87B79}" destId="{F6038A6F-973D-4F14-AA42-C92BA5932D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C0472-1FF2-4C7B-883D-9A020C32FCAA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50EB-7294-4916-AA84-9BFFBBA86D78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7CF31-3BA9-43F2-9BD9-4A2C2A249784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Diabetes is a chronic metabolic disease characterized by elevated levels of blood glucose.</a:t>
          </a:r>
        </a:p>
      </dsp:txBody>
      <dsp:txXfrm>
        <a:off x="1218780" y="450"/>
        <a:ext cx="8949347" cy="1055221"/>
      </dsp:txXfrm>
    </dsp:sp>
    <dsp:sp modelId="{8AE114FF-4E10-4CA8-8B1A-7232E7EB0523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7FFBD-4EF4-4C99-B5EE-5B1DE997F92E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1E479-872A-48B2-A137-6175645B2902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Early detection is critical to prevent complications and reduce healthcare costs.</a:t>
          </a:r>
        </a:p>
      </dsp:txBody>
      <dsp:txXfrm>
        <a:off x="1218780" y="1319477"/>
        <a:ext cx="8949347" cy="1055221"/>
      </dsp:txXfrm>
    </dsp:sp>
    <dsp:sp modelId="{45A8C8F6-07DE-466D-A0EB-BF08C5B23BC4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88357-3F9F-4B9F-8E48-7FF2072A1C3C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D23FE-34FF-4425-9B7D-0ED3FBE3127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This project uses the Pima Indians Diabetes Dataset to evaluate the ability of various machine learning models to predict diabetes.</a:t>
          </a:r>
        </a:p>
      </dsp:txBody>
      <dsp:txXfrm>
        <a:off x="1218780" y="2638503"/>
        <a:ext cx="8949347" cy="1055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BBAA-7737-42D7-A82C-119244ECBAEC}" type="datetimeFigureOut">
              <a:rPr lang="en-IN" smtClean="0"/>
              <a:pPr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2C5BD-1012-480E-9C13-0388AB8F18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addressing this - index &lt;- </a:t>
            </a:r>
            <a:r>
              <a:rPr lang="en-US" dirty="0" err="1"/>
              <a:t>createDataPartition</a:t>
            </a:r>
            <a:r>
              <a:rPr lang="en-US" dirty="0"/>
              <a:t>(</a:t>
            </a:r>
            <a:r>
              <a:rPr lang="en-US" dirty="0" err="1"/>
              <a:t>df$outcome</a:t>
            </a:r>
            <a:r>
              <a:rPr lang="en-US" dirty="0"/>
              <a:t>, p = 0.7, list = FALSE)</a:t>
            </a:r>
          </a:p>
          <a:p>
            <a:r>
              <a:rPr lang="en-US" dirty="0" err="1"/>
              <a:t>ctrl_cv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</a:t>
            </a:r>
          </a:p>
          <a:p>
            <a:r>
              <a:rPr lang="en-US" dirty="0"/>
              <a:t>  method = "cv",</a:t>
            </a:r>
          </a:p>
          <a:p>
            <a:r>
              <a:rPr lang="en-US" dirty="0"/>
              <a:t>  number = 10,</a:t>
            </a:r>
          </a:p>
          <a:p>
            <a:r>
              <a:rPr lang="en-US" dirty="0"/>
              <a:t>  </a:t>
            </a:r>
            <a:r>
              <a:rPr lang="en-US" dirty="0" err="1"/>
              <a:t>classProbs</a:t>
            </a:r>
            <a:r>
              <a:rPr lang="en-US" dirty="0"/>
              <a:t> = TRUE,</a:t>
            </a:r>
          </a:p>
          <a:p>
            <a:r>
              <a:rPr lang="en-US" dirty="0"/>
              <a:t>  </a:t>
            </a:r>
            <a:r>
              <a:rPr lang="en-US" dirty="0" err="1"/>
              <a:t>summaryFunction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b="1" dirty="0" err="1"/>
              <a:t>custom_summary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savePredictions</a:t>
            </a:r>
            <a:r>
              <a:rPr lang="en-US" dirty="0"/>
              <a:t> = "final"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b="1" dirty="0" err="1"/>
              <a:t>custom_summary</a:t>
            </a:r>
            <a:r>
              <a:rPr lang="en-IN" b="1" dirty="0"/>
              <a:t> </a:t>
            </a:r>
            <a:r>
              <a:rPr lang="en-IN" dirty="0"/>
              <a:t>&lt;- function(data, lev = NULL, model = NULL) {</a:t>
            </a:r>
          </a:p>
          <a:p>
            <a:r>
              <a:rPr lang="en-IN" dirty="0"/>
              <a:t>  </a:t>
            </a:r>
            <a:r>
              <a:rPr lang="en-IN" dirty="0" err="1"/>
              <a:t>acc</a:t>
            </a:r>
            <a:r>
              <a:rPr lang="en-IN" dirty="0"/>
              <a:t> &lt;- </a:t>
            </a:r>
            <a:r>
              <a:rPr lang="en-IN" dirty="0" err="1"/>
              <a:t>defaultSummary</a:t>
            </a:r>
            <a:r>
              <a:rPr lang="en-IN" dirty="0"/>
              <a:t>(data, lev, model)</a:t>
            </a:r>
          </a:p>
          <a:p>
            <a:r>
              <a:rPr lang="en-IN" dirty="0"/>
              <a:t>  roc &lt;- </a:t>
            </a:r>
            <a:r>
              <a:rPr lang="en-IN" dirty="0" err="1"/>
              <a:t>twoClassSummary</a:t>
            </a:r>
            <a:r>
              <a:rPr lang="en-IN" dirty="0"/>
              <a:t>(data, lev, model)</a:t>
            </a:r>
          </a:p>
          <a:p>
            <a:r>
              <a:rPr lang="en-IN" dirty="0"/>
              <a:t>  c(</a:t>
            </a:r>
            <a:r>
              <a:rPr lang="en-IN" dirty="0" err="1"/>
              <a:t>acc</a:t>
            </a:r>
            <a:r>
              <a:rPr lang="en-IN" dirty="0"/>
              <a:t>, ROC = roc["ROC"])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74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136 — Correctly classified non-diabetics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37 — Correctly classified diabetics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14 — Non-diabetics predicted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43 — Diabetics predicted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0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120 — Correctly classified non-diabetic patients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44 — Correctly classified diabetic patients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30 — Non-diabetics misclassified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36 — Diabetics missed and classified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130 — Correctly classified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41 — Correctly classified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20 — Non-diabetics incorrectly classified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39 — Diabetics incorrectly classified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3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134 — Non-diabetics correctly predicted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45 — Diabetics correctly predicted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16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35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129 — Correctly identified non-diabetics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40 — Correctly identified diabetics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21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40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2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Naive Bayes</a:t>
            </a:r>
            <a:r>
              <a:rPr lang="en-US" dirty="0"/>
              <a:t> has options like whether it uses a kernel, and how smooth the probability estimates should be. We tested all combinations and found the best one to not to </a:t>
            </a:r>
            <a:r>
              <a:rPr lang="en-IN" dirty="0"/>
              <a:t>not to use a kernel </a:t>
            </a:r>
            <a:endParaRPr lang="en-US" dirty="0"/>
          </a:p>
          <a:p>
            <a:pPr>
              <a:buNone/>
            </a:pPr>
            <a:r>
              <a:rPr lang="en-US" b="1" dirty="0"/>
              <a:t>KNN (K-Nearest Neighbors)</a:t>
            </a:r>
            <a:r>
              <a:rPr lang="en-US" dirty="0"/>
              <a:t> depends on </a:t>
            </a:r>
            <a:r>
              <a:rPr lang="en-US" i="0" dirty="0"/>
              <a:t>how many neighbors it looks at. we tried odd numbers from 3 to 25 and found </a:t>
            </a:r>
            <a:r>
              <a:rPr lang="en-US" b="0" i="0" dirty="0"/>
              <a:t>that 21 neighbors </a:t>
            </a:r>
            <a:r>
              <a:rPr lang="en-US" i="0" dirty="0"/>
              <a:t>worked best as it </a:t>
            </a:r>
            <a:r>
              <a:rPr lang="en-IN" i="0" dirty="0"/>
              <a:t>gave the highest accuracy.</a:t>
            </a:r>
            <a:endParaRPr lang="en-US" i="0" dirty="0"/>
          </a:p>
          <a:p>
            <a:pPr>
              <a:buNone/>
            </a:pPr>
            <a:r>
              <a:rPr lang="en-US" b="1" i="0" dirty="0"/>
              <a:t>Decision Tree</a:t>
            </a:r>
            <a:r>
              <a:rPr lang="en-US" i="0" dirty="0"/>
              <a:t> models need a setting called the complexity parameter (cp), which controls how simple or detailed the tree is. We tested different </a:t>
            </a:r>
            <a:r>
              <a:rPr lang="en-US" b="0" i="0" dirty="0"/>
              <a:t>values and found the best one as </a:t>
            </a:r>
            <a:r>
              <a:rPr lang="en-IN" b="0" i="0" dirty="0"/>
              <a:t>when cp = 0.041.</a:t>
            </a:r>
            <a:endParaRPr lang="en-US" b="0" i="0" dirty="0"/>
          </a:p>
          <a:p>
            <a:r>
              <a:rPr lang="en-US" b="1" dirty="0"/>
              <a:t>SVM (Support Vector Machine)</a:t>
            </a:r>
            <a:r>
              <a:rPr lang="en-US" dirty="0"/>
              <a:t> has two main settings: , which controls how much we allow </a:t>
            </a:r>
            <a:r>
              <a:rPr lang="en-US" b="0" dirty="0"/>
              <a:t>mistakes, and sigma, which controls the shape of the boundary.</a:t>
            </a:r>
            <a:br>
              <a:rPr lang="en-US" b="0" dirty="0"/>
            </a:br>
            <a:r>
              <a:rPr lang="en-US" b="0" dirty="0"/>
              <a:t>After testing a range of values, the best combination was C = 0.25 and sigma = 0.0625.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0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7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Histograms were plotted to visualize feature distributions across diabetic and non-diabetic classes.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corrplot</a:t>
            </a:r>
            <a:r>
              <a:rPr lang="en-US" dirty="0"/>
              <a:t>() to identify feature correlations. It helps detect multicollinearity and understand variable relationships.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4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Visualized interactions among key features using </a:t>
            </a:r>
            <a:r>
              <a:rPr lang="en-US" dirty="0" err="1"/>
              <a:t>ggpairs</a:t>
            </a:r>
            <a:r>
              <a:rPr lang="en-US" dirty="0"/>
              <a:t>() grouped by outcome</a:t>
            </a:r>
            <a:r>
              <a:rPr lang="en-US" b="0" dirty="0"/>
              <a:t>. Examine non-linear patterns, outliers, and clusters.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0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was performed to reduce dimensionality and to visualize class separation potential.</a:t>
            </a:r>
            <a:br>
              <a:rPr lang="en-US" dirty="0"/>
            </a:br>
            <a:r>
              <a:rPr lang="en-US" dirty="0"/>
              <a:t>A 2D PCA plot showed moderate class separability based on the top 2 principal components.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0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6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enhance model performance by enabling models to learn non-linear relationships without changing their core structure. Included this second order terms in </a:t>
            </a:r>
            <a:r>
              <a:rPr lang="en-IN" dirty="0"/>
              <a:t>Logistic, LDA, QDA, NB. KNN, SVM, Tree methods handle interactions implicitly, so its not used in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7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134 — Correctly predicted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44 — Correctly predicted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16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36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0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133 — Correct predictions for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43 — Correct predictions for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17 — Non-diabetics predicted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37 — Diabetics predicted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1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031C8B-7F18-881E-D985-E1E00636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98F78-819E-2E62-17B6-FD1DF264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Diabetes Classification Project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BB21937-B20F-C5C5-1C90-B2F60AF3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G.KRANTHI KUMAR REDDY</a:t>
            </a:r>
            <a:endParaRPr lang="en-IN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="" xmlns:a16="http://schemas.microsoft.com/office/drawing/2014/main" id="{E45CA849-654C-4173-AD99-B3A2528275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CB315-B393-7089-2AA7-56E843D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EDA - PCA</a:t>
            </a:r>
            <a:endParaRPr lang="en-IN" sz="3600"/>
          </a:p>
        </p:txBody>
      </p:sp>
      <p:sp>
        <p:nvSpPr>
          <p:cNvPr id="5140" name="Rectangle 5139">
            <a:extLst>
              <a:ext uri="{FF2B5EF4-FFF2-40B4-BE49-F238E27FC236}">
                <a16:creationId xmlns="" xmlns:a16="http://schemas.microsoft.com/office/drawing/2014/main" id="{3E23A947-2D45-4208-AE2B-64948C87A3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="" xmlns:a16="http://schemas.microsoft.com/office/drawing/2014/main" id="{3BECA831-850D-94FB-7014-9229902C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888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41" name="Rectangle 5140">
            <a:extLst>
              <a:ext uri="{FF2B5EF4-FFF2-40B4-BE49-F238E27FC236}">
                <a16:creationId xmlns="" xmlns:a16="http://schemas.microsoft.com/office/drawing/2014/main" id="{E5BBB0F9-6A59-4D02-A9C7-A2D6516684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B57A9E-3B73-6CA0-32E0-A8C2B5D8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147" y="2020824"/>
            <a:ext cx="4086085" cy="395935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two principal components (PC1 &amp; PC2) explain the most variance in the dataset.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some class separation, but overlap exists.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Diabetic and non-diabetic patients cluster in different regions, but are not clearly separable.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PCA suggests non-linear patterns are present and SVM is used.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="" xmlns:a16="http://schemas.microsoft.com/office/drawing/2014/main" id="{B23FE733-F95B-4DF6-AFC5-BEEB3577C4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="" xmlns:a16="http://schemas.microsoft.com/office/drawing/2014/main" id="{9080D120-BD54-46E1-BA37-82F5E8089E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3ACC5B02-6B6B-87E3-9D6D-1804022D889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196" y="978408"/>
            <a:ext cx="6007608" cy="1106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PCA + Lasso</a:t>
            </a:r>
            <a:endParaRPr lang="en-IN" sz="2800" dirty="0"/>
          </a:p>
        </p:txBody>
      </p:sp>
      <p:sp>
        <p:nvSpPr>
          <p:cNvPr id="1041" name="Rectangle 1040">
            <a:extLst>
              <a:ext uri="{FF2B5EF4-FFF2-40B4-BE49-F238E27FC236}">
                <a16:creationId xmlns="" xmlns:a16="http://schemas.microsoft.com/office/drawing/2014/main" id="{81D83946-74FA-498A-AC80-9926F041B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="" xmlns:a16="http://schemas.microsoft.com/office/drawing/2014/main" id="{5060D983-8B52-443A-8183-2A1DE0561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Content Placeholder 1033">
            <a:extLst>
              <a:ext uri="{FF2B5EF4-FFF2-40B4-BE49-F238E27FC236}">
                <a16:creationId xmlns="" xmlns:a16="http://schemas.microsoft.com/office/drawing/2014/main" id="{8F225B46-06EC-6658-D427-AF8AF1A4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0" y="2128144"/>
            <a:ext cx="6915227" cy="39898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scree plot shows that the first two principal components (PC1 &amp; PC2) account for the largest proportion of variance.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LASSO was applied on PCA components.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Key non-zero coefficients include: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PC1: -0.87 which is strong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PC6: +0.72 is also strong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PC3, PC7: moderate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PC5, PC8: minimal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suggests that dimensionality reduction via PCA, followed by LASSO, can identify and retain the most predictive components while discarding noise.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5D4B651-7175-F22E-9C58-EC5A4071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37651" y="233916"/>
            <a:ext cx="4754349" cy="24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ed image">
            <a:extLst>
              <a:ext uri="{FF2B5EF4-FFF2-40B4-BE49-F238E27FC236}">
                <a16:creationId xmlns="" xmlns:a16="http://schemas.microsoft.com/office/drawing/2014/main" id="{46CF9E18-1CD1-67DF-E099-957F55FB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8808" y="2817628"/>
            <a:ext cx="4803192" cy="398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PCA is not ideal for model building on this dataset: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070340"/>
            <a:ext cx="10168128" cy="4787660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Loss of Interpretability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-:In PCA, original features (like Glucose, BMI, Age) are combined into components (PC1, PC2, etc.) ,These principal components are abstract — you can’t easily say "PC1 means high glucose."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medical datasets (like diabetes), you want models where you can explain: "Higher glucose → Higher diabetes risk."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you use PCA, this clear interpretation is lost.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Original Features Are Already Strong -: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Glucose, BMI, and Age individually show good separation between diabetic and non-diabetic. So, transforming them with PCA is unnecessary.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more useful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when: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have very high-dimensional data (hundreds/thousands of features), Or many features are highly redundant.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your case: Only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8 features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they're useful individually.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Assumes Linear Structure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works by finding linear combinations of features.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But diabetes prediction may involve nonlinear relationships (e.g., glucose × age interaction).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models like SVMs, Decision Trees, or even Feature Engineering (with interactions and squares) are better than applying PCA alone.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="" xmlns:a16="http://schemas.microsoft.com/office/drawing/2014/main" id="{84ECDE7A-6944-466D-8FFE-149A29BA6B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="" xmlns:a16="http://schemas.microsoft.com/office/drawing/2014/main" id="{B3420082-9415-44EC-802E-C77D71D59C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="" xmlns:a16="http://schemas.microsoft.com/office/drawing/2014/main" id="{55A52C45-1FCB-4636-A80F-2849B8226C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B19F91-F6DA-F455-3E0F-D46942B6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68EB4DD-3704-43AD-92B3-C4E0C6EA92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F75C4E-A5A5-FCD6-23F9-B8A328F7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59" r="2" b="6562"/>
          <a:stretch/>
        </p:blipFill>
        <p:spPr>
          <a:xfrm>
            <a:off x="54062" y="2478024"/>
            <a:ext cx="570878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A230B7-C460-6DBC-04AA-DE98AE03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848" y="2276855"/>
            <a:ext cx="6375090" cy="420816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Added second-order terms such as squared and interaction features to allow linear models to capture non-linear relationships.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Squared features: glucose², bmi², age², insulin²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Interaction terms: glucose ×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glucose × age,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× age, glucose × insulin,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× insulin, age × insulin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will capture interaction effects between key predictors.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provide improved AUC and accuracy for linear classifiers.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Also helped bridge the performance gap between linear and non-linear models.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80AD67-C5CA-4918-B4BB-C359BB03E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2EF18-949C-169A-44B4-7C58E45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Model Training</a:t>
            </a:r>
            <a:endParaRPr lang="en-IN" sz="5200"/>
          </a:p>
        </p:txBody>
      </p:sp>
      <p:pic>
        <p:nvPicPr>
          <p:cNvPr id="5" name="Picture 4" descr="Color pencils drawing curves on background">
            <a:extLst>
              <a:ext uri="{FF2B5EF4-FFF2-40B4-BE49-F238E27FC236}">
                <a16:creationId xmlns="" xmlns:a16="http://schemas.microsoft.com/office/drawing/2014/main" id="{9148A395-A6A3-7220-F00D-2285A169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50" r="-1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="" xmlns:a16="http://schemas.microsoft.com/office/drawing/2014/main" id="{EABAD4DA-87BA-4F70-9EF0-45C6BCF17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5128D9-2797-47FA-B6FE-EC24E6B84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665079-7404-C9EE-2ED7-B4B417E2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split: 70% Training, 30% Testing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createDataPartition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(stratified sampling) to preserve class balance.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Trained 7 supervised classifiers: Logistic Regression, LDA, QDA, Naive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KNN, Decision Tree, SVM.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model trained on the training set and evaluated on the test set.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Applied 10-fold cross-validation using caret.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IN" sz="1800" dirty="0"/>
          </a:p>
          <a:p>
            <a:pPr>
              <a:lnSpc>
                <a:spcPct val="10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30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F94AA2BD-2E3F-4B1D-8127-5744B8115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74BDF-2D1C-AD9C-F5BC-C64FE03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Evaluation Metrics</a:t>
            </a:r>
            <a:endParaRPr lang="en-IN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BD02261-2DC8-4AA8-9E16-7751AE8924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D752CF2-2291-40B5-B462-C17B174C10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555C6-9C20-5D60-E54C-D212ECBE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5572228" cy="3584448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Evaluated models using confusion matrix, ROC, AUC.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Performed hyperparameter tuning (KNN, SVM, Tree)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tuneGrid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bestTune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values for final comparison 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CV accuracy and AUC over 10 folds to compare models and to avoid overfitting to the test set.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="" xmlns:a16="http://schemas.microsoft.com/office/drawing/2014/main" id="{04B41FD7-2545-0F6C-32D6-8692814C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19" r="7397"/>
          <a:stretch/>
        </p:blipFill>
        <p:spPr>
          <a:xfrm>
            <a:off x="6208294" y="10"/>
            <a:ext cx="5983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39511-B850-3C95-782A-877EFC43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Logistic Regression</a:t>
            </a:r>
            <a:endParaRPr lang="en-IN" sz="360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="" xmlns:a16="http://schemas.microsoft.com/office/drawing/2014/main" id="{D1CB5064-14A3-F223-FC97-F6CE87D5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9" r="22008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84A283-80F0-8BA4-220C-911A1253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061" y="1806146"/>
            <a:ext cx="3850810" cy="4258254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77.39%, which means strong overall performance on the test set.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0.8489 reflects excellent ability to distinguish between diabetic and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model is conservative and favors non-diabetic predictions  but shows slightly higher Type II error.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1F73D17-C2C8-BAC0-B72C-844B71AA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513" y="1721922"/>
            <a:ext cx="3558848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83C77-124F-1A35-7541-C27BB62F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Linear Discriminant Analysis</a:t>
            </a:r>
            <a:endParaRPr lang="en-I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een line graph with white text&#10;&#10;AI-generated content may be incorrect.">
            <a:extLst>
              <a:ext uri="{FF2B5EF4-FFF2-40B4-BE49-F238E27FC236}">
                <a16:creationId xmlns="" xmlns:a16="http://schemas.microsoft.com/office/drawing/2014/main" id="{0CC69F64-B9F4-CAA8-2D09-A5BA9CB3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53" r="27664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C7531D-A06C-F092-E7F7-AA57A1A5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47" y="1816768"/>
            <a:ext cx="3536419" cy="4425714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76.52%, showing strong generalization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0.8533 indicates a very strong discriminative ability between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performs well and correctly identifies non-diabetics with moderate Type II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527B20-8D45-D8FB-C563-10015D73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799" y="1620579"/>
            <a:ext cx="324640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21990-B033-5FE2-28C9-B09BAA5E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IN" sz="3600"/>
              <a:t>Quadratic Discriminant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8E90CC-E08E-8C99-BCC7-DA2BD3D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39" r="28679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06580B-949A-74AD-EBA4-EAAF9B50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776" y="2002526"/>
            <a:ext cx="3452885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75.22% indicating solid classification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0.8532 showing t ability to separate diabetic vs.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QDA performs well overall, especially in identifying non-diabetics with higher Type II error 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DF310CF-6B98-B248-A406-ED0C15F7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90" y="1922928"/>
            <a:ext cx="3467400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9F4FB-0838-2D3D-6F58-F57781F4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Naïve Bayes</a:t>
            </a:r>
            <a:endParaRPr lang="en-IN" sz="360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B7A3FE-D30C-A256-DFFC-06106DA9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20" r="6380" b="-1"/>
          <a:stretch/>
        </p:blipFill>
        <p:spPr>
          <a:xfrm>
            <a:off x="128016" y="1721922"/>
            <a:ext cx="4960380" cy="452056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80B82CB-694C-29B3-F86B-7B70201A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941" y="2020824"/>
            <a:ext cx="3753106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71.3%, which is a moderate overall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0.8229, indicates strong ability to discriminate between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Naive Bayes performs well and is very fast and easy to implement. It tends to generate more Type I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053BDC-F342-FD40-8CEE-32F00519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50" y="1721922"/>
            <a:ext cx="340643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10D22-416C-845C-B69C-4E58097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BCE7B18C-FB31-154F-9F4C-DC18A3241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8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8121E-2DE5-FC02-0D2E-EA3DF827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IN" sz="3600"/>
              <a:t>K-Nearest Neighbors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="" xmlns:a16="http://schemas.microsoft.com/office/drawing/2014/main" id="{81ED5758-5D40-9B78-C74C-C537E2A0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78" r="28440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1D0934-E0AB-2CD7-EA9E-3D80274C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379" y="2020824"/>
            <a:ext cx="3415687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74.35% indicates good overall model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0.8307, showing strong ability to distinguish diabetic from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KNN performs well in identifying non-diabetic patients but exhibits a relatively high Type II error rate which means it misses more actual diabetics.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4AD472-1783-AB85-73F8-E2B34F7E4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47" y="1721922"/>
            <a:ext cx="328450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00C2BB-1DB7-F16A-343F-F4DFA6C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Decision Trees</a:t>
            </a:r>
            <a:endParaRPr lang="en-IN" sz="36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565D7E8-28B9-8C65-B5E1-F545985B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02" r="23397" b="-1"/>
          <a:stretch/>
        </p:blipFill>
        <p:spPr>
          <a:xfrm>
            <a:off x="4226837" y="1721922"/>
            <a:ext cx="3714128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65840-E67C-CC81-48C3-98202F6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7" y="2020824"/>
            <a:ext cx="3324443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77.83%, indicates strong and consistent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0.8237, confirming the model's good ability to separate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Decision Tree demonstrates high sensitivity (low Type II error), making it effective at catching diabetics.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70B659E-2B63-F429-6B4B-4B647621B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4" y="1820384"/>
            <a:ext cx="3391194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21516CB1-E8C8-4751-B6A6-46B2D1E72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38D1B-44F6-3A0D-AB8B-F2CA17C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Support Vector Machine</a:t>
            </a:r>
            <a:endParaRPr lang="en-IN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0C0C0D1-E79A-41FF-8322-256F6DD1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6FB32F1-093D-E757-EB32-D951D699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6" r="28552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395FA420-5595-49D1-9D5F-79EC43B55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410ECE-5450-1783-1C35-697AEF43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923" y="2020824"/>
            <a:ext cx="3681868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73.48%, reflecting a solid predictive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0.8268, indicating strong ability to discriminate between diabetic and non-diabetic individuals.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SVM shows high sensitivity, meaning it does well in detecting non-diabetic patients.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has moderate Type II error. Strong AUC and hyperparameter tuning make it a good  non-linear classifier.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C638D8-1297-FD3D-C7FE-B5E513F5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37" y="1833691"/>
            <a:ext cx="329212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36DC8-B803-85F6-DEF3-5794BCB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3400"/>
              <a:t>Hyperparameters used in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79899F-D429-6195-5F9D-C8FF9C3D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LDA, QDA, and Logistic Regression do not have tunable hyperparameters, we used cross-validation to evaluate their performance consistently.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all other models, tuning was done via grid search. The values are given in the table.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2F74C3E-6B43-3600-BF8F-B4FB929D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33309"/>
              </p:ext>
            </p:extLst>
          </p:nvPr>
        </p:nvGraphicFramePr>
        <p:xfrm>
          <a:off x="5385816" y="1398495"/>
          <a:ext cx="6440426" cy="487321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71449">
                  <a:extLst>
                    <a:ext uri="{9D8B030D-6E8A-4147-A177-3AD203B41FA5}">
                      <a16:colId xmlns="" xmlns:a16="http://schemas.microsoft.com/office/drawing/2014/main" val="509851522"/>
                    </a:ext>
                  </a:extLst>
                </a:gridCol>
                <a:gridCol w="1274344">
                  <a:extLst>
                    <a:ext uri="{9D8B030D-6E8A-4147-A177-3AD203B41FA5}">
                      <a16:colId xmlns="" xmlns:a16="http://schemas.microsoft.com/office/drawing/2014/main" val="1623482319"/>
                    </a:ext>
                  </a:extLst>
                </a:gridCol>
                <a:gridCol w="2170613">
                  <a:extLst>
                    <a:ext uri="{9D8B030D-6E8A-4147-A177-3AD203B41FA5}">
                      <a16:colId xmlns="" xmlns:a16="http://schemas.microsoft.com/office/drawing/2014/main" val="91120736"/>
                    </a:ext>
                  </a:extLst>
                </a:gridCol>
                <a:gridCol w="1824020">
                  <a:extLst>
                    <a:ext uri="{9D8B030D-6E8A-4147-A177-3AD203B41FA5}">
                      <a16:colId xmlns="" xmlns:a16="http://schemas.microsoft.com/office/drawing/2014/main" val="2236835398"/>
                    </a:ext>
                  </a:extLst>
                </a:gridCol>
              </a:tblGrid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Model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Tunable Parameters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Grid Searched Values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Best Tuned Values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="" xmlns:a16="http://schemas.microsoft.com/office/drawing/2014/main" val="3845438961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Naive Bayes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usekernel, laplace, adjust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 = TRUE/FALSE, laplace = 0:2, adjust = 1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 = FALSE, laplace = 0, adjust = 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="" xmlns:a16="http://schemas.microsoft.com/office/drawing/2014/main" val="1576169239"/>
                  </a:ext>
                </a:extLst>
              </a:tr>
              <a:tr h="634677">
                <a:tc>
                  <a:txBody>
                    <a:bodyPr/>
                    <a:lstStyle/>
                    <a:p>
                      <a:r>
                        <a:rPr lang="en-IN" sz="1300" b="1"/>
                        <a:t>KNN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k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pl-PL" sz="1300"/>
                        <a:t>k = 3 to 25 (odd)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k = 21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="" xmlns:a16="http://schemas.microsoft.com/office/drawing/2014/main" val="4028499981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Decision Tree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cp (complexity param)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cp = 0.001 to 0.05 (step 0.005)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cp = 0.041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="" xmlns:a16="http://schemas.microsoft.com/office/drawing/2014/main" val="2070957092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SVM (Radial Kernel)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C, sigma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da-DK" sz="1300" dirty="0"/>
                        <a:t>C = 2^(-2:2), sigma = 2^(-5:1)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 = 0.25, sigma = 0.0625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="" xmlns:a16="http://schemas.microsoft.com/office/drawing/2014/main" val="262319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4E67B-A28E-376D-091B-B1EDCDFA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2900"/>
              <a:t>KNN Hyperparameter Tuning: Accuracy vs. 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9329162-F398-271A-C263-BC8ED1F9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386" y="2684095"/>
            <a:ext cx="5194430" cy="3921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KNN performance depends on the value of K.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We tested K values from 3 to 25 using 10-fold cross-validation.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model achieved the highest accuracy at K = 13.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increasing K values cause fluctuations and performance drops.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This tuning helps identify the optimal complexity for best generalization.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A8DBF4-717D-0060-9C98-65DFE770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95478"/>
            <a:ext cx="6440424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B23FE733-F95B-4DF6-AFC5-BEEB3577C4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="" xmlns:a16="http://schemas.microsoft.com/office/drawing/2014/main" id="{9080D120-BD54-46E1-BA37-82F5E8089E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A54FD-F581-842A-77C3-1A621DB2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Model Comparison</a:t>
            </a:r>
            <a:endParaRPr lang="en-IN" sz="280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81D83946-74FA-498A-AC80-9926F041B5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060D983-8B52-443A-8183-2A1DE0561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07B83-E0CA-C890-EFE0-7F320195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5" y="2084831"/>
            <a:ext cx="6503287" cy="459262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highest cross-validation accuracy was achieved by Logistic Regression (77.51%), followed closely by LDA (78.45%) and SVM (78.06%). Decision Tree has the lowest CV Accuracy (73.97%)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best cross-validated AUC was observed in LDA (0.8458), followed closely by Logistic Regression (0.8323) and QDA (0.8041).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shows both high Accuracy and high AUC, making it the most balanced and reliable model.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QDA and Naive Bayes perform well, but QDA has slightly better AUC.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KNN and SVM are strong, especially with tuning, but less interpretable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38A5E0-1BFC-557F-E72A-F8776D11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68" y="205218"/>
            <a:ext cx="5300209" cy="220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D6615C6-E30D-8BA6-8BD6-D186077FD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82" y="2334433"/>
            <a:ext cx="5330725" cy="37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560AFAAC-EA6C-45A9-9E03-C9C9F0193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="" xmlns:a16="http://schemas.microsoft.com/office/drawing/2014/main" id="{60946BD4-BEC6-C794-C875-15708B1E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77" r="758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="" xmlns:a16="http://schemas.microsoft.com/office/drawing/2014/main" id="{83549E37-C86B-4401-90BD-D8BF83859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="" xmlns:a16="http://schemas.microsoft.com/office/drawing/2014/main" id="{8A17784E-76D8-4521-A77D-0D2EBB923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83ACB-4719-A294-D9C3-1783A38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Results</a:t>
            </a:r>
            <a:endParaRPr lang="en-IN" sz="340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0036C6B-F09C-4EAB-AE02-8D056EE748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C8D5885-2804-4D3C-BE31-902E4D3279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C23C51-B41A-4050-D38B-6D67E4A4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top recommended models are: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is the most balanced model, offering high accuracy, highest AUC, and consistency across both CV and test evaluations.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SVM for highest CV accuracy (with tuning).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Logistic Regression as a reliable, explainable baseline.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6D1A2CED-DA9B-4CCF-8215-CFC65FE71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62DFC44-A40C-4573-9230-B3EDB3EC8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EB542-B965-591B-0A50-F9BEEBEB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5589D35-CF9F-4DE9-A792-8571A09E9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C64820BF-E697-E9DD-C61B-735CB8113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97887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6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2C9A9DA9-7DC8-488B-A882-123947B0F3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57F6BDD4-E066-4008-8011-6CC31AEB4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E3E1D-32DA-42BB-B625-E7599F6A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Objectives</a:t>
            </a:r>
            <a:endParaRPr lang="en-IN" sz="320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711A8FB-68FC-45FC-B01E-38F809E2D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A865FE3-5FC9-4049-87CF-30019C46C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7A47D4-5D59-B5C7-3A97-72A53F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multiple classification techniques to predict diabetes.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Compare the performance of Logistic Regression, LDA, QDA,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NaiveBayes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KNN, Decision Trees and SVM.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Evaluate model performance using ROC curves and AUC scores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goal is to develop an accurate model to predict diabetes using various classification techniques and evaluate their performance for early diabetes detection.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3D stairs design">
            <a:extLst>
              <a:ext uri="{FF2B5EF4-FFF2-40B4-BE49-F238E27FC236}">
                <a16:creationId xmlns="" xmlns:a16="http://schemas.microsoft.com/office/drawing/2014/main" id="{F51F16A5-A8CA-C1CC-C644-58F5712E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82" r="22018"/>
          <a:stretch/>
        </p:blipFill>
        <p:spPr>
          <a:xfrm>
            <a:off x="7922440" y="630936"/>
            <a:ext cx="3612404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80AD67-C5CA-4918-B4BB-C359BB03E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B5A509-175E-693A-541E-35C5A281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IN" sz="5200"/>
              <a:t>Dataset Overview</a:t>
            </a: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="" xmlns:a16="http://schemas.microsoft.com/office/drawing/2014/main" id="{047B0D8C-F865-04E4-4223-0C9D0112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51" r="30497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="" xmlns:a16="http://schemas.microsoft.com/office/drawing/2014/main" id="{EABAD4DA-87BA-4F70-9EF0-45C6BCF17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5128D9-2797-47FA-B6FE-EC24E6B84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FA233D-EC9C-7159-8316-56765F35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dataset contains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8-numerical variables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as glucose level, BMI, age, insulin, blood pressure, pregnancy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SkinThickness, DiabetesPedigreeFunction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outcome as a classification.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768 observations from patients with relevant health records.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Target: Binary outcome (Diabetic / Non-diabetic)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275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380AD67-C5CA-4918-B4BB-C359BB03EE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50011-D257-71E4-28AC-21E3DFD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Data Cleaning &amp; Preprocessing</a:t>
            </a:r>
            <a:endParaRPr lang="en-IN" sz="5200"/>
          </a:p>
        </p:txBody>
      </p:sp>
      <p:pic>
        <p:nvPicPr>
          <p:cNvPr id="5" name="Picture 4" descr="Test tubes with samples on a test tube rack">
            <a:extLst>
              <a:ext uri="{FF2B5EF4-FFF2-40B4-BE49-F238E27FC236}">
                <a16:creationId xmlns="" xmlns:a16="http://schemas.microsoft.com/office/drawing/2014/main" id="{A0E53F3C-9B77-19C5-11E4-6F591213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06" r="24842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="" xmlns:a16="http://schemas.microsoft.com/office/drawing/2014/main" id="{EABAD4DA-87BA-4F70-9EF0-45C6BCF17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5128D9-2797-47FA-B6FE-EC24E6B84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B29623D6-9044-2DCF-E672-128C87C5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Converted all column names to lowercase for consistency and code readability.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Zero values in critical medical features like glucose,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bloodpressure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etc., were replaced with NA.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Missing values were imputed using median imputation to preserve distribution while reducing bias.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target variable outcome was converted to a factor with labels: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 → Non-diabetic, 1 → Diabetic 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432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B9EE3F3-89B7-43C3-8651-C4C968309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FA6CDD-BF86-0E9B-B62F-0E6C2728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EDA – Check Class Imbalance</a:t>
            </a:r>
            <a:endParaRPr lang="en-IN" sz="34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3AE4636-AEEC-45D6-84D4-7AC2DA48EC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D9CE0F4-2EB2-4F1F-8AAC-DB3571D9FE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1BBD2-1289-C562-B58B-6432B6CA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408446"/>
            <a:ext cx="5335523" cy="421469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dataset contains imbalanced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Non-diabetic cases account for approximately 65% of the data.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Diabetic cases make up only around 35%.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class imbalance needs to be considered during modeling to avoid biased predictions.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Techniques like stratified cross-validation or AUC-based model evaluation are used.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425FFD-9F1C-06CE-104A-1B7ADF2F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223155"/>
            <a:ext cx="6265484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=""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=""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C2C27-DB23-0806-A609-D4741454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EDA – Feature Distribution Analysis</a:t>
            </a:r>
            <a:endParaRPr lang="en-IN" sz="240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73CC6D-3E3D-D247-3285-F284DCD5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523743"/>
            <a:ext cx="3438906" cy="320725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Diabetic individuals have higher glucose and higher BMI levels, showing strong class separation.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Diabetic patients are slightly older and have more pregnancies on average which means these are important demographic predictors.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Insulin and skin thickness show right-skewed distributions for both classes. Insulin values have wide variability, and outliers are present.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Glucose, BMI, and age are the strongest variables for diabetes prediction.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97B9EEB-B795-B961-23B8-B79B61FA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266" b="1"/>
          <a:stretch/>
        </p:blipFill>
        <p:spPr>
          <a:xfrm>
            <a:off x="3921760" y="591190"/>
            <a:ext cx="8198659" cy="55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F94AA2BD-2E3F-4B1D-8127-5744B8115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F8BD3-36A4-0E97-A824-7C7801C8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EDA – Correlation Analysis</a:t>
            </a:r>
            <a:endParaRPr lang="en-IN" sz="340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BD02261-2DC8-4AA8-9E16-7751AE8924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D752CF2-2291-40B5-B462-C17B174C10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2A81B9-223F-E711-DDF3-95CFABA9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features show low to moderate correlation with each other.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Glucose, BMI, and Age maintain independent predictive value.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Highest correlated variables are: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SkinThickness &amp; BMI: 0.54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Pregnancies &amp; Age: 0.54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 &amp; Insulin: 0.42</a:t>
            </a:r>
          </a:p>
          <a:p>
            <a:endParaRPr lang="en-US" sz="1700" dirty="0"/>
          </a:p>
          <a:p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9691C0B-EE21-8670-EDCB-59670085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69" r="11054" b="-1"/>
          <a:stretch/>
        </p:blipFill>
        <p:spPr>
          <a:xfrm>
            <a:off x="4896572" y="-3370"/>
            <a:ext cx="6883948" cy="670496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0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="" xmlns:a16="http://schemas.microsoft.com/office/drawing/2014/main" id="{5116E49A-CA4D-4983-969D-19FE3C55F3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7" name="Rectangle 4116">
            <a:extLst>
              <a:ext uri="{FF2B5EF4-FFF2-40B4-BE49-F238E27FC236}">
                <a16:creationId xmlns="" xmlns:a16="http://schemas.microsoft.com/office/drawing/2014/main" id="{57F6BDD4-E066-4008-8011-6CC31AEB4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01244-98E0-4E5F-593B-895E418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EDA – Pair Plots</a:t>
            </a:r>
            <a:endParaRPr lang="en-IN" sz="2800"/>
          </a:p>
        </p:txBody>
      </p:sp>
      <p:pic>
        <p:nvPicPr>
          <p:cNvPr id="4099" name="Picture 3" descr="Uploaded image">
            <a:extLst>
              <a:ext uri="{FF2B5EF4-FFF2-40B4-BE49-F238E27FC236}">
                <a16:creationId xmlns="" xmlns:a16="http://schemas.microsoft.com/office/drawing/2014/main" id="{43D3F5D2-9693-5320-2CEE-D73DD7B9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0851" y="1423358"/>
            <a:ext cx="6932592" cy="44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Rectangle 4117">
            <a:extLst>
              <a:ext uri="{FF2B5EF4-FFF2-40B4-BE49-F238E27FC236}">
                <a16:creationId xmlns="" xmlns:a16="http://schemas.microsoft.com/office/drawing/2014/main" id="{2711A8FB-68FC-45FC-B01E-38F809E2D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="" xmlns:a16="http://schemas.microsoft.com/office/drawing/2014/main" id="{281E2DF8-F6D8-4E5C-B76E-E082FD8C1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3E8B4-C6A0-D105-799E-093C410A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843892" cy="41134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 shows the strongest overall correlation with insulin (0.419), especially in non-diabetics (0.444), indicating glucose-insulin interplay in healthy individuals.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Age &amp;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glucose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have moderate positive correlation (0.267 overall, 0.218 in non-diabetics) — older individuals tend to have more pregnancies.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BMI vs. SkinThickness show meaningful correlation only in non-diabetics — diabetic patterns are more scattered.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2515</Words>
  <Application>Microsoft Office PowerPoint</Application>
  <PresentationFormat>Custom</PresentationFormat>
  <Paragraphs>231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AccentBoxVTI</vt:lpstr>
      <vt:lpstr>Diabetes Classification Project</vt:lpstr>
      <vt:lpstr>Introduction</vt:lpstr>
      <vt:lpstr>Objectives</vt:lpstr>
      <vt:lpstr>Dataset Overview</vt:lpstr>
      <vt:lpstr>Data Cleaning &amp; Preprocessing</vt:lpstr>
      <vt:lpstr>EDA – Check Class Imbalance</vt:lpstr>
      <vt:lpstr>EDA – Feature Distribution Analysis</vt:lpstr>
      <vt:lpstr>EDA – Correlation Analysis</vt:lpstr>
      <vt:lpstr>EDA – Pair Plots</vt:lpstr>
      <vt:lpstr>EDA - PCA</vt:lpstr>
      <vt:lpstr>PCA + Lasso</vt:lpstr>
      <vt:lpstr>why PCA is not ideal for model building on this dataset:</vt:lpstr>
      <vt:lpstr>Feature Engineering</vt:lpstr>
      <vt:lpstr>Model Training</vt:lpstr>
      <vt:lpstr>Evaluation Metrics</vt:lpstr>
      <vt:lpstr>Logistic Regression</vt:lpstr>
      <vt:lpstr>Linear Discriminant Analysis</vt:lpstr>
      <vt:lpstr>Quadratic Discriminant Analysis</vt:lpstr>
      <vt:lpstr>Naïve Bayes</vt:lpstr>
      <vt:lpstr>K-Nearest Neighbors</vt:lpstr>
      <vt:lpstr>Decision Trees</vt:lpstr>
      <vt:lpstr>Support Vector Machine</vt:lpstr>
      <vt:lpstr>Hyperparameters used in models</vt:lpstr>
      <vt:lpstr>KNN Hyperparameter Tuning: Accuracy vs. K</vt:lpstr>
      <vt:lpstr>Model Comparison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Classification Project</dc:title>
  <dc:creator>Neha Reddy</dc:creator>
  <cp:lastModifiedBy>Neha Reddy</cp:lastModifiedBy>
  <cp:revision>10</cp:revision>
  <dcterms:created xsi:type="dcterms:W3CDTF">2025-04-23T14:09:26Z</dcterms:created>
  <dcterms:modified xsi:type="dcterms:W3CDTF">2025-05-30T05:24:22Z</dcterms:modified>
</cp:coreProperties>
</file>