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893" r:id="rId1"/>
  </p:sldMasterIdLst>
  <p:notesMasterIdLst>
    <p:notesMasterId r:id="rId25"/>
  </p:notesMasterIdLst>
  <p:sldIdLst>
    <p:sldId id="296" r:id="rId2"/>
    <p:sldId id="257" r:id="rId3"/>
    <p:sldId id="272" r:id="rId4"/>
    <p:sldId id="273" r:id="rId5"/>
    <p:sldId id="274" r:id="rId6"/>
    <p:sldId id="258" r:id="rId7"/>
    <p:sldId id="287" r:id="rId8"/>
    <p:sldId id="275" r:id="rId9"/>
    <p:sldId id="276" r:id="rId10"/>
    <p:sldId id="277" r:id="rId11"/>
    <p:sldId id="280" r:id="rId12"/>
    <p:sldId id="278" r:id="rId13"/>
    <p:sldId id="279" r:id="rId14"/>
    <p:sldId id="282" r:id="rId15"/>
    <p:sldId id="283" r:id="rId16"/>
    <p:sldId id="288" r:id="rId17"/>
    <p:sldId id="284" r:id="rId18"/>
    <p:sldId id="295" r:id="rId19"/>
    <p:sldId id="292" r:id="rId20"/>
    <p:sldId id="291" r:id="rId21"/>
    <p:sldId id="286" r:id="rId22"/>
    <p:sldId id="293" r:id="rId23"/>
    <p:sldId id="294" r:id="rId24"/>
  </p:sldIdLst>
  <p:sldSz cx="12192000" cy="6858000"/>
  <p:notesSz cx="12192000" cy="6858000"/>
  <p:defaultTextStyle>
    <a:lvl1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6pPr>
    <a:lvl7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7pPr>
    <a:lvl8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8pPr>
    <a:lvl9pPr marL="0" marR="0" indent="0" algn="l" defTabSz="914346">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521415D9-36F7-43E2-AB2F-B90AF26B5E84}">
      <p14:sectionLst xmlns:p14="http://schemas.microsoft.com/office/powerpoint/2010/main">
        <p14:section name="Default Section" id="{7126E24A-6A75-46FB-AB63-831A9ACB62D5}">
          <p14:sldIdLst>
            <p14:sldId id="296"/>
            <p14:sldId id="257"/>
            <p14:sldId id="272"/>
            <p14:sldId id="273"/>
            <p14:sldId id="274"/>
            <p14:sldId id="258"/>
            <p14:sldId id="287"/>
            <p14:sldId id="275"/>
            <p14:sldId id="276"/>
            <p14:sldId id="277"/>
            <p14:sldId id="280"/>
            <p14:sldId id="278"/>
            <p14:sldId id="279"/>
            <p14:sldId id="282"/>
            <p14:sldId id="283"/>
            <p14:sldId id="288"/>
            <p14:sldId id="284"/>
            <p14:sldId id="295"/>
            <p14:sldId id="292"/>
            <p14:sldId id="291"/>
            <p14:sldId id="286"/>
            <p14:sldId id="293"/>
            <p14:sldId id="294"/>
          </p14:sldIdLst>
        </p14:section>
        <p14:section name="Untitled Section" id="{6EB3CFF9-D5CF-4D54-A903-A7C7E7F53388}">
          <p14:sldIdLst/>
        </p14:section>
      </p14:sectionLst>
    </p:ext>
    <p:ext uri="{EFAFB233-063F-42B5-8137-9DF3F51BA10A}">
      <p15:sldGuideLst xmlns:p15="http://schemas.microsoft.com/office/powerpoint/2012/main">
        <p15:guide id="1" orient="horz" pos="2880" userDrawn="1">
          <p15:clr>
            <a:srgbClr val="A4A3A4"/>
          </p15:clr>
        </p15:guide>
        <p15:guide id="2" pos="21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26513712" val="982" revOS="4"/>
      <pr:smFileRevision xmlns="" xmlns:p14="http://schemas.microsoft.com/office/powerpoint/2010/main" xmlns:pr="smNativeData" dt="1626513712" val="0"/>
      <pr:guideOptions xmlns="" xmlns:p14="http://schemas.microsoft.com/office/powerpoint/2010/main" xmlns:pr="smNativeData" dt="1626513712"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7" autoAdjust="0"/>
    <p:restoredTop sz="94660" autoAdjust="0"/>
  </p:normalViewPr>
  <p:slideViewPr>
    <p:cSldViewPr>
      <p:cViewPr varScale="1">
        <p:scale>
          <a:sx n="67" d="100"/>
          <a:sy n="67" d="100"/>
        </p:scale>
        <p:origin x="768" y="54"/>
      </p:cViewPr>
      <p:guideLst>
        <p:guide orient="horz" pos="2880"/>
        <p:guide pos="2159"/>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p:scale>
          <a:sx n="61" d="100"/>
          <a:sy n="61" d="100"/>
        </p:scale>
        <p:origin x="2430" y="7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642CDC-6990-444C-829E-30D77FA13CCD}" type="datetimeFigureOut">
              <a:rPr lang="en-IN" smtClean="0"/>
              <a:t>03-02-2022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B98A332-CD29-45CC-B5E1-193A52C3B936}" type="slidenum">
              <a:rPr lang="en-IN" smtClean="0"/>
              <a:t>‹#›</a:t>
            </a:fld>
            <a:endParaRPr lang="en-IN"/>
          </a:p>
        </p:txBody>
      </p:sp>
    </p:spTree>
    <p:extLst>
      <p:ext uri="{BB962C8B-B14F-4D97-AF65-F5344CB8AC3E}">
        <p14:creationId xmlns:p14="http://schemas.microsoft.com/office/powerpoint/2010/main" val="595557815"/>
      </p:ext>
    </p:extLst>
  </p:cSld>
  <p:clrMap bg1="lt1" tx1="dk1" bg2="lt2" tx2="dk2" accent1="accent1" accent2="accent2" accent3="accent3" accent4="accent4" accent5="accent5" accent6="accent6" hlink="hlink" folHlink="folHlink"/>
  <p:notesStyle>
    <a:lvl1pPr marL="0" algn="l" defTabSz="914346" rtl="0" eaLnBrk="1" latinLnBrk="0" hangingPunct="1">
      <a:defRPr sz="1201" kern="1200">
        <a:solidFill>
          <a:schemeClr val="tx1"/>
        </a:solidFill>
        <a:latin typeface="+mn-lt"/>
        <a:ea typeface="+mn-ea"/>
        <a:cs typeface="+mn-cs"/>
      </a:defRPr>
    </a:lvl1pPr>
    <a:lvl2pPr marL="457173" algn="l" defTabSz="914346" rtl="0" eaLnBrk="1" latinLnBrk="0" hangingPunct="1">
      <a:defRPr sz="1201" kern="1200">
        <a:solidFill>
          <a:schemeClr val="tx1"/>
        </a:solidFill>
        <a:latin typeface="+mn-lt"/>
        <a:ea typeface="+mn-ea"/>
        <a:cs typeface="+mn-cs"/>
      </a:defRPr>
    </a:lvl2pPr>
    <a:lvl3pPr marL="914346" algn="l" defTabSz="914346" rtl="0" eaLnBrk="1" latinLnBrk="0" hangingPunct="1">
      <a:defRPr sz="1201" kern="1200">
        <a:solidFill>
          <a:schemeClr val="tx1"/>
        </a:solidFill>
        <a:latin typeface="+mn-lt"/>
        <a:ea typeface="+mn-ea"/>
        <a:cs typeface="+mn-cs"/>
      </a:defRPr>
    </a:lvl3pPr>
    <a:lvl4pPr marL="1371519" algn="l" defTabSz="914346" rtl="0" eaLnBrk="1" latinLnBrk="0" hangingPunct="1">
      <a:defRPr sz="1201" kern="1200">
        <a:solidFill>
          <a:schemeClr val="tx1"/>
        </a:solidFill>
        <a:latin typeface="+mn-lt"/>
        <a:ea typeface="+mn-ea"/>
        <a:cs typeface="+mn-cs"/>
      </a:defRPr>
    </a:lvl4pPr>
    <a:lvl5pPr marL="1828691" algn="l" defTabSz="914346" rtl="0" eaLnBrk="1" latinLnBrk="0" hangingPunct="1">
      <a:defRPr sz="1201" kern="1200">
        <a:solidFill>
          <a:schemeClr val="tx1"/>
        </a:solidFill>
        <a:latin typeface="+mn-lt"/>
        <a:ea typeface="+mn-ea"/>
        <a:cs typeface="+mn-cs"/>
      </a:defRPr>
    </a:lvl5pPr>
    <a:lvl6pPr marL="2285864" algn="l" defTabSz="914346" rtl="0" eaLnBrk="1" latinLnBrk="0" hangingPunct="1">
      <a:defRPr sz="1201" kern="1200">
        <a:solidFill>
          <a:schemeClr val="tx1"/>
        </a:solidFill>
        <a:latin typeface="+mn-lt"/>
        <a:ea typeface="+mn-ea"/>
        <a:cs typeface="+mn-cs"/>
      </a:defRPr>
    </a:lvl6pPr>
    <a:lvl7pPr marL="2743037" algn="l" defTabSz="914346" rtl="0" eaLnBrk="1" latinLnBrk="0" hangingPunct="1">
      <a:defRPr sz="1201" kern="1200">
        <a:solidFill>
          <a:schemeClr val="tx1"/>
        </a:solidFill>
        <a:latin typeface="+mn-lt"/>
        <a:ea typeface="+mn-ea"/>
        <a:cs typeface="+mn-cs"/>
      </a:defRPr>
    </a:lvl7pPr>
    <a:lvl8pPr marL="3200212" algn="l" defTabSz="914346" rtl="0" eaLnBrk="1" latinLnBrk="0" hangingPunct="1">
      <a:defRPr sz="1201" kern="1200">
        <a:solidFill>
          <a:schemeClr val="tx1"/>
        </a:solidFill>
        <a:latin typeface="+mn-lt"/>
        <a:ea typeface="+mn-ea"/>
        <a:cs typeface="+mn-cs"/>
      </a:defRPr>
    </a:lvl8pPr>
    <a:lvl9pPr marL="3657385" algn="l" defTabSz="914346" rtl="0" eaLnBrk="1" latinLnBrk="0" hangingPunct="1">
      <a:defRPr sz="12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B98A332-CD29-45CC-B5E1-193A52C3B936}" type="slidenum">
              <a:rPr lang="en-IN" smtClean="0"/>
              <a:t>3</a:t>
            </a:fld>
            <a:endParaRPr lang="en-IN"/>
          </a:p>
        </p:txBody>
      </p:sp>
    </p:spTree>
    <p:extLst>
      <p:ext uri="{BB962C8B-B14F-4D97-AF65-F5344CB8AC3E}">
        <p14:creationId xmlns:p14="http://schemas.microsoft.com/office/powerpoint/2010/main" val="305536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281466639"/>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1653741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54621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5296230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6915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1567082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36895853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4065785509"/>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6303546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859731410"/>
      </p:ext>
    </p:extLst>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2393515955"/>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17860B-45D1-4270-9FAF-B325C8E169E6}" type="datetime1">
              <a:rPr lang="en-US" smtClean="0"/>
              <a:t>2/3/2022</a:t>
            </a:fld>
            <a:endParaRPr lang="en-US"/>
          </a:p>
        </p:txBody>
      </p:sp>
      <p:sp>
        <p:nvSpPr>
          <p:cNvPr id="8" name="Footer Placeholder 7"/>
          <p:cNvSpPr>
            <a:spLocks noGrp="1"/>
          </p:cNvSpPr>
          <p:nvPr>
            <p:ph type="ftr" sz="quarter" idx="11"/>
          </p:nvPr>
        </p:nvSpPr>
        <p:spPr/>
        <p:txBody>
          <a:bodyPr/>
          <a:lstStyle/>
          <a:p>
            <a:r>
              <a:rPr lang="en-IN" smtClean="0"/>
              <a:t>{Footer}</a:t>
            </a:r>
            <a:endParaRPr lang="en-IN"/>
          </a:p>
        </p:txBody>
      </p:sp>
      <p:sp>
        <p:nvSpPr>
          <p:cNvPr id="9" name="Slide Number Placeholder 8"/>
          <p:cNvSpPr>
            <a:spLocks noGrp="1"/>
          </p:cNvSpPr>
          <p:nvPr>
            <p:ph type="sldNum" sz="quarter" idx="12"/>
          </p:nvPr>
        </p:nvSpPr>
        <p:spPr/>
        <p:txBody>
          <a:bodyPr/>
          <a:lstStyle/>
          <a:p>
            <a:fld id="{3C17D377-39D1-4225-9FAF-CF709DE1699A}" type="slidenum">
              <a:rPr lang="en-IN" smtClean="0"/>
              <a:t>‹#›</a:t>
            </a:fld>
            <a:endParaRPr lang="en-IN"/>
          </a:p>
        </p:txBody>
      </p:sp>
    </p:spTree>
    <p:extLst>
      <p:ext uri="{BB962C8B-B14F-4D97-AF65-F5344CB8AC3E}">
        <p14:creationId xmlns:p14="http://schemas.microsoft.com/office/powerpoint/2010/main" val="18976331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17ED7B-35D1-421B-9FAF-C34EA3E16996}" type="datetime1">
              <a:rPr lang="en-US" smtClean="0"/>
              <a:t>2/3/2022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2331844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799A7-E9D1-426F-9FAF-1F3AD7E1694A}" type="datetime1">
              <a:rPr lang="en-US" smtClean="0"/>
              <a:t>2/3/2022</a:t>
            </a:fld>
            <a:endParaRPr lang="en-US"/>
          </a:p>
        </p:txBody>
      </p:sp>
      <p:sp>
        <p:nvSpPr>
          <p:cNvPr id="3" name="Footer Placeholder 2"/>
          <p:cNvSpPr>
            <a:spLocks noGrp="1"/>
          </p:cNvSpPr>
          <p:nvPr>
            <p:ph type="ftr" sz="quarter" idx="11"/>
          </p:nvPr>
        </p:nvSpPr>
        <p:spPr/>
        <p:txBody>
          <a:bodyPr/>
          <a:lstStyle/>
          <a:p>
            <a:r>
              <a:rPr lang="en-IN" smtClean="0"/>
              <a:t>{Footer}</a:t>
            </a:r>
            <a:endParaRPr lang="en-IN"/>
          </a:p>
        </p:txBody>
      </p:sp>
      <p:sp>
        <p:nvSpPr>
          <p:cNvPr id="4" name="Slide Number Placeholder 3"/>
          <p:cNvSpPr>
            <a:spLocks noGrp="1"/>
          </p:cNvSpPr>
          <p:nvPr>
            <p:ph type="sldNum" sz="quarter" idx="12"/>
          </p:nvPr>
        </p:nvSpPr>
        <p:spPr/>
        <p:txBody>
          <a:bodyPr/>
          <a:lstStyle/>
          <a:p>
            <a:fld id="{3C1786A5-EBD1-4270-9FAF-1D25C8E16948}" type="slidenum">
              <a:rPr lang="en-IN" smtClean="0"/>
              <a:t>‹#›</a:t>
            </a:fld>
            <a:endParaRPr lang="en-IN"/>
          </a:p>
        </p:txBody>
      </p:sp>
    </p:spTree>
    <p:extLst>
      <p:ext uri="{BB962C8B-B14F-4D97-AF65-F5344CB8AC3E}">
        <p14:creationId xmlns:p14="http://schemas.microsoft.com/office/powerpoint/2010/main" val="19323159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3636425948"/>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7FE93-DDD1-4208-9FAF-2B5DB0E1697E}" type="slidenum">
              <a:rPr lang="en-IN" smtClean="0"/>
              <a:t>‹#›</a:t>
            </a:fld>
            <a:endParaRPr lang="en-IN"/>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Tree>
    <p:extLst>
      <p:ext uri="{BB962C8B-B14F-4D97-AF65-F5344CB8AC3E}">
        <p14:creationId xmlns:p14="http://schemas.microsoft.com/office/powerpoint/2010/main" val="5527661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17ED7B-35D1-421B-9FAF-C34EA3E16996}" type="datetime1">
              <a:rPr lang="en-US" smtClean="0"/>
              <a:t>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17FE93-DDD1-4208-9FAF-2B5DB0E1697E}" type="slidenum">
              <a:rPr lang="en-IN" smtClean="0"/>
              <a:t>‹#›</a:t>
            </a:fld>
            <a:endParaRPr lang="en-IN"/>
          </a:p>
        </p:txBody>
      </p:sp>
    </p:spTree>
    <p:extLst>
      <p:ext uri="{BB962C8B-B14F-4D97-AF65-F5344CB8AC3E}">
        <p14:creationId xmlns:p14="http://schemas.microsoft.com/office/powerpoint/2010/main" val="178360837"/>
      </p:ext>
    </p:extLst>
  </p:cSld>
  <p:clrMap bg1="lt1" tx1="dk1" bg2="lt2" tx2="dk2" accent1="accent1" accent2="accent2" accent3="accent3" accent4="accent4" accent5="accent5" accent6="accent6" hlink="hlink" folHlink="folHlink"/>
  <p:sldLayoutIdLst>
    <p:sldLayoutId id="2147484894" r:id="rId1"/>
    <p:sldLayoutId id="2147484895" r:id="rId2"/>
    <p:sldLayoutId id="2147484896" r:id="rId3"/>
    <p:sldLayoutId id="2147484897" r:id="rId4"/>
    <p:sldLayoutId id="2147484898" r:id="rId5"/>
    <p:sldLayoutId id="2147484899" r:id="rId6"/>
    <p:sldLayoutId id="2147484900" r:id="rId7"/>
    <p:sldLayoutId id="2147484901" r:id="rId8"/>
    <p:sldLayoutId id="2147484902" r:id="rId9"/>
    <p:sldLayoutId id="2147484903" r:id="rId10"/>
    <p:sldLayoutId id="2147484904" r:id="rId11"/>
    <p:sldLayoutId id="2147484905" r:id="rId12"/>
    <p:sldLayoutId id="2147484906" r:id="rId13"/>
    <p:sldLayoutId id="2147484907" r:id="rId14"/>
    <p:sldLayoutId id="2147484908" r:id="rId15"/>
    <p:sldLayoutId id="21474849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tCUkyoDR5t0" TargetMode="External"/><Relationship Id="rId2" Type="http://schemas.openxmlformats.org/officeDocument/2006/relationships/hyperlink" Target="https://in.mathworks.com/help/wavelet/ug/lifting-method-for-constructing-wavelets.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extLst>
              <a:ext uri="smNativeData">
                <pr:smNativeData xmlns="" xmlns:p14="http://schemas.microsoft.com/office/powerpoint/2010/main" xmlns:pr="smNativeData" val="SMDATA_13_MKHyYBMAAAAlAAAAZAAAAE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DgDgAANgIAAP01AACQBgAAECAAACYAAAAIAAAA//////////8="/>
              </a:ext>
            </a:extLst>
          </p:cNvSpPr>
          <p:nvPr/>
        </p:nvSpPr>
        <p:spPr>
          <a:xfrm>
            <a:off x="2418080" y="359410"/>
            <a:ext cx="6358255" cy="707390"/>
          </a:xfrm>
          <a:prstGeom prst="rect">
            <a:avLst/>
          </a:prstGeom>
          <a:noFill/>
          <a:ln>
            <a:noFill/>
          </a:ln>
          <a:effectLst/>
        </p:spPr>
        <p:txBody>
          <a:bodyPr vert="horz" wrap="square" lIns="0" tIns="12700" rIns="0" bIns="0" numCol="1" spcCol="215900" anchor="t"/>
          <a:lstStyle/>
          <a:p>
            <a:pPr algn="ctr">
              <a:lnSpc>
                <a:spcPts val="2035"/>
              </a:lnSpc>
              <a:spcBef>
                <a:spcPts val="100"/>
              </a:spcBef>
            </a:pPr>
            <a:r>
              <a:rPr sz="1700" b="1" spc="-1" dirty="0" smtClean="0">
                <a:solidFill>
                  <a:srgbClr val="333399"/>
                </a:solidFill>
                <a:latin typeface="Times New Roman" pitchFamily="1" charset="0"/>
                <a:ea typeface="Calibri" pitchFamily="2" charset="0"/>
                <a:cs typeface="Times New Roman" pitchFamily="1" charset="0"/>
              </a:rPr>
              <a:t>INSTITUTE </a:t>
            </a:r>
            <a:r>
              <a:rPr sz="1700" b="1" spc="-1" dirty="0">
                <a:solidFill>
                  <a:srgbClr val="333399"/>
                </a:solidFill>
                <a:latin typeface="Times New Roman" pitchFamily="1" charset="0"/>
                <a:ea typeface="Calibri" pitchFamily="2" charset="0"/>
                <a:cs typeface="Times New Roman" pitchFamily="1" charset="0"/>
              </a:rPr>
              <a:t>OF</a:t>
            </a:r>
            <a:r>
              <a:rPr sz="1700" b="1" spc="-4" dirty="0">
                <a:solidFill>
                  <a:srgbClr val="333399"/>
                </a:solidFill>
                <a:latin typeface="Times New Roman" pitchFamily="1" charset="0"/>
                <a:ea typeface="Calibri" pitchFamily="2" charset="0"/>
                <a:cs typeface="Times New Roman" pitchFamily="1" charset="0"/>
              </a:rPr>
              <a:t> </a:t>
            </a:r>
            <a:r>
              <a:rPr sz="1700" b="1" spc="-1" dirty="0">
                <a:solidFill>
                  <a:srgbClr val="333399"/>
                </a:solidFill>
                <a:latin typeface="Times New Roman" pitchFamily="1" charset="0"/>
                <a:ea typeface="Calibri" pitchFamily="2" charset="0"/>
                <a:cs typeface="Times New Roman" pitchFamily="1" charset="0"/>
              </a:rPr>
              <a:t>TECHNOLOGY</a:t>
            </a:r>
            <a:endParaRPr sz="1700" dirty="0">
              <a:latin typeface="Times New Roman" pitchFamily="1" charset="0"/>
              <a:ea typeface="Calibri" pitchFamily="2" charset="0"/>
              <a:cs typeface="Times New Roman" pitchFamily="1" charset="0"/>
            </a:endParaRPr>
          </a:p>
          <a:p>
            <a:pPr algn="ctr">
              <a:lnSpc>
                <a:spcPts val="1660"/>
              </a:lnSpc>
            </a:pPr>
            <a:r>
              <a:rPr lang="en-US" sz="1400" spc="-1" dirty="0" smtClean="0">
                <a:solidFill>
                  <a:srgbClr val="333399"/>
                </a:solidFill>
                <a:latin typeface="Times New Roman" pitchFamily="1" charset="0"/>
                <a:ea typeface="Calibri" pitchFamily="2" charset="0"/>
                <a:cs typeface="Times New Roman" pitchFamily="1" charset="0"/>
              </a:rPr>
              <a:t>X LOCATION</a:t>
            </a:r>
            <a:endParaRPr sz="1400" dirty="0">
              <a:latin typeface="Times New Roman" pitchFamily="1" charset="0"/>
              <a:ea typeface="Calibri" pitchFamily="2" charset="0"/>
              <a:cs typeface="Times New Roman" pitchFamily="1" charset="0"/>
            </a:endParaRPr>
          </a:p>
          <a:p>
            <a:pPr algn="ctr">
              <a:lnSpc>
                <a:spcPts val="1660"/>
              </a:lnSpc>
            </a:pPr>
            <a:r>
              <a:rPr sz="1400" b="1" spc="-1" dirty="0">
                <a:solidFill>
                  <a:srgbClr val="008000"/>
                </a:solidFill>
                <a:latin typeface="Times New Roman" pitchFamily="1" charset="0"/>
                <a:ea typeface="Calibri" pitchFamily="2" charset="0"/>
                <a:cs typeface="Times New Roman" pitchFamily="1" charset="0"/>
              </a:rPr>
              <a:t>DEPARTMENT OF ELECTRONICS AND COMMUNICATION</a:t>
            </a:r>
            <a:r>
              <a:rPr sz="1400" b="1" spc="-10" dirty="0">
                <a:solidFill>
                  <a:srgbClr val="008000"/>
                </a:solidFill>
                <a:latin typeface="Times New Roman" pitchFamily="1" charset="0"/>
                <a:ea typeface="Calibri" pitchFamily="2" charset="0"/>
                <a:cs typeface="Times New Roman" pitchFamily="1" charset="0"/>
              </a:rPr>
              <a:t> </a:t>
            </a:r>
            <a:r>
              <a:rPr sz="1400" b="1" spc="-1" dirty="0">
                <a:solidFill>
                  <a:srgbClr val="008000"/>
                </a:solidFill>
                <a:latin typeface="Times New Roman" pitchFamily="1" charset="0"/>
                <a:ea typeface="Calibri" pitchFamily="2" charset="0"/>
                <a:cs typeface="Times New Roman" pitchFamily="1" charset="0"/>
              </a:rPr>
              <a:t>ENGINEERING</a:t>
            </a:r>
            <a:endParaRPr sz="1400" dirty="0">
              <a:latin typeface="Times New Roman" pitchFamily="1" charset="0"/>
              <a:ea typeface="Calibri" pitchFamily="2" charset="0"/>
              <a:cs typeface="Times New Roman" pitchFamily="1" charset="0"/>
            </a:endParaRPr>
          </a:p>
        </p:txBody>
      </p:sp>
      <p:sp>
        <p:nvSpPr>
          <p:cNvPr id="3" name="object 3"/>
          <p:cNvSpPr>
            <a:extLst>
              <a:ext uri="smNativeData">
                <pr:smNativeData xmlns="" xmlns:p14="http://schemas.microsoft.com/office/powerpoint/2010/main" xmlns:pr="smNativeData" val="SMDATA_13_MKHyYBMAAAAlAAAAZAAAAA0AAAAAAAAAAAAAAAAAAAAAAAAAAAAAAAAAAAAAAAAAAAEAAABQAAAAAAAAAAAA4D8AAAAAAADgPwAAAAAAAOA/AAAAAAAA4D8AAAAAAADgPwAAAAAAAOA/AAAAAAAA4D8AAAAAAADgPwAAAAAAAOA/AAAAAAAA4D8CAAAAjAAAAAEAAAACAAAA////AAAAmQgAAAAAAAAAACVtxSJULqFNvr/lhhg1Fe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OT///8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C7GQAAYwYAAIAlAAA6DAAAEAAAACYAAAAIAAAA//////////8="/>
              </a:ext>
            </a:extLst>
          </p:cNvSpPr>
          <p:nvPr/>
        </p:nvSpPr>
        <p:spPr>
          <a:xfrm>
            <a:off x="4182745" y="1038225"/>
            <a:ext cx="1913255" cy="949325"/>
          </a:xfrm>
          <a:prstGeom prst="rect">
            <a:avLst/>
          </a:prstGeom>
          <a:blipFill>
            <a:blip r:embed="rId2"/>
            <a:srcRect/>
            <a:stretch/>
          </a:blipFill>
          <a:ln>
            <a:noFill/>
          </a:ln>
          <a:effectLst/>
        </p:spPr>
        <p:txBody>
          <a:bodyPr vert="horz" wrap="square" lIns="0" tIns="0" rIns="0" bIns="0" numCol="1" spcCol="215900" anchor="t"/>
          <a:lstStyle/>
          <a:p>
            <a:pPr algn="just"/>
            <a:r>
              <a:rPr lang="en-US" dirty="0" smtClean="0"/>
              <a:t>   </a:t>
            </a:r>
            <a:endParaRPr dirty="0"/>
          </a:p>
        </p:txBody>
      </p:sp>
      <p:sp>
        <p:nvSpPr>
          <p:cNvPr id="4" name="object 4"/>
          <p:cNvSpPr>
            <a:extLst>
              <a:ext uri="smNativeData">
                <pr:smNativeData xmlns="" xmlns:p14="http://schemas.microsoft.com/office/powerpoint/2010/main" xmlns:pr="smNativeData" val="SMDATA_13_MKHyYBMAAAAlAAAAZAAAAA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Kf///8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B3DQAAIA0AAGIzAABsGwAAEAAAACYAAAAIAAAA//////////8="/>
              </a:ext>
            </a:extLst>
          </p:cNvSpPr>
          <p:nvPr/>
        </p:nvSpPr>
        <p:spPr>
          <a:xfrm>
            <a:off x="2188845" y="2133600"/>
            <a:ext cx="6163945" cy="2324100"/>
          </a:xfrm>
          <a:prstGeom prst="rect">
            <a:avLst/>
          </a:prstGeom>
          <a:noFill/>
          <a:ln>
            <a:noFill/>
          </a:ln>
          <a:effectLst/>
        </p:spPr>
        <p:txBody>
          <a:bodyPr vert="horz" wrap="square" lIns="0" tIns="12700" rIns="0" bIns="0" numCol="1" spcCol="215900" anchor="t"/>
          <a:lstStyle/>
          <a:p>
            <a:pPr marL="2962275" marR="1720215" indent="-1063625">
              <a:lnSpc>
                <a:spcPct val="149000"/>
              </a:lnSpc>
              <a:spcBef>
                <a:spcPts val="100"/>
              </a:spcBef>
            </a:pPr>
            <a:r>
              <a:rPr b="1" spc="-2" dirty="0">
                <a:solidFill>
                  <a:srgbClr val="000080"/>
                </a:solidFill>
                <a:latin typeface="Times New Roman" pitchFamily="1" charset="0"/>
                <a:ea typeface="Calibri" pitchFamily="2" charset="0"/>
                <a:cs typeface="Times New Roman" pitchFamily="1" charset="0"/>
              </a:rPr>
              <a:t>Mini-Project</a:t>
            </a:r>
            <a:r>
              <a:rPr b="1" spc="-15" dirty="0">
                <a:solidFill>
                  <a:srgbClr val="000080"/>
                </a:solidFill>
                <a:latin typeface="Times New Roman" pitchFamily="1" charset="0"/>
                <a:ea typeface="Calibri" pitchFamily="2" charset="0"/>
                <a:cs typeface="Times New Roman" pitchFamily="1" charset="0"/>
              </a:rPr>
              <a:t> </a:t>
            </a:r>
            <a:r>
              <a:rPr b="1" spc="-2" dirty="0">
                <a:solidFill>
                  <a:srgbClr val="000080"/>
                </a:solidFill>
                <a:latin typeface="Times New Roman" pitchFamily="1" charset="0"/>
                <a:ea typeface="Calibri" pitchFamily="2" charset="0"/>
                <a:cs typeface="Times New Roman" pitchFamily="1" charset="0"/>
              </a:rPr>
              <a:t>Presentation  On</a:t>
            </a:r>
            <a:endParaRPr dirty="0">
              <a:latin typeface="Times New Roman" pitchFamily="1" charset="0"/>
              <a:ea typeface="Calibri" pitchFamily="2" charset="0"/>
              <a:cs typeface="Times New Roman" pitchFamily="1" charset="0"/>
            </a:endParaRPr>
          </a:p>
          <a:p>
            <a:pPr marL="8890" algn="ctr">
              <a:spcBef>
                <a:spcPts val="1055"/>
              </a:spcBef>
            </a:pPr>
            <a:r>
              <a:rPr b="1" spc="-2" dirty="0" smtClean="0">
                <a:solidFill>
                  <a:srgbClr val="000080"/>
                </a:solidFill>
                <a:latin typeface="Times New Roman" pitchFamily="1" charset="0"/>
                <a:ea typeface="Calibri" pitchFamily="2" charset="0"/>
                <a:cs typeface="Times New Roman" pitchFamily="1" charset="0"/>
              </a:rPr>
              <a:t>“</a:t>
            </a:r>
            <a:r>
              <a:rPr lang="en-US" sz="2000" dirty="0">
                <a:solidFill>
                  <a:srgbClr val="002060"/>
                </a:solidFill>
              </a:rPr>
              <a:t>Brain </a:t>
            </a:r>
            <a:r>
              <a:rPr lang="en-US" sz="2000" dirty="0" err="1" smtClean="0">
                <a:solidFill>
                  <a:srgbClr val="002060"/>
                </a:solidFill>
              </a:rPr>
              <a:t>tumour</a:t>
            </a:r>
            <a:r>
              <a:rPr lang="en-US" sz="2000" dirty="0" smtClean="0">
                <a:solidFill>
                  <a:srgbClr val="002060"/>
                </a:solidFill>
              </a:rPr>
              <a:t> </a:t>
            </a:r>
            <a:r>
              <a:rPr lang="en-US" sz="2000" dirty="0">
                <a:solidFill>
                  <a:srgbClr val="002060"/>
                </a:solidFill>
              </a:rPr>
              <a:t>detection using image processing</a:t>
            </a:r>
            <a:r>
              <a:rPr b="1" spc="-2" dirty="0" smtClean="0">
                <a:solidFill>
                  <a:srgbClr val="000080"/>
                </a:solidFill>
                <a:latin typeface="Times New Roman" pitchFamily="1" charset="0"/>
                <a:ea typeface="Calibri" pitchFamily="2" charset="0"/>
                <a:cs typeface="Times New Roman" pitchFamily="1" charset="0"/>
              </a:rPr>
              <a:t>”</a:t>
            </a:r>
            <a:endParaRPr dirty="0">
              <a:latin typeface="Times New Roman" pitchFamily="1" charset="0"/>
              <a:ea typeface="Calibri" pitchFamily="2" charset="0"/>
              <a:cs typeface="Times New Roman" pitchFamily="1" charset="0"/>
            </a:endParaRPr>
          </a:p>
          <a:p>
            <a:pPr marL="447675" marR="443865" algn="ctr">
              <a:lnSpc>
                <a:spcPct val="114000"/>
              </a:lnSpc>
              <a:spcBef>
                <a:spcPts val="895"/>
              </a:spcBef>
            </a:pPr>
            <a:r>
              <a:rPr b="1" spc="-2" dirty="0">
                <a:solidFill>
                  <a:srgbClr val="000080"/>
                </a:solidFill>
                <a:latin typeface="Times New Roman" pitchFamily="1" charset="0"/>
                <a:ea typeface="Calibri" pitchFamily="2" charset="0"/>
                <a:cs typeface="Times New Roman" pitchFamily="1" charset="0"/>
              </a:rPr>
              <a:t>Submitted in Partial Fulfillment </a:t>
            </a:r>
            <a:r>
              <a:rPr b="1" dirty="0">
                <a:solidFill>
                  <a:srgbClr val="000080"/>
                </a:solidFill>
                <a:latin typeface="Times New Roman" pitchFamily="1" charset="0"/>
                <a:ea typeface="Calibri" pitchFamily="2" charset="0"/>
                <a:cs typeface="Times New Roman" pitchFamily="1" charset="0"/>
              </a:rPr>
              <a:t>of the </a:t>
            </a:r>
            <a:r>
              <a:rPr b="1" spc="-2" dirty="0">
                <a:solidFill>
                  <a:srgbClr val="000080"/>
                </a:solidFill>
                <a:latin typeface="Times New Roman" pitchFamily="1" charset="0"/>
                <a:ea typeface="Calibri" pitchFamily="2" charset="0"/>
                <a:cs typeface="Times New Roman" pitchFamily="1" charset="0"/>
              </a:rPr>
              <a:t>requirement</a:t>
            </a:r>
            <a:r>
              <a:rPr b="1" spc="-14" dirty="0">
                <a:solidFill>
                  <a:srgbClr val="000080"/>
                </a:solidFill>
                <a:latin typeface="Times New Roman" pitchFamily="1" charset="0"/>
                <a:ea typeface="Calibri" pitchFamily="2" charset="0"/>
                <a:cs typeface="Times New Roman" pitchFamily="1" charset="0"/>
              </a:rPr>
              <a:t> </a:t>
            </a:r>
            <a:r>
              <a:rPr b="1" dirty="0">
                <a:solidFill>
                  <a:srgbClr val="000080"/>
                </a:solidFill>
                <a:latin typeface="Times New Roman" pitchFamily="1" charset="0"/>
                <a:ea typeface="Calibri" pitchFamily="2" charset="0"/>
                <a:cs typeface="Times New Roman" pitchFamily="1" charset="0"/>
              </a:rPr>
              <a:t>of  </a:t>
            </a:r>
            <a:r>
              <a:rPr b="1" spc="-2" dirty="0">
                <a:solidFill>
                  <a:srgbClr val="0000FF"/>
                </a:solidFill>
                <a:latin typeface="Times New Roman" pitchFamily="1" charset="0"/>
                <a:ea typeface="Calibri" pitchFamily="2" charset="0"/>
                <a:cs typeface="Times New Roman" pitchFamily="1" charset="0"/>
              </a:rPr>
              <a:t>Mini Project[18ECMP68]</a:t>
            </a:r>
            <a:endParaRPr dirty="0">
              <a:latin typeface="Times New Roman" pitchFamily="1" charset="0"/>
              <a:ea typeface="Calibri" pitchFamily="2" charset="0"/>
              <a:cs typeface="Times New Roman" pitchFamily="1" charset="0"/>
            </a:endParaRPr>
          </a:p>
          <a:p>
            <a:pPr marL="8890" algn="ctr">
              <a:lnSpc>
                <a:spcPct val="100000"/>
              </a:lnSpc>
              <a:spcBef>
                <a:spcPts val="315"/>
              </a:spcBef>
            </a:pPr>
            <a:r>
              <a:rPr dirty="0">
                <a:latin typeface="Times New Roman" pitchFamily="1" charset="0"/>
                <a:ea typeface="Calibri" pitchFamily="2" charset="0"/>
                <a:cs typeface="Times New Roman" pitchFamily="1" charset="0"/>
              </a:rPr>
              <a:t>In</a:t>
            </a:r>
          </a:p>
          <a:p>
            <a:pPr algn="ctr">
              <a:lnSpc>
                <a:spcPct val="100000"/>
              </a:lnSpc>
              <a:spcBef>
                <a:spcPts val="315"/>
              </a:spcBef>
            </a:pPr>
            <a:r>
              <a:rPr b="1" spc="-2" dirty="0">
                <a:solidFill>
                  <a:srgbClr val="365E91"/>
                </a:solidFill>
                <a:latin typeface="Times New Roman" pitchFamily="1" charset="0"/>
                <a:ea typeface="Calibri" pitchFamily="2" charset="0"/>
                <a:cs typeface="Times New Roman" pitchFamily="1" charset="0"/>
              </a:rPr>
              <a:t>ELECTRONICS AND COMMUNICATION</a:t>
            </a:r>
            <a:r>
              <a:rPr b="1" spc="-14" dirty="0">
                <a:solidFill>
                  <a:srgbClr val="365E91"/>
                </a:solidFill>
                <a:latin typeface="Times New Roman" pitchFamily="1" charset="0"/>
                <a:ea typeface="Calibri" pitchFamily="2" charset="0"/>
                <a:cs typeface="Times New Roman" pitchFamily="1" charset="0"/>
              </a:rPr>
              <a:t> </a:t>
            </a:r>
            <a:r>
              <a:rPr b="1" spc="-2" dirty="0">
                <a:solidFill>
                  <a:srgbClr val="365E91"/>
                </a:solidFill>
                <a:latin typeface="Times New Roman" pitchFamily="1" charset="0"/>
                <a:ea typeface="Calibri" pitchFamily="2" charset="0"/>
                <a:cs typeface="Times New Roman" pitchFamily="1" charset="0"/>
              </a:rPr>
              <a:t>ENGINEERING.</a:t>
            </a:r>
            <a:endParaRPr dirty="0">
              <a:latin typeface="Times New Roman" pitchFamily="1" charset="0"/>
              <a:ea typeface="Calibri" pitchFamily="2" charset="0"/>
              <a:cs typeface="Times New Roman" pitchFamily="1" charset="0"/>
            </a:endParaRPr>
          </a:p>
        </p:txBody>
      </p:sp>
      <p:sp>
        <p:nvSpPr>
          <p:cNvPr id="5" name="object 5"/>
          <p:cNvSpPr>
            <a:extLst>
              <a:ext uri="smNativeData">
                <pr:smNativeData xmlns="" xmlns:p14="http://schemas.microsoft.com/office/powerpoint/2010/main" xmlns:pr="smNativeData" val="SMDATA_13_MKHyYBMAAAAlAAAAZAAAAE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ACLgAAxSUAAHsxAADFJgAAECAAACYAAAAIAAAA//////////8="/>
              </a:ext>
            </a:extLst>
          </p:cNvSpPr>
          <p:nvPr/>
        </p:nvSpPr>
        <p:spPr>
          <a:xfrm>
            <a:off x="7479030" y="6139815"/>
            <a:ext cx="564515" cy="16256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900" spc="-1">
                <a:solidFill>
                  <a:srgbClr val="878787"/>
                </a:solidFill>
                <a:latin typeface="Trebuchet MS" pitchFamily="2" charset="0"/>
                <a:ea typeface="Calibri" pitchFamily="2" charset="0"/>
                <a:cs typeface="Trebuchet MS" pitchFamily="2" charset="0"/>
              </a:rPr>
              <a:t>7/12/2021</a:t>
            </a:r>
            <a:endParaRPr sz="900">
              <a:latin typeface="Trebuchet MS" pitchFamily="2" charset="0"/>
              <a:ea typeface="Calibri" pitchFamily="2" charset="0"/>
              <a:cs typeface="Trebuchet MS" pitchFamily="2" charset="0"/>
            </a:endParaRPr>
          </a:p>
        </p:txBody>
      </p:sp>
      <p:sp>
        <p:nvSpPr>
          <p:cNvPr id="6" name="object 6"/>
          <p:cNvSpPr>
            <a:extLst>
              <a:ext uri="smNativeData">
                <pr:smNativeData xmlns="" xmlns:p14="http://schemas.microsoft.com/office/powerpoint/2010/main" xmlns:pr="smNativeData" val="SMDATA_13_MKHyYBMAAAAlAAAAZAAAAE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ATOAAAxSUAAJo4AADFJgAAECAAACYAAAAIAAAA//////////8="/>
              </a:ext>
            </a:extLst>
          </p:cNvSpPr>
          <p:nvPr/>
        </p:nvSpPr>
        <p:spPr>
          <a:xfrm>
            <a:off x="9115425" y="6139815"/>
            <a:ext cx="85725" cy="16256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900">
                <a:solidFill>
                  <a:srgbClr val="90C126"/>
                </a:solidFill>
                <a:latin typeface="Trebuchet MS" pitchFamily="2" charset="0"/>
                <a:ea typeface="Calibri" pitchFamily="2" charset="0"/>
                <a:cs typeface="Trebuchet MS" pitchFamily="2" charset="0"/>
              </a:rPr>
              <a:t>1</a:t>
            </a:r>
            <a:endParaRPr sz="900">
              <a:latin typeface="Trebuchet MS" pitchFamily="2" charset="0"/>
              <a:ea typeface="Calibri" pitchFamily="2" charset="0"/>
              <a:cs typeface="Trebuchet MS" pitchFamily="2" charset="0"/>
            </a:endParaRPr>
          </a:p>
        </p:txBody>
      </p:sp>
      <p:sp>
        <p:nvSpPr>
          <p:cNvPr id="7" name="object 7"/>
          <p:cNvSpPr>
            <a:extLst>
              <a:ext uri="smNativeData">
                <pr:smNativeData xmlns="" xmlns:p14="http://schemas.microsoft.com/office/powerpoint/2010/main" xmlns:pr="smNativeData" val="SMDATA_13_MKHyYBMAAAAlAAAAZAAAAA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KAhOQAMAAAAEAAAAJzzAQrXPBc/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CwIgAAEB0AABBKAABAKQAAAAAAACYAAAAIAAAA//////////8="/>
              </a:ext>
            </a:extLst>
          </p:cNvSpPr>
          <p:nvPr/>
        </p:nvSpPr>
        <p:spPr>
          <a:xfrm>
            <a:off x="5638800" y="5105400"/>
            <a:ext cx="6400800" cy="160020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2000" b="1" dirty="0">
                <a:latin typeface="Comic Sans MS" pitchFamily="4" charset="0"/>
                <a:ea typeface="Calibri" pitchFamily="2" charset="0"/>
                <a:cs typeface="Comic Sans MS" pitchFamily="4" charset="0"/>
              </a:rPr>
              <a:t>Presented</a:t>
            </a:r>
            <a:r>
              <a:rPr sz="2000" b="1" spc="-2" dirty="0">
                <a:latin typeface="Comic Sans MS" pitchFamily="4" charset="0"/>
                <a:ea typeface="Calibri" pitchFamily="2" charset="0"/>
                <a:cs typeface="Comic Sans MS" pitchFamily="4" charset="0"/>
              </a:rPr>
              <a:t> </a:t>
            </a:r>
            <a:r>
              <a:rPr sz="2000" b="1" dirty="0">
                <a:latin typeface="Comic Sans MS" pitchFamily="4" charset="0"/>
                <a:ea typeface="Calibri" pitchFamily="2" charset="0"/>
                <a:cs typeface="Comic Sans MS" pitchFamily="4" charset="0"/>
              </a:rPr>
              <a:t>by:</a:t>
            </a:r>
          </a:p>
          <a:p>
            <a:pPr marL="12700">
              <a:lnSpc>
                <a:spcPct val="100000"/>
              </a:lnSpc>
              <a:spcBef>
                <a:spcPts val="100"/>
              </a:spcBef>
            </a:pPr>
            <a:r>
              <a:rPr lang="en-US" sz="2000" dirty="0">
                <a:latin typeface="Comic Sans MS" pitchFamily="4" charset="0"/>
                <a:cs typeface="Trebuchet MS" pitchFamily="2" charset="0"/>
              </a:rPr>
              <a:t>	</a:t>
            </a:r>
            <a:r>
              <a:rPr sz="2000" b="1" dirty="0" smtClean="0">
                <a:latin typeface="Trebuchet MS" pitchFamily="2" charset="0"/>
                <a:cs typeface="Trebuchet MS" pitchFamily="2" charset="0"/>
              </a:rPr>
              <a:t>Gaurav</a:t>
            </a:r>
            <a:r>
              <a:rPr lang="en-US" sz="2000" b="1" dirty="0">
                <a:latin typeface="Trebuchet MS" pitchFamily="2" charset="0"/>
                <a:cs typeface="Trebuchet MS" pitchFamily="2" charset="0"/>
              </a:rPr>
              <a:t> K</a:t>
            </a:r>
            <a:r>
              <a:rPr sz="2000" b="1" dirty="0" smtClean="0">
                <a:latin typeface="Trebuchet MS" pitchFamily="2" charset="0"/>
                <a:cs typeface="Trebuchet MS" pitchFamily="2" charset="0"/>
              </a:rPr>
              <a:t>umar </a:t>
            </a:r>
            <a:r>
              <a:rPr sz="2000" b="1" dirty="0">
                <a:latin typeface="Trebuchet MS" pitchFamily="2" charset="0"/>
                <a:cs typeface="Trebuchet MS" pitchFamily="2" charset="0"/>
              </a:rPr>
              <a:t>		</a:t>
            </a:r>
            <a:r>
              <a:rPr lang="en-US" sz="2000" b="1" dirty="0" smtClean="0">
                <a:latin typeface="Trebuchet MS" pitchFamily="2" charset="0"/>
                <a:cs typeface="Trebuchet MS" pitchFamily="2" charset="0"/>
              </a:rPr>
              <a:t>     </a:t>
            </a:r>
            <a:r>
              <a:rPr sz="2000" b="1" dirty="0" smtClean="0">
                <a:latin typeface="Trebuchet MS" pitchFamily="2" charset="0"/>
                <a:cs typeface="Trebuchet MS" pitchFamily="2" charset="0"/>
              </a:rPr>
              <a:t>[</a:t>
            </a:r>
            <a:r>
              <a:rPr sz="2000" b="1" dirty="0" smtClean="0">
                <a:latin typeface="Trebuchet MS" pitchFamily="2" charset="0"/>
                <a:cs typeface="Trebuchet MS" pitchFamily="2" charset="0"/>
              </a:rPr>
              <a:t>4MU18EC00</a:t>
            </a:r>
            <a:r>
              <a:rPr lang="en-US" sz="2000" b="1" dirty="0" smtClean="0">
                <a:latin typeface="Trebuchet MS" pitchFamily="2" charset="0"/>
                <a:cs typeface="Trebuchet MS" pitchFamily="2" charset="0"/>
              </a:rPr>
              <a:t>0</a:t>
            </a:r>
            <a:r>
              <a:rPr sz="2000" b="1" dirty="0" smtClean="0">
                <a:latin typeface="Trebuchet MS" pitchFamily="2" charset="0"/>
                <a:cs typeface="Trebuchet MS" pitchFamily="2" charset="0"/>
              </a:rPr>
              <a:t>]  </a:t>
            </a:r>
            <a:r>
              <a:rPr sz="2000" b="1" dirty="0">
                <a:latin typeface="Trebuchet MS" pitchFamily="2" charset="0"/>
                <a:cs typeface="Trebuchet MS" pitchFamily="2" charset="0"/>
              </a:rPr>
              <a:t>	</a:t>
            </a:r>
            <a:r>
              <a:rPr lang="en-US" sz="2000" b="1" dirty="0" smtClean="0">
                <a:latin typeface="Trebuchet MS" pitchFamily="2" charset="0"/>
                <a:cs typeface="Trebuchet MS" pitchFamily="2" charset="0"/>
              </a:rPr>
              <a:t>                                          	XXXXXXXXX		      XXXXXXXX</a:t>
            </a:r>
            <a:endParaRPr dirty="0"/>
          </a:p>
          <a:p>
            <a:pPr marL="1035050" marR="5080" indent="635">
              <a:lnSpc>
                <a:spcPct val="100000"/>
              </a:lnSpc>
              <a:spcBef>
                <a:spcPts val="2280"/>
              </a:spcBef>
              <a:defRPr sz="2000" b="1">
                <a:latin typeface="Trebuchet MS" pitchFamily="2" charset="0"/>
                <a:ea typeface="Calibri" pitchFamily="2" charset="0"/>
                <a:cs typeface="Trebuchet MS" pitchFamily="2" charset="0"/>
              </a:defRPr>
            </a:pPr>
            <a:endParaRPr dirty="0"/>
          </a:p>
          <a:p>
            <a:pPr marL="1035050" marR="5080" indent="635">
              <a:lnSpc>
                <a:spcPct val="100000"/>
              </a:lnSpc>
              <a:spcBef>
                <a:spcPts val="2280"/>
              </a:spcBef>
              <a:defRPr sz="2000">
                <a:latin typeface="Trebuchet MS" pitchFamily="2" charset="0"/>
                <a:ea typeface="Calibri" pitchFamily="2" charset="0"/>
                <a:cs typeface="Trebuchet MS" pitchFamily="2" charset="0"/>
              </a:defRPr>
            </a:pPr>
            <a:endParaRPr dirty="0"/>
          </a:p>
        </p:txBody>
      </p:sp>
      <p:sp>
        <p:nvSpPr>
          <p:cNvPr id="8" name="object 9"/>
          <p:cNvSpPr>
            <a:extLst>
              <a:ext uri="smNativeData">
                <pr:smNativeData xmlns="" xmlns:p14="http://schemas.microsoft.com/office/powerpoint/2010/main" xmlns:pr="smNativeData" val="SMDATA_13_MKHyYBMAAAAlAAAAZAAAAE0AAAAAAAAAAHU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L5aJg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DcAgAAtR0AALQYAADFKQAAACAAACYAAAAIAAAA//////////8="/>
              </a:ext>
            </a:extLst>
          </p:cNvSpPr>
          <p:nvPr/>
        </p:nvSpPr>
        <p:spPr>
          <a:xfrm>
            <a:off x="464820" y="5105399"/>
            <a:ext cx="3550920" cy="1684655"/>
          </a:xfrm>
          <a:prstGeom prst="rect">
            <a:avLst/>
          </a:prstGeom>
          <a:noFill/>
          <a:ln>
            <a:noFill/>
          </a:ln>
          <a:effectLst/>
        </p:spPr>
        <p:txBody>
          <a:bodyPr vert="horz" wrap="square" lIns="0" tIns="74295" rIns="0" bIns="0" numCol="1" spcCol="215900" anchor="t"/>
          <a:lstStyle/>
          <a:p>
            <a:pPr marL="12700">
              <a:lnSpc>
                <a:spcPct val="100000"/>
              </a:lnSpc>
              <a:spcBef>
                <a:spcPts val="585"/>
              </a:spcBef>
            </a:pPr>
            <a:r>
              <a:rPr sz="2000" b="1" dirty="0">
                <a:latin typeface="Comic Sans MS" pitchFamily="4" charset="0"/>
                <a:ea typeface="Calibri" pitchFamily="2" charset="0"/>
                <a:cs typeface="Comic Sans MS" pitchFamily="4" charset="0"/>
              </a:rPr>
              <a:t>Under the Guidance</a:t>
            </a:r>
            <a:r>
              <a:rPr sz="2000" b="1" spc="-6" dirty="0">
                <a:latin typeface="Comic Sans MS" pitchFamily="4" charset="0"/>
                <a:ea typeface="Calibri" pitchFamily="2" charset="0"/>
                <a:cs typeface="Comic Sans MS" pitchFamily="4" charset="0"/>
              </a:rPr>
              <a:t> </a:t>
            </a:r>
            <a:r>
              <a:rPr sz="2000" b="1" dirty="0">
                <a:latin typeface="Comic Sans MS" pitchFamily="4" charset="0"/>
                <a:ea typeface="Calibri" pitchFamily="2" charset="0"/>
                <a:cs typeface="Comic Sans MS" pitchFamily="4" charset="0"/>
              </a:rPr>
              <a:t>of:</a:t>
            </a:r>
          </a:p>
          <a:p>
            <a:pPr marL="12700">
              <a:lnSpc>
                <a:spcPct val="100000"/>
              </a:lnSpc>
              <a:spcBef>
                <a:spcPts val="585"/>
              </a:spcBef>
            </a:pPr>
            <a:r>
              <a:rPr sz="2000" dirty="0">
                <a:latin typeface="Comic Sans MS" pitchFamily="4" charset="0"/>
                <a:ea typeface="Calibri" pitchFamily="2" charset="0"/>
                <a:cs typeface="Comic Sans MS" pitchFamily="4" charset="0"/>
              </a:rPr>
              <a:t>	</a:t>
            </a:r>
            <a:r>
              <a:rPr lang="en-US" b="1" dirty="0" smtClean="0">
                <a:latin typeface="Times New Roman" pitchFamily="1" charset="0"/>
                <a:ea typeface="Times New Roman" pitchFamily="1" charset="0"/>
                <a:cs typeface="Times New Roman" pitchFamily="1" charset="0"/>
              </a:rPr>
              <a:t>XXXXXX</a:t>
            </a:r>
            <a:endParaRPr dirty="0">
              <a:latin typeface="Times New Roman" pitchFamily="1" charset="0"/>
              <a:cs typeface="Times New Roman" pitchFamily="1" charset="0"/>
            </a:endParaRPr>
          </a:p>
          <a:p>
            <a:pPr marL="926465" marR="5080">
              <a:lnSpc>
                <a:spcPct val="104000"/>
              </a:lnSpc>
            </a:pPr>
            <a:r>
              <a:rPr b="1" dirty="0">
                <a:latin typeface="Times New Roman" pitchFamily="1" charset="0"/>
                <a:cs typeface="Times New Roman" pitchFamily="1" charset="0"/>
              </a:rPr>
              <a:t>Assistant Professor.  Dept. of E&amp;C</a:t>
            </a:r>
            <a:r>
              <a:rPr b="1" spc="-16" dirty="0">
                <a:latin typeface="Times New Roman" pitchFamily="1" charset="0"/>
                <a:cs typeface="Times New Roman" pitchFamily="1" charset="0"/>
              </a:rPr>
              <a:t> </a:t>
            </a:r>
            <a:r>
              <a:rPr b="1" dirty="0" err="1">
                <a:latin typeface="Times New Roman" pitchFamily="1" charset="0"/>
                <a:cs typeface="Times New Roman" pitchFamily="1" charset="0"/>
              </a:rPr>
              <a:t>Engg</a:t>
            </a:r>
            <a:r>
              <a:rPr sz="2400" b="1" dirty="0">
                <a:latin typeface="Times New Roman" pitchFamily="1" charset="0"/>
                <a:ea typeface="Calibri" pitchFamily="2" charset="0"/>
                <a:cs typeface="Times New Roman" pitchFamily="1" charset="0"/>
              </a:rPr>
              <a:t>,</a:t>
            </a:r>
            <a:endParaRPr sz="2400" dirty="0">
              <a:latin typeface="Times New Roman" pitchFamily="1" charset="0"/>
              <a:ea typeface="Calibri" pitchFamily="2" charset="0"/>
              <a:cs typeface="Times New Roman" pitchFamily="1" charset="0"/>
            </a:endParaRPr>
          </a:p>
          <a:p>
            <a:pPr marL="12700">
              <a:lnSpc>
                <a:spcPct val="100000"/>
              </a:lnSpc>
              <a:spcBef>
                <a:spcPts val="120"/>
              </a:spcBef>
            </a:pPr>
            <a:r>
              <a:rPr sz="2400" b="1" dirty="0">
                <a:latin typeface="Times New Roman" pitchFamily="1" charset="0"/>
                <a:ea typeface="Calibri" pitchFamily="2" charset="0"/>
                <a:cs typeface="Times New Roman" pitchFamily="1" charset="0"/>
              </a:rPr>
              <a:t>MRIT.</a:t>
            </a:r>
            <a:endParaRPr sz="2400" dirty="0">
              <a:latin typeface="Times New Roman" pitchFamily="1" charset="0"/>
              <a:ea typeface="Calibri" pitchFamily="2" charset="0"/>
              <a:cs typeface="Times New Roman" pitchFamily="1" charset="0"/>
            </a:endParaRPr>
          </a:p>
        </p:txBody>
      </p:sp>
    </p:spTree>
    <p:extLst>
      <p:ext uri="{BB962C8B-B14F-4D97-AF65-F5344CB8AC3E}">
        <p14:creationId xmlns:p14="http://schemas.microsoft.com/office/powerpoint/2010/main" val="3892820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761997"/>
            <a:ext cx="3048236" cy="461665"/>
          </a:xfrm>
          <a:prstGeom prst="rect">
            <a:avLst/>
          </a:prstGeom>
        </p:spPr>
        <p:txBody>
          <a:bodyPr wrap="square">
            <a:spAutoFit/>
          </a:bodyPr>
          <a:lstStyle/>
          <a:p>
            <a:r>
              <a:rPr lang="en-IN" sz="2400" b="1" u="sng" dirty="0" smtClean="0">
                <a:solidFill>
                  <a:schemeClr val="accent1"/>
                </a:solidFill>
                <a:latin typeface="Times New Roman" panose="02020603050405020304" pitchFamily="18" charset="0"/>
                <a:cs typeface="Times New Roman" panose="02020603050405020304" pitchFamily="18" charset="0"/>
              </a:rPr>
              <a:t>PRE-PROCESSING</a:t>
            </a:r>
            <a:r>
              <a:rPr lang="en-IN" sz="2400" b="1" u="sng" dirty="0">
                <a:solidFill>
                  <a:schemeClr val="accent1"/>
                </a:solidFill>
                <a:latin typeface="Times New Roman" panose="02020603050405020304" pitchFamily="18" charset="0"/>
                <a:cs typeface="Times New Roman" panose="02020603050405020304" pitchFamily="18" charset="0"/>
              </a:rPr>
              <a:t>:</a:t>
            </a:r>
          </a:p>
        </p:txBody>
      </p:sp>
      <p:sp>
        <p:nvSpPr>
          <p:cNvPr id="5" name="Rectangle 4"/>
          <p:cNvSpPr/>
          <p:nvPr/>
        </p:nvSpPr>
        <p:spPr>
          <a:xfrm>
            <a:off x="838200" y="1447800"/>
            <a:ext cx="10299852" cy="3046988"/>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sz="2400" dirty="0"/>
              <a:t>Pre-processing phase of our project mainly involves those operations that are ordinarily essential before the goal analysis and extraction of the required data and ordinarily geometric corrections of the initial image.</a:t>
            </a:r>
          </a:p>
          <a:p>
            <a:pPr marL="285750" indent="-285750">
              <a:buClr>
                <a:schemeClr val="accent1"/>
              </a:buClr>
              <a:buFont typeface="Wingdings" panose="05000000000000000000" pitchFamily="2" charset="2"/>
              <a:buChar char="Ø"/>
            </a:pPr>
            <a:endParaRPr lang="en-US" sz="2400" dirty="0"/>
          </a:p>
          <a:p>
            <a:pPr marL="285750" indent="-285750">
              <a:buClr>
                <a:schemeClr val="accent1"/>
              </a:buClr>
              <a:buFont typeface="Wingdings" panose="05000000000000000000" pitchFamily="2" charset="2"/>
              <a:buChar char="Ø"/>
            </a:pPr>
            <a:r>
              <a:rPr lang="en-US" sz="2400" dirty="0"/>
              <a:t>This conversion of DICOM image to .jpeg is done by using function dicom2image()[7]. Major issues related to the preprocessing stage are as follows:- </a:t>
            </a:r>
          </a:p>
          <a:p>
            <a:endParaRPr lang="en-US" sz="2400" dirty="0"/>
          </a:p>
        </p:txBody>
      </p:sp>
      <p:sp>
        <p:nvSpPr>
          <p:cNvPr id="2" name="Rectangle 1"/>
          <p:cNvSpPr/>
          <p:nvPr/>
        </p:nvSpPr>
        <p:spPr>
          <a:xfrm>
            <a:off x="1676400" y="4118761"/>
            <a:ext cx="6113443" cy="1323439"/>
          </a:xfrm>
          <a:prstGeom prst="rect">
            <a:avLst/>
          </a:prstGeom>
        </p:spPr>
        <p:txBody>
          <a:bodyPr wrap="square">
            <a:spAutoFit/>
          </a:bodyPr>
          <a:lstStyle/>
          <a:p>
            <a:pPr marL="285750" lvl="4" indent="-285750" algn="just">
              <a:buClr>
                <a:schemeClr val="accent1"/>
              </a:buClr>
              <a:buFont typeface="Wingdings" panose="05000000000000000000" pitchFamily="2" charset="2"/>
              <a:buChar char="q"/>
            </a:pPr>
            <a:r>
              <a:rPr lang="en-US" sz="2000" dirty="0"/>
              <a:t>Noise,</a:t>
            </a:r>
          </a:p>
          <a:p>
            <a:pPr marL="285750" lvl="4" indent="-285750" algn="just">
              <a:buClr>
                <a:schemeClr val="accent1"/>
              </a:buClr>
              <a:buFont typeface="Wingdings" panose="05000000000000000000" pitchFamily="2" charset="2"/>
              <a:buChar char="q"/>
            </a:pPr>
            <a:r>
              <a:rPr lang="en-US" sz="2000" dirty="0"/>
              <a:t> </a:t>
            </a:r>
            <a:r>
              <a:rPr lang="en-US" sz="2000" dirty="0" smtClean="0"/>
              <a:t>Blur </a:t>
            </a:r>
            <a:r>
              <a:rPr lang="en-US" sz="2000" dirty="0"/>
              <a:t>Low Contrast</a:t>
            </a:r>
          </a:p>
          <a:p>
            <a:pPr marL="285750" lvl="4" indent="-285750" algn="just">
              <a:buClr>
                <a:schemeClr val="accent1"/>
              </a:buClr>
              <a:buFont typeface="Wingdings" panose="05000000000000000000" pitchFamily="2" charset="2"/>
              <a:buChar char="q"/>
            </a:pPr>
            <a:r>
              <a:rPr lang="en-US" sz="2000" dirty="0"/>
              <a:t> </a:t>
            </a:r>
            <a:r>
              <a:rPr lang="en-US" sz="2000" dirty="0" smtClean="0"/>
              <a:t>The </a:t>
            </a:r>
            <a:r>
              <a:rPr lang="en-US" sz="2000" dirty="0"/>
              <a:t>bias</a:t>
            </a:r>
          </a:p>
          <a:p>
            <a:pPr marL="285750" indent="-285750" algn="just">
              <a:buClr>
                <a:schemeClr val="accent1"/>
              </a:buClr>
              <a:buFont typeface="Wingdings" panose="05000000000000000000" pitchFamily="2" charset="2"/>
              <a:buChar char="q"/>
            </a:pPr>
            <a:r>
              <a:rPr lang="en-US" sz="2000" dirty="0"/>
              <a:t> </a:t>
            </a:r>
            <a:r>
              <a:rPr lang="en-US" sz="2000" dirty="0" smtClean="0"/>
              <a:t>The </a:t>
            </a:r>
            <a:r>
              <a:rPr lang="en-US" sz="2000" dirty="0"/>
              <a:t>partial-volume effect. </a:t>
            </a:r>
          </a:p>
        </p:txBody>
      </p:sp>
      <p:sp>
        <p:nvSpPr>
          <p:cNvPr id="3" name="Rectangle 2"/>
          <p:cNvSpPr/>
          <p:nvPr/>
        </p:nvSpPr>
        <p:spPr>
          <a:xfrm>
            <a:off x="0" y="6509187"/>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6" name="Rectangle 5"/>
          <p:cNvSpPr/>
          <p:nvPr/>
        </p:nvSpPr>
        <p:spPr>
          <a:xfrm>
            <a:off x="11658600" y="6463268"/>
            <a:ext cx="418704" cy="369332"/>
          </a:xfrm>
          <a:prstGeom prst="rect">
            <a:avLst/>
          </a:prstGeom>
        </p:spPr>
        <p:txBody>
          <a:bodyPr wrap="none">
            <a:spAutoFit/>
          </a:bodyPr>
          <a:lstStyle/>
          <a:p>
            <a:r>
              <a:rPr lang="en-US" dirty="0" smtClean="0"/>
              <a:t>10</a:t>
            </a:r>
            <a:endParaRPr lang="en-IN" dirty="0"/>
          </a:p>
        </p:txBody>
      </p:sp>
    </p:spTree>
    <p:extLst>
      <p:ext uri="{BB962C8B-B14F-4D97-AF65-F5344CB8AC3E}">
        <p14:creationId xmlns:p14="http://schemas.microsoft.com/office/powerpoint/2010/main" val="904549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32445" y="2743200"/>
            <a:ext cx="8078321" cy="2962683"/>
          </a:xfrm>
          <a:prstGeom prst="rect">
            <a:avLst/>
          </a:prstGeom>
        </p:spPr>
      </p:pic>
      <p:sp>
        <p:nvSpPr>
          <p:cNvPr id="6" name="Rectangle 5"/>
          <p:cNvSpPr/>
          <p:nvPr/>
        </p:nvSpPr>
        <p:spPr>
          <a:xfrm>
            <a:off x="685800" y="1447800"/>
            <a:ext cx="10287001" cy="707886"/>
          </a:xfrm>
          <a:prstGeom prst="rect">
            <a:avLst/>
          </a:prstGeom>
        </p:spPr>
        <p:txBody>
          <a:bodyPr wrap="square">
            <a:spAutoFit/>
          </a:bodyPr>
          <a:lstStyle/>
          <a:p>
            <a:pPr marL="285828" indent="-285828">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pre-processing stage is used for reducing image noise, highlighting important portions,   or displaying obvious portions of digital images</a:t>
            </a:r>
            <a:r>
              <a:rPr lang="en-US" sz="1167" dirty="0"/>
              <a:t>.</a:t>
            </a:r>
            <a:endParaRPr lang="en-IN" sz="1167" dirty="0"/>
          </a:p>
        </p:txBody>
      </p:sp>
      <p:sp>
        <p:nvSpPr>
          <p:cNvPr id="2" name="Rectangle 1"/>
          <p:cNvSpPr/>
          <p:nvPr/>
        </p:nvSpPr>
        <p:spPr>
          <a:xfrm>
            <a:off x="914400" y="457200"/>
            <a:ext cx="1461490" cy="461665"/>
          </a:xfrm>
          <a:prstGeom prst="rect">
            <a:avLst/>
          </a:prstGeom>
        </p:spPr>
        <p:txBody>
          <a:bodyPr wrap="none">
            <a:spAutoFit/>
          </a:bodyPr>
          <a:lstStyle/>
          <a:p>
            <a:r>
              <a:rPr lang="en-US" sz="2400" b="1" u="sng" dirty="0" err="1">
                <a:solidFill>
                  <a:schemeClr val="accent1"/>
                </a:solidFill>
                <a:latin typeface="Times New Roman" panose="02020603050405020304" pitchFamily="18" charset="0"/>
                <a:cs typeface="Times New Roman" panose="02020603050405020304" pitchFamily="18" charset="0"/>
              </a:rPr>
              <a:t>CONTi</a:t>
            </a:r>
            <a:r>
              <a:rPr lang="en-US" sz="2400" b="1" u="sng" dirty="0">
                <a:solidFill>
                  <a:schemeClr val="accent1"/>
                </a:solidFill>
                <a:latin typeface="Times New Roman" panose="02020603050405020304" pitchFamily="18" charset="0"/>
                <a:cs typeface="Times New Roman" panose="02020603050405020304" pitchFamily="18" charset="0"/>
              </a:rPr>
              <a:t>... </a:t>
            </a:r>
          </a:p>
        </p:txBody>
      </p:sp>
      <p:sp>
        <p:nvSpPr>
          <p:cNvPr id="3" name="Rectangle 2"/>
          <p:cNvSpPr/>
          <p:nvPr/>
        </p:nvSpPr>
        <p:spPr>
          <a:xfrm>
            <a:off x="0" y="6380352"/>
            <a:ext cx="526631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7" name="Rectangle 6"/>
          <p:cNvSpPr/>
          <p:nvPr/>
        </p:nvSpPr>
        <p:spPr>
          <a:xfrm>
            <a:off x="11506200" y="6370092"/>
            <a:ext cx="418704" cy="369332"/>
          </a:xfrm>
          <a:prstGeom prst="rect">
            <a:avLst/>
          </a:prstGeom>
        </p:spPr>
        <p:txBody>
          <a:bodyPr wrap="none">
            <a:spAutoFit/>
          </a:bodyPr>
          <a:lstStyle/>
          <a:p>
            <a:r>
              <a:rPr lang="en-US" dirty="0" smtClean="0"/>
              <a:t>11</a:t>
            </a:r>
            <a:endParaRPr lang="en-IN" dirty="0"/>
          </a:p>
        </p:txBody>
      </p:sp>
    </p:spTree>
    <p:extLst>
      <p:ext uri="{BB962C8B-B14F-4D97-AF65-F5344CB8AC3E}">
        <p14:creationId xmlns:p14="http://schemas.microsoft.com/office/powerpoint/2010/main" val="11818904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761997"/>
            <a:ext cx="7772400" cy="461665"/>
          </a:xfrm>
          <a:prstGeom prst="rect">
            <a:avLst/>
          </a:prstGeom>
        </p:spPr>
        <p:txBody>
          <a:bodyPr wrap="square">
            <a:spAutoFit/>
          </a:bodyPr>
          <a:lstStyle/>
          <a:p>
            <a:r>
              <a:rPr lang="en-IN" sz="2400" b="1" u="sng" dirty="0">
                <a:solidFill>
                  <a:schemeClr val="accent1"/>
                </a:solidFill>
                <a:latin typeface="Times New Roman" panose="02020603050405020304" pitchFamily="18" charset="0"/>
                <a:cs typeface="Times New Roman" panose="02020603050405020304" pitchFamily="18" charset="0"/>
              </a:rPr>
              <a:t>IMAGE ENCHAMENT &amp; </a:t>
            </a:r>
            <a:r>
              <a:rPr lang="en-IN" sz="2400" b="1" u="sng" dirty="0" smtClean="0">
                <a:solidFill>
                  <a:schemeClr val="accent1"/>
                </a:solidFill>
                <a:latin typeface="Times New Roman" panose="02020603050405020304" pitchFamily="18" charset="0"/>
                <a:cs typeface="Times New Roman" panose="02020603050405020304" pitchFamily="18" charset="0"/>
              </a:rPr>
              <a:t>FILTERING:</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838200" y="1447805"/>
            <a:ext cx="10274153" cy="4093428"/>
          </a:xfrm>
          <a:prstGeom prst="rect">
            <a:avLst/>
          </a:prstGeom>
        </p:spPr>
        <p:txBody>
          <a:bodyPr wrap="square">
            <a:spAutoFit/>
          </a:bodyPr>
          <a:lstStyle/>
          <a:p>
            <a:pPr marL="285828" indent="-285828">
              <a:buClr>
                <a:schemeClr val="accent1"/>
              </a:buClr>
              <a:buFont typeface="Wingdings" panose="05000000000000000000" pitchFamily="2" charset="2"/>
              <a:buChar char="Ø"/>
            </a:pPr>
            <a:r>
              <a:rPr lang="en-US" sz="2000" dirty="0"/>
              <a:t>The enhancement of the image starts by first converting the gray scale image to black and white image this is done by the use of function im2bw(</a:t>
            </a:r>
            <a:r>
              <a:rPr lang="en-US" sz="2000" dirty="0" err="1"/>
              <a:t>gray_image</a:t>
            </a:r>
            <a:r>
              <a:rPr lang="en-US" sz="2000" dirty="0" smtClean="0"/>
              <a:t>)[7].</a:t>
            </a:r>
            <a:endParaRPr lang="en-US" sz="2000" dirty="0"/>
          </a:p>
          <a:p>
            <a:pPr marL="285750" indent="-285750">
              <a:buClr>
                <a:schemeClr val="accent1"/>
              </a:buClr>
              <a:buFont typeface="Wingdings" panose="05000000000000000000" pitchFamily="2" charset="2"/>
              <a:buChar char="Ø"/>
            </a:pPr>
            <a:endParaRPr lang="en-US" sz="2000" dirty="0"/>
          </a:p>
          <a:p>
            <a:pPr marL="285828" indent="-285828">
              <a:buClr>
                <a:schemeClr val="accent1"/>
              </a:buClr>
              <a:buFont typeface="Wingdings" panose="05000000000000000000" pitchFamily="2" charset="2"/>
              <a:buChar char="Ø"/>
            </a:pPr>
            <a:r>
              <a:rPr lang="en-US" sz="2000" dirty="0" smtClean="0"/>
              <a:t>As Image </a:t>
            </a:r>
            <a:r>
              <a:rPr lang="en-US" sz="2000" dirty="0"/>
              <a:t>improvement strategies improve the visual look of pictures from tomography and also the distinction enhancing brain volumes are linearly associated.</a:t>
            </a:r>
          </a:p>
          <a:p>
            <a:pPr marL="285750" indent="-285750">
              <a:buClr>
                <a:schemeClr val="accent1"/>
              </a:buClr>
              <a:buFont typeface="Wingdings" panose="05000000000000000000" pitchFamily="2" charset="2"/>
              <a:buChar char="Ø"/>
            </a:pPr>
            <a:endParaRPr lang="en-US" sz="2000" dirty="0"/>
          </a:p>
          <a:p>
            <a:pPr marL="285828" indent="-285828">
              <a:buClr>
                <a:schemeClr val="accent1"/>
              </a:buClr>
              <a:buFont typeface="Wingdings" panose="05000000000000000000" pitchFamily="2" charset="2"/>
              <a:buChar char="Ø"/>
            </a:pPr>
            <a:r>
              <a:rPr lang="en-US" sz="2000" dirty="0"/>
              <a:t>For image sharpening the </a:t>
            </a:r>
            <a:r>
              <a:rPr lang="en-US" sz="2000" dirty="0" err="1"/>
              <a:t>imsharpen</a:t>
            </a:r>
            <a:r>
              <a:rPr lang="en-US" sz="2000" dirty="0"/>
              <a:t>()[7] is been used</a:t>
            </a:r>
            <a:r>
              <a:rPr lang="en-US" sz="2000" dirty="0" smtClean="0"/>
              <a:t>, similarly </a:t>
            </a:r>
            <a:r>
              <a:rPr lang="en-US" sz="2000" dirty="0" err="1" smtClean="0"/>
              <a:t>imadjust</a:t>
            </a:r>
            <a:r>
              <a:rPr lang="en-US" sz="2000" dirty="0"/>
              <a:t>()[7] for image adjustment, </a:t>
            </a:r>
            <a:r>
              <a:rPr lang="en-US" sz="2000" dirty="0" err="1"/>
              <a:t>freqz</a:t>
            </a:r>
            <a:r>
              <a:rPr lang="en-US" sz="2000" dirty="0"/>
              <a:t>() for setting frequency response of image are been used.</a:t>
            </a:r>
          </a:p>
          <a:p>
            <a:pPr marL="285750" indent="-285750">
              <a:buClr>
                <a:schemeClr val="accent1"/>
              </a:buClr>
              <a:buFont typeface="Wingdings" panose="05000000000000000000" pitchFamily="2" charset="2"/>
              <a:buChar char="Ø"/>
            </a:pPr>
            <a:endParaRPr lang="en-US" sz="2000" dirty="0"/>
          </a:p>
          <a:p>
            <a:pPr marL="285828" indent="-285828">
              <a:buClr>
                <a:schemeClr val="accent1"/>
              </a:buClr>
              <a:buFont typeface="Wingdings" panose="05000000000000000000" pitchFamily="2" charset="2"/>
              <a:buChar char="Ø"/>
            </a:pPr>
            <a:r>
              <a:rPr lang="en-US" sz="2000" dirty="0"/>
              <a:t>The Gaussian smoothing operator is been for the two dimensional image convolution operators that is used to `blur' images and remove detail and noise</a:t>
            </a:r>
          </a:p>
          <a:p>
            <a:pPr marL="285750" indent="-285750">
              <a:buClr>
                <a:schemeClr val="accent1"/>
              </a:buClr>
              <a:buFont typeface="Wingdings" panose="05000000000000000000" pitchFamily="2" charset="2"/>
              <a:buChar char="Ø"/>
            </a:pPr>
            <a:endParaRPr lang="en-US" sz="2000" dirty="0"/>
          </a:p>
          <a:p>
            <a:pPr marL="285828" indent="-285828">
              <a:buClr>
                <a:schemeClr val="accent1"/>
              </a:buClr>
              <a:buFont typeface="Wingdings" panose="05000000000000000000" pitchFamily="2" charset="2"/>
              <a:buChar char="Ø"/>
            </a:pPr>
            <a:r>
              <a:rPr lang="en-US" sz="2000" dirty="0"/>
              <a:t>The </a:t>
            </a:r>
            <a:r>
              <a:rPr lang="en-US" sz="2000" dirty="0" err="1"/>
              <a:t>colour</a:t>
            </a:r>
            <a:r>
              <a:rPr lang="en-US" sz="2000" dirty="0"/>
              <a:t> spaces used in our image processing methods are Gray, Binary form and RGB.</a:t>
            </a:r>
            <a:endParaRPr lang="en-IN" sz="2000" dirty="0"/>
          </a:p>
        </p:txBody>
      </p:sp>
      <p:sp>
        <p:nvSpPr>
          <p:cNvPr id="2" name="Rectangle 1"/>
          <p:cNvSpPr/>
          <p:nvPr/>
        </p:nvSpPr>
        <p:spPr>
          <a:xfrm>
            <a:off x="0" y="6471087"/>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6" name="Rectangle 5"/>
          <p:cNvSpPr/>
          <p:nvPr/>
        </p:nvSpPr>
        <p:spPr>
          <a:xfrm>
            <a:off x="11582400" y="6450568"/>
            <a:ext cx="418704" cy="369332"/>
          </a:xfrm>
          <a:prstGeom prst="rect">
            <a:avLst/>
          </a:prstGeom>
        </p:spPr>
        <p:txBody>
          <a:bodyPr wrap="none">
            <a:spAutoFit/>
          </a:bodyPr>
          <a:lstStyle/>
          <a:p>
            <a:r>
              <a:rPr lang="en-US" dirty="0" smtClean="0"/>
              <a:t>12</a:t>
            </a:r>
            <a:endParaRPr lang="en-IN" dirty="0"/>
          </a:p>
        </p:txBody>
      </p:sp>
    </p:spTree>
    <p:extLst>
      <p:ext uri="{BB962C8B-B14F-4D97-AF65-F5344CB8AC3E}">
        <p14:creationId xmlns:p14="http://schemas.microsoft.com/office/powerpoint/2010/main" val="39057657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9800" y="2170331"/>
            <a:ext cx="7315200" cy="4158592"/>
          </a:xfrm>
          <a:prstGeom prst="rect">
            <a:avLst/>
          </a:prstGeom>
        </p:spPr>
      </p:pic>
      <p:sp>
        <p:nvSpPr>
          <p:cNvPr id="5" name="Rectangle 4"/>
          <p:cNvSpPr/>
          <p:nvPr/>
        </p:nvSpPr>
        <p:spPr>
          <a:xfrm>
            <a:off x="804333" y="838200"/>
            <a:ext cx="10744204" cy="1015663"/>
          </a:xfrm>
          <a:prstGeom prst="rect">
            <a:avLst/>
          </a:prstGeom>
        </p:spPr>
        <p:txBody>
          <a:bodyPr wrap="square">
            <a:spAutoFit/>
          </a:bodyPr>
          <a:lstStyle/>
          <a:p>
            <a:pPr marL="285828" indent="-285828">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Color areas, which indicate the colors in an exceedingly benchmark approach by employing a reference frame and a topological space within which every color is delineated by one point of the coordinate system</a:t>
            </a:r>
            <a:r>
              <a:rPr lang="en-US" sz="1167" dirty="0">
                <a:solidFill>
                  <a:schemeClr val="bg1">
                    <a:lumMod val="50000"/>
                  </a:schemeClr>
                </a:solidFill>
              </a:rPr>
              <a:t>.</a:t>
            </a:r>
            <a:endParaRPr lang="en-IN" sz="1167" dirty="0"/>
          </a:p>
        </p:txBody>
      </p:sp>
      <p:sp>
        <p:nvSpPr>
          <p:cNvPr id="2" name="Rectangle 1"/>
          <p:cNvSpPr/>
          <p:nvPr/>
        </p:nvSpPr>
        <p:spPr>
          <a:xfrm>
            <a:off x="804333" y="152400"/>
            <a:ext cx="1461490" cy="461665"/>
          </a:xfrm>
          <a:prstGeom prst="rect">
            <a:avLst/>
          </a:prstGeom>
        </p:spPr>
        <p:txBody>
          <a:bodyPr wrap="none">
            <a:spAutoFit/>
          </a:bodyPr>
          <a:lstStyle/>
          <a:p>
            <a:r>
              <a:rPr lang="en-US" sz="2400" b="1" u="sng" dirty="0" err="1">
                <a:solidFill>
                  <a:schemeClr val="accent1"/>
                </a:solidFill>
                <a:latin typeface="Times New Roman" panose="02020603050405020304" pitchFamily="18" charset="0"/>
                <a:cs typeface="Times New Roman" panose="02020603050405020304" pitchFamily="18" charset="0"/>
              </a:rPr>
              <a:t>CONTi</a:t>
            </a:r>
            <a:r>
              <a:rPr lang="en-US" sz="2400" b="1" u="sng" dirty="0">
                <a:solidFill>
                  <a:schemeClr val="accent1"/>
                </a:solidFill>
                <a:latin typeface="Times New Roman" panose="02020603050405020304" pitchFamily="18" charset="0"/>
                <a:cs typeface="Times New Roman" panose="02020603050405020304" pitchFamily="18" charset="0"/>
              </a:rPr>
              <a:t>... </a:t>
            </a:r>
          </a:p>
        </p:txBody>
      </p:sp>
      <p:sp>
        <p:nvSpPr>
          <p:cNvPr id="3" name="Rectangle 2"/>
          <p:cNvSpPr/>
          <p:nvPr/>
        </p:nvSpPr>
        <p:spPr>
          <a:xfrm>
            <a:off x="76200" y="6509187"/>
            <a:ext cx="473291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6" name="Rectangle 5"/>
          <p:cNvSpPr/>
          <p:nvPr/>
        </p:nvSpPr>
        <p:spPr>
          <a:xfrm>
            <a:off x="11548537" y="6457355"/>
            <a:ext cx="418704" cy="369332"/>
          </a:xfrm>
          <a:prstGeom prst="rect">
            <a:avLst/>
          </a:prstGeom>
        </p:spPr>
        <p:txBody>
          <a:bodyPr wrap="none">
            <a:spAutoFit/>
          </a:bodyPr>
          <a:lstStyle/>
          <a:p>
            <a:r>
              <a:rPr lang="en-US" dirty="0" smtClean="0"/>
              <a:t>13</a:t>
            </a:r>
            <a:endParaRPr lang="en-IN" dirty="0"/>
          </a:p>
        </p:txBody>
      </p:sp>
    </p:spTree>
    <p:extLst>
      <p:ext uri="{BB962C8B-B14F-4D97-AF65-F5344CB8AC3E}">
        <p14:creationId xmlns:p14="http://schemas.microsoft.com/office/powerpoint/2010/main" val="11607025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52606"/>
            <a:ext cx="10363211" cy="2246769"/>
          </a:xfrm>
          <a:prstGeom prst="rect">
            <a:avLst/>
          </a:prstGeom>
        </p:spPr>
        <p:txBody>
          <a:bodyPr wrap="square">
            <a:spAutoFit/>
          </a:bodyPr>
          <a:lstStyle/>
          <a:p>
            <a:pPr marL="285828" indent="-285828">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phase the features of the given input image is been extracted . </a:t>
            </a:r>
          </a:p>
          <a:p>
            <a:pPr marL="285828" indent="-285828">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features include smoothness, entropy, variance, </a:t>
            </a:r>
            <a:r>
              <a:rPr lang="en-US" sz="2000" dirty="0" err="1">
                <a:latin typeface="Times New Roman" panose="02020603050405020304" pitchFamily="18" charset="0"/>
                <a:cs typeface="Times New Roman" panose="02020603050405020304" pitchFamily="18" charset="0"/>
              </a:rPr>
              <a:t>kutosis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skewness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idm</a:t>
            </a:r>
            <a:r>
              <a:rPr lang="en-US" sz="2000" dirty="0">
                <a:latin typeface="Times New Roman" panose="02020603050405020304" pitchFamily="18" charset="0"/>
                <a:cs typeface="Times New Roman" panose="02020603050405020304" pitchFamily="18" charset="0"/>
              </a:rPr>
              <a:t>, correlation, homogeneity, mean and standard deviation . </a:t>
            </a:r>
          </a:p>
          <a:p>
            <a:pPr marL="285828" indent="-285828">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And on the basis of these features the image is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and the detection of the tumor region is been done. </a:t>
            </a:r>
          </a:p>
          <a:p>
            <a:pPr marL="285828" indent="-285828">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Below in the figure there are output result of an MRI image </a:t>
            </a:r>
            <a:r>
              <a:rPr lang="en-US" sz="2000" dirty="0" err="1">
                <a:latin typeface="Times New Roman" panose="02020603050405020304" pitchFamily="18" charset="0"/>
                <a:cs typeface="Times New Roman" panose="02020603050405020304" pitchFamily="18" charset="0"/>
              </a:rPr>
              <a:t>uptill</a:t>
            </a:r>
            <a:r>
              <a:rPr lang="en-US" sz="2000" dirty="0">
                <a:latin typeface="Times New Roman" panose="02020603050405020304" pitchFamily="18" charset="0"/>
                <a:cs typeface="Times New Roman" panose="02020603050405020304" pitchFamily="18" charset="0"/>
              </a:rPr>
              <a:t> the feature extraction phase of the project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838202"/>
            <a:ext cx="4092243" cy="461665"/>
          </a:xfrm>
          <a:prstGeom prst="rect">
            <a:avLst/>
          </a:prstGeom>
        </p:spPr>
        <p:txBody>
          <a:bodyPr wrap="square">
            <a:spAutoFit/>
          </a:bodyPr>
          <a:lstStyle/>
          <a:p>
            <a:r>
              <a:rPr lang="en-US" sz="2400" b="1" u="sng" dirty="0">
                <a:solidFill>
                  <a:schemeClr val="accent1"/>
                </a:solidFill>
                <a:latin typeface="Times New Roman" panose="02020603050405020304" pitchFamily="18" charset="0"/>
                <a:cs typeface="Times New Roman" panose="02020603050405020304" pitchFamily="18" charset="0"/>
              </a:rPr>
              <a:t>FEATURE </a:t>
            </a:r>
            <a:r>
              <a:rPr lang="en-US" sz="2400" b="1" u="sng" dirty="0" smtClean="0">
                <a:solidFill>
                  <a:schemeClr val="accent1"/>
                </a:solidFill>
                <a:latin typeface="Times New Roman" panose="02020603050405020304" pitchFamily="18" charset="0"/>
                <a:cs typeface="Times New Roman" panose="02020603050405020304" pitchFamily="18" charset="0"/>
              </a:rPr>
              <a:t>EXTRACTION:</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31921" y="3886200"/>
            <a:ext cx="5468113" cy="2019583"/>
          </a:xfrm>
          <a:prstGeom prst="rect">
            <a:avLst/>
          </a:prstGeom>
        </p:spPr>
      </p:pic>
      <p:sp>
        <p:nvSpPr>
          <p:cNvPr id="5" name="Rectangle 4"/>
          <p:cNvSpPr/>
          <p:nvPr/>
        </p:nvSpPr>
        <p:spPr>
          <a:xfrm>
            <a:off x="1066800" y="6160454"/>
            <a:ext cx="10503663" cy="400110"/>
          </a:xfrm>
          <a:prstGeom prst="rect">
            <a:avLst/>
          </a:prstGeom>
        </p:spPr>
        <p:txBody>
          <a:bodyPr wrap="square">
            <a:spAutoFit/>
          </a:bodyPr>
          <a:lstStyle/>
          <a:p>
            <a:r>
              <a:rPr lang="en-US" sz="2000" dirty="0"/>
              <a:t>(</a:t>
            </a:r>
            <a:r>
              <a:rPr lang="en-US" sz="2000" dirty="0">
                <a:latin typeface="Times New Roman" panose="02020603050405020304" pitchFamily="18" charset="0"/>
                <a:cs typeface="Times New Roman" panose="02020603050405020304" pitchFamily="18" charset="0"/>
              </a:rPr>
              <a:t>a)Input image, (b)Grayscale image, (c)Tumor alone image, (d)Tumor outline, (e)Detected tumor</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7682" y="6585964"/>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7" name="Rectangle 6"/>
          <p:cNvSpPr/>
          <p:nvPr/>
        </p:nvSpPr>
        <p:spPr>
          <a:xfrm>
            <a:off x="11570463" y="6453267"/>
            <a:ext cx="418704" cy="369332"/>
          </a:xfrm>
          <a:prstGeom prst="rect">
            <a:avLst/>
          </a:prstGeom>
        </p:spPr>
        <p:txBody>
          <a:bodyPr wrap="none">
            <a:spAutoFit/>
          </a:bodyPr>
          <a:lstStyle/>
          <a:p>
            <a:r>
              <a:rPr lang="en-US" dirty="0" smtClean="0"/>
              <a:t>14</a:t>
            </a:r>
            <a:endParaRPr lang="en-IN" dirty="0"/>
          </a:p>
        </p:txBody>
      </p:sp>
    </p:spTree>
    <p:extLst>
      <p:ext uri="{BB962C8B-B14F-4D97-AF65-F5344CB8AC3E}">
        <p14:creationId xmlns:p14="http://schemas.microsoft.com/office/powerpoint/2010/main" val="713439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1414512"/>
            <a:ext cx="10222741" cy="2246769"/>
          </a:xfrm>
          <a:prstGeom prst="rect">
            <a:avLst/>
          </a:prstGeom>
        </p:spPr>
        <p:txBody>
          <a:bodyPr wrap="square">
            <a:spAutoFit/>
          </a:bodyPr>
          <a:lstStyle/>
          <a:p>
            <a:pPr marL="285828" indent="-285828">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After the type of tumor is been identified the image analysis is been done to determine the accuracy of the result. </a:t>
            </a:r>
          </a:p>
          <a:p>
            <a:pPr marL="285750" indent="-285750">
              <a:buClr>
                <a:schemeClr val="accent1"/>
              </a:buCl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828" indent="-285828">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Here in this project four type of accuracy are been shown that are </a:t>
            </a:r>
            <a:r>
              <a:rPr lang="en-US" sz="2000" dirty="0" err="1" smtClean="0">
                <a:latin typeface="Times New Roman" panose="02020603050405020304" pitchFamily="18" charset="0"/>
                <a:cs typeface="Times New Roman" panose="02020603050405020304" pitchFamily="18" charset="0"/>
              </a:rPr>
              <a:t>Rbf</a:t>
            </a:r>
            <a:r>
              <a:rPr lang="en-US" sz="2000" dirty="0" smtClean="0">
                <a:latin typeface="Times New Roman" panose="02020603050405020304" pitchFamily="18" charset="0"/>
                <a:cs typeface="Times New Roman" panose="02020603050405020304" pitchFamily="18" charset="0"/>
              </a:rPr>
              <a:t> accuracy, Linear accuracy, Polygonal accuracy and Quadratic accuracy. </a:t>
            </a:r>
          </a:p>
          <a:p>
            <a:pPr marL="285828" indent="-285828">
              <a:buClr>
                <a:schemeClr val="accent1"/>
              </a:buCl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828" indent="-285828">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accuracies help in analysis of the image result.</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762000"/>
            <a:ext cx="2955874" cy="461665"/>
          </a:xfrm>
          <a:prstGeom prst="rect">
            <a:avLst/>
          </a:prstGeom>
        </p:spPr>
        <p:txBody>
          <a:bodyPr wrap="none">
            <a:spAutoFit/>
          </a:bodyPr>
          <a:lstStyle/>
          <a:p>
            <a:r>
              <a:rPr lang="en-US" sz="2400" b="1" u="sng" dirty="0">
                <a:solidFill>
                  <a:schemeClr val="accent1"/>
                </a:solidFill>
                <a:latin typeface="Times New Roman" panose="02020603050405020304" pitchFamily="18" charset="0"/>
                <a:cs typeface="Times New Roman" panose="02020603050405020304" pitchFamily="18" charset="0"/>
              </a:rPr>
              <a:t>IMAGE </a:t>
            </a:r>
            <a:r>
              <a:rPr lang="en-US" sz="2400" b="1" u="sng" dirty="0" smtClean="0">
                <a:solidFill>
                  <a:schemeClr val="accent1"/>
                </a:solidFill>
                <a:latin typeface="Times New Roman" panose="02020603050405020304" pitchFamily="18" charset="0"/>
                <a:cs typeface="Times New Roman" panose="02020603050405020304" pitchFamily="18" charset="0"/>
              </a:rPr>
              <a:t>ANALYSIS:</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05200" y="3864068"/>
            <a:ext cx="3829589" cy="2257745"/>
          </a:xfrm>
          <a:prstGeom prst="rect">
            <a:avLst/>
          </a:prstGeom>
        </p:spPr>
      </p:pic>
      <p:sp>
        <p:nvSpPr>
          <p:cNvPr id="5" name="Rectangle 4"/>
          <p:cNvSpPr/>
          <p:nvPr/>
        </p:nvSpPr>
        <p:spPr>
          <a:xfrm>
            <a:off x="1295400" y="6150193"/>
            <a:ext cx="9906008"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Showing the result of the taken </a:t>
            </a:r>
            <a:r>
              <a:rPr lang="en-US" sz="2000" dirty="0" err="1">
                <a:latin typeface="Times New Roman" panose="02020603050405020304" pitchFamily="18" charset="0"/>
                <a:cs typeface="Times New Roman" panose="02020603050405020304" pitchFamily="18" charset="0"/>
              </a:rPr>
              <a:t>mri</a:t>
            </a:r>
            <a:r>
              <a:rPr lang="en-US" sz="2000" dirty="0">
                <a:latin typeface="Times New Roman" panose="02020603050405020304" pitchFamily="18" charset="0"/>
                <a:cs typeface="Times New Roman" panose="02020603050405020304" pitchFamily="18" charset="0"/>
              </a:rPr>
              <a:t> image and providing the classification of the type of tumor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0" y="6550303"/>
            <a:ext cx="465671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7" name="Rectangle 6"/>
          <p:cNvSpPr/>
          <p:nvPr/>
        </p:nvSpPr>
        <p:spPr>
          <a:xfrm>
            <a:off x="11582400" y="6473071"/>
            <a:ext cx="418704" cy="369332"/>
          </a:xfrm>
          <a:prstGeom prst="rect">
            <a:avLst/>
          </a:prstGeom>
        </p:spPr>
        <p:txBody>
          <a:bodyPr wrap="none">
            <a:spAutoFit/>
          </a:bodyPr>
          <a:lstStyle/>
          <a:p>
            <a:r>
              <a:rPr lang="en-US" dirty="0" smtClean="0"/>
              <a:t>15</a:t>
            </a:r>
            <a:endParaRPr lang="en-IN" dirty="0"/>
          </a:p>
        </p:txBody>
      </p:sp>
    </p:spTree>
    <p:extLst>
      <p:ext uri="{BB962C8B-B14F-4D97-AF65-F5344CB8AC3E}">
        <p14:creationId xmlns:p14="http://schemas.microsoft.com/office/powerpoint/2010/main" val="20093859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266266" cy="685800"/>
          </a:xfrm>
        </p:spPr>
        <p:txBody>
          <a:bodyPr>
            <a:noAutofit/>
          </a:bodyPr>
          <a:lstStyle/>
          <a:p>
            <a:r>
              <a:rPr lang="en-US" sz="2400" b="1" u="sng" dirty="0" smtClean="0">
                <a:latin typeface="Times New Roman" panose="02020603050405020304" pitchFamily="18" charset="0"/>
                <a:cs typeface="Times New Roman" panose="02020603050405020304" pitchFamily="18" charset="0"/>
              </a:rPr>
              <a:t>SOFTWARE SPECIFICATION: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295400"/>
            <a:ext cx="10744200" cy="3880773"/>
          </a:xfrm>
        </p:spPr>
        <p:txBody>
          <a:bodyPr/>
          <a:lstStyle/>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SOFTWARE : MATLAB</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Version : </a:t>
            </a:r>
            <a:r>
              <a:rPr lang="en-US" sz="2000" dirty="0">
                <a:solidFill>
                  <a:schemeClr val="tx1"/>
                </a:solidFill>
                <a:latin typeface="Times New Roman" panose="02020603050405020304" pitchFamily="18" charset="0"/>
                <a:cs typeface="Times New Roman" panose="02020603050405020304" pitchFamily="18" charset="0"/>
              </a:rPr>
              <a:t>2</a:t>
            </a:r>
            <a:r>
              <a:rPr lang="en-US" sz="2000" dirty="0" smtClean="0">
                <a:solidFill>
                  <a:schemeClr val="tx1"/>
                </a:solidFill>
                <a:latin typeface="Times New Roman" panose="02020603050405020304" pitchFamily="18" charset="0"/>
                <a:cs typeface="Times New Roman" panose="02020603050405020304" pitchFamily="18" charset="0"/>
              </a:rPr>
              <a:t>1a</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MATLAB provide by company math works </a:t>
            </a:r>
            <a:r>
              <a:rPr lang="en-US" sz="2000" dirty="0" err="1" smtClean="0">
                <a:solidFill>
                  <a:schemeClr val="tx1"/>
                </a:solidFill>
                <a:latin typeface="Times New Roman" panose="02020603050405020304" pitchFamily="18" charset="0"/>
                <a:cs typeface="Times New Roman" panose="02020603050405020304" pitchFamily="18" charset="0"/>
              </a:rPr>
              <a:t>works</a:t>
            </a:r>
            <a:r>
              <a:rPr lang="en-US" sz="2000" dirty="0" smtClean="0">
                <a:solidFill>
                  <a:schemeClr val="tx1"/>
                </a:solidFill>
                <a:latin typeface="Times New Roman" panose="02020603050405020304" pitchFamily="18" charset="0"/>
                <a:cs typeface="Times New Roman" panose="02020603050405020304" pitchFamily="18" charset="0"/>
              </a:rPr>
              <a:t> is a programming environment used for performing mathematical computation , programming and visualization.</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It is a powerful tool that includes its own high-level language and functions for performing math-related tasks faster.</a:t>
            </a:r>
          </a:p>
          <a:p>
            <a:endParaRPr lang="en-US" dirty="0" smtClean="0"/>
          </a:p>
          <a:p>
            <a:endParaRPr lang="en-IN" dirty="0"/>
          </a:p>
        </p:txBody>
      </p:sp>
      <p:sp>
        <p:nvSpPr>
          <p:cNvPr id="4" name="Rectangle 3"/>
          <p:cNvSpPr/>
          <p:nvPr/>
        </p:nvSpPr>
        <p:spPr>
          <a:xfrm>
            <a:off x="0" y="6496487"/>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658600" y="6475968"/>
            <a:ext cx="418704" cy="369332"/>
          </a:xfrm>
          <a:prstGeom prst="rect">
            <a:avLst/>
          </a:prstGeom>
        </p:spPr>
        <p:txBody>
          <a:bodyPr wrap="none">
            <a:spAutoFit/>
          </a:bodyPr>
          <a:lstStyle/>
          <a:p>
            <a:r>
              <a:rPr lang="en-US" dirty="0" smtClean="0"/>
              <a:t>16</a:t>
            </a:r>
            <a:endParaRPr lang="en-IN" dirty="0"/>
          </a:p>
        </p:txBody>
      </p:sp>
    </p:spTree>
    <p:extLst>
      <p:ext uri="{BB962C8B-B14F-4D97-AF65-F5344CB8AC3E}">
        <p14:creationId xmlns:p14="http://schemas.microsoft.com/office/powerpoint/2010/main" val="3094957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447800"/>
            <a:ext cx="9677395" cy="4886756"/>
          </a:xfrm>
          <a:prstGeom prst="rect">
            <a:avLst/>
          </a:prstGeom>
        </p:spPr>
      </p:pic>
      <p:sp>
        <p:nvSpPr>
          <p:cNvPr id="4" name="Rectangle 3"/>
          <p:cNvSpPr/>
          <p:nvPr/>
        </p:nvSpPr>
        <p:spPr>
          <a:xfrm>
            <a:off x="25400" y="6509187"/>
            <a:ext cx="619341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447824"/>
            <a:ext cx="418704" cy="369332"/>
          </a:xfrm>
          <a:prstGeom prst="rect">
            <a:avLst/>
          </a:prstGeom>
        </p:spPr>
        <p:txBody>
          <a:bodyPr wrap="none">
            <a:spAutoFit/>
          </a:bodyPr>
          <a:lstStyle/>
          <a:p>
            <a:r>
              <a:rPr lang="en-US" dirty="0" smtClean="0"/>
              <a:t>17</a:t>
            </a:r>
            <a:endParaRPr lang="en-IN" dirty="0"/>
          </a:p>
        </p:txBody>
      </p:sp>
      <p:sp>
        <p:nvSpPr>
          <p:cNvPr id="6" name="Rectangle 5"/>
          <p:cNvSpPr/>
          <p:nvPr/>
        </p:nvSpPr>
        <p:spPr>
          <a:xfrm>
            <a:off x="533400" y="457200"/>
            <a:ext cx="2039854" cy="369332"/>
          </a:xfrm>
          <a:prstGeom prst="rect">
            <a:avLst/>
          </a:prstGeom>
        </p:spPr>
        <p:txBody>
          <a:bodyPr wrap="none">
            <a:spAutoFit/>
          </a:bodyPr>
          <a:lstStyle/>
          <a:p>
            <a:r>
              <a:rPr lang="en-US" b="1" u="sng" dirty="0" smtClean="0">
                <a:solidFill>
                  <a:schemeClr val="accent1"/>
                </a:solidFill>
                <a:latin typeface="Times New Roman" panose="02020603050405020304" pitchFamily="18" charset="0"/>
                <a:cs typeface="Times New Roman" panose="02020603050405020304" pitchFamily="18" charset="0"/>
              </a:rPr>
              <a:t>MATLAB CODE: </a:t>
            </a:r>
            <a:endParaRPr lang="en-IN" b="1"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226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2514599"/>
            <a:ext cx="4495800" cy="3340011"/>
          </a:xfrm>
          <a:prstGeom prst="rect">
            <a:avLst/>
          </a:prstGeom>
        </p:spPr>
      </p:pic>
      <p:pic>
        <p:nvPicPr>
          <p:cNvPr id="3" name="Picture 2"/>
          <p:cNvPicPr>
            <a:picLocks noChangeAspect="1"/>
          </p:cNvPicPr>
          <p:nvPr/>
        </p:nvPicPr>
        <p:blipFill>
          <a:blip r:embed="rId3"/>
          <a:stretch>
            <a:fillRect/>
          </a:stretch>
        </p:blipFill>
        <p:spPr>
          <a:xfrm>
            <a:off x="6400800" y="2514599"/>
            <a:ext cx="4572000" cy="3380151"/>
          </a:xfrm>
          <a:prstGeom prst="rect">
            <a:avLst/>
          </a:prstGeom>
        </p:spPr>
      </p:pic>
      <p:sp>
        <p:nvSpPr>
          <p:cNvPr id="5" name="Rectangle 4"/>
          <p:cNvSpPr/>
          <p:nvPr/>
        </p:nvSpPr>
        <p:spPr>
          <a:xfrm>
            <a:off x="838200" y="1143000"/>
            <a:ext cx="2935740" cy="369332"/>
          </a:xfrm>
          <a:prstGeom prst="rect">
            <a:avLst/>
          </a:prstGeom>
        </p:spPr>
        <p:txBody>
          <a:bodyPr wrap="none">
            <a:spAutoFit/>
          </a:bodyPr>
          <a:lstStyle/>
          <a:p>
            <a:r>
              <a:rPr lang="en-US" b="1" u="sng" dirty="0">
                <a:solidFill>
                  <a:schemeClr val="accent1"/>
                </a:solidFill>
                <a:latin typeface="Times New Roman" panose="02020603050405020304" pitchFamily="18" charset="0"/>
                <a:cs typeface="Times New Roman" panose="02020603050405020304" pitchFamily="18" charset="0"/>
              </a:rPr>
              <a:t>RESULT &amp; DISCUSSION: </a:t>
            </a:r>
            <a:endParaRPr lang="en-IN" b="1" u="sng" dirty="0">
              <a:solidFill>
                <a:schemeClr val="accent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1658600" y="6488668"/>
            <a:ext cx="418704" cy="369332"/>
          </a:xfrm>
          <a:prstGeom prst="rect">
            <a:avLst/>
          </a:prstGeom>
        </p:spPr>
        <p:txBody>
          <a:bodyPr wrap="square">
            <a:spAutoFit/>
          </a:bodyPr>
          <a:lstStyle/>
          <a:p>
            <a:r>
              <a:rPr lang="en-US" dirty="0" smtClean="0"/>
              <a:t>18</a:t>
            </a:r>
            <a:endParaRPr lang="en-IN" dirty="0"/>
          </a:p>
        </p:txBody>
      </p:sp>
      <p:sp>
        <p:nvSpPr>
          <p:cNvPr id="7" name="Rectangle 6"/>
          <p:cNvSpPr/>
          <p:nvPr/>
        </p:nvSpPr>
        <p:spPr>
          <a:xfrm>
            <a:off x="-152400" y="6509187"/>
            <a:ext cx="1828800" cy="348813"/>
          </a:xfrm>
          <a:prstGeom prst="rect">
            <a:avLst/>
          </a:prstGeom>
        </p:spPr>
        <p:txBody>
          <a:bodyPr wrap="squar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Tree>
    <p:extLst>
      <p:ext uri="{BB962C8B-B14F-4D97-AF65-F5344CB8AC3E}">
        <p14:creationId xmlns:p14="http://schemas.microsoft.com/office/powerpoint/2010/main" val="34464629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676400"/>
            <a:ext cx="8458200" cy="2246769"/>
          </a:xfrm>
          <a:prstGeom prst="rect">
            <a:avLst/>
          </a:prstGeom>
        </p:spPr>
        <p:txBody>
          <a:bodyPr wrap="square">
            <a:spAutoFit/>
          </a:bodyPr>
          <a:lstStyle/>
          <a:p>
            <a:pPr marL="342900" indent="-342900">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goal of medical image processing is to identify accurate and meaningful information using images with the minimum error possible. </a:t>
            </a:r>
            <a:endParaRPr lang="en-US" sz="2000" dirty="0" smtClean="0">
              <a:latin typeface="Times New Roman" panose="02020603050405020304" pitchFamily="18" charset="0"/>
              <a:cs typeface="Times New Roman" panose="02020603050405020304" pitchFamily="18" charset="0"/>
            </a:endParaRPr>
          </a:p>
          <a:p>
            <a:pPr>
              <a:buClr>
                <a:schemeClr val="accent1"/>
              </a:buClr>
            </a:pP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MRI </a:t>
            </a:r>
            <a:r>
              <a:rPr lang="en-US" sz="2000" dirty="0">
                <a:latin typeface="Times New Roman" panose="02020603050405020304" pitchFamily="18" charset="0"/>
                <a:cs typeface="Times New Roman" panose="02020603050405020304" pitchFamily="18" charset="0"/>
              </a:rPr>
              <a:t>is mainly used to get images of the human body and cancerous tissues because of its high resolution and better quality images compared with other imaging </a:t>
            </a:r>
            <a:r>
              <a:rPr lang="en-US" sz="2000" dirty="0" smtClean="0">
                <a:latin typeface="Times New Roman" panose="02020603050405020304" pitchFamily="18" charset="0"/>
                <a:cs typeface="Times New Roman" panose="02020603050405020304" pitchFamily="18" charset="0"/>
              </a:rPr>
              <a:t>technologies.</a:t>
            </a:r>
          </a:p>
          <a:p>
            <a:pPr>
              <a:buClr>
                <a:schemeClr val="accent1"/>
              </a:buClr>
            </a:pP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838200"/>
            <a:ext cx="1465594" cy="461665"/>
          </a:xfrm>
          <a:prstGeom prst="rect">
            <a:avLst/>
          </a:prstGeom>
        </p:spPr>
        <p:txBody>
          <a:bodyPr wrap="none">
            <a:spAutoFit/>
          </a:bodyPr>
          <a:lstStyle/>
          <a:p>
            <a:r>
              <a:rPr lang="en-US" sz="2400" b="1" u="sng" dirty="0" smtClean="0">
                <a:solidFill>
                  <a:schemeClr val="accent1"/>
                </a:solidFill>
              </a:rPr>
              <a:t>BENEFITS:</a:t>
            </a:r>
            <a:endParaRPr lang="en-IN" sz="2400" b="1" u="sng" dirty="0">
              <a:solidFill>
                <a:schemeClr val="accent1"/>
              </a:solidFill>
            </a:endParaRPr>
          </a:p>
        </p:txBody>
      </p:sp>
      <p:sp>
        <p:nvSpPr>
          <p:cNvPr id="4" name="Rectangle 3"/>
          <p:cNvSpPr/>
          <p:nvPr/>
        </p:nvSpPr>
        <p:spPr>
          <a:xfrm>
            <a:off x="143882" y="6509187"/>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658600" y="6488668"/>
            <a:ext cx="418704" cy="369332"/>
          </a:xfrm>
          <a:prstGeom prst="rect">
            <a:avLst/>
          </a:prstGeom>
        </p:spPr>
        <p:txBody>
          <a:bodyPr wrap="square">
            <a:spAutoFit/>
          </a:bodyPr>
          <a:lstStyle/>
          <a:p>
            <a:r>
              <a:rPr lang="en-US" dirty="0" smtClean="0"/>
              <a:t>19</a:t>
            </a:r>
            <a:endParaRPr lang="en-IN" dirty="0"/>
          </a:p>
        </p:txBody>
      </p:sp>
    </p:spTree>
    <p:extLst>
      <p:ext uri="{BB962C8B-B14F-4D97-AF65-F5344CB8AC3E}">
        <p14:creationId xmlns:p14="http://schemas.microsoft.com/office/powerpoint/2010/main" val="2315683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 xmlns:p14="http://schemas.microsoft.com/office/powerpoint/2010/main" xmlns:pr="smNativeData" val="SMDATA_13_MKHyYBMAAAAlAAAAZAAAAE0BAAAAAAAAABQAAAAAAAAAAAAAAAAAAAABAAAAAAAAAAEAAABQAAAAAAAAAAAA4D8AAAAAAADgPwAAAAAAAOA/AAAAAAAA4D8AAAAAAADgPwAAAAAAAOA/AAAAAAAA4D8AAAAAAADgPwAAAAAAAOA/AAAAAAAA4D8CAAAAjAAAAAAAAAAAAAAAM2bMDAAAmQ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AzZswFAACZAQAAAAAAAAAAAAAAAAAAAAAAAAAAAAAAAAAAAAAAAAAA////An9/fwAAM2YDzMzMAMDA/wB/f38AAAAAAAAAAAAAAAAAAAAAAAAAAAAhAAAAGAAAABQAAADAAwAAsAEAAGU6AAC4CAAAECAAACYAAAAIAAAAPTAAAAAAAAA="/>
              </a:ext>
            </a:extLst>
          </p:cNvSpPr>
          <p:nvPr>
            <p:ph type="title"/>
          </p:nvPr>
        </p:nvSpPr>
        <p:spPr>
          <a:xfrm>
            <a:off x="762000" y="152400"/>
            <a:ext cx="2743196" cy="868680"/>
          </a:xfrm>
        </p:spPr>
        <p:txBody>
          <a:bodyPr vert="horz" wrap="square" numCol="1" spcCol="215900" anchor="ctr">
            <a:prstTxWarp prst="textNoShape">
              <a:avLst/>
            </a:prstTxWarp>
            <a:normAutofit/>
          </a:bodyPr>
          <a:lstStyle/>
          <a:p>
            <a:pPr marL="12699">
              <a:spcBef>
                <a:spcPts val="105"/>
              </a:spcBef>
            </a:pPr>
            <a:r>
              <a:rPr sz="2400" b="1" u="sng" dirty="0" smtClean="0">
                <a:latin typeface="Times New Roman" panose="02020603050405020304" pitchFamily="18" charset="0"/>
                <a:cs typeface="Times New Roman" panose="02020603050405020304" pitchFamily="18" charset="0"/>
              </a:rPr>
              <a:t>CONTENTS</a:t>
            </a:r>
            <a:endParaRPr sz="2400" b="1" u="sng" dirty="0">
              <a:latin typeface="Times New Roman" panose="02020603050405020304" pitchFamily="18" charset="0"/>
              <a:cs typeface="Times New Roman" panose="02020603050405020304" pitchFamily="18" charset="0"/>
            </a:endParaRPr>
          </a:p>
        </p:txBody>
      </p:sp>
      <p:sp>
        <p:nvSpPr>
          <p:cNvPr id="3" name="object 3"/>
          <p:cNvSpPr>
            <a:extLst>
              <a:ext uri="smNativeData">
                <pr:smNativeData xmlns="" xmlns:p14="http://schemas.microsoft.com/office/powerpoint/2010/main" xmlns:pr="smNativeData" val="SMDATA_13_MKHyYBMAAAAlAAAAZAAAAE0AAAAAAAAAAG8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EkAI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D0CgAAvQcAAI0oAAAbFgAAACAAACYAAAAIAAAA//////////8="/>
              </a:ext>
            </a:extLst>
          </p:cNvSpPr>
          <p:nvPr/>
        </p:nvSpPr>
        <p:spPr>
          <a:xfrm>
            <a:off x="914400" y="1257929"/>
            <a:ext cx="10363195" cy="5142869"/>
          </a:xfrm>
          <a:prstGeom prst="rect">
            <a:avLst/>
          </a:prstGeom>
          <a:noFill/>
          <a:ln>
            <a:noFill/>
          </a:ln>
          <a:effectLst/>
        </p:spPr>
        <p:txBody>
          <a:bodyPr vert="horz" wrap="square" lIns="0" tIns="70486" rIns="0" bIns="0" numCol="1" spcCol="215900" anchor="t"/>
          <a:lstStyle/>
          <a:p>
            <a:pPr marL="354968" indent="-342900" defTabSz="914641">
              <a:spcBef>
                <a:spcPts val="560"/>
              </a:spcBef>
              <a:buClr>
                <a:schemeClr val="bg2">
                  <a:lumMod val="75000"/>
                </a:schemeClr>
              </a:buClr>
              <a:buSzPts val="1650"/>
              <a:buFont typeface="Wingdings" panose="05000000000000000000" pitchFamily="2" charset="2"/>
              <a:buChar char="q"/>
              <a:tabLst>
                <a:tab pos="209600" algn="l"/>
              </a:tabLst>
            </a:pPr>
            <a:r>
              <a:rPr sz="2000" dirty="0">
                <a:solidFill>
                  <a:srgbClr val="001F60"/>
                </a:solidFill>
                <a:latin typeface="Times New Roman" pitchFamily="1" charset="0"/>
                <a:cs typeface="Times New Roman" pitchFamily="1" charset="0"/>
              </a:rPr>
              <a:t>ABSTRACT</a:t>
            </a:r>
            <a:endParaRPr sz="2000" dirty="0">
              <a:latin typeface="Times New Roman" pitchFamily="1" charset="0"/>
              <a:cs typeface="Times New Roman" pitchFamily="1" charset="0"/>
            </a:endParaRPr>
          </a:p>
          <a:p>
            <a:pPr marL="354968" indent="-342900" defTabSz="914641">
              <a:spcBef>
                <a:spcPts val="455"/>
              </a:spcBef>
              <a:buClr>
                <a:schemeClr val="bg2">
                  <a:lumMod val="75000"/>
                </a:schemeClr>
              </a:buClr>
              <a:buSzPts val="1650"/>
              <a:buFont typeface="Wingdings" panose="05000000000000000000" pitchFamily="2" charset="2"/>
              <a:buChar char="q"/>
              <a:tabLst>
                <a:tab pos="209600" algn="l"/>
              </a:tabLst>
              <a:defRPr sz="2000"/>
            </a:pPr>
            <a:r>
              <a:rPr sz="2000" dirty="0" smtClean="0">
                <a:solidFill>
                  <a:srgbClr val="001F60"/>
                </a:solidFill>
                <a:latin typeface="Times New Roman" pitchFamily="1" charset="0"/>
                <a:cs typeface="Times New Roman" pitchFamily="1" charset="0"/>
              </a:rPr>
              <a:t>INTRODUCTION</a:t>
            </a:r>
            <a:endParaRPr lang="en-US" sz="2000" dirty="0" smtClean="0">
              <a:solidFill>
                <a:srgbClr val="001F60"/>
              </a:solidFill>
              <a:latin typeface="Times New Roman" pitchFamily="1" charset="0"/>
              <a:cs typeface="Times New Roman" pitchFamily="1" charset="0"/>
            </a:endParaRPr>
          </a:p>
          <a:p>
            <a:pPr marL="354968" indent="-342900" defTabSz="914641">
              <a:spcBef>
                <a:spcPts val="455"/>
              </a:spcBef>
              <a:buClr>
                <a:schemeClr val="bg2">
                  <a:lumMod val="75000"/>
                </a:schemeClr>
              </a:buClr>
              <a:buSzPts val="1650"/>
              <a:buFont typeface="Wingdings" panose="05000000000000000000" pitchFamily="2" charset="2"/>
              <a:buChar char="q"/>
              <a:tabLst>
                <a:tab pos="209600" algn="l"/>
              </a:tabLst>
              <a:defRPr sz="2000"/>
            </a:pPr>
            <a:r>
              <a:rPr lang="en-US" sz="2000" dirty="0" smtClean="0">
                <a:solidFill>
                  <a:srgbClr val="002060"/>
                </a:solidFill>
                <a:latin typeface="Times New Roman" panose="02020603050405020304" pitchFamily="18" charset="0"/>
                <a:cs typeface="Times New Roman" panose="02020603050405020304" pitchFamily="18" charset="0"/>
              </a:rPr>
              <a:t>OBJECTIVES</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lang="en-US" sz="2000" dirty="0" smtClean="0"/>
              <a:t>METHODOLOGY</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lang="en-US" sz="2000" dirty="0">
                <a:solidFill>
                  <a:srgbClr val="001F60"/>
                </a:solidFill>
                <a:latin typeface="Times New Roman" pitchFamily="1" charset="0"/>
                <a:cs typeface="Times New Roman" pitchFamily="1" charset="0"/>
              </a:rPr>
              <a:t>SOFTWARE </a:t>
            </a:r>
            <a:r>
              <a:rPr lang="en-US" sz="2000" dirty="0" smtClean="0">
                <a:solidFill>
                  <a:srgbClr val="001F60"/>
                </a:solidFill>
                <a:latin typeface="Times New Roman" pitchFamily="1" charset="0"/>
                <a:cs typeface="Times New Roman" pitchFamily="1" charset="0"/>
              </a:rPr>
              <a:t>SPECIFICATION</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lang="en-US" sz="2000" dirty="0" smtClean="0">
                <a:solidFill>
                  <a:srgbClr val="001F60"/>
                </a:solidFill>
                <a:latin typeface="Times New Roman" pitchFamily="1" charset="0"/>
                <a:cs typeface="Times New Roman" pitchFamily="1" charset="0"/>
              </a:rPr>
              <a:t>MATLAB CODE</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lang="en-US" sz="2000" dirty="0" smtClean="0">
                <a:solidFill>
                  <a:srgbClr val="001F60"/>
                </a:solidFill>
                <a:latin typeface="Times New Roman" pitchFamily="1" charset="0"/>
                <a:cs typeface="Times New Roman" pitchFamily="1" charset="0"/>
              </a:rPr>
              <a:t>RESULTS  AND DISCUSSION</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lang="en-US" sz="2000" dirty="0" smtClean="0">
                <a:solidFill>
                  <a:srgbClr val="001F60"/>
                </a:solidFill>
                <a:latin typeface="Times New Roman" pitchFamily="1" charset="0"/>
                <a:cs typeface="Times New Roman" pitchFamily="1" charset="0"/>
              </a:rPr>
              <a:t>BENEFITS &amp; APPLICATION</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sz="2000" dirty="0" smtClean="0"/>
              <a:t>CONCLUSION </a:t>
            </a:r>
            <a:r>
              <a:rPr lang="en-US" sz="2000" dirty="0" smtClean="0"/>
              <a:t>AND FUTURE WORK</a:t>
            </a:r>
          </a:p>
          <a:p>
            <a:pPr marL="354968" indent="-342900" defTabSz="914641">
              <a:spcBef>
                <a:spcPts val="502"/>
              </a:spcBef>
              <a:buClr>
                <a:schemeClr val="bg2">
                  <a:lumMod val="75000"/>
                </a:schemeClr>
              </a:buClr>
              <a:buSzPts val="1650"/>
              <a:buFont typeface="Wingdings" panose="05000000000000000000" pitchFamily="2" charset="2"/>
              <a:buChar char="q"/>
              <a:tabLst>
                <a:tab pos="209600" algn="l"/>
              </a:tabLst>
              <a:defRPr sz="2200" b="0">
                <a:solidFill>
                  <a:srgbClr val="001F60"/>
                </a:solidFill>
                <a:latin typeface="Times New Roman" pitchFamily="1" charset="0"/>
                <a:ea typeface="Calibri" pitchFamily="2" charset="0"/>
                <a:cs typeface="Times New Roman" pitchFamily="1" charset="0"/>
              </a:defRPr>
            </a:pPr>
            <a:r>
              <a:rPr lang="en-US" sz="2000" dirty="0" smtClean="0"/>
              <a:t>REFERENCES</a:t>
            </a:r>
            <a:endParaRPr sz="2000" dirty="0"/>
          </a:p>
          <a:p>
            <a:pPr marL="12069" defTabSz="914641">
              <a:spcBef>
                <a:spcPts val="502"/>
              </a:spcBef>
              <a:buClr>
                <a:srgbClr val="90C126"/>
              </a:buClr>
              <a:buSzPts val="1650"/>
              <a:tabLst>
                <a:tab pos="209600" algn="l"/>
              </a:tabLst>
              <a:defRPr sz="2000" b="1">
                <a:solidFill>
                  <a:srgbClr val="1626E9"/>
                </a:solidFill>
              </a:defRPr>
            </a:pPr>
            <a:endParaRPr sz="1996" dirty="0">
              <a:latin typeface="Times New Roman" pitchFamily="1" charset="0"/>
              <a:cs typeface="Times New Roman" pitchFamily="1" charset="0"/>
            </a:endParaRPr>
          </a:p>
        </p:txBody>
      </p:sp>
      <p:sp>
        <p:nvSpPr>
          <p:cNvPr id="4" name="Rectangle 3"/>
          <p:cNvSpPr/>
          <p:nvPr/>
        </p:nvSpPr>
        <p:spPr>
          <a:xfrm>
            <a:off x="0" y="6509187"/>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488668"/>
            <a:ext cx="457205" cy="369332"/>
          </a:xfrm>
          <a:prstGeom prst="rect">
            <a:avLst/>
          </a:prstGeom>
        </p:spPr>
        <p:txBody>
          <a:bodyPr wrap="square">
            <a:spAutoFit/>
          </a:bodyPr>
          <a:lstStyle/>
          <a:p>
            <a:r>
              <a:rPr lang="en-US" dirty="0" smtClean="0"/>
              <a:t>02</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0"/>
            <a:ext cx="10744200" cy="3137269"/>
          </a:xfrm>
          <a:prstGeom prst="rect">
            <a:avLst/>
          </a:prstGeom>
        </p:spPr>
        <p:txBody>
          <a:bodyPr wrap="square">
            <a:spAutoFit/>
          </a:bodyPr>
          <a:lstStyle/>
          <a:p>
            <a:pPr marL="342900" indent="-342900">
              <a:lnSpc>
                <a:spcPct val="107000"/>
              </a:lnSpc>
              <a:spcAft>
                <a:spcPts val="800"/>
              </a:spcAft>
              <a:buClr>
                <a:schemeClr val="accent1"/>
              </a:buClr>
              <a:buFont typeface="Wingdings" panose="05000000000000000000" pitchFamily="2" charset="2"/>
              <a:buChar char="Ø"/>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Biomedical </a:t>
            </a:r>
            <a:r>
              <a:rPr lang="en-US" sz="2000" dirty="0">
                <a:latin typeface="Times New Roman" panose="02020603050405020304" pitchFamily="18" charset="0"/>
                <a:ea typeface="Calibri" panose="020F0502020204030204" pitchFamily="34" charset="0"/>
                <a:cs typeface="Times New Roman" panose="02020603050405020304" pitchFamily="18" charset="0"/>
              </a:rPr>
              <a:t>Image processing is a growing and demanding field.</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Clr>
                <a:schemeClr val="accent1"/>
              </a:buClr>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It comprises of many different types of imaging methods likes CT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scans,X</a:t>
            </a:r>
            <a:r>
              <a:rPr lang="en-US" sz="2000" dirty="0">
                <a:latin typeface="Times New Roman" panose="02020603050405020304" pitchFamily="18" charset="0"/>
                <a:ea typeface="Calibri" panose="020F0502020204030204" pitchFamily="34" charset="0"/>
                <a:cs typeface="Times New Roman" panose="02020603050405020304" pitchFamily="18" charset="0"/>
              </a:rPr>
              <a:t>-Ray and MRI.</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Clr>
                <a:schemeClr val="accent1"/>
              </a:buClr>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These techniques allow us to identify even the smallest abnormalities in the human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body</a:t>
            </a:r>
          </a:p>
          <a:p>
            <a:pPr marL="342900" indent="-342900">
              <a:lnSpc>
                <a:spcPct val="107000"/>
              </a:lnSpc>
              <a:spcAft>
                <a:spcPts val="800"/>
              </a:spcAft>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MATLAB has image and data processing capabilities, so can be used for </a:t>
            </a:r>
            <a:r>
              <a:rPr lang="en-US" sz="2000" b="1" dirty="0">
                <a:latin typeface="Times New Roman" panose="02020603050405020304" pitchFamily="18" charset="0"/>
                <a:cs typeface="Times New Roman" panose="02020603050405020304" pitchFamily="18" charset="0"/>
              </a:rPr>
              <a:t>analysis of medical imaging data</a:t>
            </a:r>
            <a:r>
              <a:rPr lang="en-US" sz="2000" dirty="0">
                <a:latin typeface="Times New Roman" panose="02020603050405020304" pitchFamily="18" charset="0"/>
                <a:cs typeface="Times New Roman" panose="02020603050405020304" pitchFamily="18" charset="0"/>
              </a:rPr>
              <a:t>, such as in nuclear medicine, CT, MRI and fluorescein angiogram images. </a:t>
            </a:r>
            <a:r>
              <a:rPr lang="en-US" sz="2000" dirty="0" err="1">
                <a:latin typeface="Times New Roman" panose="02020603050405020304" pitchFamily="18" charset="0"/>
                <a:cs typeface="Times New Roman" panose="02020603050405020304" pitchFamily="18" charset="0"/>
              </a:rPr>
              <a:t>UoB</a:t>
            </a:r>
            <a:r>
              <a:rPr lang="en-US" sz="2000" dirty="0">
                <a:latin typeface="Times New Roman" panose="02020603050405020304" pitchFamily="18" charset="0"/>
                <a:cs typeface="Times New Roman" panose="02020603050405020304" pitchFamily="18" charset="0"/>
              </a:rPr>
              <a:t> researchers have also used image analysis on microscope and other types of images to detect disease such as brain </a:t>
            </a:r>
            <a:r>
              <a:rPr lang="en-US" sz="2000" dirty="0" err="1">
                <a:latin typeface="Times New Roman" panose="02020603050405020304" pitchFamily="18" charset="0"/>
                <a:cs typeface="Times New Roman" panose="02020603050405020304" pitchFamily="18" charset="0"/>
              </a:rPr>
              <a:t>tumour</a:t>
            </a:r>
            <a:r>
              <a:rPr lang="en-US" sz="2000" dirty="0">
                <a:latin typeface="Times New Roman" panose="02020603050405020304" pitchFamily="18" charset="0"/>
                <a:cs typeface="Times New Roman" panose="02020603050405020304" pitchFamily="18" charset="0"/>
              </a:rPr>
              <a:t> cancer &amp; etc…</a:t>
            </a:r>
            <a:endParaRPr lang="en-IN" sz="2000" dirty="0">
              <a:latin typeface="Times New Roman" panose="02020603050405020304" pitchFamily="18" charset="0"/>
              <a:cs typeface="Times New Roman" panose="02020603050405020304" pitchFamily="18" charset="0"/>
            </a:endParaRPr>
          </a:p>
          <a:p>
            <a:pPr marL="342900" indent="-342900">
              <a:lnSpc>
                <a:spcPct val="107000"/>
              </a:lnSpc>
              <a:spcAft>
                <a:spcPts val="800"/>
              </a:spcAft>
              <a:buClr>
                <a:schemeClr val="accent1"/>
              </a:buClr>
              <a:buFont typeface="Wingdings" panose="05000000000000000000" pitchFamily="2" charset="2"/>
              <a:buChar char="Ø"/>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685800" y="762000"/>
            <a:ext cx="2591992" cy="460895"/>
          </a:xfrm>
          <a:prstGeom prst="rect">
            <a:avLst/>
          </a:prstGeom>
        </p:spPr>
        <p:txBody>
          <a:bodyPr wrap="none">
            <a:spAutoFit/>
          </a:bodyPr>
          <a:lstStyle/>
          <a:p>
            <a:pPr>
              <a:lnSpc>
                <a:spcPct val="107000"/>
              </a:lnSpc>
              <a:spcAft>
                <a:spcPts val="800"/>
              </a:spcAft>
            </a:pPr>
            <a:r>
              <a:rPr lang="en-US" sz="2400" b="1" u="sng"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APPLICATIONS:</a:t>
            </a:r>
            <a:endParaRPr lang="en-IN" sz="24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 y="6501855"/>
            <a:ext cx="1447800" cy="348813"/>
          </a:xfrm>
          <a:prstGeom prst="rect">
            <a:avLst/>
          </a:prstGeom>
        </p:spPr>
        <p:txBody>
          <a:bodyPr wrap="squar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7" name="Rectangle 6"/>
          <p:cNvSpPr/>
          <p:nvPr/>
        </p:nvSpPr>
        <p:spPr>
          <a:xfrm>
            <a:off x="11570892" y="6481336"/>
            <a:ext cx="418704" cy="369332"/>
          </a:xfrm>
          <a:prstGeom prst="rect">
            <a:avLst/>
          </a:prstGeom>
        </p:spPr>
        <p:txBody>
          <a:bodyPr wrap="none">
            <a:spAutoFit/>
          </a:bodyPr>
          <a:lstStyle/>
          <a:p>
            <a:r>
              <a:rPr lang="en-US" dirty="0" smtClean="0"/>
              <a:t>20</a:t>
            </a:r>
            <a:endParaRPr lang="en-IN" dirty="0"/>
          </a:p>
        </p:txBody>
      </p:sp>
    </p:spTree>
    <p:extLst>
      <p:ext uri="{BB962C8B-B14F-4D97-AF65-F5344CB8AC3E}">
        <p14:creationId xmlns:p14="http://schemas.microsoft.com/office/powerpoint/2010/main" val="1794239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25689"/>
            <a:ext cx="11125200" cy="4708981"/>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this project we have automated the diagnosis procedure for the brain tumour detection by the use of image processing</a:t>
            </a:r>
            <a:r>
              <a:rPr lang="en-IN" sz="2000" dirty="0" smtClean="0">
                <a:latin typeface="Times New Roman" panose="02020603050405020304" pitchFamily="18" charset="0"/>
                <a:cs typeface="Times New Roman" panose="02020603050405020304" pitchFamily="18" charset="0"/>
              </a:rPr>
              <a:t>.</a:t>
            </a:r>
          </a:p>
          <a:p>
            <a:pPr marL="285750" indent="-285750">
              <a:buClr>
                <a:schemeClr val="accent1"/>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Apart from several existing brain tumour segmentation and detection methodology are present for MRI of brain image our project has proved to provide an </a:t>
            </a:r>
            <a:r>
              <a:rPr lang="en-IN" sz="2000" dirty="0" smtClean="0">
                <a:latin typeface="Times New Roman" panose="02020603050405020304" pitchFamily="18" charset="0"/>
                <a:cs typeface="Times New Roman" panose="02020603050405020304" pitchFamily="18" charset="0"/>
              </a:rPr>
              <a:t>over </a:t>
            </a:r>
            <a:r>
              <a:rPr lang="en-IN" sz="2000" dirty="0">
                <a:latin typeface="Times New Roman" panose="02020603050405020304" pitchFamily="18" charset="0"/>
                <a:cs typeface="Times New Roman" panose="02020603050405020304" pitchFamily="18" charset="0"/>
              </a:rPr>
              <a:t>all accuracy </a:t>
            </a:r>
            <a:r>
              <a:rPr lang="en-IN" sz="2000" dirty="0" smtClean="0">
                <a:latin typeface="Times New Roman" panose="02020603050405020304" pitchFamily="18" charset="0"/>
                <a:cs typeface="Times New Roman" panose="02020603050405020304" pitchFamily="18" charset="0"/>
              </a:rPr>
              <a:t>up to 90%.</a:t>
            </a:r>
          </a:p>
          <a:p>
            <a:pPr marL="285750" indent="-285750">
              <a:buClr>
                <a:schemeClr val="accent1"/>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All the steps for detecting brain tumour that have been discussed starting from MRI image acquisition. </a:t>
            </a:r>
            <a:endParaRPr lang="en-IN" sz="2000" dirty="0" smtClean="0">
              <a:latin typeface="Times New Roman" panose="02020603050405020304" pitchFamily="18" charset="0"/>
              <a:cs typeface="Times New Roman" panose="02020603050405020304" pitchFamily="18" charset="0"/>
            </a:endParaRPr>
          </a:p>
          <a:p>
            <a:pPr>
              <a:buClr>
                <a:schemeClr val="accent1"/>
              </a:buClr>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Pre-processing involves operations like proposed  based methods has been discussed. </a:t>
            </a:r>
            <a:endParaRPr lang="en-IN" sz="2000" dirty="0" smtClean="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Quality enhancement and filtering are important because edge sharpening, enhancement, noise removal and undesirable background removal are improved the image quality as well as the detection procedure.</a:t>
            </a:r>
          </a:p>
          <a:p>
            <a:pPr marL="285750" indent="-285750">
              <a:buClr>
                <a:schemeClr val="accent1"/>
              </a:buClr>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the image quality improvement and noise reduction discussed here, segmentation methodology for a brain tumour from MRI of brain image is been used.</a:t>
            </a:r>
          </a:p>
        </p:txBody>
      </p:sp>
      <p:sp>
        <p:nvSpPr>
          <p:cNvPr id="3" name="Rectangle 2"/>
          <p:cNvSpPr/>
          <p:nvPr/>
        </p:nvSpPr>
        <p:spPr>
          <a:xfrm>
            <a:off x="457200" y="457200"/>
            <a:ext cx="5209311" cy="461665"/>
          </a:xfrm>
          <a:prstGeom prst="rect">
            <a:avLst/>
          </a:prstGeom>
        </p:spPr>
        <p:txBody>
          <a:bodyPr wrap="none">
            <a:spAutoFit/>
          </a:bodyPr>
          <a:lstStyle/>
          <a:p>
            <a:r>
              <a:rPr lang="en-US" sz="2400" b="1" u="sng" dirty="0" smtClean="0">
                <a:solidFill>
                  <a:schemeClr val="accent1"/>
                </a:solidFill>
                <a:latin typeface="Times New Roman" panose="02020603050405020304" pitchFamily="18" charset="0"/>
                <a:cs typeface="Times New Roman" panose="02020603050405020304" pitchFamily="18" charset="0"/>
              </a:rPr>
              <a:t>CONCLUSION &amp; FUTURE WORK: </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2400" y="6509187"/>
            <a:ext cx="1828800" cy="348813"/>
          </a:xfrm>
          <a:prstGeom prst="rect">
            <a:avLst/>
          </a:prstGeom>
        </p:spPr>
        <p:txBody>
          <a:bodyPr wrap="squar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498927"/>
            <a:ext cx="418704" cy="369332"/>
          </a:xfrm>
          <a:prstGeom prst="rect">
            <a:avLst/>
          </a:prstGeom>
        </p:spPr>
        <p:txBody>
          <a:bodyPr wrap="none">
            <a:spAutoFit/>
          </a:bodyPr>
          <a:lstStyle/>
          <a:p>
            <a:r>
              <a:rPr lang="en-US" dirty="0" smtClean="0"/>
              <a:t>21</a:t>
            </a:r>
            <a:endParaRPr lang="en-IN" dirty="0"/>
          </a:p>
        </p:txBody>
      </p:sp>
    </p:spTree>
    <p:extLst>
      <p:ext uri="{BB962C8B-B14F-4D97-AF65-F5344CB8AC3E}">
        <p14:creationId xmlns:p14="http://schemas.microsoft.com/office/powerpoint/2010/main" val="37124927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2267929" cy="461665"/>
          </a:xfrm>
          <a:prstGeom prst="rect">
            <a:avLst/>
          </a:prstGeom>
        </p:spPr>
        <p:txBody>
          <a:bodyPr wrap="none">
            <a:spAutoFit/>
          </a:bodyPr>
          <a:lstStyle/>
          <a:p>
            <a:pPr marL="12068" defTabSz="914641">
              <a:spcBef>
                <a:spcPts val="502"/>
              </a:spcBef>
              <a:buClr>
                <a:schemeClr val="bg2">
                  <a:lumMod val="75000"/>
                </a:schemeClr>
              </a:buClr>
              <a:buSzPts val="1650"/>
              <a:tabLst>
                <a:tab pos="209600" algn="l"/>
              </a:tabLst>
              <a:defRPr sz="2200" b="0">
                <a:solidFill>
                  <a:srgbClr val="001F60"/>
                </a:solidFill>
                <a:latin typeface="Times New Roman" pitchFamily="1" charset="0"/>
                <a:ea typeface="Calibri" pitchFamily="2" charset="0"/>
                <a:cs typeface="Times New Roman" pitchFamily="1" charset="0"/>
              </a:defRPr>
            </a:pPr>
            <a:r>
              <a:rPr lang="en-US" sz="2400" b="1" u="sng" dirty="0" smtClean="0">
                <a:solidFill>
                  <a:schemeClr val="accent1"/>
                </a:solidFill>
              </a:rPr>
              <a:t>REFERENCES</a:t>
            </a:r>
            <a:endParaRPr lang="en-US" sz="2400" b="1" u="sng" dirty="0">
              <a:solidFill>
                <a:schemeClr val="accent1"/>
              </a:solidFill>
            </a:endParaRPr>
          </a:p>
        </p:txBody>
      </p:sp>
      <p:sp>
        <p:nvSpPr>
          <p:cNvPr id="3" name="Rectangle 2"/>
          <p:cNvSpPr/>
          <p:nvPr/>
        </p:nvSpPr>
        <p:spPr>
          <a:xfrm>
            <a:off x="609600" y="1676400"/>
            <a:ext cx="11353800" cy="5016758"/>
          </a:xfrm>
          <a:prstGeom prst="rect">
            <a:avLst/>
          </a:prstGeom>
        </p:spPr>
        <p:txBody>
          <a:bodyPr wrap="square">
            <a:spAutoFit/>
          </a:bodyPr>
          <a:lstStyle/>
          <a:p>
            <a:pPr marL="342900" indent="-342900">
              <a:buClr>
                <a:schemeClr val="accent1"/>
              </a:buClr>
              <a:buFont typeface="Wingdings" panose="05000000000000000000" pitchFamily="2" charset="2"/>
              <a:buChar char="Ø"/>
            </a:pPr>
            <a:r>
              <a:rPr lang="en-US" sz="2000" dirty="0" err="1"/>
              <a:t>MathWorks</a:t>
            </a:r>
            <a:r>
              <a:rPr lang="en-US" sz="2000" dirty="0"/>
              <a:t>(</a:t>
            </a:r>
            <a:r>
              <a:rPr lang="en-US" sz="2000" u="sng" dirty="0">
                <a:hlinkClick r:id="rId2"/>
              </a:rPr>
              <a:t>https://in.mathworks.com/help/wavelet/ug/lifting-method-for-constructing-wavelets.html</a:t>
            </a:r>
            <a:r>
              <a:rPr lang="en-US" sz="2000" dirty="0" smtClean="0"/>
              <a:t>).</a:t>
            </a:r>
          </a:p>
          <a:p>
            <a:pPr>
              <a:buClr>
                <a:schemeClr val="accent1"/>
              </a:buClr>
            </a:pPr>
            <a:endParaRPr lang="en-US" sz="2000" dirty="0" smtClean="0"/>
          </a:p>
          <a:p>
            <a:pPr marL="342900" indent="-342900">
              <a:buClr>
                <a:schemeClr val="accent1"/>
              </a:buClr>
              <a:buFont typeface="Wingdings" panose="05000000000000000000" pitchFamily="2" charset="2"/>
              <a:buChar char="Ø"/>
            </a:pPr>
            <a:r>
              <a:rPr lang="en-US" sz="2000" dirty="0" err="1"/>
              <a:t>Amrutha</a:t>
            </a:r>
            <a:r>
              <a:rPr lang="en-US" sz="2000" dirty="0"/>
              <a:t> Ravi, “Medical Image Segmentation”, Computer Methods And Programs In Biomedicine 84 (2006) 63–65</a:t>
            </a:r>
            <a:r>
              <a:rPr lang="en-US" sz="2000" dirty="0" smtClean="0"/>
              <a:t>.</a:t>
            </a:r>
          </a:p>
          <a:p>
            <a:pPr marL="342900" indent="-342900">
              <a:buClr>
                <a:schemeClr val="accent1"/>
              </a:buClr>
              <a:buFont typeface="Wingdings" panose="05000000000000000000" pitchFamily="2" charset="2"/>
              <a:buChar char="Ø"/>
            </a:pPr>
            <a:endParaRPr lang="en-US" sz="2000" dirty="0"/>
          </a:p>
          <a:p>
            <a:pPr marL="342900" indent="-342900">
              <a:buClr>
                <a:schemeClr val="accent1"/>
              </a:buClr>
              <a:buFont typeface="Wingdings" panose="05000000000000000000" pitchFamily="2" charset="2"/>
              <a:buChar char="Ø"/>
            </a:pPr>
            <a:r>
              <a:rPr lang="en-US" sz="2000" dirty="0" smtClean="0"/>
              <a:t>Brain </a:t>
            </a:r>
            <a:r>
              <a:rPr lang="en-US" sz="2000" dirty="0"/>
              <a:t>Tumor Detection using Wavelet Based Image Fusion</a:t>
            </a:r>
          </a:p>
          <a:p>
            <a:pPr>
              <a:buClr>
                <a:schemeClr val="accent1"/>
              </a:buClr>
            </a:pPr>
            <a:r>
              <a:rPr lang="en-IN" sz="2000" dirty="0" smtClean="0"/>
              <a:t>       </a:t>
            </a:r>
            <a:r>
              <a:rPr lang="en-IN" sz="2000" dirty="0" err="1" smtClean="0"/>
              <a:t>Youtube</a:t>
            </a:r>
            <a:r>
              <a:rPr lang="en-IN" sz="2000" dirty="0" smtClean="0"/>
              <a:t> : </a:t>
            </a:r>
            <a:r>
              <a:rPr lang="en-IN" sz="2000" dirty="0" smtClean="0">
                <a:hlinkClick r:id="rId3"/>
              </a:rPr>
              <a:t>https</a:t>
            </a:r>
            <a:r>
              <a:rPr lang="en-IN" sz="2000" dirty="0">
                <a:hlinkClick r:id="rId3"/>
              </a:rPr>
              <a:t>://</a:t>
            </a:r>
            <a:r>
              <a:rPr lang="en-IN" sz="2000" dirty="0" smtClean="0">
                <a:hlinkClick r:id="rId3"/>
              </a:rPr>
              <a:t>www.youtube.com/watch?v=tCUkyoDR5t0</a:t>
            </a:r>
            <a:endParaRPr lang="en-IN" sz="2000" dirty="0" smtClean="0"/>
          </a:p>
          <a:p>
            <a:pPr>
              <a:buClr>
                <a:schemeClr val="accent1"/>
              </a:buClr>
            </a:pPr>
            <a:endParaRPr lang="en-US" sz="2000" dirty="0"/>
          </a:p>
          <a:p>
            <a:pPr marL="342900" indent="-342900">
              <a:buClr>
                <a:schemeClr val="accent1"/>
              </a:buClr>
              <a:buFont typeface="Wingdings" panose="05000000000000000000" pitchFamily="2" charset="2"/>
              <a:buChar char="Ø"/>
            </a:pPr>
            <a:r>
              <a:rPr lang="en-US" sz="2000" dirty="0" err="1"/>
              <a:t>Sijbers</a:t>
            </a:r>
            <a:r>
              <a:rPr lang="en-US" sz="2000" dirty="0"/>
              <a:t> J et al (1998), “Estimation of the noise in magnitude MR images”, </a:t>
            </a:r>
            <a:r>
              <a:rPr lang="en-US" sz="2000" dirty="0" err="1"/>
              <a:t>Magn</a:t>
            </a:r>
            <a:r>
              <a:rPr lang="en-US" sz="2000" dirty="0"/>
              <a:t> </a:t>
            </a:r>
            <a:r>
              <a:rPr lang="en-US" sz="2000" dirty="0" err="1"/>
              <a:t>Reson</a:t>
            </a:r>
            <a:r>
              <a:rPr lang="en-US" sz="2000" dirty="0"/>
              <a:t> Imaging 16(1):87–90. </a:t>
            </a:r>
            <a:endParaRPr lang="en-US" sz="2000" dirty="0" smtClean="0"/>
          </a:p>
          <a:p>
            <a:pPr marL="342900" indent="-342900">
              <a:buClr>
                <a:schemeClr val="accent1"/>
              </a:buClr>
              <a:buFont typeface="Wingdings" panose="05000000000000000000" pitchFamily="2" charset="2"/>
              <a:buChar char="Ø"/>
            </a:pPr>
            <a:r>
              <a:rPr lang="en-US" sz="2000" dirty="0"/>
              <a:t>An S, An D (1984) Stochastic relaxation, Gibbs distributions, and the Bayesian restoration of images. IEEE Trans Pattern Anal Mach </a:t>
            </a:r>
            <a:r>
              <a:rPr lang="en-US" sz="2000" dirty="0" err="1"/>
              <a:t>Intell</a:t>
            </a:r>
            <a:r>
              <a:rPr lang="en-US" sz="2000" dirty="0"/>
              <a:t> 6:721–741 </a:t>
            </a:r>
            <a:endParaRPr lang="en-US" sz="2000" dirty="0" smtClean="0"/>
          </a:p>
          <a:p>
            <a:pPr>
              <a:buClr>
                <a:schemeClr val="accent1"/>
              </a:buClr>
            </a:pPr>
            <a:endParaRPr lang="en-US" sz="2000" dirty="0" smtClean="0"/>
          </a:p>
          <a:p>
            <a:pPr marL="342900" indent="-342900">
              <a:buClr>
                <a:schemeClr val="accent1"/>
              </a:buClr>
              <a:buFont typeface="Wingdings" panose="05000000000000000000" pitchFamily="2" charset="2"/>
              <a:buChar char="Ø"/>
            </a:pPr>
            <a:r>
              <a:rPr lang="en-US" sz="2000" dirty="0" smtClean="0"/>
              <a:t>Nowak </a:t>
            </a:r>
            <a:r>
              <a:rPr lang="en-US" sz="2000" dirty="0"/>
              <a:t>RD (1999) Wavelet-based </a:t>
            </a:r>
            <a:r>
              <a:rPr lang="en-US" sz="2000" dirty="0" err="1"/>
              <a:t>Rician</a:t>
            </a:r>
            <a:r>
              <a:rPr lang="en-US" sz="2000" dirty="0"/>
              <a:t> noise removal for magnetic resonance imaging. IEEE Trans Image Process 8(10):1408–1419.</a:t>
            </a:r>
            <a:endParaRPr lang="en-IN" sz="2000" dirty="0"/>
          </a:p>
          <a:p>
            <a:pPr marL="342900" indent="-342900">
              <a:buClr>
                <a:schemeClr val="accent1"/>
              </a:buClr>
              <a:buFont typeface="Wingdings" panose="05000000000000000000" pitchFamily="2" charset="2"/>
              <a:buChar char="Ø"/>
            </a:pPr>
            <a:endParaRPr lang="en-IN" sz="2000" dirty="0"/>
          </a:p>
        </p:txBody>
      </p:sp>
      <p:sp>
        <p:nvSpPr>
          <p:cNvPr id="4" name="Rectangle 3"/>
          <p:cNvSpPr/>
          <p:nvPr/>
        </p:nvSpPr>
        <p:spPr>
          <a:xfrm>
            <a:off x="143364" y="6509187"/>
            <a:ext cx="1304436" cy="348813"/>
          </a:xfrm>
          <a:prstGeom prst="rect">
            <a:avLst/>
          </a:prstGeom>
        </p:spPr>
        <p:txBody>
          <a:bodyPr wrap="squar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44696" y="6406247"/>
            <a:ext cx="418704" cy="369332"/>
          </a:xfrm>
          <a:prstGeom prst="rect">
            <a:avLst/>
          </a:prstGeom>
        </p:spPr>
        <p:txBody>
          <a:bodyPr wrap="none">
            <a:spAutoFit/>
          </a:bodyPr>
          <a:lstStyle/>
          <a:p>
            <a:r>
              <a:rPr lang="en-US" dirty="0" smtClean="0"/>
              <a:t>22</a:t>
            </a:r>
            <a:endParaRPr lang="en-IN" dirty="0"/>
          </a:p>
        </p:txBody>
      </p:sp>
    </p:spTree>
    <p:extLst>
      <p:ext uri="{BB962C8B-B14F-4D97-AF65-F5344CB8AC3E}">
        <p14:creationId xmlns:p14="http://schemas.microsoft.com/office/powerpoint/2010/main" val="1747981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52993"/>
            <a:ext cx="10972800" cy="3631763"/>
          </a:xfrm>
          <a:prstGeom prst="rect">
            <a:avLst/>
          </a:prstGeom>
        </p:spPr>
        <p:txBody>
          <a:bodyPr wrap="square">
            <a:spAutoFit/>
          </a:bodyPr>
          <a:lstStyle/>
          <a:p>
            <a:pPr marL="342900" indent="-342900" algn="just">
              <a:lnSpc>
                <a:spcPct val="115000"/>
              </a:lnSpc>
              <a:buClr>
                <a:schemeClr val="accent1"/>
              </a:buClr>
              <a:buFont typeface="Wingdings" panose="05000000000000000000" pitchFamily="2" charset="2"/>
              <a:buChar char="Ø"/>
            </a:pPr>
            <a:r>
              <a:rPr lang="en-US" sz="2000" dirty="0" err="1">
                <a:latin typeface="Times New Roman" panose="02020603050405020304" pitchFamily="18" charset="0"/>
                <a:ea typeface="Times New Roman" panose="02020603050405020304" pitchFamily="18" charset="0"/>
              </a:rPr>
              <a:t>Swapnil</a:t>
            </a:r>
            <a:r>
              <a:rPr lang="en-US" sz="2000" dirty="0">
                <a:latin typeface="Times New Roman" panose="02020603050405020304" pitchFamily="18" charset="0"/>
                <a:ea typeface="Times New Roman" panose="02020603050405020304" pitchFamily="18" charset="0"/>
              </a:rPr>
              <a:t> R.</a:t>
            </a:r>
            <a:r>
              <a:rPr lang="en-US" sz="2000" dirty="0" err="1">
                <a:latin typeface="Times New Roman" panose="02020603050405020304" pitchFamily="18" charset="0"/>
                <a:ea typeface="Times New Roman" panose="02020603050405020304" pitchFamily="18" charset="0"/>
              </a:rPr>
              <a:t>Telrandhe</a:t>
            </a:r>
            <a:r>
              <a:rPr lang="en-US" sz="2000" dirty="0">
                <a:latin typeface="Times New Roman" panose="02020603050405020304" pitchFamily="18" charset="0"/>
                <a:ea typeface="Times New Roman" panose="02020603050405020304" pitchFamily="18" charset="0"/>
              </a:rPr>
              <a:t>,”segmentation methods for medical image analysis”,</a:t>
            </a:r>
            <a:r>
              <a:rPr lang="en-US" sz="2000" dirty="0" err="1">
                <a:latin typeface="Times New Roman" panose="02020603050405020304" pitchFamily="18" charset="0"/>
                <a:ea typeface="Times New Roman" panose="02020603050405020304" pitchFamily="18" charset="0"/>
              </a:rPr>
              <a:t>tesis</a:t>
            </a:r>
            <a:r>
              <a:rPr lang="en-US" sz="2000" dirty="0">
                <a:latin typeface="Times New Roman" panose="02020603050405020304" pitchFamily="18" charset="0"/>
                <a:ea typeface="Times New Roman" panose="02020603050405020304" pitchFamily="18" charset="0"/>
              </a:rPr>
              <a:t> no 1434,center for medical image science and visualization ,se-58185 </a:t>
            </a:r>
            <a:r>
              <a:rPr lang="en-US" sz="2000" dirty="0" err="1">
                <a:latin typeface="Times New Roman" panose="02020603050405020304" pitchFamily="18" charset="0"/>
                <a:ea typeface="Times New Roman" panose="02020603050405020304" pitchFamily="18" charset="0"/>
              </a:rPr>
              <a:t>linkoping</a:t>
            </a:r>
            <a:r>
              <a:rPr lang="en-US" sz="2000" dirty="0">
                <a:latin typeface="Times New Roman" panose="02020603050405020304" pitchFamily="18" charset="0"/>
                <a:ea typeface="Times New Roman" panose="02020603050405020304" pitchFamily="18" charset="0"/>
              </a:rPr>
              <a:t> ,Sweden. </a:t>
            </a:r>
            <a:endParaRPr lang="en-IN" sz="2000" dirty="0">
              <a:latin typeface="Times New Roman" panose="02020603050405020304" pitchFamily="18" charset="0"/>
              <a:ea typeface="Times New Roman" panose="02020603050405020304" pitchFamily="18" charset="0"/>
            </a:endParaRPr>
          </a:p>
          <a:p>
            <a:pPr algn="just">
              <a:lnSpc>
                <a:spcPct val="115000"/>
              </a:lnSpc>
              <a:buClr>
                <a:schemeClr val="accent1"/>
              </a:buClr>
            </a:pPr>
            <a:r>
              <a:rPr lang="en-US" sz="2000" dirty="0">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pPr marL="342900" indent="-342900" algn="just">
              <a:lnSpc>
                <a:spcPct val="115000"/>
              </a:lnSpc>
              <a:buClr>
                <a:schemeClr val="accent1"/>
              </a:buClr>
              <a:buFont typeface="Wingdings" panose="05000000000000000000" pitchFamily="2" charset="2"/>
              <a:buChar char="Ø"/>
            </a:pPr>
            <a:r>
              <a:rPr lang="en-US" sz="2000" dirty="0" err="1" smtClean="0">
                <a:latin typeface="Times New Roman" panose="02020603050405020304" pitchFamily="18" charset="0"/>
                <a:ea typeface="Times New Roman" panose="02020603050405020304" pitchFamily="18" charset="0"/>
              </a:rPr>
              <a:t>Malathi</a:t>
            </a:r>
            <a:r>
              <a:rPr lang="en-US" sz="2000" dirty="0" smtClean="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Hong-Long , , “Segmentation C- Means Clustering With Spatial Information For Image Segmentation,” Computerized Medical Imaging And Graphics 30 (2006) 9–15.</a:t>
            </a:r>
            <a:endParaRPr lang="en-IN" sz="2000" dirty="0">
              <a:latin typeface="Times New Roman" panose="02020603050405020304" pitchFamily="18" charset="0"/>
              <a:ea typeface="Times New Roman" panose="02020603050405020304" pitchFamily="18" charset="0"/>
            </a:endParaRPr>
          </a:p>
          <a:p>
            <a:pPr algn="just">
              <a:lnSpc>
                <a:spcPct val="115000"/>
              </a:lnSpc>
              <a:buClr>
                <a:schemeClr val="accent1"/>
              </a:buClr>
            </a:pPr>
            <a:r>
              <a:rPr lang="en-US" sz="2000" dirty="0">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pPr marL="342900" indent="-342900" algn="just">
              <a:lnSpc>
                <a:spcPct val="115000"/>
              </a:lnSpc>
              <a:buClr>
                <a:schemeClr val="accent1"/>
              </a:buClr>
              <a:buFont typeface="Wingdings" panose="05000000000000000000" pitchFamily="2" charset="2"/>
              <a:buChar char="Ø"/>
            </a:pPr>
            <a:r>
              <a:rPr lang="en-US" sz="2000" dirty="0" err="1" smtClean="0">
                <a:latin typeface="Times New Roman" panose="02020603050405020304" pitchFamily="18" charset="0"/>
                <a:ea typeface="Times New Roman" panose="02020603050405020304" pitchFamily="18" charset="0"/>
              </a:rPr>
              <a:t>Rajeshwari</a:t>
            </a:r>
            <a:r>
              <a:rPr lang="en-US" sz="2000" dirty="0" smtClean="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G </a:t>
            </a:r>
            <a:r>
              <a:rPr lang="en-US" sz="2000" dirty="0" err="1">
                <a:latin typeface="Times New Roman" panose="02020603050405020304" pitchFamily="18" charset="0"/>
                <a:ea typeface="Times New Roman" panose="02020603050405020304" pitchFamily="18" charset="0"/>
              </a:rPr>
              <a:t>tayade,Michel</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Crucian</a:t>
            </a:r>
            <a:r>
              <a:rPr lang="en-US" sz="2000" dirty="0">
                <a:latin typeface="Times New Roman" panose="02020603050405020304" pitchFamily="18" charset="0"/>
                <a:ea typeface="Times New Roman" panose="02020603050405020304" pitchFamily="18" charset="0"/>
              </a:rPr>
              <a:t> , “Unsupervised And Semi-Supervised Clustering: A Brief Survey,” </a:t>
            </a:r>
            <a:r>
              <a:rPr lang="en-US" sz="2000" dirty="0" err="1">
                <a:latin typeface="Times New Roman" panose="02020603050405020304" pitchFamily="18" charset="0"/>
                <a:ea typeface="Times New Roman" panose="02020603050405020304" pitchFamily="18" charset="0"/>
              </a:rPr>
              <a:t>Inria</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Rocquencourt</a:t>
            </a:r>
            <a:r>
              <a:rPr lang="en-US" sz="2000" dirty="0">
                <a:latin typeface="Times New Roman" panose="02020603050405020304" pitchFamily="18" charset="0"/>
                <a:ea typeface="Times New Roman" panose="02020603050405020304" pitchFamily="18" charset="0"/>
              </a:rPr>
              <a:t>, B.P. 105 78153 Le </a:t>
            </a:r>
            <a:r>
              <a:rPr lang="en-US" sz="2000" dirty="0" err="1">
                <a:latin typeface="Times New Roman" panose="02020603050405020304" pitchFamily="18" charset="0"/>
                <a:ea typeface="Times New Roman" panose="02020603050405020304" pitchFamily="18" charset="0"/>
              </a:rPr>
              <a:t>Chesnay</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Cedex</a:t>
            </a:r>
            <a:r>
              <a:rPr lang="en-US" sz="2000" dirty="0">
                <a:latin typeface="Times New Roman" panose="02020603050405020304" pitchFamily="18" charset="0"/>
                <a:ea typeface="Times New Roman" panose="02020603050405020304" pitchFamily="18" charset="0"/>
              </a:rPr>
              <a:t>, France. </a:t>
            </a:r>
            <a:endParaRPr lang="en-IN" sz="2000" dirty="0" smtClean="0">
              <a:latin typeface="Times New Roman" panose="02020603050405020304" pitchFamily="18" charset="0"/>
              <a:ea typeface="Times New Roman" panose="02020603050405020304" pitchFamily="18" charset="0"/>
            </a:endParaRPr>
          </a:p>
          <a:p>
            <a:pPr algn="just">
              <a:lnSpc>
                <a:spcPct val="115000"/>
              </a:lnSpc>
              <a:buClr>
                <a:schemeClr val="accent1"/>
              </a:buClr>
            </a:pPr>
            <a:r>
              <a:rPr lang="en-US" sz="2000" dirty="0">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pPr marL="342900" indent="-342900" algn="just">
              <a:lnSpc>
                <a:spcPct val="115000"/>
              </a:lnSpc>
              <a:buClr>
                <a:schemeClr val="accent1"/>
              </a:buClr>
              <a:buFont typeface="Wingdings" panose="05000000000000000000" pitchFamily="2" charset="2"/>
              <a:buChar char="Ø"/>
            </a:pPr>
            <a:r>
              <a:rPr lang="en-US" sz="2000" dirty="0" smtClean="0">
                <a:latin typeface="Times New Roman" panose="02020603050405020304" pitchFamily="18" charset="0"/>
                <a:ea typeface="Times New Roman" panose="02020603050405020304" pitchFamily="18" charset="0"/>
              </a:rPr>
              <a:t>Lukas </a:t>
            </a:r>
            <a:r>
              <a:rPr lang="en-US" sz="2000" dirty="0">
                <a:latin typeface="Times New Roman" panose="02020603050405020304" pitchFamily="18" charset="0"/>
                <a:ea typeface="Times New Roman" panose="02020603050405020304" pitchFamily="18" charset="0"/>
              </a:rPr>
              <a:t>L. et Al. Brain Tumor Classification Based On Long Echo Proton </a:t>
            </a:r>
            <a:r>
              <a:rPr lang="en-US" sz="2000" dirty="0" err="1">
                <a:latin typeface="Times New Roman" panose="02020603050405020304" pitchFamily="18" charset="0"/>
                <a:ea typeface="Times New Roman" panose="02020603050405020304" pitchFamily="18" charset="0"/>
              </a:rPr>
              <a:t>Mrs</a:t>
            </a:r>
            <a:r>
              <a:rPr lang="en-US" sz="2000" dirty="0">
                <a:latin typeface="Times New Roman" panose="02020603050405020304" pitchFamily="18" charset="0"/>
                <a:ea typeface="Times New Roman" panose="02020603050405020304" pitchFamily="18" charset="0"/>
              </a:rPr>
              <a:t> Signals.</a:t>
            </a:r>
            <a:endParaRPr lang="en-IN" sz="2000" dirty="0">
              <a:latin typeface="Times New Roman" panose="02020603050405020304" pitchFamily="18" charset="0"/>
              <a:ea typeface="Times New Roman" panose="02020603050405020304" pitchFamily="18" charset="0"/>
            </a:endParaRPr>
          </a:p>
        </p:txBody>
      </p:sp>
      <p:sp>
        <p:nvSpPr>
          <p:cNvPr id="3" name="Rectangle 2"/>
          <p:cNvSpPr/>
          <p:nvPr/>
        </p:nvSpPr>
        <p:spPr>
          <a:xfrm>
            <a:off x="762000" y="381000"/>
            <a:ext cx="1228221" cy="461665"/>
          </a:xfrm>
          <a:prstGeom prst="rect">
            <a:avLst/>
          </a:prstGeom>
        </p:spPr>
        <p:txBody>
          <a:bodyPr wrap="none">
            <a:spAutoFit/>
          </a:bodyPr>
          <a:lstStyle/>
          <a:p>
            <a:r>
              <a:rPr lang="en-US" sz="2400" b="1" u="sng" dirty="0" smtClean="0">
                <a:solidFill>
                  <a:schemeClr val="accent1"/>
                </a:solidFill>
                <a:latin typeface="Times New Roman" panose="02020603050405020304" pitchFamily="18" charset="0"/>
                <a:cs typeface="Times New Roman" panose="02020603050405020304" pitchFamily="18" charset="0"/>
              </a:rPr>
              <a:t>Conti…</a:t>
            </a:r>
            <a:endParaRPr lang="en-IN" sz="2400" b="1" u="sng"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 y="6509187"/>
            <a:ext cx="1447800" cy="348813"/>
          </a:xfrm>
          <a:prstGeom prst="rect">
            <a:avLst/>
          </a:prstGeom>
        </p:spPr>
        <p:txBody>
          <a:bodyPr wrap="squar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697096" y="6450568"/>
            <a:ext cx="418704" cy="369332"/>
          </a:xfrm>
          <a:prstGeom prst="rect">
            <a:avLst/>
          </a:prstGeom>
        </p:spPr>
        <p:txBody>
          <a:bodyPr wrap="none">
            <a:spAutoFit/>
          </a:bodyPr>
          <a:lstStyle/>
          <a:p>
            <a:r>
              <a:rPr lang="en-US" dirty="0" smtClean="0"/>
              <a:t>23</a:t>
            </a:r>
            <a:endParaRPr lang="en-IN" dirty="0"/>
          </a:p>
        </p:txBody>
      </p:sp>
    </p:spTree>
    <p:extLst>
      <p:ext uri="{BB962C8B-B14F-4D97-AF65-F5344CB8AC3E}">
        <p14:creationId xmlns:p14="http://schemas.microsoft.com/office/powerpoint/2010/main" val="32563625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5"/>
            <a:ext cx="2819413" cy="442685"/>
          </a:xfrm>
        </p:spPr>
        <p:txBody>
          <a:bodyPr>
            <a:noAutofit/>
          </a:bodyPr>
          <a:lstStyle/>
          <a:p>
            <a:r>
              <a:rPr lang="en-US" sz="2400" b="1" u="sng" dirty="0" smtClean="0">
                <a:latin typeface="Times New Roman" panose="02020603050405020304" pitchFamily="18" charset="0"/>
                <a:cs typeface="Times New Roman" panose="02020603050405020304" pitchFamily="18" charset="0"/>
              </a:rPr>
              <a:t>ABSTRACT :</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599" y="1371600"/>
            <a:ext cx="10287002" cy="4539627"/>
          </a:xfrm>
        </p:spPr>
        <p:txBody>
          <a:bodyPr>
            <a:normAutofit/>
          </a:bodyPr>
          <a:lstStyle/>
          <a:p>
            <a:pPr>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Brain </a:t>
            </a:r>
            <a:r>
              <a:rPr lang="en-IN" sz="2000" dirty="0">
                <a:solidFill>
                  <a:schemeClr val="tx1"/>
                </a:solidFill>
                <a:latin typeface="Times New Roman" panose="02020603050405020304" pitchFamily="18" charset="0"/>
                <a:cs typeface="Times New Roman" panose="02020603050405020304" pitchFamily="18" charset="0"/>
              </a:rPr>
              <a:t>tumour detection and classification is that the most troublesome and tedious task within the space of </a:t>
            </a:r>
            <a:r>
              <a:rPr lang="en-IN" sz="2000" dirty="0" err="1">
                <a:solidFill>
                  <a:schemeClr val="tx1"/>
                </a:solidFill>
                <a:latin typeface="Times New Roman" panose="02020603050405020304" pitchFamily="18" charset="0"/>
                <a:cs typeface="Times New Roman" panose="02020603050405020304" pitchFamily="18" charset="0"/>
              </a:rPr>
              <a:t>medicative</a:t>
            </a:r>
            <a:r>
              <a:rPr lang="en-IN" sz="2000" dirty="0">
                <a:solidFill>
                  <a:schemeClr val="tx1"/>
                </a:solidFill>
                <a:latin typeface="Times New Roman" panose="02020603050405020304" pitchFamily="18" charset="0"/>
                <a:cs typeface="Times New Roman" panose="02020603050405020304" pitchFamily="18" charset="0"/>
              </a:rPr>
              <a:t> image getting ready.</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 Magnetic resonance imaging  may be a </a:t>
            </a:r>
            <a:r>
              <a:rPr lang="en-IN" sz="2000" dirty="0" err="1">
                <a:solidFill>
                  <a:schemeClr val="tx1"/>
                </a:solidFill>
                <a:latin typeface="Times New Roman" panose="02020603050405020304" pitchFamily="18" charset="0"/>
                <a:cs typeface="Times New Roman" panose="02020603050405020304" pitchFamily="18" charset="0"/>
              </a:rPr>
              <a:t>medicative</a:t>
            </a:r>
            <a:r>
              <a:rPr lang="en-IN" sz="2000" dirty="0">
                <a:solidFill>
                  <a:schemeClr val="tx1"/>
                </a:solidFill>
                <a:latin typeface="Times New Roman" panose="02020603050405020304" pitchFamily="18" charset="0"/>
                <a:cs typeface="Times New Roman" panose="02020603050405020304" pitchFamily="18" charset="0"/>
              </a:rPr>
              <a:t> procedure, typically adopted by the medical specialist for illustration of inner structure of the build with no surgery. </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Magnetic resonance imaging provides long information concerning the human delicate tissue, that helps within the conclusion of brain tumour .</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 Precise segmentation of magnetic resonance imaging, image is basic for the conclusion of brain tumour by laptop supported clinical device. </a:t>
            </a:r>
          </a:p>
          <a:p>
            <a:pPr>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This </a:t>
            </a:r>
            <a:r>
              <a:rPr lang="en-IN" sz="2000" dirty="0">
                <a:solidFill>
                  <a:schemeClr val="tx1"/>
                </a:solidFill>
                <a:latin typeface="Times New Roman" panose="02020603050405020304" pitchFamily="18" charset="0"/>
                <a:cs typeface="Times New Roman" panose="02020603050405020304" pitchFamily="18" charset="0"/>
              </a:rPr>
              <a:t>project is concentrated towards the look of Associate in Nursing best and additional correct approach for the detection of neoplasm from brain magnetic resonance imaging scans and if it confirms the presence of tumour then it's focused on evaluating its stage, </a:t>
            </a:r>
            <a:r>
              <a:rPr lang="en-IN" sz="2000" dirty="0" err="1">
                <a:solidFill>
                  <a:schemeClr val="tx1"/>
                </a:solidFill>
                <a:latin typeface="Times New Roman" panose="02020603050405020304" pitchFamily="18" charset="0"/>
                <a:cs typeface="Times New Roman" panose="02020603050405020304" pitchFamily="18" charset="0"/>
              </a:rPr>
              <a:t>i.e</a:t>
            </a:r>
            <a:r>
              <a:rPr lang="en-IN" sz="2000" dirty="0">
                <a:solidFill>
                  <a:schemeClr val="tx1"/>
                </a:solidFill>
                <a:latin typeface="Times New Roman" panose="02020603050405020304" pitchFamily="18" charset="0"/>
                <a:cs typeface="Times New Roman" panose="02020603050405020304" pitchFamily="18" charset="0"/>
              </a:rPr>
              <a:t> ,malignant. </a:t>
            </a:r>
          </a:p>
        </p:txBody>
      </p:sp>
      <p:sp>
        <p:nvSpPr>
          <p:cNvPr id="4" name="Rectangle 3"/>
          <p:cNvSpPr/>
          <p:nvPr/>
        </p:nvSpPr>
        <p:spPr>
          <a:xfrm>
            <a:off x="0" y="6483787"/>
            <a:ext cx="1739900"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488668"/>
            <a:ext cx="418704" cy="369332"/>
          </a:xfrm>
          <a:prstGeom prst="rect">
            <a:avLst/>
          </a:prstGeom>
        </p:spPr>
        <p:txBody>
          <a:bodyPr wrap="none">
            <a:spAutoFit/>
          </a:bodyPr>
          <a:lstStyle/>
          <a:p>
            <a:r>
              <a:rPr lang="en-US" dirty="0" smtClean="0"/>
              <a:t>03</a:t>
            </a:r>
            <a:endParaRPr lang="en-IN" dirty="0"/>
          </a:p>
        </p:txBody>
      </p:sp>
    </p:spTree>
    <p:extLst>
      <p:ext uri="{BB962C8B-B14F-4D97-AF65-F5344CB8AC3E}">
        <p14:creationId xmlns:p14="http://schemas.microsoft.com/office/powerpoint/2010/main" val="3146726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3581403" cy="609603"/>
          </a:xfrm>
        </p:spPr>
        <p:txBody>
          <a:bodyPr>
            <a:normAutofit/>
          </a:bodyPr>
          <a:lstStyle/>
          <a:p>
            <a:r>
              <a:rPr lang="en-US" sz="2400" b="1" u="sng" dirty="0" smtClean="0">
                <a:latin typeface="Times New Roman" panose="02020603050405020304" pitchFamily="18" charset="0"/>
                <a:cs typeface="Times New Roman" panose="02020603050405020304" pitchFamily="18" charset="0"/>
              </a:rPr>
              <a:t>INTRODUCTION: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47800"/>
            <a:ext cx="10820396" cy="4114800"/>
          </a:xfrm>
        </p:spPr>
        <p:txBody>
          <a:bodyPr>
            <a:noAutofit/>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project proposes two different methodologies to segment a tumor from an MRI image and determine the type of tumor. For this one segmentation and one clustering techniques have been implemented. </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Each </a:t>
            </a:r>
            <a:r>
              <a:rPr lang="en-US" sz="2000" dirty="0">
                <a:solidFill>
                  <a:schemeClr val="tx1"/>
                </a:solidFill>
                <a:latin typeface="Times New Roman" panose="02020603050405020304" pitchFamily="18" charset="0"/>
                <a:cs typeface="Times New Roman" panose="02020603050405020304" pitchFamily="18" charset="0"/>
              </a:rPr>
              <a:t>MRI image is passed through an imaging chain where the image </a:t>
            </a:r>
            <a:r>
              <a:rPr lang="en-US" sz="2000" dirty="0" smtClean="0">
                <a:solidFill>
                  <a:schemeClr val="tx1"/>
                </a:solidFill>
                <a:latin typeface="Times New Roman" panose="02020603050405020304" pitchFamily="18" charset="0"/>
                <a:cs typeface="Times New Roman" panose="02020603050405020304" pitchFamily="18" charset="0"/>
              </a:rPr>
              <a:t>preprocessed </a:t>
            </a:r>
            <a:r>
              <a:rPr lang="en-US" sz="2000" dirty="0">
                <a:solidFill>
                  <a:schemeClr val="tx1"/>
                </a:solidFill>
                <a:latin typeface="Times New Roman" panose="02020603050405020304" pitchFamily="18" charset="0"/>
                <a:cs typeface="Times New Roman" panose="02020603050405020304" pitchFamily="18" charset="0"/>
              </a:rPr>
              <a:t>to remove noise and is further enhanced to improve the contrast of the image. </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MRI </a:t>
            </a:r>
            <a:r>
              <a:rPr lang="en-US" sz="2000" dirty="0">
                <a:solidFill>
                  <a:schemeClr val="tx1"/>
                </a:solidFill>
                <a:latin typeface="Times New Roman" panose="02020603050405020304" pitchFamily="18" charset="0"/>
                <a:cs typeface="Times New Roman" panose="02020603050405020304" pitchFamily="18" charset="0"/>
              </a:rPr>
              <a:t>paper proposes two different techniques which are then applied on the image to extract the tumor. </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MRI segmentation </a:t>
            </a:r>
            <a:r>
              <a:rPr lang="en-US" sz="2000" dirty="0">
                <a:solidFill>
                  <a:schemeClr val="tx1"/>
                </a:solidFill>
                <a:latin typeface="Times New Roman" panose="02020603050405020304" pitchFamily="18" charset="0"/>
                <a:cs typeface="Times New Roman" panose="02020603050405020304" pitchFamily="18" charset="0"/>
              </a:rPr>
              <a:t>techniques include SOM Clustering and SVM Classification. </a:t>
            </a:r>
            <a:endParaRPr lang="en-US" sz="20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tumor region represents the pixel values for the foreground points extracted using the </a:t>
            </a:r>
            <a:r>
              <a:rPr lang="en-US" sz="2000" dirty="0" smtClean="0">
                <a:solidFill>
                  <a:schemeClr val="tx1"/>
                </a:solidFill>
                <a:latin typeface="Times New Roman" panose="02020603050405020304" pitchFamily="18" charset="0"/>
                <a:cs typeface="Times New Roman" panose="02020603050405020304" pitchFamily="18" charset="0"/>
              </a:rPr>
              <a:t>input() </a:t>
            </a:r>
            <a:r>
              <a:rPr lang="en-US" sz="2000" dirty="0">
                <a:solidFill>
                  <a:schemeClr val="tx1"/>
                </a:solidFill>
                <a:latin typeface="Times New Roman" panose="02020603050405020304" pitchFamily="18" charset="0"/>
                <a:cs typeface="Times New Roman" panose="02020603050405020304" pitchFamily="18" charset="0"/>
              </a:rPr>
              <a:t>command from a texture image. The texture image is generated by applying the rangefilt() method. </a:t>
            </a:r>
          </a:p>
        </p:txBody>
      </p:sp>
      <p:sp>
        <p:nvSpPr>
          <p:cNvPr id="4" name="Rectangle 3"/>
          <p:cNvSpPr/>
          <p:nvPr/>
        </p:nvSpPr>
        <p:spPr>
          <a:xfrm flipH="1">
            <a:off x="-266700" y="6509187"/>
            <a:ext cx="1905000" cy="348813"/>
          </a:xfrm>
          <a:prstGeom prst="rect">
            <a:avLst/>
          </a:prstGeom>
        </p:spPr>
        <p:txBody>
          <a:bodyPr wrap="squar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658600" y="6488668"/>
            <a:ext cx="418704" cy="369332"/>
          </a:xfrm>
          <a:prstGeom prst="rect">
            <a:avLst/>
          </a:prstGeom>
        </p:spPr>
        <p:txBody>
          <a:bodyPr wrap="none">
            <a:spAutoFit/>
          </a:bodyPr>
          <a:lstStyle/>
          <a:p>
            <a:r>
              <a:rPr lang="en-US" dirty="0" smtClean="0"/>
              <a:t>04</a:t>
            </a:r>
            <a:endParaRPr lang="en-IN" dirty="0"/>
          </a:p>
        </p:txBody>
      </p:sp>
    </p:spTree>
    <p:extLst>
      <p:ext uri="{BB962C8B-B14F-4D97-AF65-F5344CB8AC3E}">
        <p14:creationId xmlns:p14="http://schemas.microsoft.com/office/powerpoint/2010/main" val="813280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10363198" cy="3777626"/>
          </a:xfrm>
        </p:spPr>
        <p:txBody>
          <a:bodyPr>
            <a:normAutofit/>
          </a:bodyPr>
          <a:lstStyle/>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Also the unwanted noise and reduced contrast displays several regions from the image that are falsely claimed as a tumor. </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Another challenge faced was degraded quality of the MRI image due to several problems that would have occurred during the acquisition stage.</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 this project, the major challenge faced was to locate and extract the proper tumor region from the image. Due to several lighting issues, unnecessary white portions were present in the image which could wrongly be segmented as a tumor. </a:t>
            </a:r>
          </a:p>
          <a:p>
            <a:pPr>
              <a:buFont typeface="Wingdings" panose="05000000000000000000" pitchFamily="2" charset="2"/>
              <a:buChar char="Ø"/>
            </a:pPr>
            <a:endParaRPr lang="en-IN" dirty="0">
              <a:solidFill>
                <a:schemeClr val="tx1"/>
              </a:solidFill>
            </a:endParaRPr>
          </a:p>
        </p:txBody>
      </p:sp>
      <p:sp>
        <p:nvSpPr>
          <p:cNvPr id="2" name="Rectangle 1"/>
          <p:cNvSpPr/>
          <p:nvPr/>
        </p:nvSpPr>
        <p:spPr>
          <a:xfrm>
            <a:off x="1066800" y="457200"/>
            <a:ext cx="1461490" cy="461665"/>
          </a:xfrm>
          <a:prstGeom prst="rect">
            <a:avLst/>
          </a:prstGeom>
        </p:spPr>
        <p:txBody>
          <a:bodyPr wrap="none">
            <a:spAutoFit/>
          </a:bodyPr>
          <a:lstStyle/>
          <a:p>
            <a:r>
              <a:rPr lang="en-US" sz="2400" b="1" u="sng" dirty="0" err="1" smtClean="0">
                <a:solidFill>
                  <a:schemeClr val="accent1"/>
                </a:solidFill>
                <a:latin typeface="Times New Roman" panose="02020603050405020304" pitchFamily="18" charset="0"/>
                <a:cs typeface="Times New Roman" panose="02020603050405020304" pitchFamily="18" charset="0"/>
              </a:rPr>
              <a:t>CONTi</a:t>
            </a:r>
            <a:r>
              <a:rPr lang="en-US" sz="2400" b="1" u="sng" dirty="0" smtClean="0">
                <a:solidFill>
                  <a:schemeClr val="accent1"/>
                </a:solidFill>
                <a:latin typeface="Times New Roman" panose="02020603050405020304" pitchFamily="18" charset="0"/>
                <a:cs typeface="Times New Roman" panose="02020603050405020304" pitchFamily="18" charset="0"/>
              </a:rPr>
              <a:t>... </a:t>
            </a:r>
            <a:endParaRPr lang="en-US" sz="2400" b="1" u="sng"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6509187"/>
            <a:ext cx="381851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419255"/>
            <a:ext cx="418704" cy="369332"/>
          </a:xfrm>
          <a:prstGeom prst="rect">
            <a:avLst/>
          </a:prstGeom>
        </p:spPr>
        <p:txBody>
          <a:bodyPr wrap="none">
            <a:spAutoFit/>
          </a:bodyPr>
          <a:lstStyle/>
          <a:p>
            <a:r>
              <a:rPr lang="en-US" dirty="0" smtClean="0"/>
              <a:t>05</a:t>
            </a:r>
            <a:endParaRPr lang="en-IN" dirty="0"/>
          </a:p>
        </p:txBody>
      </p:sp>
    </p:spTree>
    <p:extLst>
      <p:ext uri="{BB962C8B-B14F-4D97-AF65-F5344CB8AC3E}">
        <p14:creationId xmlns:p14="http://schemas.microsoft.com/office/powerpoint/2010/main" val="32089713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59936"/>
            <a:ext cx="6857999" cy="461665"/>
          </a:xfrm>
          <a:prstGeom prst="rect">
            <a:avLst/>
          </a:prstGeom>
        </p:spPr>
        <p:txBody>
          <a:bodyPr wrap="square">
            <a:spAutoFit/>
          </a:bodyPr>
          <a:lstStyle/>
          <a:p>
            <a:r>
              <a:rPr lang="en-IN" sz="2400" b="1" cap="all" dirty="0" smtClean="0">
                <a:solidFill>
                  <a:schemeClr val="accent1"/>
                </a:solidFill>
                <a:latin typeface="Times New Roman" panose="02020603050405020304" pitchFamily="18" charset="0"/>
                <a:cs typeface="Times New Roman" panose="02020603050405020304" pitchFamily="18" charset="0"/>
              </a:rPr>
              <a:t>WHAT  </a:t>
            </a:r>
            <a:r>
              <a:rPr lang="en-IN" sz="2400" b="1" cap="all" dirty="0">
                <a:solidFill>
                  <a:schemeClr val="accent1"/>
                </a:solidFill>
                <a:latin typeface="Times New Roman" panose="02020603050405020304" pitchFamily="18" charset="0"/>
                <a:cs typeface="Times New Roman" panose="02020603050405020304" pitchFamily="18" charset="0"/>
              </a:rPr>
              <a:t>IS  BRAIN  TUMOUR?</a:t>
            </a:r>
          </a:p>
        </p:txBody>
      </p:sp>
      <p:sp>
        <p:nvSpPr>
          <p:cNvPr id="3" name="Rectangle 2"/>
          <p:cNvSpPr/>
          <p:nvPr/>
        </p:nvSpPr>
        <p:spPr>
          <a:xfrm>
            <a:off x="838200" y="5257797"/>
            <a:ext cx="9867901"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Uncontrolled and abnormal cell growth in the brain is called a brain </a:t>
            </a:r>
            <a:r>
              <a:rPr lang="en-US" sz="2000" dirty="0" err="1">
                <a:latin typeface="Times New Roman" panose="02020603050405020304" pitchFamily="18" charset="0"/>
                <a:cs typeface="Times New Roman" panose="02020603050405020304" pitchFamily="18" charset="0"/>
              </a:rPr>
              <a:t>tumour</a:t>
            </a:r>
            <a:r>
              <a:rPr lang="en-US" sz="2000" dirty="0">
                <a:latin typeface="Times New Roman" panose="02020603050405020304" pitchFamily="18" charset="0"/>
                <a:cs typeface="Times New Roman" panose="02020603050405020304" pitchFamily="18" charset="0"/>
              </a:rPr>
              <a:t>. The space in our skull is restricted. Therefore, this extra growth inside our brain causes more pressure inside the skull, causing life-threatening complications, and also damaging our brain.</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43124"/>
            <a:ext cx="2362195" cy="31330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615582"/>
            <a:ext cx="3810004" cy="3055741"/>
          </a:xfrm>
          <a:prstGeom prst="rect">
            <a:avLst/>
          </a:prstGeom>
        </p:spPr>
      </p:pic>
      <p:sp>
        <p:nvSpPr>
          <p:cNvPr id="6" name="Rectangle 5"/>
          <p:cNvSpPr/>
          <p:nvPr/>
        </p:nvSpPr>
        <p:spPr>
          <a:xfrm>
            <a:off x="124832" y="6509187"/>
            <a:ext cx="543776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7" name="Rectangle 6"/>
          <p:cNvSpPr/>
          <p:nvPr/>
        </p:nvSpPr>
        <p:spPr>
          <a:xfrm>
            <a:off x="11582400" y="6498927"/>
            <a:ext cx="418704" cy="369332"/>
          </a:xfrm>
          <a:prstGeom prst="rect">
            <a:avLst/>
          </a:prstGeom>
        </p:spPr>
        <p:txBody>
          <a:bodyPr wrap="none">
            <a:spAutoFit/>
          </a:bodyPr>
          <a:lstStyle/>
          <a:p>
            <a:r>
              <a:rPr lang="en-US" dirty="0" smtClean="0"/>
              <a:t>06</a:t>
            </a:r>
            <a:endParaRPr lang="en-IN" dirty="0"/>
          </a:p>
        </p:txBody>
      </p:sp>
    </p:spTree>
    <p:extLst>
      <p:ext uri="{BB962C8B-B14F-4D97-AF65-F5344CB8AC3E}">
        <p14:creationId xmlns:p14="http://schemas.microsoft.com/office/powerpoint/2010/main" val="5860163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2743200" cy="461665"/>
          </a:xfrm>
          <a:prstGeom prst="rect">
            <a:avLst/>
          </a:prstGeom>
        </p:spPr>
        <p:txBody>
          <a:bodyPr wrap="square">
            <a:spAutoFit/>
          </a:bodyPr>
          <a:lstStyle/>
          <a:p>
            <a:r>
              <a:rPr lang="en-US" sz="2400" b="1" u="sng" dirty="0" smtClean="0">
                <a:solidFill>
                  <a:schemeClr val="accent1"/>
                </a:solidFill>
                <a:latin typeface="Times New Roman" panose="02020603050405020304" pitchFamily="18" charset="0"/>
                <a:cs typeface="Times New Roman" panose="02020603050405020304" pitchFamily="18" charset="0"/>
              </a:rPr>
              <a:t>OBJECTIVES</a:t>
            </a:r>
            <a:r>
              <a:rPr lang="en-US" sz="2400" b="1" u="sng" dirty="0" smtClean="0">
                <a:solidFill>
                  <a:schemeClr val="accent1"/>
                </a:solidFill>
              </a:rPr>
              <a:t>:</a:t>
            </a:r>
            <a:endParaRPr lang="en-IN" sz="2400" b="1" u="sng" dirty="0">
              <a:solidFill>
                <a:schemeClr val="accent1"/>
              </a:solidFill>
            </a:endParaRPr>
          </a:p>
        </p:txBody>
      </p:sp>
      <p:sp>
        <p:nvSpPr>
          <p:cNvPr id="3" name="Rectangle 2"/>
          <p:cNvSpPr/>
          <p:nvPr/>
        </p:nvSpPr>
        <p:spPr>
          <a:xfrm>
            <a:off x="838200" y="1676400"/>
            <a:ext cx="10287000" cy="1944122"/>
          </a:xfrm>
          <a:prstGeom prst="rect">
            <a:avLst/>
          </a:prstGeom>
        </p:spPr>
        <p:txBody>
          <a:bodyPr wrap="square">
            <a:spAutoFit/>
          </a:bodyPr>
          <a:lstStyle/>
          <a:p>
            <a:pPr marL="342900" indent="-342900">
              <a:lnSpc>
                <a:spcPct val="107000"/>
              </a:lnSpc>
              <a:spcAft>
                <a:spcPts val="800"/>
              </a:spcAft>
              <a:buClr>
                <a:schemeClr val="accent1"/>
              </a:buClr>
              <a:buFont typeface="Wingdings" panose="05000000000000000000" pitchFamily="2" charset="2"/>
              <a:buChar char="Ø"/>
            </a:pPr>
            <a:r>
              <a:rPr lang="en-US" sz="2000" dirty="0" smtClean="0">
                <a:latin typeface="Calibri" panose="020F0502020204030204" pitchFamily="34" charset="0"/>
                <a:ea typeface="Calibri" panose="020F0502020204030204" pitchFamily="34" charset="0"/>
                <a:cs typeface="Times New Roman" panose="02020603050405020304" pitchFamily="18" charset="0"/>
              </a:rPr>
              <a:t>The </a:t>
            </a:r>
            <a:r>
              <a:rPr lang="en-US" sz="2000" dirty="0">
                <a:latin typeface="Calibri" panose="020F0502020204030204" pitchFamily="34" charset="0"/>
                <a:ea typeface="Calibri" panose="020F0502020204030204" pitchFamily="34" charset="0"/>
                <a:cs typeface="Times New Roman" panose="02020603050405020304" pitchFamily="18" charset="0"/>
              </a:rPr>
              <a:t>main goal of medical image processing is to </a:t>
            </a:r>
            <a:r>
              <a:rPr lang="en-US" sz="2000" dirty="0" smtClean="0">
                <a:latin typeface="Calibri" panose="020F0502020204030204" pitchFamily="34" charset="0"/>
                <a:ea typeface="Calibri" panose="020F0502020204030204" pitchFamily="34" charset="0"/>
                <a:cs typeface="Times New Roman" panose="02020603050405020304" pitchFamily="18" charset="0"/>
              </a:rPr>
              <a:t>I</a:t>
            </a:r>
            <a:r>
              <a:rPr lang="en-US" sz="2000" dirty="0">
                <a:latin typeface="Calibri" panose="020F0502020204030204" pitchFamily="34" charset="0"/>
                <a:ea typeface="Calibri" panose="020F0502020204030204" pitchFamily="34" charset="0"/>
                <a:cs typeface="Times New Roman" panose="02020603050405020304" pitchFamily="18" charset="0"/>
              </a:rPr>
              <a:t>d</a:t>
            </a:r>
            <a:r>
              <a:rPr lang="en-US" sz="2000" dirty="0" smtClean="0">
                <a:latin typeface="Calibri" panose="020F0502020204030204" pitchFamily="34" charset="0"/>
                <a:ea typeface="Calibri" panose="020F0502020204030204" pitchFamily="34" charset="0"/>
                <a:cs typeface="Times New Roman" panose="02020603050405020304" pitchFamily="18" charset="0"/>
              </a:rPr>
              <a:t>entify </a:t>
            </a:r>
            <a:r>
              <a:rPr lang="en-US" sz="2000" dirty="0">
                <a:latin typeface="Calibri" panose="020F0502020204030204" pitchFamily="34" charset="0"/>
                <a:ea typeface="Calibri" panose="020F0502020204030204" pitchFamily="34" charset="0"/>
                <a:cs typeface="Times New Roman" panose="02020603050405020304" pitchFamily="18" charset="0"/>
              </a:rPr>
              <a:t>accurate and meaningful information using images with the minimum error possible.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Clr>
                <a:schemeClr val="accent1"/>
              </a:buCl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Times New Roman" panose="02020603050405020304" pitchFamily="18" charset="0"/>
              </a:rPr>
              <a:t>MRI images can be processed and the brain </a:t>
            </a:r>
            <a:r>
              <a:rPr lang="en-US" sz="2000" dirty="0" err="1">
                <a:latin typeface="Calibri" panose="020F0502020204030204" pitchFamily="34" charset="0"/>
                <a:ea typeface="Calibri" panose="020F0502020204030204" pitchFamily="34" charset="0"/>
                <a:cs typeface="Times New Roman" panose="02020603050405020304" pitchFamily="18" charset="0"/>
              </a:rPr>
              <a:t>tumour</a:t>
            </a:r>
            <a:r>
              <a:rPr lang="en-US" sz="2000" dirty="0">
                <a:latin typeface="Calibri" panose="020F0502020204030204" pitchFamily="34" charset="0"/>
                <a:ea typeface="Calibri" panose="020F0502020204030204" pitchFamily="34" charset="0"/>
                <a:cs typeface="Times New Roman" panose="02020603050405020304" pitchFamily="18" charset="0"/>
              </a:rPr>
              <a:t> can be segmented</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Clr>
                <a:schemeClr val="accent1"/>
              </a:buClr>
              <a:buFont typeface="Wingdings" panose="05000000000000000000" pitchFamily="2" charset="2"/>
              <a:buChar char="Ø"/>
            </a:pPr>
            <a:r>
              <a:rPr lang="en-US" sz="2000" dirty="0" smtClean="0">
                <a:latin typeface="Calibri" panose="020F0502020204030204" pitchFamily="34" charset="0"/>
                <a:ea typeface="Calibri" panose="020F0502020204030204" pitchFamily="34" charset="0"/>
                <a:cs typeface="Times New Roman" panose="02020603050405020304" pitchFamily="18" charset="0"/>
              </a:rPr>
              <a:t>The MRI images are further </a:t>
            </a:r>
            <a:r>
              <a:rPr lang="en-US" sz="2000" dirty="0" err="1" smtClean="0">
                <a:latin typeface="Calibri" panose="020F0502020204030204" pitchFamily="34" charset="0"/>
                <a:ea typeface="Calibri" panose="020F0502020204030204" pitchFamily="34" charset="0"/>
                <a:cs typeface="Times New Roman" panose="02020603050405020304" pitchFamily="18" charset="0"/>
              </a:rPr>
              <a:t>enhanched</a:t>
            </a:r>
            <a:r>
              <a:rPr lang="en-US" sz="2000" dirty="0" smtClean="0">
                <a:latin typeface="Calibri" panose="020F0502020204030204" pitchFamily="34" charset="0"/>
                <a:ea typeface="Calibri" panose="020F0502020204030204" pitchFamily="34" charset="0"/>
                <a:cs typeface="Times New Roman" panose="02020603050405020304" pitchFamily="18" charset="0"/>
              </a:rPr>
              <a:t> using </a:t>
            </a:r>
            <a:r>
              <a:rPr lang="en-US" sz="2000" dirty="0" err="1" smtClean="0">
                <a:latin typeface="Calibri" panose="020F0502020204030204" pitchFamily="34" charset="0"/>
                <a:ea typeface="Calibri" panose="020F0502020204030204" pitchFamily="34" charset="0"/>
                <a:cs typeface="Times New Roman" panose="02020603050405020304" pitchFamily="18" charset="0"/>
              </a:rPr>
              <a:t>matlab</a:t>
            </a:r>
            <a:r>
              <a:rPr lang="en-US" sz="2000" dirty="0" smtClean="0">
                <a:latin typeface="Calibri" panose="020F0502020204030204" pitchFamily="34" charset="0"/>
                <a:ea typeface="Calibri" panose="020F0502020204030204" pitchFamily="34" charset="0"/>
                <a:cs typeface="Times New Roman" panose="02020603050405020304" pitchFamily="18" charset="0"/>
              </a:rPr>
              <a:t> software to get the accurate result of finding the </a:t>
            </a:r>
            <a:r>
              <a:rPr lang="en-US" sz="2000" dirty="0" err="1" smtClean="0">
                <a:latin typeface="Calibri" panose="020F0502020204030204" pitchFamily="34" charset="0"/>
                <a:ea typeface="Calibri" panose="020F0502020204030204" pitchFamily="34" charset="0"/>
                <a:cs typeface="Times New Roman" panose="02020603050405020304" pitchFamily="18" charset="0"/>
              </a:rPr>
              <a:t>tumour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smtClean="0">
                <a:latin typeface="Calibri" panose="020F0502020204030204" pitchFamily="34" charset="0"/>
                <a:ea typeface="Calibri" panose="020F0502020204030204" pitchFamily="34" charset="0"/>
                <a:cs typeface="Times New Roman" panose="02020603050405020304" pitchFamily="18" charset="0"/>
              </a:rPr>
              <a:t>.</a:t>
            </a:r>
          </a:p>
        </p:txBody>
      </p:sp>
      <p:sp>
        <p:nvSpPr>
          <p:cNvPr id="4" name="Rectangle 3"/>
          <p:cNvSpPr/>
          <p:nvPr/>
        </p:nvSpPr>
        <p:spPr>
          <a:xfrm>
            <a:off x="76200" y="6400800"/>
            <a:ext cx="4313818" cy="348813"/>
          </a:xfrm>
          <a:prstGeom prst="rect">
            <a:avLst/>
          </a:prstGeom>
        </p:spPr>
        <p:txBody>
          <a:bodyPr wrap="square">
            <a:spAutoFit/>
          </a:bodyPr>
          <a:lstStyle/>
          <a:p>
            <a:pP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380281"/>
            <a:ext cx="418704" cy="369332"/>
          </a:xfrm>
          <a:prstGeom prst="rect">
            <a:avLst/>
          </a:prstGeom>
        </p:spPr>
        <p:txBody>
          <a:bodyPr wrap="none">
            <a:spAutoFit/>
          </a:bodyPr>
          <a:lstStyle/>
          <a:p>
            <a:r>
              <a:rPr lang="en-US" dirty="0" smtClean="0"/>
              <a:t>07</a:t>
            </a:r>
            <a:endParaRPr lang="en-IN" dirty="0"/>
          </a:p>
        </p:txBody>
      </p:sp>
    </p:spTree>
    <p:extLst>
      <p:ext uri="{BB962C8B-B14F-4D97-AF65-F5344CB8AC3E}">
        <p14:creationId xmlns:p14="http://schemas.microsoft.com/office/powerpoint/2010/main" val="33620239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58332"/>
            <a:ext cx="4267200" cy="823686"/>
          </a:xfrm>
        </p:spPr>
        <p:txBody>
          <a:bodyPr>
            <a:normAutofit/>
          </a:bodyPr>
          <a:lstStyle/>
          <a:p>
            <a:r>
              <a:rPr lang="en-IN" sz="2400" b="1" u="sng" dirty="0">
                <a:latin typeface="Times New Roman" panose="02020603050405020304" pitchFamily="18" charset="0"/>
                <a:cs typeface="Times New Roman" panose="02020603050405020304" pitchFamily="18" charset="0"/>
              </a:rPr>
              <a:t>PROPOSED METHOD </a:t>
            </a:r>
            <a:r>
              <a:rPr lang="en-IN" sz="2400" b="1" u="sng" dirty="0" smtClean="0">
                <a:latin typeface="Times New Roman" panose="02020603050405020304" pitchFamily="18" charset="0"/>
                <a:cs typeface="Times New Roman" panose="02020603050405020304" pitchFamily="18" charset="0"/>
              </a:rPr>
              <a:t>:</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582018"/>
            <a:ext cx="9753604" cy="4894985"/>
          </a:xfrm>
        </p:spPr>
        <p:txBody>
          <a:bodyPr/>
          <a:lstStyle/>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In this </a:t>
            </a:r>
            <a:r>
              <a:rPr lang="en-IN" sz="2000" dirty="0">
                <a:solidFill>
                  <a:srgbClr val="FF0000"/>
                </a:solidFill>
                <a:latin typeface="Times New Roman" panose="02020603050405020304" pitchFamily="18" charset="0"/>
                <a:cs typeface="Times New Roman" panose="02020603050405020304" pitchFamily="18" charset="0"/>
              </a:rPr>
              <a:t>Proposed Method</a:t>
            </a:r>
            <a:r>
              <a:rPr lang="en-IN" sz="2000" dirty="0" smtClean="0">
                <a:solidFill>
                  <a:srgbClr val="FF0000"/>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are classified in 5 parts:</a:t>
            </a:r>
            <a:r>
              <a:rPr lang="en-IN" sz="2000" dirty="0" smtClean="0">
                <a:solidFill>
                  <a:schemeClr val="tx1"/>
                </a:solidFill>
              </a:rPr>
              <a:t>	</a:t>
            </a:r>
          </a:p>
          <a:p>
            <a:pPr>
              <a:buFont typeface="Wingdings" panose="05000000000000000000" pitchFamily="2" charset="2"/>
              <a:buChar char="Ø"/>
            </a:pPr>
            <a:endParaRPr lang="en-IN" sz="2000" dirty="0" smtClean="0"/>
          </a:p>
          <a:p>
            <a:pPr marL="2057864" lvl="4"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MRI of Brain Images </a:t>
            </a:r>
          </a:p>
          <a:p>
            <a:pPr marL="2057864" lvl="4"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Pre-Processing </a:t>
            </a:r>
          </a:p>
          <a:p>
            <a:pPr marL="2057864" lvl="4"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Images Enhancement and Filtering</a:t>
            </a:r>
            <a:endParaRPr lang="en-US" sz="2000" dirty="0">
              <a:latin typeface="Times New Roman" panose="02020603050405020304" pitchFamily="18" charset="0"/>
              <a:cs typeface="Times New Roman" panose="02020603050405020304" pitchFamily="18" charset="0"/>
            </a:endParaRPr>
          </a:p>
          <a:p>
            <a:pPr marL="2057864" lvl="4"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Feature Extraction </a:t>
            </a:r>
          </a:p>
          <a:p>
            <a:pPr marL="2057864" lvl="4"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Analysis</a:t>
            </a:r>
            <a:endParaRPr lang="en-US" sz="2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5400" y="6515103"/>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5" name="Rectangle 4"/>
          <p:cNvSpPr/>
          <p:nvPr/>
        </p:nvSpPr>
        <p:spPr>
          <a:xfrm>
            <a:off x="11582400" y="6451603"/>
            <a:ext cx="418704" cy="369332"/>
          </a:xfrm>
          <a:prstGeom prst="rect">
            <a:avLst/>
          </a:prstGeom>
        </p:spPr>
        <p:txBody>
          <a:bodyPr wrap="none">
            <a:spAutoFit/>
          </a:bodyPr>
          <a:lstStyle/>
          <a:p>
            <a:r>
              <a:rPr lang="en-US" dirty="0" smtClean="0"/>
              <a:t>08</a:t>
            </a:r>
            <a:endParaRPr lang="en-IN" dirty="0"/>
          </a:p>
        </p:txBody>
      </p:sp>
    </p:spTree>
    <p:extLst>
      <p:ext uri="{BB962C8B-B14F-4D97-AF65-F5344CB8AC3E}">
        <p14:creationId xmlns:p14="http://schemas.microsoft.com/office/powerpoint/2010/main" val="2241611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1997"/>
            <a:ext cx="5105400" cy="461665"/>
          </a:xfrm>
          <a:prstGeom prst="rect">
            <a:avLst/>
          </a:prstGeom>
        </p:spPr>
        <p:txBody>
          <a:bodyPr wrap="square">
            <a:spAutoFit/>
          </a:bodyPr>
          <a:lstStyle/>
          <a:p>
            <a:r>
              <a:rPr lang="en-IN" sz="2400" b="1" u="sng" dirty="0">
                <a:solidFill>
                  <a:schemeClr val="accent1"/>
                </a:solidFill>
                <a:latin typeface="Times New Roman" panose="02020603050405020304" pitchFamily="18" charset="0"/>
                <a:cs typeface="Times New Roman" panose="02020603050405020304" pitchFamily="18" charset="0"/>
              </a:rPr>
              <a:t>MRI OF BRAIN </a:t>
            </a:r>
            <a:r>
              <a:rPr lang="en-IN" sz="2400" b="1" u="sng" dirty="0" smtClean="0">
                <a:solidFill>
                  <a:schemeClr val="accent1"/>
                </a:solidFill>
                <a:latin typeface="Times New Roman" panose="02020603050405020304" pitchFamily="18" charset="0"/>
                <a:cs typeface="Times New Roman" panose="02020603050405020304" pitchFamily="18" charset="0"/>
              </a:rPr>
              <a:t>TUMOUR</a:t>
            </a:r>
            <a:r>
              <a:rPr lang="en-IN" sz="2400" b="1" dirty="0" smtClean="0">
                <a:solidFill>
                  <a:schemeClr val="accent1"/>
                </a:solidFill>
                <a:latin typeface="Times New Roman" panose="02020603050405020304" pitchFamily="18" charset="0"/>
                <a:cs typeface="Times New Roman" panose="02020603050405020304" pitchFamily="18" charset="0"/>
              </a:rPr>
              <a:t>:</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914400" y="1371606"/>
            <a:ext cx="10058407" cy="1938992"/>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sz="2000" dirty="0"/>
              <a:t>In this the data is been provided that is the magnetic resonance images(MRI) that are been collected in their original format’s that are (.</a:t>
            </a:r>
            <a:r>
              <a:rPr lang="en-US" sz="2000" dirty="0" err="1"/>
              <a:t>ima</a:t>
            </a:r>
            <a:r>
              <a:rPr lang="en-US" sz="2000" dirty="0"/>
              <a:t>, .</a:t>
            </a:r>
            <a:r>
              <a:rPr lang="en-US" sz="2000" dirty="0" err="1"/>
              <a:t>dcm</a:t>
            </a:r>
            <a:r>
              <a:rPr lang="en-US" sz="2000" dirty="0"/>
              <a:t>). </a:t>
            </a:r>
          </a:p>
          <a:p>
            <a:pPr marL="285750" indent="-285750">
              <a:buClr>
                <a:schemeClr val="accent1"/>
              </a:buClr>
              <a:buFont typeface="Wingdings" panose="05000000000000000000" pitchFamily="2" charset="2"/>
              <a:buChar char="Ø"/>
            </a:pPr>
            <a:r>
              <a:rPr lang="en-US" sz="2000" dirty="0"/>
              <a:t>Mostly the </a:t>
            </a:r>
            <a:r>
              <a:rPr lang="en-US" sz="2000" dirty="0" smtClean="0"/>
              <a:t>MRI </a:t>
            </a:r>
            <a:r>
              <a:rPr lang="en-US" sz="2000" dirty="0"/>
              <a:t>images are of .</a:t>
            </a:r>
            <a:r>
              <a:rPr lang="en-US" sz="2000" dirty="0" err="1"/>
              <a:t>dcm</a:t>
            </a:r>
            <a:r>
              <a:rPr lang="en-US" sz="2000" dirty="0"/>
              <a:t> (DICOM[13]) Digital imaging and communications in medicine. </a:t>
            </a:r>
          </a:p>
          <a:p>
            <a:pPr marL="285750" indent="-285750">
              <a:buClr>
                <a:schemeClr val="accent1"/>
              </a:buClr>
              <a:buFont typeface="Wingdings" panose="05000000000000000000" pitchFamily="2" charset="2"/>
              <a:buChar char="Ø"/>
            </a:pPr>
            <a:r>
              <a:rPr lang="en-US" sz="2000" dirty="0"/>
              <a:t>We have used file operations </a:t>
            </a:r>
            <a:r>
              <a:rPr lang="en-US" sz="2000" dirty="0" err="1"/>
              <a:t>fopen</a:t>
            </a:r>
            <a:r>
              <a:rPr lang="en-US" sz="2000" dirty="0"/>
              <a:t>(), </a:t>
            </a:r>
            <a:r>
              <a:rPr lang="en-US" sz="2000" dirty="0" err="1"/>
              <a:t>fclose</a:t>
            </a:r>
            <a:r>
              <a:rPr lang="en-US" sz="2000" dirty="0"/>
              <a:t>() available in </a:t>
            </a:r>
            <a:r>
              <a:rPr lang="en-US" sz="2000" dirty="0" err="1"/>
              <a:t>matlab</a:t>
            </a:r>
            <a:r>
              <a:rPr lang="en-US" sz="2000" dirty="0"/>
              <a:t> to read MRI images. Here the gray scale MRI images are been provided as input to the system</a:t>
            </a:r>
            <a:endParaRPr lang="en-IN" sz="2000" dirty="0"/>
          </a:p>
        </p:txBody>
      </p:sp>
      <p:pic>
        <p:nvPicPr>
          <p:cNvPr id="6" name="Picture 5"/>
          <p:cNvPicPr>
            <a:picLocks noChangeAspect="1"/>
          </p:cNvPicPr>
          <p:nvPr/>
        </p:nvPicPr>
        <p:blipFill>
          <a:blip r:embed="rId2"/>
          <a:stretch>
            <a:fillRect/>
          </a:stretch>
        </p:blipFill>
        <p:spPr>
          <a:xfrm>
            <a:off x="1910482" y="3581400"/>
            <a:ext cx="3113236" cy="2438400"/>
          </a:xfrm>
          <a:prstGeom prst="rect">
            <a:avLst/>
          </a:prstGeom>
        </p:spPr>
      </p:pic>
      <p:pic>
        <p:nvPicPr>
          <p:cNvPr id="7" name="Picture 6"/>
          <p:cNvPicPr>
            <a:picLocks noChangeAspect="1"/>
          </p:cNvPicPr>
          <p:nvPr/>
        </p:nvPicPr>
        <p:blipFill>
          <a:blip r:embed="rId3"/>
          <a:stretch>
            <a:fillRect/>
          </a:stretch>
        </p:blipFill>
        <p:spPr>
          <a:xfrm>
            <a:off x="6248400" y="3581400"/>
            <a:ext cx="4277316" cy="2372058"/>
          </a:xfrm>
          <a:prstGeom prst="rect">
            <a:avLst/>
          </a:prstGeom>
        </p:spPr>
      </p:pic>
      <p:sp>
        <p:nvSpPr>
          <p:cNvPr id="2" name="Rectangle 1"/>
          <p:cNvSpPr/>
          <p:nvPr/>
        </p:nvSpPr>
        <p:spPr>
          <a:xfrm>
            <a:off x="25400" y="6509187"/>
            <a:ext cx="1236236" cy="348813"/>
          </a:xfrm>
          <a:prstGeom prst="rect">
            <a:avLst/>
          </a:prstGeom>
        </p:spPr>
        <p:txBody>
          <a:bodyPr wrap="none">
            <a:spAutoFit/>
          </a:bodyPr>
          <a:lstStyle/>
          <a:p>
            <a:pPr algn="ctr">
              <a:lnSpc>
                <a:spcPts val="2031"/>
              </a:lnSpc>
              <a:spcBef>
                <a:spcPts val="105"/>
              </a:spcBef>
            </a:pPr>
            <a:r>
              <a:rPr lang="en-US" dirty="0">
                <a:latin typeface="Times New Roman" panose="02020603050405020304" pitchFamily="18" charset="0"/>
                <a:cs typeface="Times New Roman" panose="02020603050405020304" pitchFamily="18" charset="0"/>
              </a:rPr>
              <a:t>28/07/2021</a:t>
            </a:r>
          </a:p>
        </p:txBody>
      </p:sp>
      <p:sp>
        <p:nvSpPr>
          <p:cNvPr id="8" name="Rectangle 7"/>
          <p:cNvSpPr/>
          <p:nvPr/>
        </p:nvSpPr>
        <p:spPr>
          <a:xfrm>
            <a:off x="11582400" y="6488668"/>
            <a:ext cx="418704" cy="369332"/>
          </a:xfrm>
          <a:prstGeom prst="rect">
            <a:avLst/>
          </a:prstGeom>
        </p:spPr>
        <p:txBody>
          <a:bodyPr wrap="none">
            <a:spAutoFit/>
          </a:bodyPr>
          <a:lstStyle/>
          <a:p>
            <a:r>
              <a:rPr lang="en-US" dirty="0" smtClean="0"/>
              <a:t>09</a:t>
            </a:r>
            <a:endParaRPr lang="en-IN" dirty="0"/>
          </a:p>
        </p:txBody>
      </p:sp>
    </p:spTree>
    <p:extLst>
      <p:ext uri="{BB962C8B-B14F-4D97-AF65-F5344CB8AC3E}">
        <p14:creationId xmlns:p14="http://schemas.microsoft.com/office/powerpoint/2010/main" val="9860423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970</TotalTime>
  <Words>1536</Words>
  <Application>Microsoft Office PowerPoint</Application>
  <PresentationFormat>Widescreen</PresentationFormat>
  <Paragraphs>190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Comic Sans MS</vt:lpstr>
      <vt:lpstr>Times New Roman</vt:lpstr>
      <vt:lpstr>Trebuchet MS</vt:lpstr>
      <vt:lpstr>Wingdings</vt:lpstr>
      <vt:lpstr>Wingdings 3</vt:lpstr>
      <vt:lpstr>Facet</vt:lpstr>
      <vt:lpstr>PowerPoint Presentation</vt:lpstr>
      <vt:lpstr>CONTENTS</vt:lpstr>
      <vt:lpstr>ABSTRACT :</vt:lpstr>
      <vt:lpstr>INTRODUCTION:</vt:lpstr>
      <vt:lpstr>PowerPoint Presentation</vt:lpstr>
      <vt:lpstr>PowerPoint Presentation</vt:lpstr>
      <vt:lpstr>PowerPoint Presentation</vt:lpstr>
      <vt:lpstr>PROPOSED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Gaurav Kumar</cp:lastModifiedBy>
  <cp:revision>136</cp:revision>
  <dcterms:created xsi:type="dcterms:W3CDTF">2021-07-17T08:45:36Z</dcterms:created>
  <dcterms:modified xsi:type="dcterms:W3CDTF">2022-02-03T02:19:32Z</dcterms:modified>
</cp:coreProperties>
</file>