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sldIdLst>
    <p:sldId id="256" r:id="rId2"/>
    <p:sldId id="257" r:id="rId3"/>
    <p:sldId id="272" r:id="rId4"/>
    <p:sldId id="273" r:id="rId5"/>
    <p:sldId id="274" r:id="rId6"/>
    <p:sldId id="275" r:id="rId7"/>
    <p:sldId id="276" r:id="rId8"/>
    <p:sldId id="277" r:id="rId9"/>
    <p:sldId id="280" r:id="rId10"/>
    <p:sldId id="278" r:id="rId11"/>
    <p:sldId id="279" r:id="rId12"/>
    <p:sldId id="282" r:id="rId13"/>
    <p:sldId id="283" r:id="rId14"/>
    <p:sldId id="285" r:id="rId15"/>
    <p:sldId id="284" r:id="rId16"/>
    <p:sldId id="258" r:id="rId17"/>
    <p:sldId id="259" r:id="rId18"/>
    <p:sldId id="260" r:id="rId19"/>
    <p:sldId id="261" r:id="rId20"/>
    <p:sldId id="269" r:id="rId21"/>
    <p:sldId id="270" r:id="rId22"/>
    <p:sldId id="262" r:id="rId23"/>
    <p:sldId id="268" r:id="rId24"/>
    <p:sldId id="263" r:id="rId25"/>
    <p:sldId id="271" r:id="rId26"/>
    <p:sldId id="264" r:id="rId27"/>
    <p:sldId id="265" r:id="rId28"/>
    <p:sldId id="266" r:id="rId29"/>
    <p:sldId id="267" r:id="rId30"/>
    <p:sldId id="286" r:id="rId31"/>
    <p:sldId id="287" r:id="rId32"/>
    <p:sldId id="288" r:id="rId33"/>
    <p:sldId id="289" r:id="rId34"/>
    <p:sldId id="290" r:id="rId35"/>
  </p:sldIdLst>
  <p:sldSz cx="12192000" cy="6858000"/>
  <p:notesSz cx="12192000" cy="6858000"/>
  <p:defaultText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26513712" val="982" revOS="4"/>
      <pr:smFileRevision xmlns="" xmlns:p14="http://schemas.microsoft.com/office/powerpoint/2010/main" xmlns:pr="smNativeData" dt="1626513712" val="0"/>
      <pr:guideOptions xmlns="" xmlns:p14="http://schemas.microsoft.com/office/powerpoint/2010/main" xmlns:pr="smNativeData" dt="1626513712"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48"/>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p:scale>
          <a:sx n="61" d="100"/>
          <a:sy n="61" d="100"/>
        </p:scale>
        <p:origin x="2567" y="20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30135114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035694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17FE93-DDD1-4208-9FAF-2B5DB0E169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17864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3675279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7FE93-DDD1-4208-9FAF-2B5DB0E169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1873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28734948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1129235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772504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24153616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7ED7B-35D1-421B-9FAF-C34EA3E16996}" type="datetime1">
              <a:rPr lang="en-US" smtClean="0"/>
              <a:t>2/3/2022</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9437728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23548284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17860B-45D1-4270-9FAF-B325C8E169E6}" type="datetime1">
              <a:rPr lang="en-US" smtClean="0"/>
              <a:t>2/3/2022</a:t>
            </a:fld>
            <a:endParaRPr lang="en-US"/>
          </a:p>
        </p:txBody>
      </p:sp>
      <p:sp>
        <p:nvSpPr>
          <p:cNvPr id="8" name="Footer Placeholder 7"/>
          <p:cNvSpPr>
            <a:spLocks noGrp="1"/>
          </p:cNvSpPr>
          <p:nvPr>
            <p:ph type="ftr" sz="quarter" idx="11"/>
          </p:nvPr>
        </p:nvSpPr>
        <p:spPr/>
        <p:txBody>
          <a:bodyPr/>
          <a:lstStyle/>
          <a:p>
            <a:r>
              <a:rPr lang="en-IN" smtClean="0"/>
              <a:t>{Footer}</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17D377-39D1-4225-9FAF-CF709DE1699A}" type="slidenum">
              <a:rPr lang="en-IN" smtClean="0"/>
              <a:t>‹#›</a:t>
            </a:fld>
            <a:endParaRPr lang="en-IN"/>
          </a:p>
        </p:txBody>
      </p:sp>
    </p:spTree>
    <p:extLst>
      <p:ext uri="{BB962C8B-B14F-4D97-AF65-F5344CB8AC3E}">
        <p14:creationId xmlns:p14="http://schemas.microsoft.com/office/powerpoint/2010/main" val="344558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17ED7B-35D1-421B-9FAF-C34EA3E16996}" type="datetime1">
              <a:rPr lang="en-US" smtClean="0"/>
              <a:t>2/3/2022</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293145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799A7-E9D1-426F-9FAF-1F3AD7E1694A}" type="datetime1">
              <a:rPr lang="en-US" smtClean="0"/>
              <a:t>2/3/2022</a:t>
            </a:fld>
            <a:endParaRPr lang="en-US"/>
          </a:p>
        </p:txBody>
      </p:sp>
      <p:sp>
        <p:nvSpPr>
          <p:cNvPr id="3" name="Footer Placeholder 2"/>
          <p:cNvSpPr>
            <a:spLocks noGrp="1"/>
          </p:cNvSpPr>
          <p:nvPr>
            <p:ph type="ftr" sz="quarter" idx="11"/>
          </p:nvPr>
        </p:nvSpPr>
        <p:spPr/>
        <p:txBody>
          <a:bodyPr/>
          <a:lstStyle/>
          <a:p>
            <a:r>
              <a:rPr lang="en-IN" smtClean="0"/>
              <a:t>{Footer}</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1786A5-EBD1-4270-9FAF-1D25C8E16948}" type="slidenum">
              <a:rPr lang="en-IN" smtClean="0"/>
              <a:t>‹#›</a:t>
            </a:fld>
            <a:endParaRPr lang="en-IN"/>
          </a:p>
        </p:txBody>
      </p:sp>
    </p:spTree>
    <p:extLst>
      <p:ext uri="{BB962C8B-B14F-4D97-AF65-F5344CB8AC3E}">
        <p14:creationId xmlns:p14="http://schemas.microsoft.com/office/powerpoint/2010/main" val="55599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39523033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7ED7B-35D1-421B-9FAF-C34EA3E16996}" type="datetime1">
              <a:rPr lang="en-US" smtClean="0"/>
              <a:t>2/3/2022</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17FE93-DDD1-4208-9FAF-2B5DB0E1697E}" type="slidenum">
              <a:rPr lang="en-IN" smtClean="0"/>
              <a:t>‹#›</a:t>
            </a:fld>
            <a:endParaRPr lang="en-IN"/>
          </a:p>
        </p:txBody>
      </p:sp>
    </p:spTree>
    <p:extLst>
      <p:ext uri="{BB962C8B-B14F-4D97-AF65-F5344CB8AC3E}">
        <p14:creationId xmlns:p14="http://schemas.microsoft.com/office/powerpoint/2010/main" val="15093545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17ED7B-35D1-421B-9FAF-C34EA3E16996}" type="datetime1">
              <a:rPr lang="en-US" smtClean="0"/>
              <a:t>2/3/2022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17FE93-DDD1-4208-9FAF-2B5DB0E1697E}" type="slidenum">
              <a:rPr lang="en-IN" smtClean="0"/>
              <a:t>‹#›</a:t>
            </a:fld>
            <a:endParaRPr lang="en-IN"/>
          </a:p>
        </p:txBody>
      </p:sp>
    </p:spTree>
    <p:extLst>
      <p:ext uri="{BB962C8B-B14F-4D97-AF65-F5344CB8AC3E}">
        <p14:creationId xmlns:p14="http://schemas.microsoft.com/office/powerpoint/2010/main" val="282443814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narayanahealth.org/specialities/radiation-oncology"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narayanahealth.org/migraine-headaches" TargetMode="External"/><Relationship Id="rId2" Type="http://schemas.openxmlformats.org/officeDocument/2006/relationships/hyperlink" Target="http://www.narayanahealth.org/find-a-doctor/neurosurgeon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www.narayanahealth.org/brain-surgery/"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extLst>
              <a:ext uri="smNativeData">
                <pr:smNativeData xmlns="" xmlns:p14="http://schemas.microsoft.com/office/powerpoint/2010/main" xmlns:pr="smNativeData" val="SMDATA_13_MKHyYBMAAAAlAAAAZAAAAE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DgDgAANgIAAP01AACQBgAAECAAACYAAAAIAAAA//////////8="/>
              </a:ext>
            </a:extLst>
          </p:cNvSpPr>
          <p:nvPr/>
        </p:nvSpPr>
        <p:spPr>
          <a:xfrm>
            <a:off x="2418080" y="359410"/>
            <a:ext cx="6358255" cy="707390"/>
          </a:xfrm>
          <a:prstGeom prst="rect">
            <a:avLst/>
          </a:prstGeom>
          <a:noFill/>
          <a:ln>
            <a:noFill/>
          </a:ln>
          <a:effectLst/>
        </p:spPr>
        <p:txBody>
          <a:bodyPr vert="horz" wrap="square" lIns="0" tIns="12700" rIns="0" bIns="0" numCol="1" spcCol="215900" anchor="t"/>
          <a:lstStyle/>
          <a:p>
            <a:pPr algn="ctr">
              <a:lnSpc>
                <a:spcPts val="2035"/>
              </a:lnSpc>
              <a:spcBef>
                <a:spcPts val="100"/>
              </a:spcBef>
            </a:pPr>
            <a:r>
              <a:rPr sz="1700" b="1" spc="-1" dirty="0" smtClean="0">
                <a:solidFill>
                  <a:srgbClr val="333399"/>
                </a:solidFill>
                <a:latin typeface="Times New Roman" pitchFamily="1" charset="0"/>
                <a:ea typeface="Calibri" pitchFamily="2" charset="0"/>
                <a:cs typeface="Times New Roman" pitchFamily="1" charset="0"/>
              </a:rPr>
              <a:t>INSTITUTE </a:t>
            </a:r>
            <a:r>
              <a:rPr sz="1700" b="1" spc="-1" dirty="0">
                <a:solidFill>
                  <a:srgbClr val="333399"/>
                </a:solidFill>
                <a:latin typeface="Times New Roman" pitchFamily="1" charset="0"/>
                <a:ea typeface="Calibri" pitchFamily="2" charset="0"/>
                <a:cs typeface="Times New Roman" pitchFamily="1" charset="0"/>
              </a:rPr>
              <a:t>OF</a:t>
            </a:r>
            <a:r>
              <a:rPr sz="1700" b="1" spc="-4" dirty="0">
                <a:solidFill>
                  <a:srgbClr val="333399"/>
                </a:solidFill>
                <a:latin typeface="Times New Roman" pitchFamily="1" charset="0"/>
                <a:ea typeface="Calibri" pitchFamily="2" charset="0"/>
                <a:cs typeface="Times New Roman" pitchFamily="1" charset="0"/>
              </a:rPr>
              <a:t> </a:t>
            </a:r>
            <a:r>
              <a:rPr sz="1700" b="1" spc="-1" dirty="0">
                <a:solidFill>
                  <a:srgbClr val="333399"/>
                </a:solidFill>
                <a:latin typeface="Times New Roman" pitchFamily="1" charset="0"/>
                <a:ea typeface="Calibri" pitchFamily="2" charset="0"/>
                <a:cs typeface="Times New Roman" pitchFamily="1" charset="0"/>
              </a:rPr>
              <a:t>TECHNOLOGY</a:t>
            </a:r>
            <a:endParaRPr sz="1700" dirty="0">
              <a:latin typeface="Times New Roman" pitchFamily="1" charset="0"/>
              <a:ea typeface="Calibri" pitchFamily="2" charset="0"/>
              <a:cs typeface="Times New Roman" pitchFamily="1" charset="0"/>
            </a:endParaRPr>
          </a:p>
          <a:p>
            <a:pPr algn="ctr">
              <a:lnSpc>
                <a:spcPts val="1660"/>
              </a:lnSpc>
            </a:pPr>
            <a:r>
              <a:rPr lang="en-US" sz="1400" spc="-1" dirty="0" smtClean="0">
                <a:solidFill>
                  <a:srgbClr val="333399"/>
                </a:solidFill>
                <a:latin typeface="Times New Roman" pitchFamily="1" charset="0"/>
                <a:ea typeface="Calibri" pitchFamily="2" charset="0"/>
                <a:cs typeface="Times New Roman" pitchFamily="1" charset="0"/>
              </a:rPr>
              <a:t>X LOCATION</a:t>
            </a:r>
            <a:endParaRPr sz="1400" dirty="0">
              <a:latin typeface="Times New Roman" pitchFamily="1" charset="0"/>
              <a:ea typeface="Calibri" pitchFamily="2" charset="0"/>
              <a:cs typeface="Times New Roman" pitchFamily="1" charset="0"/>
            </a:endParaRPr>
          </a:p>
          <a:p>
            <a:pPr algn="ctr">
              <a:lnSpc>
                <a:spcPts val="1660"/>
              </a:lnSpc>
            </a:pPr>
            <a:r>
              <a:rPr sz="1400" b="1" spc="-1" dirty="0">
                <a:solidFill>
                  <a:srgbClr val="008000"/>
                </a:solidFill>
                <a:latin typeface="Times New Roman" pitchFamily="1" charset="0"/>
                <a:ea typeface="Calibri" pitchFamily="2" charset="0"/>
                <a:cs typeface="Times New Roman" pitchFamily="1" charset="0"/>
              </a:rPr>
              <a:t>DEPARTMENT OF ELECTRONICS AND COMMUNICATION</a:t>
            </a:r>
            <a:r>
              <a:rPr sz="1400" b="1" spc="-10" dirty="0">
                <a:solidFill>
                  <a:srgbClr val="008000"/>
                </a:solidFill>
                <a:latin typeface="Times New Roman" pitchFamily="1" charset="0"/>
                <a:ea typeface="Calibri" pitchFamily="2" charset="0"/>
                <a:cs typeface="Times New Roman" pitchFamily="1" charset="0"/>
              </a:rPr>
              <a:t> </a:t>
            </a:r>
            <a:r>
              <a:rPr sz="1400" b="1" spc="-1" dirty="0">
                <a:solidFill>
                  <a:srgbClr val="008000"/>
                </a:solidFill>
                <a:latin typeface="Times New Roman" pitchFamily="1" charset="0"/>
                <a:ea typeface="Calibri" pitchFamily="2" charset="0"/>
                <a:cs typeface="Times New Roman" pitchFamily="1" charset="0"/>
              </a:rPr>
              <a:t>ENGINEERING</a:t>
            </a:r>
            <a:endParaRPr sz="1400" dirty="0">
              <a:latin typeface="Times New Roman" pitchFamily="1" charset="0"/>
              <a:ea typeface="Calibri" pitchFamily="2" charset="0"/>
              <a:cs typeface="Times New Roman" pitchFamily="1" charset="0"/>
            </a:endParaRPr>
          </a:p>
        </p:txBody>
      </p:sp>
      <p:sp>
        <p:nvSpPr>
          <p:cNvPr id="3" name="object 3"/>
          <p:cNvSpPr>
            <a:extLst>
              <a:ext uri="smNativeData">
                <pr:smNativeData xmlns="" xmlns:p14="http://schemas.microsoft.com/office/powerpoint/2010/main" xmlns:pr="smNativeData" val="SMDATA_13_MKHyYBMAAAAlAAAAZAAAAA0AAAAAAAAAAAAAAAAAAAAAAAAAAAAAAAAAAAAAAAAAAAEAAABQAAAAAAAAAAAA4D8AAAAAAADgPwAAAAAAAOA/AAAAAAAA4D8AAAAAAADgPwAAAAAAAOA/AAAAAAAA4D8AAAAAAADgPwAAAAAAAOA/AAAAAAAA4D8CAAAAjAAAAAEAAAACAAAA////AAAAmQgAAAAAAAAAACVtxSJULqFNvr/lhhg1FeI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OT///8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C7GQAAYwYAAIAlAAA6DAAAEAAAACYAAAAIAAAA//////////8="/>
              </a:ext>
            </a:extLst>
          </p:cNvSpPr>
          <p:nvPr/>
        </p:nvSpPr>
        <p:spPr>
          <a:xfrm>
            <a:off x="4182745" y="1038225"/>
            <a:ext cx="1913255" cy="949325"/>
          </a:xfrm>
          <a:prstGeom prst="rect">
            <a:avLst/>
          </a:prstGeom>
          <a:blipFill>
            <a:blip r:embed="rId2"/>
            <a:srcRect/>
            <a:stretch/>
          </a:blipFill>
          <a:ln>
            <a:noFill/>
          </a:ln>
          <a:effectLst/>
        </p:spPr>
        <p:txBody>
          <a:bodyPr vert="horz" wrap="square" lIns="0" tIns="0" rIns="0" bIns="0" numCol="1" spcCol="215900" anchor="t"/>
          <a:lstStyle/>
          <a:p>
            <a:pPr algn="just"/>
            <a:r>
              <a:rPr lang="en-US" dirty="0" smtClean="0"/>
              <a:t>   </a:t>
            </a:r>
            <a:endParaRPr dirty="0"/>
          </a:p>
        </p:txBody>
      </p:sp>
      <p:sp>
        <p:nvSpPr>
          <p:cNvPr id="4" name="object 4"/>
          <p:cNvSpPr>
            <a:extLst>
              <a:ext uri="smNativeData">
                <pr:smNativeData xmlns="" xmlns:p14="http://schemas.microsoft.com/office/powerpoint/2010/main" xmlns:pr="smNativeData" val="SMDATA_13_MKHyYBMAAAAlAAAAZAAAAA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Kf///8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B3DQAAIA0AAGIzAABsGwAAEAAAACYAAAAIAAAA//////////8="/>
              </a:ext>
            </a:extLst>
          </p:cNvSpPr>
          <p:nvPr/>
        </p:nvSpPr>
        <p:spPr>
          <a:xfrm>
            <a:off x="2188845" y="2133600"/>
            <a:ext cx="6163945" cy="2324100"/>
          </a:xfrm>
          <a:prstGeom prst="rect">
            <a:avLst/>
          </a:prstGeom>
          <a:noFill/>
          <a:ln>
            <a:noFill/>
          </a:ln>
          <a:effectLst/>
        </p:spPr>
        <p:txBody>
          <a:bodyPr vert="horz" wrap="square" lIns="0" tIns="12700" rIns="0" bIns="0" numCol="1" spcCol="215900" anchor="t"/>
          <a:lstStyle/>
          <a:p>
            <a:pPr marL="2962275" marR="1720215" indent="-1063625">
              <a:lnSpc>
                <a:spcPct val="149000"/>
              </a:lnSpc>
              <a:spcBef>
                <a:spcPts val="100"/>
              </a:spcBef>
            </a:pPr>
            <a:r>
              <a:rPr b="1" spc="-2" dirty="0">
                <a:solidFill>
                  <a:srgbClr val="000080"/>
                </a:solidFill>
                <a:latin typeface="Times New Roman" pitchFamily="1" charset="0"/>
                <a:ea typeface="Calibri" pitchFamily="2" charset="0"/>
                <a:cs typeface="Times New Roman" pitchFamily="1" charset="0"/>
              </a:rPr>
              <a:t>Mini-Project</a:t>
            </a:r>
            <a:r>
              <a:rPr b="1" spc="-15" dirty="0">
                <a:solidFill>
                  <a:srgbClr val="000080"/>
                </a:solidFill>
                <a:latin typeface="Times New Roman" pitchFamily="1" charset="0"/>
                <a:ea typeface="Calibri" pitchFamily="2" charset="0"/>
                <a:cs typeface="Times New Roman" pitchFamily="1" charset="0"/>
              </a:rPr>
              <a:t> </a:t>
            </a:r>
            <a:r>
              <a:rPr b="1" spc="-2" dirty="0">
                <a:solidFill>
                  <a:srgbClr val="000080"/>
                </a:solidFill>
                <a:latin typeface="Times New Roman" pitchFamily="1" charset="0"/>
                <a:ea typeface="Calibri" pitchFamily="2" charset="0"/>
                <a:cs typeface="Times New Roman" pitchFamily="1" charset="0"/>
              </a:rPr>
              <a:t>Presentation  On</a:t>
            </a:r>
            <a:endParaRPr dirty="0">
              <a:latin typeface="Times New Roman" pitchFamily="1" charset="0"/>
              <a:ea typeface="Calibri" pitchFamily="2" charset="0"/>
              <a:cs typeface="Times New Roman" pitchFamily="1" charset="0"/>
            </a:endParaRPr>
          </a:p>
          <a:p>
            <a:pPr marL="8890" algn="ctr">
              <a:spcBef>
                <a:spcPts val="1055"/>
              </a:spcBef>
            </a:pPr>
            <a:r>
              <a:rPr b="1" spc="-2" dirty="0" smtClean="0">
                <a:solidFill>
                  <a:srgbClr val="000080"/>
                </a:solidFill>
                <a:latin typeface="Times New Roman" pitchFamily="1" charset="0"/>
                <a:ea typeface="Calibri" pitchFamily="2" charset="0"/>
                <a:cs typeface="Times New Roman" pitchFamily="1" charset="0"/>
              </a:rPr>
              <a:t>“</a:t>
            </a:r>
            <a:r>
              <a:rPr lang="en-US" sz="2000" dirty="0">
                <a:solidFill>
                  <a:srgbClr val="002060"/>
                </a:solidFill>
              </a:rPr>
              <a:t>Brain </a:t>
            </a:r>
            <a:r>
              <a:rPr lang="en-US" sz="2000" dirty="0" err="1" smtClean="0">
                <a:solidFill>
                  <a:srgbClr val="002060"/>
                </a:solidFill>
              </a:rPr>
              <a:t>tumour</a:t>
            </a:r>
            <a:r>
              <a:rPr lang="en-US" sz="2000" dirty="0" smtClean="0">
                <a:solidFill>
                  <a:srgbClr val="002060"/>
                </a:solidFill>
              </a:rPr>
              <a:t> </a:t>
            </a:r>
            <a:r>
              <a:rPr lang="en-US" sz="2000" dirty="0">
                <a:solidFill>
                  <a:srgbClr val="002060"/>
                </a:solidFill>
              </a:rPr>
              <a:t>detection using image processing</a:t>
            </a:r>
            <a:r>
              <a:rPr b="1" spc="-2" dirty="0" smtClean="0">
                <a:solidFill>
                  <a:srgbClr val="000080"/>
                </a:solidFill>
                <a:latin typeface="Times New Roman" pitchFamily="1" charset="0"/>
                <a:ea typeface="Calibri" pitchFamily="2" charset="0"/>
                <a:cs typeface="Times New Roman" pitchFamily="1" charset="0"/>
              </a:rPr>
              <a:t>”</a:t>
            </a:r>
            <a:endParaRPr dirty="0">
              <a:latin typeface="Times New Roman" pitchFamily="1" charset="0"/>
              <a:ea typeface="Calibri" pitchFamily="2" charset="0"/>
              <a:cs typeface="Times New Roman" pitchFamily="1" charset="0"/>
            </a:endParaRPr>
          </a:p>
          <a:p>
            <a:pPr marL="447675" marR="443865" algn="ctr">
              <a:lnSpc>
                <a:spcPct val="114000"/>
              </a:lnSpc>
              <a:spcBef>
                <a:spcPts val="895"/>
              </a:spcBef>
            </a:pPr>
            <a:r>
              <a:rPr b="1" spc="-2" dirty="0">
                <a:solidFill>
                  <a:srgbClr val="000080"/>
                </a:solidFill>
                <a:latin typeface="Times New Roman" pitchFamily="1" charset="0"/>
                <a:ea typeface="Calibri" pitchFamily="2" charset="0"/>
                <a:cs typeface="Times New Roman" pitchFamily="1" charset="0"/>
              </a:rPr>
              <a:t>Submitted in Partial Fulfillment </a:t>
            </a:r>
            <a:r>
              <a:rPr b="1" dirty="0">
                <a:solidFill>
                  <a:srgbClr val="000080"/>
                </a:solidFill>
                <a:latin typeface="Times New Roman" pitchFamily="1" charset="0"/>
                <a:ea typeface="Calibri" pitchFamily="2" charset="0"/>
                <a:cs typeface="Times New Roman" pitchFamily="1" charset="0"/>
              </a:rPr>
              <a:t>of the </a:t>
            </a:r>
            <a:r>
              <a:rPr b="1" spc="-2" dirty="0">
                <a:solidFill>
                  <a:srgbClr val="000080"/>
                </a:solidFill>
                <a:latin typeface="Times New Roman" pitchFamily="1" charset="0"/>
                <a:ea typeface="Calibri" pitchFamily="2" charset="0"/>
                <a:cs typeface="Times New Roman" pitchFamily="1" charset="0"/>
              </a:rPr>
              <a:t>requirement</a:t>
            </a:r>
            <a:r>
              <a:rPr b="1" spc="-14" dirty="0">
                <a:solidFill>
                  <a:srgbClr val="000080"/>
                </a:solidFill>
                <a:latin typeface="Times New Roman" pitchFamily="1" charset="0"/>
                <a:ea typeface="Calibri" pitchFamily="2" charset="0"/>
                <a:cs typeface="Times New Roman" pitchFamily="1" charset="0"/>
              </a:rPr>
              <a:t> </a:t>
            </a:r>
            <a:r>
              <a:rPr b="1" dirty="0">
                <a:solidFill>
                  <a:srgbClr val="000080"/>
                </a:solidFill>
                <a:latin typeface="Times New Roman" pitchFamily="1" charset="0"/>
                <a:ea typeface="Calibri" pitchFamily="2" charset="0"/>
                <a:cs typeface="Times New Roman" pitchFamily="1" charset="0"/>
              </a:rPr>
              <a:t>of  </a:t>
            </a:r>
            <a:r>
              <a:rPr b="1" spc="-2" dirty="0">
                <a:solidFill>
                  <a:srgbClr val="0000FF"/>
                </a:solidFill>
                <a:latin typeface="Times New Roman" pitchFamily="1" charset="0"/>
                <a:ea typeface="Calibri" pitchFamily="2" charset="0"/>
                <a:cs typeface="Times New Roman" pitchFamily="1" charset="0"/>
              </a:rPr>
              <a:t>Mini Project[18ECMP68]</a:t>
            </a:r>
            <a:endParaRPr dirty="0">
              <a:latin typeface="Times New Roman" pitchFamily="1" charset="0"/>
              <a:ea typeface="Calibri" pitchFamily="2" charset="0"/>
              <a:cs typeface="Times New Roman" pitchFamily="1" charset="0"/>
            </a:endParaRPr>
          </a:p>
          <a:p>
            <a:pPr marL="8890" algn="ctr">
              <a:lnSpc>
                <a:spcPct val="100000"/>
              </a:lnSpc>
              <a:spcBef>
                <a:spcPts val="315"/>
              </a:spcBef>
            </a:pPr>
            <a:r>
              <a:rPr dirty="0">
                <a:latin typeface="Times New Roman" pitchFamily="1" charset="0"/>
                <a:ea typeface="Calibri" pitchFamily="2" charset="0"/>
                <a:cs typeface="Times New Roman" pitchFamily="1" charset="0"/>
              </a:rPr>
              <a:t>In</a:t>
            </a:r>
          </a:p>
          <a:p>
            <a:pPr algn="ctr">
              <a:lnSpc>
                <a:spcPct val="100000"/>
              </a:lnSpc>
              <a:spcBef>
                <a:spcPts val="315"/>
              </a:spcBef>
            </a:pPr>
            <a:r>
              <a:rPr b="1" spc="-2" dirty="0">
                <a:solidFill>
                  <a:srgbClr val="365E91"/>
                </a:solidFill>
                <a:latin typeface="Times New Roman" pitchFamily="1" charset="0"/>
                <a:ea typeface="Calibri" pitchFamily="2" charset="0"/>
                <a:cs typeface="Times New Roman" pitchFamily="1" charset="0"/>
              </a:rPr>
              <a:t>ELECTRONICS AND COMMUNICATION</a:t>
            </a:r>
            <a:r>
              <a:rPr b="1" spc="-14" dirty="0">
                <a:solidFill>
                  <a:srgbClr val="365E91"/>
                </a:solidFill>
                <a:latin typeface="Times New Roman" pitchFamily="1" charset="0"/>
                <a:ea typeface="Calibri" pitchFamily="2" charset="0"/>
                <a:cs typeface="Times New Roman" pitchFamily="1" charset="0"/>
              </a:rPr>
              <a:t> </a:t>
            </a:r>
            <a:r>
              <a:rPr b="1" spc="-2" dirty="0">
                <a:solidFill>
                  <a:srgbClr val="365E91"/>
                </a:solidFill>
                <a:latin typeface="Times New Roman" pitchFamily="1" charset="0"/>
                <a:ea typeface="Calibri" pitchFamily="2" charset="0"/>
                <a:cs typeface="Times New Roman" pitchFamily="1" charset="0"/>
              </a:rPr>
              <a:t>ENGINEERING.</a:t>
            </a:r>
            <a:endParaRPr dirty="0">
              <a:latin typeface="Times New Roman" pitchFamily="1" charset="0"/>
              <a:ea typeface="Calibri" pitchFamily="2" charset="0"/>
              <a:cs typeface="Times New Roman" pitchFamily="1" charset="0"/>
            </a:endParaRPr>
          </a:p>
        </p:txBody>
      </p:sp>
      <p:sp>
        <p:nvSpPr>
          <p:cNvPr id="5" name="object 5"/>
          <p:cNvSpPr>
            <a:extLst>
              <a:ext uri="smNativeData">
                <pr:smNativeData xmlns="" xmlns:p14="http://schemas.microsoft.com/office/powerpoint/2010/main" xmlns:pr="smNativeData" val="SMDATA_13_MKHyYBMAAAAlAAAAZAAAAE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ACLgAAxSUAAHsxAADFJgAAECAAACYAAAAIAAAA//////////8="/>
              </a:ext>
            </a:extLst>
          </p:cNvSpPr>
          <p:nvPr/>
        </p:nvSpPr>
        <p:spPr>
          <a:xfrm>
            <a:off x="7479030" y="6139815"/>
            <a:ext cx="564515" cy="16256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900" spc="-1">
                <a:solidFill>
                  <a:srgbClr val="878787"/>
                </a:solidFill>
                <a:latin typeface="Trebuchet MS" pitchFamily="2" charset="0"/>
                <a:ea typeface="Calibri" pitchFamily="2" charset="0"/>
                <a:cs typeface="Trebuchet MS" pitchFamily="2" charset="0"/>
              </a:rPr>
              <a:t>7/12/2021</a:t>
            </a:r>
            <a:endParaRPr sz="900">
              <a:latin typeface="Trebuchet MS" pitchFamily="2" charset="0"/>
              <a:ea typeface="Calibri" pitchFamily="2" charset="0"/>
              <a:cs typeface="Trebuchet MS" pitchFamily="2" charset="0"/>
            </a:endParaRPr>
          </a:p>
        </p:txBody>
      </p:sp>
      <p:sp>
        <p:nvSpPr>
          <p:cNvPr id="6" name="object 6"/>
          <p:cNvSpPr>
            <a:extLst>
              <a:ext uri="smNativeData">
                <pr:smNativeData xmlns="" xmlns:p14="http://schemas.microsoft.com/office/powerpoint/2010/main" xmlns:pr="smNativeData" val="SMDATA_13_MKHyYBMAAAAlAAAAZAAAAE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ATOAAAxSUAAJo4AADFJgAAECAAACYAAAAIAAAA//////////8="/>
              </a:ext>
            </a:extLst>
          </p:cNvSpPr>
          <p:nvPr/>
        </p:nvSpPr>
        <p:spPr>
          <a:xfrm>
            <a:off x="9115425" y="6139815"/>
            <a:ext cx="85725" cy="16256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900">
                <a:solidFill>
                  <a:srgbClr val="90C126"/>
                </a:solidFill>
                <a:latin typeface="Trebuchet MS" pitchFamily="2" charset="0"/>
                <a:ea typeface="Calibri" pitchFamily="2" charset="0"/>
                <a:cs typeface="Trebuchet MS" pitchFamily="2" charset="0"/>
              </a:rPr>
              <a:t>1</a:t>
            </a:r>
            <a:endParaRPr sz="900">
              <a:latin typeface="Trebuchet MS" pitchFamily="2" charset="0"/>
              <a:ea typeface="Calibri" pitchFamily="2" charset="0"/>
              <a:cs typeface="Trebuchet MS" pitchFamily="2" charset="0"/>
            </a:endParaRPr>
          </a:p>
        </p:txBody>
      </p:sp>
      <p:sp>
        <p:nvSpPr>
          <p:cNvPr id="7" name="object 7"/>
          <p:cNvSpPr>
            <a:extLst>
              <a:ext uri="smNativeData">
                <pr:smNativeData xmlns="" xmlns:p14="http://schemas.microsoft.com/office/powerpoint/2010/main" xmlns:pr="smNativeData" val="SMDATA_13_MKHyYBMAAAAlAAAAZAAAAA0AAAAAAAAAABQ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KAhOQAMAAAAEAAAAJzzAQrXPBc/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CwIgAAEB0AABBKAABAKQAAAAAAACYAAAAIAAAA//////////8="/>
              </a:ext>
            </a:extLst>
          </p:cNvSpPr>
          <p:nvPr/>
        </p:nvSpPr>
        <p:spPr>
          <a:xfrm>
            <a:off x="5638800" y="5105400"/>
            <a:ext cx="6400800" cy="1600200"/>
          </a:xfrm>
          <a:prstGeom prst="rect">
            <a:avLst/>
          </a:prstGeom>
          <a:noFill/>
          <a:ln>
            <a:noFill/>
          </a:ln>
          <a:effectLst/>
        </p:spPr>
        <p:txBody>
          <a:bodyPr vert="horz" wrap="square" lIns="0" tIns="12700" rIns="0" bIns="0" numCol="1" spcCol="215900" anchor="t"/>
          <a:lstStyle/>
          <a:p>
            <a:pPr marL="12700">
              <a:lnSpc>
                <a:spcPct val="100000"/>
              </a:lnSpc>
              <a:spcBef>
                <a:spcPts val="100"/>
              </a:spcBef>
            </a:pPr>
            <a:r>
              <a:rPr sz="2000" b="1" dirty="0">
                <a:latin typeface="Comic Sans MS" pitchFamily="4" charset="0"/>
                <a:ea typeface="Calibri" pitchFamily="2" charset="0"/>
                <a:cs typeface="Comic Sans MS" pitchFamily="4" charset="0"/>
              </a:rPr>
              <a:t>Presented</a:t>
            </a:r>
            <a:r>
              <a:rPr sz="2000" b="1" spc="-2" dirty="0">
                <a:latin typeface="Comic Sans MS" pitchFamily="4" charset="0"/>
                <a:ea typeface="Calibri" pitchFamily="2" charset="0"/>
                <a:cs typeface="Comic Sans MS" pitchFamily="4" charset="0"/>
              </a:rPr>
              <a:t> </a:t>
            </a:r>
            <a:r>
              <a:rPr sz="2000" b="1" dirty="0">
                <a:latin typeface="Comic Sans MS" pitchFamily="4" charset="0"/>
                <a:ea typeface="Calibri" pitchFamily="2" charset="0"/>
                <a:cs typeface="Comic Sans MS" pitchFamily="4" charset="0"/>
              </a:rPr>
              <a:t>by:</a:t>
            </a:r>
          </a:p>
          <a:p>
            <a:pPr marL="12700">
              <a:lnSpc>
                <a:spcPct val="100000"/>
              </a:lnSpc>
              <a:spcBef>
                <a:spcPts val="100"/>
              </a:spcBef>
            </a:pPr>
            <a:r>
              <a:rPr lang="en-US" sz="2000" dirty="0">
                <a:latin typeface="Comic Sans MS" pitchFamily="4" charset="0"/>
                <a:cs typeface="Trebuchet MS" pitchFamily="2" charset="0"/>
              </a:rPr>
              <a:t>	</a:t>
            </a:r>
            <a:r>
              <a:rPr sz="2000" b="1" dirty="0" smtClean="0">
                <a:latin typeface="Trebuchet MS" pitchFamily="2" charset="0"/>
                <a:cs typeface="Trebuchet MS" pitchFamily="2" charset="0"/>
              </a:rPr>
              <a:t>Gaurav</a:t>
            </a:r>
            <a:r>
              <a:rPr lang="en-US" sz="2000" b="1" dirty="0">
                <a:latin typeface="Trebuchet MS" pitchFamily="2" charset="0"/>
                <a:cs typeface="Trebuchet MS" pitchFamily="2" charset="0"/>
              </a:rPr>
              <a:t> K</a:t>
            </a:r>
            <a:r>
              <a:rPr sz="2000" b="1" dirty="0" smtClean="0">
                <a:latin typeface="Trebuchet MS" pitchFamily="2" charset="0"/>
                <a:cs typeface="Trebuchet MS" pitchFamily="2" charset="0"/>
              </a:rPr>
              <a:t>umar </a:t>
            </a:r>
            <a:r>
              <a:rPr sz="2000" b="1" dirty="0">
                <a:latin typeface="Trebuchet MS" pitchFamily="2" charset="0"/>
                <a:cs typeface="Trebuchet MS" pitchFamily="2" charset="0"/>
              </a:rPr>
              <a:t>		</a:t>
            </a:r>
            <a:r>
              <a:rPr lang="en-US" sz="2000" b="1" dirty="0" smtClean="0">
                <a:latin typeface="Trebuchet MS" pitchFamily="2" charset="0"/>
                <a:cs typeface="Trebuchet MS" pitchFamily="2" charset="0"/>
              </a:rPr>
              <a:t>     </a:t>
            </a:r>
            <a:r>
              <a:rPr sz="2000" b="1" smtClean="0">
                <a:latin typeface="Trebuchet MS" pitchFamily="2" charset="0"/>
                <a:cs typeface="Trebuchet MS" pitchFamily="2" charset="0"/>
              </a:rPr>
              <a:t>[</a:t>
            </a:r>
            <a:r>
              <a:rPr sz="2000" b="1" smtClean="0">
                <a:latin typeface="Trebuchet MS" pitchFamily="2" charset="0"/>
                <a:cs typeface="Trebuchet MS" pitchFamily="2" charset="0"/>
              </a:rPr>
              <a:t>4MU18EC00</a:t>
            </a:r>
            <a:r>
              <a:rPr lang="en-US" sz="2000" b="1" smtClean="0">
                <a:latin typeface="Trebuchet MS" pitchFamily="2" charset="0"/>
                <a:cs typeface="Trebuchet MS" pitchFamily="2" charset="0"/>
              </a:rPr>
              <a:t>0</a:t>
            </a:r>
            <a:r>
              <a:rPr sz="2000" b="1" smtClean="0">
                <a:latin typeface="Trebuchet MS" pitchFamily="2" charset="0"/>
                <a:cs typeface="Trebuchet MS" pitchFamily="2" charset="0"/>
              </a:rPr>
              <a:t>]  </a:t>
            </a:r>
            <a:r>
              <a:rPr sz="2000" b="1" dirty="0">
                <a:latin typeface="Trebuchet MS" pitchFamily="2" charset="0"/>
                <a:cs typeface="Trebuchet MS" pitchFamily="2" charset="0"/>
              </a:rPr>
              <a:t>	</a:t>
            </a:r>
            <a:r>
              <a:rPr lang="en-US" sz="2000" b="1" dirty="0" smtClean="0">
                <a:latin typeface="Trebuchet MS" pitchFamily="2" charset="0"/>
                <a:cs typeface="Trebuchet MS" pitchFamily="2" charset="0"/>
              </a:rPr>
              <a:t>                                          </a:t>
            </a:r>
            <a:r>
              <a:rPr lang="en-US" sz="2000" b="1" smtClean="0">
                <a:latin typeface="Trebuchet MS" pitchFamily="2" charset="0"/>
                <a:cs typeface="Trebuchet MS" pitchFamily="2" charset="0"/>
              </a:rPr>
              <a:t>	XXXXXXXXX		      XXXXXXXX</a:t>
            </a:r>
            <a:endParaRPr dirty="0"/>
          </a:p>
          <a:p>
            <a:pPr marL="1035050" marR="5080" indent="635">
              <a:lnSpc>
                <a:spcPct val="100000"/>
              </a:lnSpc>
              <a:spcBef>
                <a:spcPts val="2280"/>
              </a:spcBef>
              <a:defRPr sz="2000" b="1">
                <a:latin typeface="Trebuchet MS" pitchFamily="2" charset="0"/>
                <a:ea typeface="Calibri" pitchFamily="2" charset="0"/>
                <a:cs typeface="Trebuchet MS" pitchFamily="2" charset="0"/>
              </a:defRPr>
            </a:pPr>
            <a:endParaRPr dirty="0"/>
          </a:p>
          <a:p>
            <a:pPr marL="1035050" marR="5080" indent="635">
              <a:lnSpc>
                <a:spcPct val="100000"/>
              </a:lnSpc>
              <a:spcBef>
                <a:spcPts val="2280"/>
              </a:spcBef>
              <a:defRPr sz="2000">
                <a:latin typeface="Trebuchet MS" pitchFamily="2" charset="0"/>
                <a:ea typeface="Calibri" pitchFamily="2" charset="0"/>
                <a:cs typeface="Trebuchet MS" pitchFamily="2" charset="0"/>
              </a:defRPr>
            </a:pPr>
            <a:endParaRPr dirty="0"/>
          </a:p>
        </p:txBody>
      </p:sp>
      <p:sp>
        <p:nvSpPr>
          <p:cNvPr id="8" name="object 9"/>
          <p:cNvSpPr>
            <a:extLst>
              <a:ext uri="smNativeData">
                <pr:smNativeData xmlns="" xmlns:p14="http://schemas.microsoft.com/office/powerpoint/2010/main" xmlns:pr="smNativeData" val="SMDATA_13_MKHyYBMAAAAlAAAAZAAAAE0AAAAAAAAAAHU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L5aJg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DcAgAAtR0AALQYAADFKQAAACAAACYAAAAIAAAA//////////8="/>
              </a:ext>
            </a:extLst>
          </p:cNvSpPr>
          <p:nvPr/>
        </p:nvSpPr>
        <p:spPr>
          <a:xfrm>
            <a:off x="464820" y="5105399"/>
            <a:ext cx="3550920" cy="1684655"/>
          </a:xfrm>
          <a:prstGeom prst="rect">
            <a:avLst/>
          </a:prstGeom>
          <a:noFill/>
          <a:ln>
            <a:noFill/>
          </a:ln>
          <a:effectLst/>
        </p:spPr>
        <p:txBody>
          <a:bodyPr vert="horz" wrap="square" lIns="0" tIns="74295" rIns="0" bIns="0" numCol="1" spcCol="215900" anchor="t"/>
          <a:lstStyle/>
          <a:p>
            <a:pPr marL="12700">
              <a:lnSpc>
                <a:spcPct val="100000"/>
              </a:lnSpc>
              <a:spcBef>
                <a:spcPts val="585"/>
              </a:spcBef>
            </a:pPr>
            <a:r>
              <a:rPr sz="2000" b="1" dirty="0">
                <a:latin typeface="Comic Sans MS" pitchFamily="4" charset="0"/>
                <a:ea typeface="Calibri" pitchFamily="2" charset="0"/>
                <a:cs typeface="Comic Sans MS" pitchFamily="4" charset="0"/>
              </a:rPr>
              <a:t>Under the Guidance</a:t>
            </a:r>
            <a:r>
              <a:rPr sz="2000" b="1" spc="-6" dirty="0">
                <a:latin typeface="Comic Sans MS" pitchFamily="4" charset="0"/>
                <a:ea typeface="Calibri" pitchFamily="2" charset="0"/>
                <a:cs typeface="Comic Sans MS" pitchFamily="4" charset="0"/>
              </a:rPr>
              <a:t> </a:t>
            </a:r>
            <a:r>
              <a:rPr sz="2000" b="1" dirty="0">
                <a:latin typeface="Comic Sans MS" pitchFamily="4" charset="0"/>
                <a:ea typeface="Calibri" pitchFamily="2" charset="0"/>
                <a:cs typeface="Comic Sans MS" pitchFamily="4" charset="0"/>
              </a:rPr>
              <a:t>of:</a:t>
            </a:r>
          </a:p>
          <a:p>
            <a:pPr marL="12700">
              <a:lnSpc>
                <a:spcPct val="100000"/>
              </a:lnSpc>
              <a:spcBef>
                <a:spcPts val="585"/>
              </a:spcBef>
            </a:pPr>
            <a:r>
              <a:rPr sz="2000" dirty="0">
                <a:latin typeface="Comic Sans MS" pitchFamily="4" charset="0"/>
                <a:ea typeface="Calibri" pitchFamily="2" charset="0"/>
                <a:cs typeface="Comic Sans MS" pitchFamily="4" charset="0"/>
              </a:rPr>
              <a:t>	</a:t>
            </a:r>
            <a:r>
              <a:rPr lang="en-US" b="1" dirty="0" smtClean="0">
                <a:latin typeface="Times New Roman" pitchFamily="1" charset="0"/>
                <a:ea typeface="Times New Roman" pitchFamily="1" charset="0"/>
                <a:cs typeface="Times New Roman" pitchFamily="1" charset="0"/>
              </a:rPr>
              <a:t>XXXXXX</a:t>
            </a:r>
            <a:endParaRPr dirty="0">
              <a:latin typeface="Times New Roman" pitchFamily="1" charset="0"/>
              <a:cs typeface="Times New Roman" pitchFamily="1" charset="0"/>
            </a:endParaRPr>
          </a:p>
          <a:p>
            <a:pPr marL="926465" marR="5080">
              <a:lnSpc>
                <a:spcPct val="104000"/>
              </a:lnSpc>
            </a:pPr>
            <a:r>
              <a:rPr b="1" dirty="0">
                <a:latin typeface="Times New Roman" pitchFamily="1" charset="0"/>
                <a:cs typeface="Times New Roman" pitchFamily="1" charset="0"/>
              </a:rPr>
              <a:t>Assistant Professor.  Dept. of E&amp;C</a:t>
            </a:r>
            <a:r>
              <a:rPr b="1" spc="-16" dirty="0">
                <a:latin typeface="Times New Roman" pitchFamily="1" charset="0"/>
                <a:cs typeface="Times New Roman" pitchFamily="1" charset="0"/>
              </a:rPr>
              <a:t> </a:t>
            </a:r>
            <a:r>
              <a:rPr b="1" dirty="0" err="1">
                <a:latin typeface="Times New Roman" pitchFamily="1" charset="0"/>
                <a:cs typeface="Times New Roman" pitchFamily="1" charset="0"/>
              </a:rPr>
              <a:t>Engg</a:t>
            </a:r>
            <a:r>
              <a:rPr sz="2400" b="1" dirty="0">
                <a:latin typeface="Times New Roman" pitchFamily="1" charset="0"/>
                <a:ea typeface="Calibri" pitchFamily="2" charset="0"/>
                <a:cs typeface="Times New Roman" pitchFamily="1" charset="0"/>
              </a:rPr>
              <a:t>,</a:t>
            </a:r>
            <a:endParaRPr sz="2400" dirty="0">
              <a:latin typeface="Times New Roman" pitchFamily="1" charset="0"/>
              <a:ea typeface="Calibri" pitchFamily="2" charset="0"/>
              <a:cs typeface="Times New Roman" pitchFamily="1" charset="0"/>
            </a:endParaRPr>
          </a:p>
          <a:p>
            <a:pPr marL="12700">
              <a:lnSpc>
                <a:spcPct val="100000"/>
              </a:lnSpc>
              <a:spcBef>
                <a:spcPts val="120"/>
              </a:spcBef>
            </a:pPr>
            <a:r>
              <a:rPr sz="2400" b="1" dirty="0">
                <a:latin typeface="Times New Roman" pitchFamily="1" charset="0"/>
                <a:ea typeface="Calibri" pitchFamily="2" charset="0"/>
                <a:cs typeface="Times New Roman" pitchFamily="1" charset="0"/>
              </a:rPr>
              <a:t>MRIT.</a:t>
            </a:r>
            <a:endParaRPr sz="2400" dirty="0">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762000"/>
            <a:ext cx="3672993" cy="400110"/>
          </a:xfrm>
          <a:prstGeom prst="rect">
            <a:avLst/>
          </a:prstGeom>
        </p:spPr>
        <p:txBody>
          <a:bodyPr wrap="none">
            <a:spAutoFit/>
          </a:bodyPr>
          <a:lstStyle/>
          <a:p>
            <a:r>
              <a:rPr lang="en-IN" sz="2000" dirty="0" smtClean="0">
                <a:solidFill>
                  <a:srgbClr val="0070C0"/>
                </a:solidFill>
              </a:rPr>
              <a:t>IMAGE ENCHAMENT &amp; FILTERING</a:t>
            </a:r>
            <a:endParaRPr lang="en-IN" sz="2000" dirty="0">
              <a:solidFill>
                <a:srgbClr val="0070C0"/>
              </a:solidFill>
            </a:endParaRPr>
          </a:p>
        </p:txBody>
      </p:sp>
      <p:sp>
        <p:nvSpPr>
          <p:cNvPr id="5" name="Rectangle 4"/>
          <p:cNvSpPr/>
          <p:nvPr/>
        </p:nvSpPr>
        <p:spPr>
          <a:xfrm>
            <a:off x="1968347" y="1447800"/>
            <a:ext cx="9144000" cy="3970318"/>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rPr>
              <a:t>The enhancement of the image starts by first converting the gray scale image to black and white image this is done by the use of function im2bw(</a:t>
            </a:r>
            <a:r>
              <a:rPr lang="en-US" dirty="0" err="1">
                <a:solidFill>
                  <a:schemeClr val="bg1">
                    <a:lumMod val="50000"/>
                  </a:schemeClr>
                </a:solidFill>
              </a:rPr>
              <a:t>gray_image</a:t>
            </a:r>
            <a:r>
              <a:rPr lang="en-US" dirty="0">
                <a:solidFill>
                  <a:schemeClr val="bg1">
                    <a:lumMod val="50000"/>
                  </a:schemeClr>
                </a:solidFill>
              </a:rPr>
              <a:t>)[7</a:t>
            </a:r>
            <a:r>
              <a:rPr lang="en-US" dirty="0" smtClean="0">
                <a:solidFill>
                  <a:schemeClr val="bg1">
                    <a:lumMod val="50000"/>
                  </a:schemeClr>
                </a:solidFill>
              </a:rPr>
              <a:t>].</a:t>
            </a:r>
          </a:p>
          <a:p>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The </a:t>
            </a:r>
            <a:r>
              <a:rPr lang="en-US" dirty="0">
                <a:solidFill>
                  <a:schemeClr val="bg1">
                    <a:lumMod val="50000"/>
                  </a:schemeClr>
                </a:solidFill>
              </a:rPr>
              <a:t>threshold value taken in our project is 0.6.As Image improvement strategies improve the visual look of pictures from tomography and also the distinction enhancing brain volumes are linearly associated</a:t>
            </a:r>
            <a:r>
              <a:rPr lang="en-US" dirty="0" smtClean="0">
                <a:solidFill>
                  <a:schemeClr val="bg1">
                    <a:lumMod val="50000"/>
                  </a:schemeClr>
                </a:solidFill>
              </a:rPr>
              <a:t>.</a:t>
            </a:r>
          </a:p>
          <a:p>
            <a:endParaRPr lang="en-US" dirty="0" smtClean="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For image sharpening the </a:t>
            </a:r>
            <a:r>
              <a:rPr lang="en-US" dirty="0" err="1">
                <a:solidFill>
                  <a:schemeClr val="bg1">
                    <a:lumMod val="50000"/>
                  </a:schemeClr>
                </a:solidFill>
              </a:rPr>
              <a:t>imsharpen</a:t>
            </a:r>
            <a:r>
              <a:rPr lang="en-US" dirty="0">
                <a:solidFill>
                  <a:schemeClr val="bg1">
                    <a:lumMod val="50000"/>
                  </a:schemeClr>
                </a:solidFill>
              </a:rPr>
              <a:t>()[7] is been </a:t>
            </a:r>
            <a:r>
              <a:rPr lang="en-US" dirty="0" err="1">
                <a:solidFill>
                  <a:schemeClr val="bg1">
                    <a:lumMod val="50000"/>
                  </a:schemeClr>
                </a:solidFill>
              </a:rPr>
              <a:t>used,similiarly</a:t>
            </a:r>
            <a:r>
              <a:rPr lang="en-US" dirty="0">
                <a:solidFill>
                  <a:schemeClr val="bg1">
                    <a:lumMod val="50000"/>
                  </a:schemeClr>
                </a:solidFill>
              </a:rPr>
              <a:t> </a:t>
            </a:r>
            <a:r>
              <a:rPr lang="en-US" dirty="0" err="1">
                <a:solidFill>
                  <a:schemeClr val="bg1">
                    <a:lumMod val="50000"/>
                  </a:schemeClr>
                </a:solidFill>
              </a:rPr>
              <a:t>imadjust</a:t>
            </a:r>
            <a:r>
              <a:rPr lang="en-US" dirty="0">
                <a:solidFill>
                  <a:schemeClr val="bg1">
                    <a:lumMod val="50000"/>
                  </a:schemeClr>
                </a:solidFill>
              </a:rPr>
              <a:t>()[7] for image adjustment, </a:t>
            </a:r>
            <a:r>
              <a:rPr lang="en-US" dirty="0" err="1">
                <a:solidFill>
                  <a:schemeClr val="bg1">
                    <a:lumMod val="50000"/>
                  </a:schemeClr>
                </a:solidFill>
              </a:rPr>
              <a:t>freqz</a:t>
            </a:r>
            <a:r>
              <a:rPr lang="en-US" dirty="0">
                <a:solidFill>
                  <a:schemeClr val="bg1">
                    <a:lumMod val="50000"/>
                  </a:schemeClr>
                </a:solidFill>
              </a:rPr>
              <a:t>() for setting frequency response of image are been used</a:t>
            </a:r>
            <a:r>
              <a:rPr lang="en-US" dirty="0" smtClean="0">
                <a:solidFill>
                  <a:schemeClr val="bg1">
                    <a:lumMod val="50000"/>
                  </a:schemeClr>
                </a:solidFill>
              </a:rPr>
              <a:t>.</a:t>
            </a:r>
          </a:p>
          <a:p>
            <a:endParaRPr lang="en-US" dirty="0" smtClean="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The Gaussian smoothing operator is been for the two dimensional image convolution operators that is used to `blur' images and remove detail and </a:t>
            </a:r>
            <a:r>
              <a:rPr lang="en-US" dirty="0" smtClean="0">
                <a:solidFill>
                  <a:schemeClr val="bg1">
                    <a:lumMod val="50000"/>
                  </a:schemeClr>
                </a:solidFill>
              </a:rPr>
              <a:t>noise</a:t>
            </a:r>
          </a:p>
          <a:p>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The </a:t>
            </a:r>
            <a:r>
              <a:rPr lang="en-US" dirty="0" err="1">
                <a:solidFill>
                  <a:schemeClr val="bg1">
                    <a:lumMod val="50000"/>
                  </a:schemeClr>
                </a:solidFill>
              </a:rPr>
              <a:t>colour</a:t>
            </a:r>
            <a:r>
              <a:rPr lang="en-US" dirty="0">
                <a:solidFill>
                  <a:schemeClr val="bg1">
                    <a:lumMod val="50000"/>
                  </a:schemeClr>
                </a:solidFill>
              </a:rPr>
              <a:t> spaces used in our image processing methods are Gray, Binary form and RGB.</a:t>
            </a:r>
            <a:endParaRPr lang="en-IN" dirty="0">
              <a:solidFill>
                <a:schemeClr val="bg1">
                  <a:lumMod val="50000"/>
                </a:schemeClr>
              </a:solidFill>
            </a:endParaRPr>
          </a:p>
        </p:txBody>
      </p:sp>
    </p:spTree>
    <p:extLst>
      <p:ext uri="{BB962C8B-B14F-4D97-AF65-F5344CB8AC3E}">
        <p14:creationId xmlns:p14="http://schemas.microsoft.com/office/powerpoint/2010/main" val="390576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62200" y="2362200"/>
            <a:ext cx="7315200" cy="4158589"/>
          </a:xfrm>
          <a:prstGeom prst="rect">
            <a:avLst/>
          </a:prstGeom>
        </p:spPr>
      </p:pic>
      <p:sp>
        <p:nvSpPr>
          <p:cNvPr id="5" name="Rectangle 4"/>
          <p:cNvSpPr/>
          <p:nvPr/>
        </p:nvSpPr>
        <p:spPr>
          <a:xfrm>
            <a:off x="1905000" y="914400"/>
            <a:ext cx="9601200"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rPr>
              <a:t>Color areas</a:t>
            </a:r>
            <a:r>
              <a:rPr lang="en-US" dirty="0" smtClean="0">
                <a:solidFill>
                  <a:schemeClr val="bg1">
                    <a:lumMod val="50000"/>
                  </a:schemeClr>
                </a:solidFill>
              </a:rPr>
              <a:t>, which </a:t>
            </a:r>
            <a:r>
              <a:rPr lang="en-US" dirty="0">
                <a:solidFill>
                  <a:schemeClr val="bg1">
                    <a:lumMod val="50000"/>
                  </a:schemeClr>
                </a:solidFill>
              </a:rPr>
              <a:t>indicate the colors in an exceedingly benchmark approach by employing a reference frame and a topological space within which every color is delineated by one point of the coordinate system.</a:t>
            </a:r>
            <a:endParaRPr lang="en-IN" dirty="0"/>
          </a:p>
        </p:txBody>
      </p:sp>
    </p:spTree>
    <p:extLst>
      <p:ext uri="{BB962C8B-B14F-4D97-AF65-F5344CB8AC3E}">
        <p14:creationId xmlns:p14="http://schemas.microsoft.com/office/powerpoint/2010/main" val="116070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4064" y="1752600"/>
            <a:ext cx="8774935" cy="2031325"/>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50000"/>
                  </a:schemeClr>
                </a:solidFill>
              </a:rPr>
              <a:t>In </a:t>
            </a:r>
            <a:r>
              <a:rPr lang="en-US" dirty="0">
                <a:solidFill>
                  <a:schemeClr val="bg1">
                    <a:lumMod val="50000"/>
                  </a:schemeClr>
                </a:solidFill>
              </a:rPr>
              <a:t>this phase the features of the given input image is been extracted . </a:t>
            </a:r>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These </a:t>
            </a:r>
            <a:r>
              <a:rPr lang="en-US" dirty="0">
                <a:solidFill>
                  <a:schemeClr val="bg1">
                    <a:lumMod val="50000"/>
                  </a:schemeClr>
                </a:solidFill>
              </a:rPr>
              <a:t>features include smoothness, entropy, variance, </a:t>
            </a:r>
            <a:r>
              <a:rPr lang="en-US" dirty="0" err="1">
                <a:solidFill>
                  <a:schemeClr val="bg1">
                    <a:lumMod val="50000"/>
                  </a:schemeClr>
                </a:solidFill>
              </a:rPr>
              <a:t>kutosis</a:t>
            </a:r>
            <a:r>
              <a:rPr lang="en-US" dirty="0">
                <a:solidFill>
                  <a:schemeClr val="bg1">
                    <a:lumMod val="50000"/>
                  </a:schemeClr>
                </a:solidFill>
              </a:rPr>
              <a:t>, </a:t>
            </a:r>
            <a:r>
              <a:rPr lang="en-US" dirty="0" err="1">
                <a:solidFill>
                  <a:schemeClr val="bg1">
                    <a:lumMod val="50000"/>
                  </a:schemeClr>
                </a:solidFill>
              </a:rPr>
              <a:t>skewness</a:t>
            </a:r>
            <a:r>
              <a:rPr lang="en-US" dirty="0">
                <a:solidFill>
                  <a:schemeClr val="bg1">
                    <a:lumMod val="50000"/>
                  </a:schemeClr>
                </a:solidFill>
              </a:rPr>
              <a:t>, </a:t>
            </a:r>
            <a:r>
              <a:rPr lang="en-US" dirty="0" err="1">
                <a:solidFill>
                  <a:schemeClr val="bg1">
                    <a:lumMod val="50000"/>
                  </a:schemeClr>
                </a:solidFill>
              </a:rPr>
              <a:t>idm</a:t>
            </a:r>
            <a:r>
              <a:rPr lang="en-US" dirty="0">
                <a:solidFill>
                  <a:schemeClr val="bg1">
                    <a:lumMod val="50000"/>
                  </a:schemeClr>
                </a:solidFill>
              </a:rPr>
              <a:t>, correlation, homogeneity, mean and standard deviation . </a:t>
            </a:r>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And </a:t>
            </a:r>
            <a:r>
              <a:rPr lang="en-US" dirty="0">
                <a:solidFill>
                  <a:schemeClr val="bg1">
                    <a:lumMod val="50000"/>
                  </a:schemeClr>
                </a:solidFill>
              </a:rPr>
              <a:t>on the basis of these features the image is </a:t>
            </a:r>
            <a:r>
              <a:rPr lang="en-US" dirty="0" err="1">
                <a:solidFill>
                  <a:schemeClr val="bg1">
                    <a:lumMod val="50000"/>
                  </a:schemeClr>
                </a:solidFill>
              </a:rPr>
              <a:t>analysed</a:t>
            </a:r>
            <a:r>
              <a:rPr lang="en-US" dirty="0">
                <a:solidFill>
                  <a:schemeClr val="bg1">
                    <a:lumMod val="50000"/>
                  </a:schemeClr>
                </a:solidFill>
              </a:rPr>
              <a:t> and the detection of the tumor region is been done. </a:t>
            </a:r>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Below </a:t>
            </a:r>
            <a:r>
              <a:rPr lang="en-US" dirty="0">
                <a:solidFill>
                  <a:schemeClr val="bg1">
                    <a:lumMod val="50000"/>
                  </a:schemeClr>
                </a:solidFill>
              </a:rPr>
              <a:t>in the </a:t>
            </a:r>
            <a:r>
              <a:rPr lang="en-US" dirty="0" smtClean="0">
                <a:solidFill>
                  <a:schemeClr val="bg1">
                    <a:lumMod val="50000"/>
                  </a:schemeClr>
                </a:solidFill>
              </a:rPr>
              <a:t>figure </a:t>
            </a:r>
            <a:r>
              <a:rPr lang="en-US" dirty="0">
                <a:solidFill>
                  <a:schemeClr val="bg1">
                    <a:lumMod val="50000"/>
                  </a:schemeClr>
                </a:solidFill>
              </a:rPr>
              <a:t>there are output result of an </a:t>
            </a:r>
            <a:r>
              <a:rPr lang="en-US" dirty="0" smtClean="0">
                <a:solidFill>
                  <a:schemeClr val="bg1">
                    <a:lumMod val="50000"/>
                  </a:schemeClr>
                </a:solidFill>
              </a:rPr>
              <a:t>MRI </a:t>
            </a:r>
            <a:r>
              <a:rPr lang="en-US" dirty="0">
                <a:solidFill>
                  <a:schemeClr val="bg1">
                    <a:lumMod val="50000"/>
                  </a:schemeClr>
                </a:solidFill>
              </a:rPr>
              <a:t>image </a:t>
            </a:r>
            <a:r>
              <a:rPr lang="en-US" dirty="0" err="1">
                <a:solidFill>
                  <a:schemeClr val="bg1">
                    <a:lumMod val="50000"/>
                  </a:schemeClr>
                </a:solidFill>
              </a:rPr>
              <a:t>uptill</a:t>
            </a:r>
            <a:r>
              <a:rPr lang="en-US" dirty="0">
                <a:solidFill>
                  <a:schemeClr val="bg1">
                    <a:lumMod val="50000"/>
                  </a:schemeClr>
                </a:solidFill>
              </a:rPr>
              <a:t> the feature extraction phase of the project</a:t>
            </a:r>
            <a:r>
              <a:rPr lang="en-US" dirty="0"/>
              <a:t>. </a:t>
            </a:r>
            <a:endParaRPr lang="en-IN" dirty="0"/>
          </a:p>
        </p:txBody>
      </p:sp>
      <p:sp>
        <p:nvSpPr>
          <p:cNvPr id="3" name="Rectangle 2"/>
          <p:cNvSpPr/>
          <p:nvPr/>
        </p:nvSpPr>
        <p:spPr>
          <a:xfrm>
            <a:off x="2286000" y="838200"/>
            <a:ext cx="2498441" cy="400110"/>
          </a:xfrm>
          <a:prstGeom prst="rect">
            <a:avLst/>
          </a:prstGeom>
        </p:spPr>
        <p:txBody>
          <a:bodyPr wrap="none">
            <a:spAutoFit/>
          </a:bodyPr>
          <a:lstStyle/>
          <a:p>
            <a:r>
              <a:rPr lang="en-US" sz="2000" dirty="0" smtClean="0">
                <a:solidFill>
                  <a:srgbClr val="0070C0"/>
                </a:solidFill>
              </a:rPr>
              <a:t>FEATURE EXTRACTION</a:t>
            </a:r>
            <a:endParaRPr lang="en-IN" sz="2000" dirty="0">
              <a:solidFill>
                <a:srgbClr val="0070C0"/>
              </a:solidFill>
            </a:endParaRPr>
          </a:p>
        </p:txBody>
      </p:sp>
      <p:pic>
        <p:nvPicPr>
          <p:cNvPr id="4" name="Picture 3"/>
          <p:cNvPicPr>
            <a:picLocks noChangeAspect="1"/>
          </p:cNvPicPr>
          <p:nvPr/>
        </p:nvPicPr>
        <p:blipFill>
          <a:blip r:embed="rId2"/>
          <a:stretch>
            <a:fillRect/>
          </a:stretch>
        </p:blipFill>
        <p:spPr>
          <a:xfrm>
            <a:off x="3581400" y="3962400"/>
            <a:ext cx="5468113" cy="2019582"/>
          </a:xfrm>
          <a:prstGeom prst="rect">
            <a:avLst/>
          </a:prstGeom>
        </p:spPr>
      </p:pic>
      <p:sp>
        <p:nvSpPr>
          <p:cNvPr id="5" name="Rectangle 4"/>
          <p:cNvSpPr/>
          <p:nvPr/>
        </p:nvSpPr>
        <p:spPr>
          <a:xfrm>
            <a:off x="2274064" y="6160457"/>
            <a:ext cx="9296400" cy="369332"/>
          </a:xfrm>
          <a:prstGeom prst="rect">
            <a:avLst/>
          </a:prstGeom>
        </p:spPr>
        <p:txBody>
          <a:bodyPr wrap="square">
            <a:spAutoFit/>
          </a:bodyPr>
          <a:lstStyle/>
          <a:p>
            <a:r>
              <a:rPr lang="en-US" dirty="0"/>
              <a:t>(a)Input image, (b)Grayscale image, (c)Tumor alone image, (d)Tumor outline, (e)Detected tumor</a:t>
            </a:r>
            <a:endParaRPr lang="en-IN" dirty="0"/>
          </a:p>
        </p:txBody>
      </p:sp>
    </p:spTree>
    <p:extLst>
      <p:ext uri="{BB962C8B-B14F-4D97-AF65-F5344CB8AC3E}">
        <p14:creationId xmlns:p14="http://schemas.microsoft.com/office/powerpoint/2010/main" val="7134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720841"/>
            <a:ext cx="8851135" cy="2031325"/>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50000"/>
                  </a:schemeClr>
                </a:solidFill>
              </a:rPr>
              <a:t>After </a:t>
            </a:r>
            <a:r>
              <a:rPr lang="en-US" dirty="0">
                <a:solidFill>
                  <a:schemeClr val="bg1">
                    <a:lumMod val="50000"/>
                  </a:schemeClr>
                </a:solidFill>
              </a:rPr>
              <a:t>the type of tumor is been identified the image analysis is been done to determine the accuracy of the result. </a:t>
            </a:r>
            <a:endParaRPr lang="en-US" dirty="0" smtClean="0">
              <a:solidFill>
                <a:schemeClr val="bg1">
                  <a:lumMod val="50000"/>
                </a:schemeClr>
              </a:solidFill>
            </a:endParaRPr>
          </a:p>
          <a:p>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Here </a:t>
            </a:r>
            <a:r>
              <a:rPr lang="en-US" dirty="0">
                <a:solidFill>
                  <a:schemeClr val="bg1">
                    <a:lumMod val="50000"/>
                  </a:schemeClr>
                </a:solidFill>
              </a:rPr>
              <a:t>in this project four type of accuracy are been shown that are </a:t>
            </a:r>
            <a:r>
              <a:rPr lang="en-US" dirty="0" err="1">
                <a:solidFill>
                  <a:schemeClr val="bg1">
                    <a:lumMod val="50000"/>
                  </a:schemeClr>
                </a:solidFill>
              </a:rPr>
              <a:t>Rbf</a:t>
            </a:r>
            <a:r>
              <a:rPr lang="en-US" dirty="0">
                <a:solidFill>
                  <a:schemeClr val="bg1">
                    <a:lumMod val="50000"/>
                  </a:schemeClr>
                </a:solidFill>
              </a:rPr>
              <a:t> accuracy, Linear accuracy, Polygonal accuracy and Quadratic accuracy. </a:t>
            </a:r>
            <a:endParaRPr lang="en-US" dirty="0" smtClean="0">
              <a:solidFill>
                <a:schemeClr val="bg1">
                  <a:lumMod val="50000"/>
                </a:schemeClr>
              </a:solidFill>
            </a:endParaRP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These </a:t>
            </a:r>
            <a:r>
              <a:rPr lang="en-US" dirty="0">
                <a:solidFill>
                  <a:schemeClr val="bg1">
                    <a:lumMod val="50000"/>
                  </a:schemeClr>
                </a:solidFill>
              </a:rPr>
              <a:t>accuracies help in analysis of the image result.</a:t>
            </a:r>
            <a:endParaRPr lang="en-IN" dirty="0">
              <a:solidFill>
                <a:schemeClr val="bg1">
                  <a:lumMod val="50000"/>
                </a:schemeClr>
              </a:solidFill>
            </a:endParaRPr>
          </a:p>
        </p:txBody>
      </p:sp>
      <p:sp>
        <p:nvSpPr>
          <p:cNvPr id="3" name="Rectangle 2"/>
          <p:cNvSpPr/>
          <p:nvPr/>
        </p:nvSpPr>
        <p:spPr>
          <a:xfrm>
            <a:off x="1905000" y="762000"/>
            <a:ext cx="1934312" cy="400110"/>
          </a:xfrm>
          <a:prstGeom prst="rect">
            <a:avLst/>
          </a:prstGeom>
        </p:spPr>
        <p:txBody>
          <a:bodyPr wrap="none">
            <a:spAutoFit/>
          </a:bodyPr>
          <a:lstStyle/>
          <a:p>
            <a:r>
              <a:rPr lang="en-US" sz="2000" dirty="0" smtClean="0">
                <a:solidFill>
                  <a:srgbClr val="0070C0"/>
                </a:solidFill>
              </a:rPr>
              <a:t>IMAGE ANALYSIS</a:t>
            </a:r>
            <a:endParaRPr lang="en-IN" sz="2000" dirty="0">
              <a:solidFill>
                <a:srgbClr val="0070C0"/>
              </a:solidFill>
            </a:endParaRPr>
          </a:p>
        </p:txBody>
      </p:sp>
      <p:pic>
        <p:nvPicPr>
          <p:cNvPr id="4" name="Picture 3"/>
          <p:cNvPicPr>
            <a:picLocks noChangeAspect="1"/>
          </p:cNvPicPr>
          <p:nvPr/>
        </p:nvPicPr>
        <p:blipFill>
          <a:blip r:embed="rId2"/>
          <a:stretch>
            <a:fillRect/>
          </a:stretch>
        </p:blipFill>
        <p:spPr>
          <a:xfrm>
            <a:off x="4181208" y="3815314"/>
            <a:ext cx="3829584" cy="2257740"/>
          </a:xfrm>
          <a:prstGeom prst="rect">
            <a:avLst/>
          </a:prstGeom>
        </p:spPr>
      </p:pic>
      <p:sp>
        <p:nvSpPr>
          <p:cNvPr id="5" name="Rectangle 4"/>
          <p:cNvSpPr/>
          <p:nvPr/>
        </p:nvSpPr>
        <p:spPr>
          <a:xfrm>
            <a:off x="2057400" y="6248400"/>
            <a:ext cx="9144000" cy="369332"/>
          </a:xfrm>
          <a:prstGeom prst="rect">
            <a:avLst/>
          </a:prstGeom>
        </p:spPr>
        <p:txBody>
          <a:bodyPr wrap="square">
            <a:spAutoFit/>
          </a:bodyPr>
          <a:lstStyle/>
          <a:p>
            <a:r>
              <a:rPr lang="en-US" dirty="0" smtClean="0"/>
              <a:t>Showing </a:t>
            </a:r>
            <a:r>
              <a:rPr lang="en-US" dirty="0"/>
              <a:t>the result of the taken </a:t>
            </a:r>
            <a:r>
              <a:rPr lang="en-US" dirty="0" err="1"/>
              <a:t>mri</a:t>
            </a:r>
            <a:r>
              <a:rPr lang="en-US" dirty="0"/>
              <a:t> image and providing the classification of the type of tumor.</a:t>
            </a:r>
            <a:endParaRPr lang="en-IN" dirty="0"/>
          </a:p>
        </p:txBody>
      </p:sp>
    </p:spTree>
    <p:extLst>
      <p:ext uri="{BB962C8B-B14F-4D97-AF65-F5344CB8AC3E}">
        <p14:creationId xmlns:p14="http://schemas.microsoft.com/office/powerpoint/2010/main" val="200938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914400"/>
            <a:ext cx="6096000" cy="400110"/>
          </a:xfrm>
          <a:prstGeom prst="rect">
            <a:avLst/>
          </a:prstGeom>
        </p:spPr>
        <p:txBody>
          <a:bodyPr>
            <a:spAutoFit/>
          </a:bodyPr>
          <a:lstStyle/>
          <a:p>
            <a:r>
              <a:rPr lang="en-US" sz="2000" dirty="0" smtClean="0">
                <a:solidFill>
                  <a:srgbClr val="0070C0"/>
                </a:solidFill>
              </a:rPr>
              <a:t>MATLAB USE IN Medical field </a:t>
            </a:r>
            <a:endParaRPr lang="en-IN" sz="2000" dirty="0">
              <a:solidFill>
                <a:srgbClr val="0070C0"/>
              </a:solidFill>
            </a:endParaRPr>
          </a:p>
        </p:txBody>
      </p:sp>
      <p:sp>
        <p:nvSpPr>
          <p:cNvPr id="3" name="Rectangle 2"/>
          <p:cNvSpPr/>
          <p:nvPr/>
        </p:nvSpPr>
        <p:spPr>
          <a:xfrm>
            <a:off x="2365872" y="1828800"/>
            <a:ext cx="8530728" cy="1477328"/>
          </a:xfrm>
          <a:prstGeom prst="rect">
            <a:avLst/>
          </a:prstGeom>
        </p:spPr>
        <p:txBody>
          <a:bodyPr wrap="square">
            <a:spAutoFit/>
          </a:bodyPr>
          <a:lstStyle/>
          <a:p>
            <a:r>
              <a:rPr lang="en-US" dirty="0">
                <a:solidFill>
                  <a:srgbClr val="BDC1C6"/>
                </a:solidFill>
                <a:latin typeface="arial" panose="020B0604020202020204" pitchFamily="34" charset="0"/>
              </a:rPr>
              <a:t>MATLAB has image and data processing capabilities, so can be used for </a:t>
            </a:r>
            <a:r>
              <a:rPr lang="en-US" b="1" dirty="0">
                <a:solidFill>
                  <a:srgbClr val="BDC1C6"/>
                </a:solidFill>
                <a:latin typeface="arial" panose="020B0604020202020204" pitchFamily="34" charset="0"/>
              </a:rPr>
              <a:t>analysis of medical imaging data</a:t>
            </a:r>
            <a:r>
              <a:rPr lang="en-US" dirty="0">
                <a:solidFill>
                  <a:srgbClr val="BDC1C6"/>
                </a:solidFill>
                <a:latin typeface="arial" panose="020B0604020202020204" pitchFamily="34" charset="0"/>
              </a:rPr>
              <a:t>, such as in nuclear medicine, CT, MRI and fluorescein angiogram images. </a:t>
            </a:r>
            <a:r>
              <a:rPr lang="en-US" dirty="0" err="1">
                <a:solidFill>
                  <a:srgbClr val="BDC1C6"/>
                </a:solidFill>
                <a:latin typeface="arial" panose="020B0604020202020204" pitchFamily="34" charset="0"/>
              </a:rPr>
              <a:t>UoB</a:t>
            </a:r>
            <a:r>
              <a:rPr lang="en-US" dirty="0">
                <a:solidFill>
                  <a:srgbClr val="BDC1C6"/>
                </a:solidFill>
                <a:latin typeface="arial" panose="020B0604020202020204" pitchFamily="34" charset="0"/>
              </a:rPr>
              <a:t> researchers have also used image analysis on microscope and other types of images to detect disease such as </a:t>
            </a:r>
            <a:r>
              <a:rPr lang="en-US" dirty="0" smtClean="0">
                <a:solidFill>
                  <a:srgbClr val="BDC1C6"/>
                </a:solidFill>
                <a:latin typeface="arial" panose="020B0604020202020204" pitchFamily="34" charset="0"/>
              </a:rPr>
              <a:t>brain </a:t>
            </a:r>
            <a:r>
              <a:rPr lang="en-US" dirty="0" err="1" smtClean="0">
                <a:solidFill>
                  <a:srgbClr val="BDC1C6"/>
                </a:solidFill>
                <a:latin typeface="arial" panose="020B0604020202020204" pitchFamily="34" charset="0"/>
              </a:rPr>
              <a:t>tumore</a:t>
            </a:r>
            <a:r>
              <a:rPr lang="en-US" dirty="0" smtClean="0">
                <a:solidFill>
                  <a:srgbClr val="BDC1C6"/>
                </a:solidFill>
                <a:latin typeface="arial" panose="020B0604020202020204" pitchFamily="34" charset="0"/>
              </a:rPr>
              <a:t> cancer &amp; etc…</a:t>
            </a:r>
            <a:endParaRPr lang="en-IN" dirty="0"/>
          </a:p>
        </p:txBody>
      </p:sp>
      <p:pic>
        <p:nvPicPr>
          <p:cNvPr id="4" name="Picture 3"/>
          <p:cNvPicPr>
            <a:picLocks noChangeAspect="1"/>
          </p:cNvPicPr>
          <p:nvPr/>
        </p:nvPicPr>
        <p:blipFill>
          <a:blip r:embed="rId2"/>
          <a:stretch>
            <a:fillRect/>
          </a:stretch>
        </p:blipFill>
        <p:spPr>
          <a:xfrm>
            <a:off x="2514600" y="3505200"/>
            <a:ext cx="3962400" cy="2943744"/>
          </a:xfrm>
          <a:prstGeom prst="rect">
            <a:avLst/>
          </a:prstGeom>
        </p:spPr>
      </p:pic>
      <p:pic>
        <p:nvPicPr>
          <p:cNvPr id="5" name="Picture 4"/>
          <p:cNvPicPr>
            <a:picLocks noChangeAspect="1"/>
          </p:cNvPicPr>
          <p:nvPr/>
        </p:nvPicPr>
        <p:blipFill>
          <a:blip r:embed="rId3"/>
          <a:stretch>
            <a:fillRect/>
          </a:stretch>
        </p:blipFill>
        <p:spPr>
          <a:xfrm>
            <a:off x="7162800" y="3505200"/>
            <a:ext cx="3962400" cy="2929467"/>
          </a:xfrm>
          <a:prstGeom prst="rect">
            <a:avLst/>
          </a:prstGeom>
        </p:spPr>
      </p:pic>
    </p:spTree>
    <p:extLst>
      <p:ext uri="{BB962C8B-B14F-4D97-AF65-F5344CB8AC3E}">
        <p14:creationId xmlns:p14="http://schemas.microsoft.com/office/powerpoint/2010/main" val="333891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1447800"/>
            <a:ext cx="9677400" cy="4886753"/>
          </a:xfrm>
          <a:prstGeom prst="rect">
            <a:avLst/>
          </a:prstGeom>
        </p:spPr>
      </p:pic>
      <p:sp>
        <p:nvSpPr>
          <p:cNvPr id="3" name="Rectangle 2"/>
          <p:cNvSpPr/>
          <p:nvPr/>
        </p:nvSpPr>
        <p:spPr>
          <a:xfrm>
            <a:off x="1828800" y="762000"/>
            <a:ext cx="1984337" cy="400110"/>
          </a:xfrm>
          <a:prstGeom prst="rect">
            <a:avLst/>
          </a:prstGeom>
        </p:spPr>
        <p:txBody>
          <a:bodyPr wrap="square">
            <a:spAutoFit/>
          </a:bodyPr>
          <a:lstStyle/>
          <a:p>
            <a:r>
              <a:rPr lang="en-US" sz="2000" dirty="0" smtClean="0">
                <a:solidFill>
                  <a:srgbClr val="0070C0"/>
                </a:solidFill>
                <a:latin typeface="Calibri" panose="020F0502020204030204" pitchFamily="34" charset="0"/>
                <a:cs typeface="Calibri" panose="020F0502020204030204" pitchFamily="34" charset="0"/>
              </a:rPr>
              <a:t>MATLAB CODE </a:t>
            </a:r>
            <a:endParaRPr lang="en-IN" sz="2000" dirty="0">
              <a:solidFill>
                <a:srgbClr val="0070C0"/>
              </a:solidFill>
            </a:endParaRPr>
          </a:p>
        </p:txBody>
      </p:sp>
    </p:spTree>
    <p:extLst>
      <p:ext uri="{BB962C8B-B14F-4D97-AF65-F5344CB8AC3E}">
        <p14:creationId xmlns:p14="http://schemas.microsoft.com/office/powerpoint/2010/main" val="365922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62000"/>
            <a:ext cx="6096000" cy="400110"/>
          </a:xfrm>
          <a:prstGeom prst="rect">
            <a:avLst/>
          </a:prstGeom>
        </p:spPr>
        <p:txBody>
          <a:bodyPr>
            <a:spAutoFit/>
          </a:bodyPr>
          <a:lstStyle/>
          <a:p>
            <a:r>
              <a:rPr lang="en-IN" sz="2000" b="1" cap="all" dirty="0" smtClean="0">
                <a:solidFill>
                  <a:srgbClr val="0070C0"/>
                </a:solidFill>
                <a:latin typeface="Lato"/>
              </a:rPr>
              <a:t>1.</a:t>
            </a:r>
            <a:r>
              <a:rPr lang="en-IN" sz="2000" b="1" cap="all" dirty="0" smtClean="0">
                <a:solidFill>
                  <a:srgbClr val="666666"/>
                </a:solidFill>
                <a:latin typeface="Lato"/>
              </a:rPr>
              <a:t>	</a:t>
            </a:r>
            <a:r>
              <a:rPr lang="en-IN" sz="2000" b="1" cap="all" dirty="0" smtClean="0">
                <a:solidFill>
                  <a:srgbClr val="0070C0"/>
                </a:solidFill>
                <a:latin typeface="Lato"/>
              </a:rPr>
              <a:t>WHAT  </a:t>
            </a:r>
            <a:r>
              <a:rPr lang="en-IN" sz="2000" b="1" cap="all" dirty="0">
                <a:solidFill>
                  <a:srgbClr val="0070C0"/>
                </a:solidFill>
                <a:latin typeface="Lato"/>
              </a:rPr>
              <a:t>IS </a:t>
            </a:r>
            <a:r>
              <a:rPr lang="en-IN" sz="2000" b="1" cap="all" dirty="0" smtClean="0">
                <a:solidFill>
                  <a:srgbClr val="0070C0"/>
                </a:solidFill>
                <a:latin typeface="Lato"/>
              </a:rPr>
              <a:t> BRAIN  TUMOUR</a:t>
            </a:r>
            <a:r>
              <a:rPr lang="en-IN" sz="2000" b="1" cap="all" dirty="0">
                <a:solidFill>
                  <a:srgbClr val="0070C0"/>
                </a:solidFill>
                <a:latin typeface="Lato"/>
              </a:rPr>
              <a:t>?</a:t>
            </a:r>
          </a:p>
        </p:txBody>
      </p:sp>
      <p:sp>
        <p:nvSpPr>
          <p:cNvPr id="3" name="Rectangle 2"/>
          <p:cNvSpPr/>
          <p:nvPr/>
        </p:nvSpPr>
        <p:spPr>
          <a:xfrm>
            <a:off x="3200400" y="5257800"/>
            <a:ext cx="7505700" cy="1200329"/>
          </a:xfrm>
          <a:prstGeom prst="rect">
            <a:avLst/>
          </a:prstGeom>
        </p:spPr>
        <p:txBody>
          <a:bodyPr wrap="square">
            <a:spAutoFit/>
          </a:bodyPr>
          <a:lstStyle/>
          <a:p>
            <a:r>
              <a:rPr lang="en-US" dirty="0">
                <a:solidFill>
                  <a:srgbClr val="666666"/>
                </a:solidFill>
                <a:latin typeface="Lato"/>
              </a:rPr>
              <a:t>Uncontrolled and abnormal cell growth in the brain is called a brain </a:t>
            </a:r>
            <a:r>
              <a:rPr lang="en-US" dirty="0" err="1">
                <a:solidFill>
                  <a:srgbClr val="666666"/>
                </a:solidFill>
                <a:latin typeface="Lato"/>
              </a:rPr>
              <a:t>tumour</a:t>
            </a:r>
            <a:r>
              <a:rPr lang="en-US" dirty="0">
                <a:solidFill>
                  <a:srgbClr val="666666"/>
                </a:solidFill>
                <a:latin typeface="Lato"/>
              </a:rPr>
              <a:t>. The space in our skull is restricted. Therefore, this extra growth inside our brain causes more pressure inside the skull, causing life-threatening complications, and also damaging our brain.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62165"/>
            <a:ext cx="2362200" cy="31330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362165"/>
            <a:ext cx="3810000" cy="3055736"/>
          </a:xfrm>
          <a:prstGeom prst="rect">
            <a:avLst/>
          </a:prstGeom>
        </p:spPr>
      </p:pic>
    </p:spTree>
    <p:extLst>
      <p:ext uri="{BB962C8B-B14F-4D97-AF65-F5344CB8AC3E}">
        <p14:creationId xmlns:p14="http://schemas.microsoft.com/office/powerpoint/2010/main" val="58601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762000"/>
            <a:ext cx="6096000" cy="400110"/>
          </a:xfrm>
          <a:prstGeom prst="rect">
            <a:avLst/>
          </a:prstGeom>
        </p:spPr>
        <p:txBody>
          <a:bodyPr>
            <a:spAutoFit/>
          </a:bodyPr>
          <a:lstStyle/>
          <a:p>
            <a:r>
              <a:rPr lang="en-IN" sz="2000" b="1" cap="all" dirty="0" smtClean="0">
                <a:solidFill>
                  <a:srgbClr val="0070C0"/>
                </a:solidFill>
                <a:latin typeface="Lato"/>
              </a:rPr>
              <a:t>2.        TYPES  OF  BRAIN  TUMOURS</a:t>
            </a:r>
            <a:endParaRPr lang="en-IN" sz="2000" b="1" cap="all" dirty="0">
              <a:solidFill>
                <a:srgbClr val="0070C0"/>
              </a:solidFill>
              <a:latin typeface="Lat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162110"/>
            <a:ext cx="5522014" cy="3114982"/>
          </a:xfrm>
          <a:prstGeom prst="rect">
            <a:avLst/>
          </a:prstGeom>
        </p:spPr>
      </p:pic>
      <p:sp>
        <p:nvSpPr>
          <p:cNvPr id="5" name="Rectangle 4"/>
          <p:cNvSpPr/>
          <p:nvPr/>
        </p:nvSpPr>
        <p:spPr>
          <a:xfrm>
            <a:off x="1732307" y="4800600"/>
            <a:ext cx="9525000" cy="1292662"/>
          </a:xfrm>
          <a:prstGeom prst="rect">
            <a:avLst/>
          </a:prstGeom>
        </p:spPr>
        <p:txBody>
          <a:bodyPr wrap="square">
            <a:spAutoFit/>
          </a:bodyPr>
          <a:lstStyle/>
          <a:p>
            <a:pPr>
              <a:buFont typeface="Arial" panose="020B0604020202020204" pitchFamily="34" charset="0"/>
              <a:buChar char="•"/>
            </a:pPr>
            <a:r>
              <a:rPr lang="en-US" sz="2000" b="1" dirty="0" err="1">
                <a:latin typeface="Lato"/>
              </a:rPr>
              <a:t>Astrocytomas</a:t>
            </a:r>
            <a:r>
              <a:rPr lang="en-US" b="1" dirty="0">
                <a:solidFill>
                  <a:schemeClr val="bg1">
                    <a:lumMod val="50000"/>
                  </a:schemeClr>
                </a:solidFill>
                <a:latin typeface="Lato"/>
              </a:rPr>
              <a:t>:</a:t>
            </a:r>
            <a:r>
              <a:rPr lang="en-US" dirty="0">
                <a:solidFill>
                  <a:schemeClr val="bg1">
                    <a:lumMod val="50000"/>
                  </a:schemeClr>
                </a:solidFill>
                <a:latin typeface="Lato"/>
              </a:rPr>
              <a:t> </a:t>
            </a:r>
            <a:r>
              <a:rPr lang="en-US" dirty="0" smtClean="0">
                <a:solidFill>
                  <a:schemeClr val="bg1">
                    <a:lumMod val="50000"/>
                  </a:schemeClr>
                </a:solidFill>
                <a:latin typeface="Lato"/>
              </a:rPr>
              <a:t>                     These </a:t>
            </a:r>
            <a:r>
              <a:rPr lang="en-US" dirty="0">
                <a:solidFill>
                  <a:schemeClr val="bg1">
                    <a:lumMod val="50000"/>
                  </a:schemeClr>
                </a:solidFill>
                <a:latin typeface="Lato"/>
              </a:rPr>
              <a:t>develop in the cerebrum of the brain.</a:t>
            </a:r>
          </a:p>
          <a:p>
            <a:pPr>
              <a:buFont typeface="Arial" panose="020B0604020202020204" pitchFamily="34" charset="0"/>
              <a:buChar char="•"/>
            </a:pPr>
            <a:r>
              <a:rPr lang="en-US" sz="2000" b="1" dirty="0" err="1">
                <a:latin typeface="Lato"/>
              </a:rPr>
              <a:t>Oligodendroglial</a:t>
            </a:r>
            <a:r>
              <a:rPr lang="en-US" sz="2000" b="1" dirty="0">
                <a:latin typeface="Lato"/>
              </a:rPr>
              <a:t> </a:t>
            </a:r>
            <a:r>
              <a:rPr lang="en-US" sz="2000" b="1" dirty="0" err="1" smtClean="0">
                <a:latin typeface="Lato"/>
              </a:rPr>
              <a:t>tumour</a:t>
            </a:r>
            <a:r>
              <a:rPr lang="en-US" b="1" dirty="0" smtClean="0">
                <a:solidFill>
                  <a:schemeClr val="bg1">
                    <a:lumMod val="50000"/>
                  </a:schemeClr>
                </a:solidFill>
                <a:latin typeface="Lato"/>
              </a:rPr>
              <a:t>:</a:t>
            </a:r>
            <a:r>
              <a:rPr lang="en-US" b="1" dirty="0">
                <a:solidFill>
                  <a:schemeClr val="bg1">
                    <a:lumMod val="50000"/>
                  </a:schemeClr>
                </a:solidFill>
                <a:latin typeface="Lato"/>
              </a:rPr>
              <a:t> </a:t>
            </a:r>
            <a:r>
              <a:rPr lang="en-US" b="1" dirty="0" smtClean="0">
                <a:solidFill>
                  <a:schemeClr val="bg1">
                    <a:lumMod val="50000"/>
                  </a:schemeClr>
                </a:solidFill>
                <a:latin typeface="Lato"/>
              </a:rPr>
              <a:t> </a:t>
            </a:r>
            <a:r>
              <a:rPr lang="en-US" dirty="0" smtClean="0">
                <a:solidFill>
                  <a:schemeClr val="bg1">
                    <a:lumMod val="50000"/>
                  </a:schemeClr>
                </a:solidFill>
                <a:latin typeface="Lato"/>
              </a:rPr>
              <a:t>These </a:t>
            </a:r>
            <a:r>
              <a:rPr lang="en-US" dirty="0">
                <a:solidFill>
                  <a:schemeClr val="bg1">
                    <a:lumMod val="50000"/>
                  </a:schemeClr>
                </a:solidFill>
                <a:latin typeface="Lato"/>
              </a:rPr>
              <a:t>occur in the brain’s frontal temporal lobes.</a:t>
            </a:r>
          </a:p>
          <a:p>
            <a:pPr>
              <a:buFont typeface="Arial" panose="020B0604020202020204" pitchFamily="34" charset="0"/>
              <a:buChar char="•"/>
            </a:pPr>
            <a:r>
              <a:rPr lang="en-US" sz="2000" b="1" dirty="0" err="1">
                <a:latin typeface="Lato"/>
              </a:rPr>
              <a:t>Glioblastomas</a:t>
            </a:r>
            <a:r>
              <a:rPr lang="en-US" b="1" dirty="0">
                <a:solidFill>
                  <a:schemeClr val="bg1">
                    <a:lumMod val="50000"/>
                  </a:schemeClr>
                </a:solidFill>
                <a:latin typeface="Lato"/>
              </a:rPr>
              <a:t>:</a:t>
            </a:r>
            <a:r>
              <a:rPr lang="en-US" dirty="0">
                <a:solidFill>
                  <a:schemeClr val="bg1">
                    <a:lumMod val="50000"/>
                  </a:schemeClr>
                </a:solidFill>
                <a:latin typeface="Lato"/>
              </a:rPr>
              <a:t> </a:t>
            </a:r>
            <a:r>
              <a:rPr lang="en-US" dirty="0" smtClean="0">
                <a:solidFill>
                  <a:schemeClr val="bg1">
                    <a:lumMod val="50000"/>
                  </a:schemeClr>
                </a:solidFill>
                <a:latin typeface="Lato"/>
              </a:rPr>
              <a:t>                     These </a:t>
            </a:r>
            <a:r>
              <a:rPr lang="en-US" dirty="0">
                <a:solidFill>
                  <a:schemeClr val="bg1">
                    <a:lumMod val="50000"/>
                  </a:schemeClr>
                </a:solidFill>
                <a:latin typeface="Lato"/>
              </a:rPr>
              <a:t>are very aggressive </a:t>
            </a:r>
            <a:r>
              <a:rPr lang="en-US" dirty="0" err="1" smtClean="0">
                <a:solidFill>
                  <a:schemeClr val="bg1">
                    <a:lumMod val="50000"/>
                  </a:schemeClr>
                </a:solidFill>
                <a:latin typeface="Lato"/>
              </a:rPr>
              <a:t>tumour</a:t>
            </a:r>
            <a:r>
              <a:rPr lang="en-US" dirty="0" smtClean="0">
                <a:solidFill>
                  <a:schemeClr val="bg1">
                    <a:lumMod val="50000"/>
                  </a:schemeClr>
                </a:solidFill>
                <a:latin typeface="Lato"/>
              </a:rPr>
              <a:t> </a:t>
            </a:r>
            <a:r>
              <a:rPr lang="en-US" dirty="0">
                <a:solidFill>
                  <a:schemeClr val="bg1">
                    <a:lumMod val="50000"/>
                  </a:schemeClr>
                </a:solidFill>
                <a:latin typeface="Lato"/>
              </a:rPr>
              <a:t>and develop in the </a:t>
            </a:r>
            <a:r>
              <a:rPr lang="en-US" dirty="0" smtClean="0">
                <a:solidFill>
                  <a:schemeClr val="bg1">
                    <a:lumMod val="50000"/>
                  </a:schemeClr>
                </a:solidFill>
                <a:latin typeface="Lato"/>
              </a:rPr>
              <a:t>             		                         	supportive </a:t>
            </a:r>
            <a:r>
              <a:rPr lang="en-US" dirty="0">
                <a:solidFill>
                  <a:schemeClr val="bg1">
                    <a:lumMod val="50000"/>
                  </a:schemeClr>
                </a:solidFill>
                <a:latin typeface="Lato"/>
              </a:rPr>
              <a:t>tissue of the brain</a:t>
            </a:r>
          </a:p>
        </p:txBody>
      </p:sp>
    </p:spTree>
    <p:extLst>
      <p:ext uri="{BB962C8B-B14F-4D97-AF65-F5344CB8AC3E}">
        <p14:creationId xmlns:p14="http://schemas.microsoft.com/office/powerpoint/2010/main" val="298997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9677400" cy="677108"/>
          </a:xfrm>
          <a:prstGeom prst="rect">
            <a:avLst/>
          </a:prstGeom>
        </p:spPr>
        <p:txBody>
          <a:bodyPr wrap="square">
            <a:spAutoFit/>
          </a:bodyPr>
          <a:lstStyle/>
          <a:p>
            <a:r>
              <a:rPr lang="en-US" sz="2000" b="1" cap="all" dirty="0" smtClean="0">
                <a:solidFill>
                  <a:srgbClr val="0070C0"/>
                </a:solidFill>
                <a:latin typeface="Lato"/>
              </a:rPr>
              <a:t>3.</a:t>
            </a:r>
            <a:r>
              <a:rPr lang="en-US" b="1" cap="all" dirty="0" smtClean="0">
                <a:solidFill>
                  <a:srgbClr val="0070C0"/>
                </a:solidFill>
                <a:latin typeface="Lato"/>
              </a:rPr>
              <a:t>	WHAT </a:t>
            </a:r>
            <a:r>
              <a:rPr lang="en-US" b="1" cap="all" dirty="0">
                <a:solidFill>
                  <a:srgbClr val="0070C0"/>
                </a:solidFill>
                <a:latin typeface="Lato"/>
              </a:rPr>
              <a:t>ARE THE POSSIBLE CAUSES </a:t>
            </a:r>
            <a:r>
              <a:rPr lang="en-US" b="1" cap="all" dirty="0" smtClean="0">
                <a:solidFill>
                  <a:srgbClr val="0070C0"/>
                </a:solidFill>
                <a:latin typeface="Lato"/>
              </a:rPr>
              <a:t>AND RISK </a:t>
            </a:r>
            <a:r>
              <a:rPr lang="en-US" b="1" cap="all" dirty="0">
                <a:solidFill>
                  <a:srgbClr val="0070C0"/>
                </a:solidFill>
                <a:latin typeface="Lato"/>
              </a:rPr>
              <a:t>FACTORS OF </a:t>
            </a:r>
            <a:r>
              <a:rPr lang="en-US" b="1" cap="all" dirty="0" smtClean="0">
                <a:solidFill>
                  <a:srgbClr val="0070C0"/>
                </a:solidFill>
                <a:latin typeface="Lato"/>
              </a:rPr>
              <a:t>BRAIN     	TUMOURS</a:t>
            </a:r>
            <a:r>
              <a:rPr lang="en-US" b="1" cap="all" dirty="0">
                <a:solidFill>
                  <a:srgbClr val="0070C0"/>
                </a:solidFill>
                <a:latin typeface="Lato"/>
              </a:rPr>
              <a:t>?</a:t>
            </a:r>
          </a:p>
        </p:txBody>
      </p:sp>
      <p:sp>
        <p:nvSpPr>
          <p:cNvPr id="3" name="Rectangle 2"/>
          <p:cNvSpPr/>
          <p:nvPr/>
        </p:nvSpPr>
        <p:spPr>
          <a:xfrm>
            <a:off x="1447800" y="1676400"/>
            <a:ext cx="10591800" cy="4708981"/>
          </a:xfrm>
          <a:prstGeom prst="rect">
            <a:avLst/>
          </a:prstGeom>
        </p:spPr>
        <p:txBody>
          <a:bodyPr wrap="square">
            <a:spAutoFit/>
          </a:bodyPr>
          <a:lstStyle/>
          <a:p>
            <a:pPr>
              <a:buFont typeface="Arial" panose="020B0604020202020204" pitchFamily="34" charset="0"/>
              <a:buChar char="•"/>
            </a:pPr>
            <a:r>
              <a:rPr lang="en-US" sz="2000" b="1" dirty="0">
                <a:latin typeface="Lato"/>
              </a:rPr>
              <a:t>Radiation:</a:t>
            </a:r>
            <a:r>
              <a:rPr lang="en-US" dirty="0">
                <a:solidFill>
                  <a:srgbClr val="666666"/>
                </a:solidFill>
                <a:latin typeface="Lato"/>
              </a:rPr>
              <a:t> Exposure to radiation can be from ionizing radiation from </a:t>
            </a:r>
            <a:r>
              <a:rPr lang="en-US" dirty="0">
                <a:solidFill>
                  <a:srgbClr val="2DB0E8"/>
                </a:solidFill>
                <a:latin typeface="Lato"/>
                <a:hlinkClick r:id="rId2"/>
              </a:rPr>
              <a:t>radiation therapy</a:t>
            </a:r>
            <a:r>
              <a:rPr lang="en-US" dirty="0">
                <a:solidFill>
                  <a:srgbClr val="666666"/>
                </a:solidFill>
                <a:latin typeface="Lato"/>
              </a:rPr>
              <a:t>, X-rays, and CT scans. It can also be from power lines, nuclear plants, mobile phones, and cell phone towers</a:t>
            </a:r>
            <a:r>
              <a:rPr lang="en-US" dirty="0" smtClean="0">
                <a:solidFill>
                  <a:srgbClr val="666666"/>
                </a:solidFill>
                <a:latin typeface="Lato"/>
              </a:rPr>
              <a:t>.</a:t>
            </a:r>
          </a:p>
          <a:p>
            <a:endParaRPr lang="en-US" dirty="0">
              <a:solidFill>
                <a:srgbClr val="666666"/>
              </a:solidFill>
              <a:latin typeface="Lato"/>
            </a:endParaRPr>
          </a:p>
          <a:p>
            <a:pPr>
              <a:buFont typeface="Arial" panose="020B0604020202020204" pitchFamily="34" charset="0"/>
              <a:buChar char="•"/>
            </a:pPr>
            <a:r>
              <a:rPr lang="en-US" sz="2000" b="1" dirty="0" smtClean="0">
                <a:latin typeface="Lato"/>
              </a:rPr>
              <a:t>Obesity:</a:t>
            </a:r>
            <a:r>
              <a:rPr lang="en-US" dirty="0">
                <a:solidFill>
                  <a:srgbClr val="666666"/>
                </a:solidFill>
                <a:latin typeface="Lato"/>
              </a:rPr>
              <a:t> Being overweight or obese increases your risk of developing certain kinds of brain </a:t>
            </a:r>
            <a:r>
              <a:rPr lang="en-US" dirty="0" err="1">
                <a:solidFill>
                  <a:srgbClr val="666666"/>
                </a:solidFill>
                <a:latin typeface="Lato"/>
              </a:rPr>
              <a:t>tumours</a:t>
            </a:r>
            <a:r>
              <a:rPr lang="en-US" dirty="0" smtClean="0">
                <a:solidFill>
                  <a:srgbClr val="666666"/>
                </a:solidFill>
                <a:latin typeface="Lato"/>
              </a:rPr>
              <a:t>.</a:t>
            </a:r>
          </a:p>
          <a:p>
            <a:pPr>
              <a:buFont typeface="Arial" panose="020B0604020202020204" pitchFamily="34" charset="0"/>
              <a:buChar char="•"/>
            </a:pPr>
            <a:endParaRPr lang="en-US" dirty="0">
              <a:solidFill>
                <a:srgbClr val="666666"/>
              </a:solidFill>
              <a:latin typeface="Lato"/>
            </a:endParaRPr>
          </a:p>
          <a:p>
            <a:pPr>
              <a:buFont typeface="Arial" panose="020B0604020202020204" pitchFamily="34" charset="0"/>
              <a:buChar char="•"/>
            </a:pPr>
            <a:r>
              <a:rPr lang="en-US" sz="2000" b="1" dirty="0">
                <a:latin typeface="Lato"/>
              </a:rPr>
              <a:t>Family </a:t>
            </a:r>
            <a:r>
              <a:rPr lang="en-US" sz="2000" b="1" dirty="0" smtClean="0">
                <a:latin typeface="Lato"/>
              </a:rPr>
              <a:t>History: </a:t>
            </a:r>
            <a:r>
              <a:rPr lang="en-US" dirty="0" smtClean="0">
                <a:solidFill>
                  <a:srgbClr val="666666"/>
                </a:solidFill>
                <a:latin typeface="Lato"/>
              </a:rPr>
              <a:t>Although </a:t>
            </a:r>
            <a:r>
              <a:rPr lang="en-US" dirty="0">
                <a:solidFill>
                  <a:srgbClr val="666666"/>
                </a:solidFill>
                <a:latin typeface="Lato"/>
              </a:rPr>
              <a:t>it is rare, some types of brain </a:t>
            </a:r>
            <a:r>
              <a:rPr lang="en-US" dirty="0" err="1">
                <a:solidFill>
                  <a:srgbClr val="666666"/>
                </a:solidFill>
                <a:latin typeface="Lato"/>
              </a:rPr>
              <a:t>tumours</a:t>
            </a:r>
            <a:r>
              <a:rPr lang="en-US" dirty="0">
                <a:solidFill>
                  <a:srgbClr val="666666"/>
                </a:solidFill>
                <a:latin typeface="Lato"/>
              </a:rPr>
              <a:t> can be genetically inherited. If a lot of people in your family have had brain </a:t>
            </a:r>
            <a:r>
              <a:rPr lang="en-US" dirty="0" err="1">
                <a:solidFill>
                  <a:srgbClr val="666666"/>
                </a:solidFill>
                <a:latin typeface="Lato"/>
              </a:rPr>
              <a:t>tumours</a:t>
            </a:r>
            <a:r>
              <a:rPr lang="en-US" dirty="0">
                <a:solidFill>
                  <a:srgbClr val="666666"/>
                </a:solidFill>
                <a:latin typeface="Lato"/>
              </a:rPr>
              <a:t>, your risk of developing the same increases</a:t>
            </a:r>
            <a:r>
              <a:rPr lang="en-US" dirty="0" smtClean="0">
                <a:solidFill>
                  <a:srgbClr val="666666"/>
                </a:solidFill>
                <a:latin typeface="Lato"/>
              </a:rPr>
              <a:t>.</a:t>
            </a:r>
          </a:p>
          <a:p>
            <a:pPr>
              <a:buFont typeface="Arial" panose="020B0604020202020204" pitchFamily="34" charset="0"/>
              <a:buChar char="•"/>
            </a:pPr>
            <a:endParaRPr lang="en-US" dirty="0">
              <a:solidFill>
                <a:srgbClr val="666666"/>
              </a:solidFill>
              <a:latin typeface="Lato"/>
            </a:endParaRPr>
          </a:p>
          <a:p>
            <a:pPr>
              <a:buFont typeface="Arial" panose="020B0604020202020204" pitchFamily="34" charset="0"/>
              <a:buChar char="•"/>
            </a:pPr>
            <a:r>
              <a:rPr lang="en-US" sz="2000" b="1" dirty="0">
                <a:latin typeface="Lato"/>
              </a:rPr>
              <a:t>Past </a:t>
            </a:r>
            <a:r>
              <a:rPr lang="en-US" sz="2000" b="1" dirty="0" smtClean="0">
                <a:latin typeface="Lato"/>
              </a:rPr>
              <a:t>Cancers:</a:t>
            </a:r>
            <a:r>
              <a:rPr lang="en-US" b="1" dirty="0">
                <a:solidFill>
                  <a:srgbClr val="666666"/>
                </a:solidFill>
                <a:latin typeface="Lato"/>
              </a:rPr>
              <a:t> </a:t>
            </a:r>
            <a:r>
              <a:rPr lang="en-US" dirty="0">
                <a:solidFill>
                  <a:srgbClr val="666666"/>
                </a:solidFill>
                <a:latin typeface="Lato"/>
              </a:rPr>
              <a:t>People who have had cancers like </a:t>
            </a:r>
            <a:r>
              <a:rPr lang="en-US" dirty="0" err="1">
                <a:solidFill>
                  <a:srgbClr val="666666"/>
                </a:solidFill>
                <a:latin typeface="Lato"/>
              </a:rPr>
              <a:t>leukaemia</a:t>
            </a:r>
            <a:r>
              <a:rPr lang="en-US" dirty="0">
                <a:solidFill>
                  <a:srgbClr val="666666"/>
                </a:solidFill>
                <a:latin typeface="Lato"/>
              </a:rPr>
              <a:t> as a child have a higher risk of developing brain </a:t>
            </a:r>
            <a:r>
              <a:rPr lang="en-US" dirty="0" err="1">
                <a:solidFill>
                  <a:srgbClr val="666666"/>
                </a:solidFill>
                <a:latin typeface="Lato"/>
              </a:rPr>
              <a:t>tumours</a:t>
            </a:r>
            <a:r>
              <a:rPr lang="en-US" dirty="0">
                <a:solidFill>
                  <a:srgbClr val="666666"/>
                </a:solidFill>
                <a:latin typeface="Lato"/>
              </a:rPr>
              <a:t> as an adult. </a:t>
            </a:r>
            <a:endParaRPr lang="en-US" dirty="0" smtClean="0">
              <a:solidFill>
                <a:srgbClr val="666666"/>
              </a:solidFill>
              <a:latin typeface="Lato"/>
            </a:endParaRPr>
          </a:p>
          <a:p>
            <a:pPr>
              <a:buFont typeface="Arial" panose="020B0604020202020204" pitchFamily="34" charset="0"/>
              <a:buChar char="•"/>
            </a:pPr>
            <a:endParaRPr lang="en-US" b="1" dirty="0">
              <a:solidFill>
                <a:srgbClr val="666666"/>
              </a:solidFill>
              <a:latin typeface="Lato"/>
            </a:endParaRPr>
          </a:p>
          <a:p>
            <a:pPr>
              <a:buFont typeface="Arial" panose="020B0604020202020204" pitchFamily="34" charset="0"/>
              <a:buChar char="•"/>
            </a:pPr>
            <a:r>
              <a:rPr lang="en-US" sz="2000" b="1" dirty="0" smtClean="0">
                <a:latin typeface="Lato"/>
              </a:rPr>
              <a:t>Age </a:t>
            </a:r>
            <a:r>
              <a:rPr lang="en-US" sz="2000" b="1" dirty="0">
                <a:latin typeface="Lato"/>
              </a:rPr>
              <a:t>and Race:</a:t>
            </a:r>
            <a:r>
              <a:rPr lang="en-US" b="1" dirty="0">
                <a:solidFill>
                  <a:srgbClr val="666666"/>
                </a:solidFill>
                <a:latin typeface="Lato"/>
              </a:rPr>
              <a:t> </a:t>
            </a:r>
            <a:r>
              <a:rPr lang="en-US" dirty="0">
                <a:solidFill>
                  <a:srgbClr val="666666"/>
                </a:solidFill>
                <a:latin typeface="Lato"/>
              </a:rPr>
              <a:t>The risk of getting brain </a:t>
            </a:r>
            <a:r>
              <a:rPr lang="en-US" dirty="0" err="1">
                <a:solidFill>
                  <a:srgbClr val="666666"/>
                </a:solidFill>
                <a:latin typeface="Lato"/>
              </a:rPr>
              <a:t>tumours</a:t>
            </a:r>
            <a:r>
              <a:rPr lang="en-US" dirty="0">
                <a:solidFill>
                  <a:srgbClr val="666666"/>
                </a:solidFill>
                <a:latin typeface="Lato"/>
              </a:rPr>
              <a:t> becomes greater as your age increases. Race is also a factor – Caucasians are at a higher risk of developing brain </a:t>
            </a:r>
            <a:r>
              <a:rPr lang="en-US" dirty="0" err="1">
                <a:solidFill>
                  <a:srgbClr val="666666"/>
                </a:solidFill>
                <a:latin typeface="Lato"/>
              </a:rPr>
              <a:t>tumours</a:t>
            </a:r>
            <a:r>
              <a:rPr lang="en-US" dirty="0">
                <a:solidFill>
                  <a:srgbClr val="666666"/>
                </a:solidFill>
                <a:latin typeface="Lato"/>
              </a:rPr>
              <a:t> than Asians or Africans</a:t>
            </a:r>
            <a:r>
              <a:rPr lang="en-US" dirty="0" smtClean="0">
                <a:solidFill>
                  <a:srgbClr val="666666"/>
                </a:solidFill>
                <a:latin typeface="Lato"/>
              </a:rPr>
              <a:t>.</a:t>
            </a:r>
          </a:p>
          <a:p>
            <a:pPr>
              <a:buFont typeface="Arial" panose="020B0604020202020204" pitchFamily="34" charset="0"/>
              <a:buChar char="•"/>
            </a:pPr>
            <a:endParaRPr lang="en-US" dirty="0">
              <a:solidFill>
                <a:srgbClr val="666666"/>
              </a:solidFill>
              <a:latin typeface="Lato"/>
            </a:endParaRPr>
          </a:p>
          <a:p>
            <a:pPr>
              <a:buFont typeface="Arial" panose="020B0604020202020204" pitchFamily="34" charset="0"/>
              <a:buChar char="•"/>
            </a:pPr>
            <a:r>
              <a:rPr lang="en-US" sz="2000" b="1" dirty="0">
                <a:latin typeface="Lato"/>
              </a:rPr>
              <a:t>Exposure to Chemicals:</a:t>
            </a:r>
            <a:r>
              <a:rPr lang="en-US" b="1" dirty="0">
                <a:solidFill>
                  <a:srgbClr val="666666"/>
                </a:solidFill>
                <a:latin typeface="Lato"/>
              </a:rPr>
              <a:t> </a:t>
            </a:r>
            <a:r>
              <a:rPr lang="en-US" dirty="0">
                <a:solidFill>
                  <a:srgbClr val="666666"/>
                </a:solidFill>
                <a:latin typeface="Lato"/>
              </a:rPr>
              <a:t>Exposure to certain harmful chemicals in your living or work environment can put you at risk of developing a brain </a:t>
            </a:r>
            <a:r>
              <a:rPr lang="en-US" dirty="0" err="1">
                <a:solidFill>
                  <a:srgbClr val="666666"/>
                </a:solidFill>
                <a:latin typeface="Lato"/>
              </a:rPr>
              <a:t>tumour</a:t>
            </a:r>
            <a:r>
              <a:rPr lang="en-US" dirty="0" smtClean="0">
                <a:solidFill>
                  <a:srgbClr val="666666"/>
                </a:solidFill>
                <a:latin typeface="Lato"/>
              </a:rPr>
              <a:t>.</a:t>
            </a:r>
            <a:endParaRPr lang="en-US" dirty="0">
              <a:solidFill>
                <a:srgbClr val="666666"/>
              </a:solidFill>
              <a:latin typeface="Lato"/>
            </a:endParaRPr>
          </a:p>
        </p:txBody>
      </p:sp>
    </p:spTree>
    <p:extLst>
      <p:ext uri="{BB962C8B-B14F-4D97-AF65-F5344CB8AC3E}">
        <p14:creationId xmlns:p14="http://schemas.microsoft.com/office/powerpoint/2010/main" val="172718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762000"/>
            <a:ext cx="8991600" cy="400110"/>
          </a:xfrm>
          <a:prstGeom prst="rect">
            <a:avLst/>
          </a:prstGeom>
        </p:spPr>
        <p:txBody>
          <a:bodyPr wrap="square">
            <a:spAutoFit/>
          </a:bodyPr>
          <a:lstStyle/>
          <a:p>
            <a:pPr marL="342900" lvl="4" indent="-342900">
              <a:buAutoNum type="arabicPeriod" startAt="4"/>
            </a:pPr>
            <a:r>
              <a:rPr lang="en-US" sz="2000" b="1" cap="all" dirty="0" smtClean="0">
                <a:solidFill>
                  <a:srgbClr val="0070C0"/>
                </a:solidFill>
                <a:latin typeface="Lato"/>
              </a:rPr>
              <a:t>      SYMPTOMS </a:t>
            </a:r>
            <a:r>
              <a:rPr lang="en-US" sz="2000" b="1" cap="all" dirty="0">
                <a:solidFill>
                  <a:srgbClr val="0070C0"/>
                </a:solidFill>
                <a:latin typeface="Lato"/>
              </a:rPr>
              <a:t>OF BRAIN TUMOUR YOU NEED TO WATCH OUT </a:t>
            </a:r>
            <a:r>
              <a:rPr lang="en-US" sz="2000" b="1" cap="all" dirty="0" smtClean="0">
                <a:solidFill>
                  <a:srgbClr val="0070C0"/>
                </a:solidFill>
                <a:latin typeface="Lato"/>
              </a:rPr>
              <a:t>FOR</a:t>
            </a:r>
            <a:endParaRPr lang="en-US" sz="2000" b="1" cap="all" dirty="0">
              <a:solidFill>
                <a:srgbClr val="0070C0"/>
              </a:solidFill>
              <a:latin typeface="Lato"/>
            </a:endParaRPr>
          </a:p>
        </p:txBody>
      </p:sp>
      <p:sp>
        <p:nvSpPr>
          <p:cNvPr id="3" name="Rectangle 2"/>
          <p:cNvSpPr/>
          <p:nvPr/>
        </p:nvSpPr>
        <p:spPr>
          <a:xfrm>
            <a:off x="2895600" y="1524000"/>
            <a:ext cx="6096000" cy="4308872"/>
          </a:xfrm>
          <a:prstGeom prst="rect">
            <a:avLst/>
          </a:prstGeom>
        </p:spPr>
        <p:txBody>
          <a:bodyPr>
            <a:spAutoFit/>
          </a:bodyPr>
          <a:lstStyle/>
          <a:p>
            <a:r>
              <a:rPr lang="en-US" sz="2000" dirty="0">
                <a:latin typeface="Lato"/>
              </a:rPr>
              <a:t>The most </a:t>
            </a:r>
            <a:r>
              <a:rPr lang="en-US" sz="2000" dirty="0" smtClean="0">
                <a:latin typeface="Lato"/>
              </a:rPr>
              <a:t>common </a:t>
            </a:r>
            <a:r>
              <a:rPr lang="en-US" sz="2000" dirty="0">
                <a:latin typeface="Lato"/>
              </a:rPr>
              <a:t>are</a:t>
            </a:r>
            <a:r>
              <a:rPr lang="en-US" sz="2000" dirty="0" smtClean="0">
                <a:latin typeface="Lato"/>
              </a:rPr>
              <a:t>:</a:t>
            </a:r>
          </a:p>
          <a:p>
            <a:endParaRPr lang="en-US" sz="2000" dirty="0">
              <a:latin typeface="Lato"/>
            </a:endParaRPr>
          </a:p>
          <a:p>
            <a:pPr lvl="2">
              <a:buFont typeface="Arial" panose="020B0604020202020204" pitchFamily="34" charset="0"/>
              <a:buChar char="•"/>
            </a:pPr>
            <a:r>
              <a:rPr lang="en-US" dirty="0" smtClean="0">
                <a:solidFill>
                  <a:srgbClr val="666666"/>
                </a:solidFill>
                <a:latin typeface="Lato"/>
              </a:rPr>
              <a:t>  Headaches</a:t>
            </a:r>
          </a:p>
          <a:p>
            <a:pPr>
              <a:buFont typeface="Arial" panose="020B0604020202020204" pitchFamily="34" charset="0"/>
              <a:buChar char="•"/>
            </a:pPr>
            <a:r>
              <a:rPr lang="en-US" dirty="0" smtClean="0">
                <a:solidFill>
                  <a:srgbClr val="666666"/>
                </a:solidFill>
                <a:latin typeface="Lato"/>
              </a:rPr>
              <a:t>  Blurred </a:t>
            </a:r>
            <a:r>
              <a:rPr lang="en-US" dirty="0">
                <a:solidFill>
                  <a:srgbClr val="666666"/>
                </a:solidFill>
                <a:latin typeface="Lato"/>
              </a:rPr>
              <a:t>vision</a:t>
            </a:r>
          </a:p>
          <a:p>
            <a:pPr>
              <a:buFont typeface="Arial" panose="020B0604020202020204" pitchFamily="34" charset="0"/>
              <a:buChar char="•"/>
            </a:pPr>
            <a:r>
              <a:rPr lang="en-US" dirty="0" smtClean="0">
                <a:solidFill>
                  <a:srgbClr val="666666"/>
                </a:solidFill>
                <a:latin typeface="Lato"/>
              </a:rPr>
              <a:t>  Vomiting</a:t>
            </a:r>
            <a:endParaRPr lang="en-US" dirty="0">
              <a:solidFill>
                <a:srgbClr val="666666"/>
              </a:solidFill>
              <a:latin typeface="Lato"/>
            </a:endParaRPr>
          </a:p>
          <a:p>
            <a:pPr>
              <a:buFont typeface="Arial" panose="020B0604020202020204" pitchFamily="34" charset="0"/>
              <a:buChar char="•"/>
            </a:pPr>
            <a:r>
              <a:rPr lang="en-US" dirty="0" smtClean="0">
                <a:solidFill>
                  <a:srgbClr val="666666"/>
                </a:solidFill>
                <a:latin typeface="Lato"/>
              </a:rPr>
              <a:t>  Confusion</a:t>
            </a:r>
          </a:p>
          <a:p>
            <a:pPr>
              <a:buFont typeface="Arial" panose="020B0604020202020204" pitchFamily="34" charset="0"/>
              <a:buChar char="•"/>
            </a:pPr>
            <a:r>
              <a:rPr lang="en-US" dirty="0" smtClean="0">
                <a:solidFill>
                  <a:srgbClr val="666666"/>
                </a:solidFill>
                <a:latin typeface="Lato"/>
              </a:rPr>
              <a:t>  Memory </a:t>
            </a:r>
            <a:r>
              <a:rPr lang="en-US" dirty="0">
                <a:solidFill>
                  <a:srgbClr val="666666"/>
                </a:solidFill>
                <a:latin typeface="Lato"/>
              </a:rPr>
              <a:t>loss</a:t>
            </a:r>
          </a:p>
          <a:p>
            <a:pPr>
              <a:buFont typeface="Arial" panose="020B0604020202020204" pitchFamily="34" charset="0"/>
              <a:buChar char="•"/>
            </a:pPr>
            <a:r>
              <a:rPr lang="en-US" dirty="0" smtClean="0">
                <a:solidFill>
                  <a:srgbClr val="666666"/>
                </a:solidFill>
                <a:latin typeface="Lato"/>
              </a:rPr>
              <a:t>  Seizures (</a:t>
            </a:r>
            <a:r>
              <a:rPr lang="en-US" dirty="0" smtClean="0">
                <a:latin typeface="Lato"/>
              </a:rPr>
              <a:t>L</a:t>
            </a:r>
            <a:r>
              <a:rPr lang="en-IN" dirty="0" err="1"/>
              <a:t>oss</a:t>
            </a:r>
            <a:r>
              <a:rPr lang="en-IN" dirty="0"/>
              <a:t> of consciousness</a:t>
            </a:r>
            <a:r>
              <a:rPr lang="en-US" dirty="0">
                <a:solidFill>
                  <a:srgbClr val="666666"/>
                </a:solidFill>
                <a:latin typeface="Lato"/>
              </a:rPr>
              <a:t>)</a:t>
            </a:r>
          </a:p>
          <a:p>
            <a:pPr>
              <a:buFont typeface="Arial" panose="020B0604020202020204" pitchFamily="34" charset="0"/>
              <a:buChar char="•"/>
            </a:pPr>
            <a:r>
              <a:rPr lang="en-US" dirty="0" smtClean="0">
                <a:solidFill>
                  <a:srgbClr val="666666"/>
                </a:solidFill>
                <a:latin typeface="Lato"/>
              </a:rPr>
              <a:t>  Mood </a:t>
            </a:r>
            <a:r>
              <a:rPr lang="en-US" dirty="0">
                <a:solidFill>
                  <a:srgbClr val="666666"/>
                </a:solidFill>
                <a:latin typeface="Lato"/>
              </a:rPr>
              <a:t>and </a:t>
            </a:r>
            <a:r>
              <a:rPr lang="en-US" dirty="0" err="1">
                <a:solidFill>
                  <a:srgbClr val="666666"/>
                </a:solidFill>
                <a:latin typeface="Lato"/>
              </a:rPr>
              <a:t>behavioural</a:t>
            </a:r>
            <a:r>
              <a:rPr lang="en-US" dirty="0">
                <a:solidFill>
                  <a:srgbClr val="666666"/>
                </a:solidFill>
                <a:latin typeface="Lato"/>
              </a:rPr>
              <a:t> changes</a:t>
            </a:r>
          </a:p>
          <a:p>
            <a:pPr>
              <a:buFont typeface="Arial" panose="020B0604020202020204" pitchFamily="34" charset="0"/>
              <a:buChar char="•"/>
            </a:pPr>
            <a:r>
              <a:rPr lang="en-US" dirty="0" smtClean="0">
                <a:solidFill>
                  <a:srgbClr val="666666"/>
                </a:solidFill>
                <a:latin typeface="Lato"/>
              </a:rPr>
              <a:t>  Unequal </a:t>
            </a:r>
            <a:r>
              <a:rPr lang="en-US" dirty="0">
                <a:solidFill>
                  <a:srgbClr val="666666"/>
                </a:solidFill>
                <a:latin typeface="Lato"/>
              </a:rPr>
              <a:t>pupils or drooping eyelids</a:t>
            </a:r>
          </a:p>
          <a:p>
            <a:pPr>
              <a:buFont typeface="Arial" panose="020B0604020202020204" pitchFamily="34" charset="0"/>
              <a:buChar char="•"/>
            </a:pPr>
            <a:r>
              <a:rPr lang="en-US" dirty="0" smtClean="0">
                <a:solidFill>
                  <a:srgbClr val="666666"/>
                </a:solidFill>
                <a:latin typeface="Lato"/>
              </a:rPr>
              <a:t>  Loss </a:t>
            </a:r>
            <a:r>
              <a:rPr lang="en-US" dirty="0">
                <a:solidFill>
                  <a:srgbClr val="666666"/>
                </a:solidFill>
                <a:latin typeface="Lato"/>
              </a:rPr>
              <a:t>of bowel or bladder control</a:t>
            </a:r>
          </a:p>
          <a:p>
            <a:pPr>
              <a:buFont typeface="Arial" panose="020B0604020202020204" pitchFamily="34" charset="0"/>
              <a:buChar char="•"/>
            </a:pPr>
            <a:r>
              <a:rPr lang="en-US" dirty="0" smtClean="0">
                <a:solidFill>
                  <a:srgbClr val="666666"/>
                </a:solidFill>
                <a:latin typeface="Lato"/>
              </a:rPr>
              <a:t>  Tremors </a:t>
            </a:r>
            <a:r>
              <a:rPr lang="en-US" dirty="0">
                <a:solidFill>
                  <a:srgbClr val="666666"/>
                </a:solidFill>
                <a:latin typeface="Lato"/>
              </a:rPr>
              <a:t>in the hands</a:t>
            </a:r>
          </a:p>
          <a:p>
            <a:pPr>
              <a:buFont typeface="Arial" panose="020B0604020202020204" pitchFamily="34" charset="0"/>
              <a:buChar char="•"/>
            </a:pPr>
            <a:r>
              <a:rPr lang="en-US" dirty="0" smtClean="0">
                <a:solidFill>
                  <a:srgbClr val="666666"/>
                </a:solidFill>
                <a:latin typeface="Lato"/>
              </a:rPr>
              <a:t>  Changes </a:t>
            </a:r>
            <a:r>
              <a:rPr lang="en-US" dirty="0">
                <a:solidFill>
                  <a:srgbClr val="666666"/>
                </a:solidFill>
                <a:latin typeface="Lato"/>
              </a:rPr>
              <a:t>in hearing, taste or smell</a:t>
            </a:r>
          </a:p>
          <a:p>
            <a:pPr>
              <a:buFont typeface="Arial" panose="020B0604020202020204" pitchFamily="34" charset="0"/>
              <a:buChar char="•"/>
            </a:pPr>
            <a:r>
              <a:rPr lang="en-US" dirty="0" smtClean="0">
                <a:solidFill>
                  <a:srgbClr val="666666"/>
                </a:solidFill>
                <a:latin typeface="Lato"/>
              </a:rPr>
              <a:t>  Drowsiness (</a:t>
            </a:r>
            <a:r>
              <a:rPr lang="en-IN" dirty="0"/>
              <a:t>Excess sleepiness</a:t>
            </a:r>
            <a:r>
              <a:rPr lang="en-US" dirty="0" smtClean="0">
                <a:solidFill>
                  <a:srgbClr val="666666"/>
                </a:solidFill>
                <a:latin typeface="Lato"/>
              </a:rPr>
              <a:t>)</a:t>
            </a:r>
          </a:p>
          <a:p>
            <a:pPr>
              <a:buFont typeface="Arial" panose="020B0604020202020204" pitchFamily="34" charset="0"/>
              <a:buChar char="•"/>
            </a:pPr>
            <a:r>
              <a:rPr lang="en-US" dirty="0" smtClean="0">
                <a:solidFill>
                  <a:srgbClr val="666666"/>
                </a:solidFill>
                <a:latin typeface="Lato"/>
              </a:rPr>
              <a:t>  Weakness </a:t>
            </a:r>
            <a:r>
              <a:rPr lang="en-US" dirty="0">
                <a:solidFill>
                  <a:srgbClr val="666666"/>
                </a:solidFill>
                <a:latin typeface="Lato"/>
              </a:rPr>
              <a:t>on a part of the face or in a </a:t>
            </a:r>
            <a:r>
              <a:rPr lang="en-US" dirty="0" smtClean="0">
                <a:solidFill>
                  <a:srgbClr val="666666"/>
                </a:solidFill>
                <a:latin typeface="Lato"/>
              </a:rPr>
              <a:t>limb</a:t>
            </a:r>
            <a:endParaRPr lang="en-US" dirty="0">
              <a:solidFill>
                <a:srgbClr val="666666"/>
              </a:solidFill>
              <a:latin typeface="Lato"/>
            </a:endParaRPr>
          </a:p>
        </p:txBody>
      </p:sp>
    </p:spTree>
    <p:extLst>
      <p:ext uri="{BB962C8B-B14F-4D97-AF65-F5344CB8AC3E}">
        <p14:creationId xmlns:p14="http://schemas.microsoft.com/office/powerpoint/2010/main" val="320655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 xmlns:p14="http://schemas.microsoft.com/office/powerpoint/2010/main" xmlns:pr="smNativeData" val="SMDATA_13_MKHyYBMAAAAlAAAAZAAAAE0BAAAAAAAAABQAAAAAAAAAAAAAAAAAAAABAAAAAAAAAAEAAABQAAAAAAAAAAAA4D8AAAAAAADgPwAAAAAAAOA/AAAAAAAA4D8AAAAAAADgPwAAAAAAAOA/AAAAAAAA4D8AAAAAAADgPwAAAAAAAOA/AAAAAAAA4D8CAAAAjAAAAAAAAAAAAAAAM2bMDAAAmQ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AIAAAAMAAAAEAAAAAAAAAAAAAAAAAAAAAAAAAAeAAAAaAAAAAAAAAAAAAAAAAAAAAAAAAAAAAAAECcAABAnAAAAAAAAAAAAAAAAAAAAAAAAAAAAAAAAAAAAAAAAAAAAABQAAAAAAAAAwMD/AAAAAABkAAAAMgAAAAAAAABkAAAAAAAAAH9/fwAKAAAAHwAAAFQAAAAzZswFAACZAQAAAAAAAAAAAAAAAAAAAAAAAAAAAAAAAAAAAAAAAAAA////An9/fwAAM2YDzMzMAMDA/wB/f38AAAAAAAAAAAAAAAAAAAAAAAAAAAAhAAAAGAAAABQAAADAAwAAsAEAAGU6AAC4CAAAECAAACYAAAAIAAAAPTAAAAAAAAA="/>
              </a:ext>
            </a:extLst>
          </p:cNvSpPr>
          <p:nvPr>
            <p:ph type="title"/>
          </p:nvPr>
        </p:nvSpPr>
        <p:spPr>
          <a:xfrm>
            <a:off x="1676401" y="274320"/>
            <a:ext cx="2743200" cy="868680"/>
          </a:xfrm>
        </p:spPr>
        <p:txBody>
          <a:bodyPr vert="horz" wrap="square" numCol="1" spcCol="215900" anchor="ctr">
            <a:prstTxWarp prst="textNoShape">
              <a:avLst/>
            </a:prstTxWarp>
          </a:bodyPr>
          <a:lstStyle/>
          <a:p>
            <a:pPr marL="12700">
              <a:lnSpc>
                <a:spcPct val="100000"/>
              </a:lnSpc>
              <a:spcBef>
                <a:spcPts val="100"/>
              </a:spcBef>
            </a:pPr>
            <a:r>
              <a:rPr dirty="0" smtClean="0"/>
              <a:t>CONTENTS</a:t>
            </a:r>
            <a:endParaRPr dirty="0"/>
          </a:p>
        </p:txBody>
      </p:sp>
      <p:sp>
        <p:nvSpPr>
          <p:cNvPr id="3" name="object 3"/>
          <p:cNvSpPr>
            <a:extLst>
              <a:ext uri="smNativeData">
                <pr:smNativeData xmlns="" xmlns:p14="http://schemas.microsoft.com/office/powerpoint/2010/main" xmlns:pr="smNativeData" val="SMDATA_13_MKHyYBMAAAAlAAAAZAAAAE0AAAAAAAAAAG8AAAAAAAAAAAAAAAAAAAAAAAAAAAAAAAEAAABQAAAAAAAAAAAA4D8AAAAAAADgPwAAAAAAAOA/AAAAAAAA4D8AAAAAAADgPwAAAAAAAOA/AAAAAAAA4D8AAAAAAADgPwAAAAAAAOA/AAAAAAAA4D8CAAAAjAAAAAAAAAAAAAAA////AAAAmQ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AM2YKAAAAACgAAAAoAAAAZAAAAGQAAAAAAAAAzMzMAAAAAABQAAAAUAAAAGQAAABkAAAAAAAAABcAAAAUAAAAAAAAAAAAAAD/fwAA/38AAAAAAAAJAAAABAAAAEkAIAAMAAAAEAAAAAAAAAAAAAAAAAAAAAAAAAAeAAAAaAAAAAAAAAAAAAAAAAAAAAAAAAAAAAAAECcAABAnAAAAAAAAAAAAAAAAAAAAAAAAAAAAAAAAAAAAAAAAAAAAABQAAAAAAAAAwMD/AAAAAABkAAAAMgAAAAAAAABkAAAAAAAAAH9/fwAKAAAAHwAAAFQAAAD///8AAACZAQAAAAAAAAAAAAAAAAAAAAAAAAAAAAAAAAAAAAAAAAAAAAAAAH9/fwAAM2YDzMzMAMDA/wB/f38AAAAAAAAAAAAAAAAAAAAAAAAAAAAhAAAAGAAAABQAAAD0CgAAvQcAAI0oAAAbFgAAACAAACYAAAAIAAAA//////////8="/>
              </a:ext>
            </a:extLst>
          </p:cNvSpPr>
          <p:nvPr/>
        </p:nvSpPr>
        <p:spPr>
          <a:xfrm>
            <a:off x="1780540" y="1257934"/>
            <a:ext cx="9497060" cy="5142865"/>
          </a:xfrm>
          <a:prstGeom prst="rect">
            <a:avLst/>
          </a:prstGeom>
          <a:noFill/>
          <a:ln>
            <a:noFill/>
          </a:ln>
          <a:effectLst/>
        </p:spPr>
        <p:txBody>
          <a:bodyPr vert="horz" wrap="square" lIns="0" tIns="70485" rIns="0" bIns="0" numCol="1" spcCol="215900" anchor="t"/>
          <a:lstStyle/>
          <a:p>
            <a:pPr marL="208915" indent="-196850" defTabSz="914400">
              <a:lnSpc>
                <a:spcPct val="100000"/>
              </a:lnSpc>
              <a:spcBef>
                <a:spcPts val="555"/>
              </a:spcBef>
              <a:buClr>
                <a:srgbClr val="90C126"/>
              </a:buClr>
              <a:buSzPts val="1650"/>
              <a:buFont typeface="Noto Sans Symbols" charset="0"/>
              <a:buChar char="❖"/>
              <a:tabLst>
                <a:tab pos="209550" algn="l"/>
              </a:tabLst>
            </a:pPr>
            <a:r>
              <a:rPr sz="2200" dirty="0">
                <a:solidFill>
                  <a:srgbClr val="001F60"/>
                </a:solidFill>
                <a:latin typeface="Times New Roman" pitchFamily="1" charset="0"/>
                <a:ea typeface="Calibri" pitchFamily="2" charset="0"/>
                <a:cs typeface="Times New Roman" pitchFamily="1" charset="0"/>
              </a:rPr>
              <a:t>ABSTRACT</a:t>
            </a:r>
            <a:endParaRPr sz="2200" dirty="0">
              <a:latin typeface="Times New Roman" pitchFamily="1" charset="0"/>
              <a:ea typeface="Calibri" pitchFamily="2" charset="0"/>
              <a:cs typeface="Times New Roman" pitchFamily="1" charset="0"/>
            </a:endParaRPr>
          </a:p>
          <a:p>
            <a:pPr marL="208915" indent="-196850" defTabSz="914400">
              <a:lnSpc>
                <a:spcPct val="100000"/>
              </a:lnSpc>
              <a:spcBef>
                <a:spcPts val="455"/>
              </a:spcBef>
              <a:buClr>
                <a:srgbClr val="90C126"/>
              </a:buClr>
              <a:buSzPts val="1650"/>
              <a:buFont typeface="Noto Sans Symbols" charset="0"/>
              <a:buChar char="❖"/>
              <a:tabLst>
                <a:tab pos="209550" algn="l"/>
              </a:tabLst>
              <a:defRPr sz="2000"/>
            </a:pPr>
            <a:r>
              <a:rPr sz="2200" spc="2" dirty="0">
                <a:solidFill>
                  <a:srgbClr val="001F60"/>
                </a:solidFill>
                <a:latin typeface="Times New Roman" pitchFamily="1" charset="0"/>
                <a:ea typeface="Calibri" pitchFamily="2" charset="0"/>
                <a:cs typeface="Times New Roman" pitchFamily="1" charset="0"/>
              </a:rPr>
              <a:t>INTRODUCTION</a:t>
            </a:r>
            <a:endParaRPr sz="2200" dirty="0">
              <a:latin typeface="Times New Roman" pitchFamily="1" charset="0"/>
              <a:ea typeface="Calibri" pitchFamily="2" charset="0"/>
              <a:cs typeface="Times New Roman" pitchFamily="1" charset="0"/>
            </a:endParaRPr>
          </a:p>
          <a:p>
            <a:pPr marL="208915" indent="-196850" defTabSz="914400">
              <a:spcBef>
                <a:spcPts val="505"/>
              </a:spcBef>
              <a:buClr>
                <a:srgbClr val="90C126"/>
              </a:buClr>
              <a:buSzPts val="1650"/>
              <a:buFont typeface="Noto Sans Symbols" charset="0"/>
              <a:buChar char="❖"/>
              <a:tabLst>
                <a:tab pos="209550" algn="l"/>
              </a:tabLst>
              <a:defRPr sz="2200" b="0">
                <a:solidFill>
                  <a:srgbClr val="001F60"/>
                </a:solidFill>
                <a:latin typeface="Times New Roman" pitchFamily="1" charset="0"/>
                <a:ea typeface="Calibri" pitchFamily="2" charset="0"/>
                <a:cs typeface="Times New Roman" pitchFamily="1" charset="0"/>
              </a:defRPr>
            </a:pPr>
            <a:r>
              <a:rPr dirty="0"/>
              <a:t>PROPOSED METHOD </a:t>
            </a:r>
            <a:endParaRPr lang="en-US" dirty="0" smtClean="0"/>
          </a:p>
          <a:p>
            <a:pPr marL="208915" indent="-196850" defTabSz="914400">
              <a:spcBef>
                <a:spcPts val="505"/>
              </a:spcBef>
              <a:buClr>
                <a:srgbClr val="90C126"/>
              </a:buClr>
              <a:buSzPts val="1650"/>
              <a:buFont typeface="Noto Sans Symbols" charset="0"/>
              <a:buChar char="❖"/>
              <a:tabLst>
                <a:tab pos="209550" algn="l"/>
              </a:tabLst>
              <a:defRPr sz="2200" b="0">
                <a:solidFill>
                  <a:srgbClr val="001F60"/>
                </a:solidFill>
                <a:latin typeface="Times New Roman" pitchFamily="1" charset="0"/>
                <a:ea typeface="Calibri" pitchFamily="2" charset="0"/>
                <a:cs typeface="Times New Roman" pitchFamily="1" charset="0"/>
              </a:defRPr>
            </a:pPr>
            <a:r>
              <a:rPr lang="en-US" dirty="0" smtClean="0"/>
              <a:t>MATLAB ADVANTAGE</a:t>
            </a:r>
          </a:p>
          <a:p>
            <a:pPr marL="208915" indent="-196850">
              <a:spcBef>
                <a:spcPts val="505"/>
              </a:spcBef>
              <a:buClr>
                <a:srgbClr val="90C126"/>
              </a:buClr>
              <a:buSzPts val="1650"/>
              <a:buFont typeface="Noto Sans Symbols" charset="0"/>
              <a:buChar char="❖"/>
              <a:tabLst>
                <a:tab pos="209550" algn="l"/>
              </a:tabLst>
              <a:defRPr sz="2200" b="0">
                <a:solidFill>
                  <a:srgbClr val="001F60"/>
                </a:solidFill>
                <a:latin typeface="Times New Roman" pitchFamily="1" charset="0"/>
                <a:ea typeface="Calibri" pitchFamily="2" charset="0"/>
                <a:cs typeface="Times New Roman" pitchFamily="1" charset="0"/>
              </a:defRPr>
            </a:pPr>
            <a:r>
              <a:rPr lang="en-US" dirty="0"/>
              <a:t>EXPLAIN </a:t>
            </a:r>
            <a:r>
              <a:rPr lang="en-US" dirty="0" smtClean="0"/>
              <a:t>MRI</a:t>
            </a:r>
            <a:endParaRPr dirty="0"/>
          </a:p>
          <a:p>
            <a:pPr marL="208915" indent="-196850" defTabSz="914400">
              <a:spcBef>
                <a:spcPts val="505"/>
              </a:spcBef>
              <a:buClr>
                <a:srgbClr val="90C126"/>
              </a:buClr>
              <a:buSzPts val="1650"/>
              <a:buFont typeface="Noto Sans Symbols" charset="0"/>
              <a:buChar char="❖"/>
              <a:tabLst>
                <a:tab pos="209550" algn="l"/>
              </a:tabLst>
              <a:defRPr sz="2200" b="0">
                <a:solidFill>
                  <a:srgbClr val="001F60"/>
                </a:solidFill>
                <a:latin typeface="Times New Roman" pitchFamily="1" charset="0"/>
                <a:ea typeface="Calibri" pitchFamily="2" charset="0"/>
                <a:cs typeface="Times New Roman" pitchFamily="1" charset="0"/>
              </a:defRPr>
            </a:pPr>
            <a:r>
              <a:rPr dirty="0" smtClean="0"/>
              <a:t>CONCLUSION </a:t>
            </a:r>
            <a:endParaRPr dirty="0"/>
          </a:p>
          <a:p>
            <a:pPr marL="208915" indent="-196850" defTabSz="914400">
              <a:lnSpc>
                <a:spcPct val="100000"/>
              </a:lnSpc>
              <a:spcBef>
                <a:spcPts val="505"/>
              </a:spcBef>
              <a:buClr>
                <a:srgbClr val="90C126"/>
              </a:buClr>
              <a:buSzPts val="1650"/>
              <a:buFont typeface="Noto Sans Symbols" charset="0"/>
              <a:buChar char="❖"/>
              <a:tabLst>
                <a:tab pos="209550" algn="l"/>
              </a:tabLst>
              <a:defRPr sz="2000" b="1">
                <a:solidFill>
                  <a:srgbClr val="1626E9"/>
                </a:solidFill>
              </a:defRPr>
            </a:pPr>
            <a:r>
              <a:rPr sz="2200" b="0" dirty="0">
                <a:solidFill>
                  <a:srgbClr val="001F60"/>
                </a:solidFill>
                <a:latin typeface="Times New Roman" pitchFamily="1" charset="0"/>
                <a:ea typeface="Calibri" pitchFamily="2" charset="0"/>
                <a:cs typeface="Times New Roman" pitchFamily="1" charset="0"/>
              </a:rPr>
              <a:t>REFERENCES</a:t>
            </a:r>
          </a:p>
          <a:p>
            <a:pPr marL="12065" defTabSz="914400">
              <a:lnSpc>
                <a:spcPct val="100000"/>
              </a:lnSpc>
              <a:spcBef>
                <a:spcPts val="505"/>
              </a:spcBef>
              <a:buClr>
                <a:srgbClr val="90C126"/>
              </a:buClr>
              <a:buSzPts val="1650"/>
              <a:tabLst>
                <a:tab pos="209550" algn="l"/>
              </a:tabLst>
              <a:defRPr sz="2000" b="1">
                <a:solidFill>
                  <a:srgbClr val="1626E9"/>
                </a:solidFill>
              </a:defRPr>
            </a:pPr>
            <a:endParaRPr dirty="0">
              <a:latin typeface="Times New Roman" pitchFamily="1" charset="0"/>
              <a:ea typeface="Calibri" pitchFamily="2" charset="0"/>
              <a:cs typeface="Times New Roman" pitchFamily="1"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5193858" cy="400110"/>
          </a:xfrm>
          <a:prstGeom prst="rect">
            <a:avLst/>
          </a:prstGeom>
        </p:spPr>
        <p:txBody>
          <a:bodyPr wrap="none">
            <a:spAutoFit/>
          </a:bodyPr>
          <a:lstStyle/>
          <a:p>
            <a:r>
              <a:rPr lang="en-US" sz="2000" b="1" dirty="0" smtClean="0">
                <a:solidFill>
                  <a:srgbClr val="0070C0"/>
                </a:solidFill>
              </a:rPr>
              <a:t>5.	IMAGING </a:t>
            </a:r>
            <a:r>
              <a:rPr lang="en-US" sz="2000" b="1" dirty="0">
                <a:solidFill>
                  <a:srgbClr val="0070C0"/>
                </a:solidFill>
              </a:rPr>
              <a:t>- </a:t>
            </a:r>
            <a:r>
              <a:rPr lang="en-US" sz="2000" b="1" dirty="0" smtClean="0">
                <a:solidFill>
                  <a:srgbClr val="0070C0"/>
                </a:solidFill>
              </a:rPr>
              <a:t>PRIMARY </a:t>
            </a:r>
            <a:r>
              <a:rPr lang="en-US" sz="2000" b="1" dirty="0">
                <a:solidFill>
                  <a:srgbClr val="0070C0"/>
                </a:solidFill>
              </a:rPr>
              <a:t>and </a:t>
            </a:r>
            <a:r>
              <a:rPr lang="en-US" sz="2000" b="1" dirty="0" smtClean="0">
                <a:solidFill>
                  <a:srgbClr val="0070C0"/>
                </a:solidFill>
              </a:rPr>
              <a:t>METASTATIC </a:t>
            </a:r>
            <a:endParaRPr lang="en-IN" sz="2000"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447800"/>
            <a:ext cx="2250549" cy="2804160"/>
          </a:xfrm>
          <a:prstGeom prst="rect">
            <a:avLst/>
          </a:prstGeom>
        </p:spPr>
      </p:pic>
      <p:sp>
        <p:nvSpPr>
          <p:cNvPr id="5" name="Rectangle 4"/>
          <p:cNvSpPr/>
          <p:nvPr/>
        </p:nvSpPr>
        <p:spPr>
          <a:xfrm>
            <a:off x="2057400" y="4742260"/>
            <a:ext cx="9448800" cy="1508105"/>
          </a:xfrm>
          <a:prstGeom prst="rect">
            <a:avLst/>
          </a:prstGeom>
        </p:spPr>
        <p:txBody>
          <a:bodyPr wrap="square">
            <a:spAutoFit/>
          </a:bodyPr>
          <a:lstStyle/>
          <a:p>
            <a:pPr marL="285750" indent="-285750">
              <a:buFont typeface="Arial" panose="020B0604020202020204" pitchFamily="34" charset="0"/>
              <a:buChar char="•"/>
            </a:pPr>
            <a:r>
              <a:rPr lang="en-US" dirty="0" smtClean="0"/>
              <a:t>“</a:t>
            </a:r>
            <a:r>
              <a:rPr lang="en-US" sz="2000" dirty="0" smtClean="0"/>
              <a:t>Type</a:t>
            </a:r>
            <a:r>
              <a:rPr lang="en-US" dirty="0" smtClean="0"/>
              <a:t>” = the site of the primary cancer </a:t>
            </a:r>
          </a:p>
          <a:p>
            <a:pPr marL="285750" indent="-285750">
              <a:buFont typeface="Arial" panose="020B0604020202020204" pitchFamily="34" charset="0"/>
              <a:buChar char="•"/>
            </a:pPr>
            <a:r>
              <a:rPr lang="en-US" dirty="0" smtClean="0"/>
              <a:t>                 Single or multiple tumors </a:t>
            </a:r>
          </a:p>
          <a:p>
            <a:pPr marL="285750" indent="-285750">
              <a:buFont typeface="Arial" panose="020B0604020202020204" pitchFamily="34" charset="0"/>
              <a:buChar char="•"/>
            </a:pPr>
            <a:r>
              <a:rPr lang="en-US" dirty="0"/>
              <a:t>	</a:t>
            </a:r>
            <a:r>
              <a:rPr lang="en-US" dirty="0" smtClean="0"/>
              <a:t>     Patients </a:t>
            </a:r>
            <a:r>
              <a:rPr lang="en-US" dirty="0"/>
              <a:t>tend </a:t>
            </a:r>
            <a:r>
              <a:rPr lang="en-US" dirty="0" smtClean="0"/>
              <a:t>to receive treatment </a:t>
            </a:r>
            <a:r>
              <a:rPr lang="en-US" dirty="0"/>
              <a:t>for metastatic </a:t>
            </a:r>
            <a:endParaRPr lang="en-US" dirty="0" smtClean="0"/>
          </a:p>
          <a:p>
            <a:r>
              <a:rPr lang="en-US" dirty="0"/>
              <a:t>	</a:t>
            </a:r>
            <a:r>
              <a:rPr lang="en-US" dirty="0" smtClean="0"/>
              <a:t>      brain tumor </a:t>
            </a:r>
            <a:r>
              <a:rPr lang="en-US" dirty="0"/>
              <a:t>by </a:t>
            </a:r>
            <a:r>
              <a:rPr lang="en-US" dirty="0" smtClean="0"/>
              <a:t>oncologist who </a:t>
            </a:r>
            <a:r>
              <a:rPr lang="en-US" dirty="0"/>
              <a:t>treated </a:t>
            </a:r>
            <a:r>
              <a:rPr lang="en-US" dirty="0" smtClean="0"/>
              <a:t>primary </a:t>
            </a:r>
            <a:r>
              <a:rPr lang="en-US" dirty="0"/>
              <a:t>site, </a:t>
            </a:r>
            <a:endParaRPr lang="en-US" dirty="0" smtClean="0"/>
          </a:p>
          <a:p>
            <a:r>
              <a:rPr lang="en-US" dirty="0"/>
              <a:t>	</a:t>
            </a:r>
            <a:r>
              <a:rPr lang="en-US" dirty="0" smtClean="0"/>
              <a:t>      or </a:t>
            </a:r>
            <a:r>
              <a:rPr lang="en-US" dirty="0"/>
              <a:t>a </a:t>
            </a:r>
            <a:r>
              <a:rPr lang="en-US" dirty="0" err="1" smtClean="0"/>
              <a:t>neuroncologist</a:t>
            </a:r>
            <a:r>
              <a:rPr lang="en-US" dirty="0" smtClean="0"/>
              <a:t> </a:t>
            </a:r>
            <a:r>
              <a:rPr lang="en-US" dirty="0"/>
              <a:t>who specializes </a:t>
            </a:r>
            <a:r>
              <a:rPr lang="en-US" dirty="0" smtClean="0"/>
              <a:t>in brain tumors</a:t>
            </a:r>
            <a:r>
              <a:rPr lang="en-US" dirty="0"/>
              <a:t>.</a:t>
            </a:r>
            <a:endParaRPr lang="en-IN" dirty="0"/>
          </a:p>
        </p:txBody>
      </p:sp>
    </p:spTree>
    <p:extLst>
      <p:ext uri="{BB962C8B-B14F-4D97-AF65-F5344CB8AC3E}">
        <p14:creationId xmlns:p14="http://schemas.microsoft.com/office/powerpoint/2010/main" val="63484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808274"/>
            <a:ext cx="9677400" cy="1754326"/>
          </a:xfrm>
          <a:prstGeom prst="rect">
            <a:avLst/>
          </a:prstGeom>
        </p:spPr>
        <p:txBody>
          <a:bodyPr wrap="square">
            <a:spAutoFit/>
          </a:bodyPr>
          <a:lstStyle/>
          <a:p>
            <a:pPr marL="285750" indent="-285750">
              <a:buFont typeface="Arial" panose="020B0604020202020204" pitchFamily="34" charset="0"/>
              <a:buChar char="•"/>
            </a:pPr>
            <a:r>
              <a:rPr lang="en-US" altLang="en-US" dirty="0"/>
              <a:t>Begin in the brain</a:t>
            </a:r>
          </a:p>
          <a:p>
            <a:pPr marL="285750" indent="-285750">
              <a:buFont typeface="Arial" panose="020B0604020202020204" pitchFamily="34" charset="0"/>
              <a:buChar char="•"/>
            </a:pPr>
            <a:r>
              <a:rPr lang="en-US" altLang="en-US" dirty="0"/>
              <a:t>Over 100 types </a:t>
            </a:r>
          </a:p>
          <a:p>
            <a:pPr marL="285750" indent="-285750">
              <a:buFont typeface="Arial" panose="020B0604020202020204" pitchFamily="34" charset="0"/>
              <a:buChar char="•"/>
            </a:pPr>
            <a:r>
              <a:rPr lang="en-US" altLang="en-US" dirty="0"/>
              <a:t>“Type” </a:t>
            </a:r>
            <a:r>
              <a:rPr lang="en-US" altLang="en-US" dirty="0" smtClean="0"/>
              <a:t>= determined </a:t>
            </a:r>
            <a:r>
              <a:rPr lang="en-US" altLang="en-US" dirty="0"/>
              <a:t>by cell type; classification changing to biologic differences</a:t>
            </a:r>
          </a:p>
          <a:p>
            <a:r>
              <a:rPr lang="en-US" altLang="en-US" dirty="0" smtClean="0"/>
              <a:t>	    The </a:t>
            </a:r>
            <a:r>
              <a:rPr lang="en-US" altLang="en-US" dirty="0"/>
              <a:t>biology provides clues as to why some people do better than others</a:t>
            </a:r>
          </a:p>
          <a:p>
            <a:r>
              <a:rPr lang="en-US" altLang="en-US" dirty="0" smtClean="0"/>
              <a:t>	    Central </a:t>
            </a:r>
            <a:r>
              <a:rPr lang="en-US" altLang="en-US" dirty="0"/>
              <a:t>Brain Tumor Registry of the United States (CBTRUS) tracks the </a:t>
            </a:r>
          </a:p>
          <a:p>
            <a:r>
              <a:rPr lang="en-US" altLang="en-US" dirty="0" smtClean="0"/>
              <a:t>	     incidence </a:t>
            </a:r>
            <a:r>
              <a:rPr lang="en-US" altLang="en-US" dirty="0"/>
              <a:t>of brain </a:t>
            </a:r>
            <a:r>
              <a:rPr lang="en-US" altLang="en-US" dirty="0" smtClean="0"/>
              <a:t>tumors</a:t>
            </a:r>
            <a:endParaRPr lang="en-US"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533400"/>
            <a:ext cx="2438400" cy="28041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199" y="517792"/>
            <a:ext cx="4117885" cy="2606407"/>
          </a:xfrm>
          <a:prstGeom prst="rect">
            <a:avLst/>
          </a:prstGeom>
        </p:spPr>
      </p:pic>
    </p:spTree>
    <p:extLst>
      <p:ext uri="{BB962C8B-B14F-4D97-AF65-F5344CB8AC3E}">
        <p14:creationId xmlns:p14="http://schemas.microsoft.com/office/powerpoint/2010/main" val="220910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6143477" cy="400110"/>
          </a:xfrm>
          <a:prstGeom prst="rect">
            <a:avLst/>
          </a:prstGeom>
        </p:spPr>
        <p:txBody>
          <a:bodyPr wrap="none">
            <a:spAutoFit/>
          </a:bodyPr>
          <a:lstStyle/>
          <a:p>
            <a:r>
              <a:rPr lang="en-US" sz="2000" b="1" cap="all" dirty="0">
                <a:solidFill>
                  <a:srgbClr val="0070C0"/>
                </a:solidFill>
                <a:latin typeface="Lato"/>
              </a:rPr>
              <a:t>6</a:t>
            </a:r>
            <a:r>
              <a:rPr lang="en-US" sz="2000" b="1" cap="all" dirty="0" smtClean="0">
                <a:solidFill>
                  <a:srgbClr val="0070C0"/>
                </a:solidFill>
                <a:latin typeface="Lato"/>
              </a:rPr>
              <a:t>.	HOW </a:t>
            </a:r>
            <a:r>
              <a:rPr lang="en-US" sz="2000" b="1" cap="all" dirty="0">
                <a:solidFill>
                  <a:srgbClr val="0070C0"/>
                </a:solidFill>
                <a:latin typeface="Lato"/>
              </a:rPr>
              <a:t>TO DIAGNOSE A BRAIN </a:t>
            </a:r>
            <a:r>
              <a:rPr lang="en-US" sz="2000" b="1" cap="all" dirty="0" smtClean="0">
                <a:solidFill>
                  <a:srgbClr val="0070C0"/>
                </a:solidFill>
                <a:latin typeface="Lato"/>
              </a:rPr>
              <a:t>TUMOUR?.</a:t>
            </a:r>
            <a:endParaRPr lang="en-US" sz="2000" b="1" cap="all" dirty="0">
              <a:solidFill>
                <a:srgbClr val="0070C0"/>
              </a:solidFill>
              <a:latin typeface="Lat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057400"/>
            <a:ext cx="7363374" cy="3534268"/>
          </a:xfrm>
          <a:prstGeom prst="rect">
            <a:avLst/>
          </a:prstGeom>
        </p:spPr>
      </p:pic>
    </p:spTree>
    <p:extLst>
      <p:ext uri="{BB962C8B-B14F-4D97-AF65-F5344CB8AC3E}">
        <p14:creationId xmlns:p14="http://schemas.microsoft.com/office/powerpoint/2010/main" val="1200777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66800"/>
            <a:ext cx="3124200" cy="23091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092378"/>
            <a:ext cx="2895600" cy="2258036"/>
          </a:xfrm>
          <a:prstGeom prst="rect">
            <a:avLst/>
          </a:prstGeom>
        </p:spPr>
      </p:pic>
      <p:sp>
        <p:nvSpPr>
          <p:cNvPr id="6" name="Rectangle 5"/>
          <p:cNvSpPr/>
          <p:nvPr/>
        </p:nvSpPr>
        <p:spPr>
          <a:xfrm>
            <a:off x="2286000" y="3962400"/>
            <a:ext cx="8686800" cy="2923877"/>
          </a:xfrm>
          <a:prstGeom prst="rect">
            <a:avLst/>
          </a:prstGeom>
        </p:spPr>
        <p:txBody>
          <a:bodyPr wrap="square">
            <a:spAutoFit/>
          </a:bodyPr>
          <a:lstStyle/>
          <a:p>
            <a:pPr>
              <a:buFont typeface="Arial" panose="020B0604020202020204" pitchFamily="34" charset="0"/>
              <a:buChar char="•"/>
            </a:pPr>
            <a:r>
              <a:rPr lang="en-US" sz="2000" b="1" dirty="0">
                <a:latin typeface="Lato"/>
              </a:rPr>
              <a:t>Skull X-Ray:</a:t>
            </a:r>
            <a:r>
              <a:rPr lang="en-US" b="1" dirty="0">
                <a:solidFill>
                  <a:srgbClr val="0070C0"/>
                </a:solidFill>
                <a:latin typeface="Lato"/>
              </a:rPr>
              <a:t> </a:t>
            </a:r>
            <a:r>
              <a:rPr lang="en-US" dirty="0">
                <a:solidFill>
                  <a:schemeClr val="bg1">
                    <a:lumMod val="50000"/>
                  </a:schemeClr>
                </a:solidFill>
                <a:latin typeface="Lato"/>
              </a:rPr>
              <a:t>Brain </a:t>
            </a:r>
            <a:r>
              <a:rPr lang="en-US" dirty="0" err="1">
                <a:solidFill>
                  <a:schemeClr val="bg1">
                    <a:lumMod val="50000"/>
                  </a:schemeClr>
                </a:solidFill>
                <a:latin typeface="Lato"/>
              </a:rPr>
              <a:t>tumours</a:t>
            </a:r>
            <a:r>
              <a:rPr lang="en-US" dirty="0">
                <a:solidFill>
                  <a:schemeClr val="bg1">
                    <a:lumMod val="50000"/>
                  </a:schemeClr>
                </a:solidFill>
                <a:latin typeface="Lato"/>
              </a:rPr>
              <a:t> can cause skull fractures, and an X-Ray can show us this. X-rays can also find calcium deposits that are found inside some brain </a:t>
            </a:r>
            <a:r>
              <a:rPr lang="en-US" dirty="0" err="1">
                <a:solidFill>
                  <a:schemeClr val="bg1">
                    <a:lumMod val="50000"/>
                  </a:schemeClr>
                </a:solidFill>
                <a:latin typeface="Lato"/>
              </a:rPr>
              <a:t>tumours</a:t>
            </a:r>
            <a:r>
              <a:rPr lang="en-US" dirty="0" smtClean="0">
                <a:solidFill>
                  <a:schemeClr val="bg1">
                    <a:lumMod val="50000"/>
                  </a:schemeClr>
                </a:solidFill>
                <a:latin typeface="Lato"/>
              </a:rPr>
              <a:t>.</a:t>
            </a:r>
          </a:p>
          <a:p>
            <a:pPr>
              <a:buFont typeface="Arial" panose="020B0604020202020204" pitchFamily="34" charset="0"/>
              <a:buChar char="•"/>
            </a:pPr>
            <a:endParaRPr lang="en-US" dirty="0">
              <a:solidFill>
                <a:schemeClr val="bg1">
                  <a:lumMod val="50000"/>
                </a:schemeClr>
              </a:solidFill>
              <a:latin typeface="Lato"/>
            </a:endParaRPr>
          </a:p>
          <a:p>
            <a:pPr>
              <a:buFont typeface="Arial" panose="020B0604020202020204" pitchFamily="34" charset="0"/>
              <a:buChar char="•"/>
            </a:pPr>
            <a:r>
              <a:rPr lang="en-US" sz="2000" b="1" dirty="0">
                <a:latin typeface="Lato"/>
              </a:rPr>
              <a:t>Imaging:</a:t>
            </a:r>
            <a:r>
              <a:rPr lang="en-US" dirty="0">
                <a:solidFill>
                  <a:srgbClr val="0070C0"/>
                </a:solidFill>
                <a:latin typeface="Lato"/>
              </a:rPr>
              <a:t> </a:t>
            </a:r>
            <a:r>
              <a:rPr lang="en-US" dirty="0">
                <a:solidFill>
                  <a:schemeClr val="bg1">
                    <a:lumMod val="50000"/>
                  </a:schemeClr>
                </a:solidFill>
                <a:latin typeface="Lato"/>
              </a:rPr>
              <a:t>Imaging tests like Magnetic Resonance Imaging (MRI), </a:t>
            </a:r>
            <a:r>
              <a:rPr lang="en-US" dirty="0" err="1">
                <a:solidFill>
                  <a:schemeClr val="bg1">
                    <a:lumMod val="50000"/>
                  </a:schemeClr>
                </a:solidFill>
                <a:latin typeface="Lato"/>
              </a:rPr>
              <a:t>Computerised</a:t>
            </a:r>
            <a:r>
              <a:rPr lang="en-US" dirty="0">
                <a:solidFill>
                  <a:schemeClr val="bg1">
                    <a:lumMod val="50000"/>
                  </a:schemeClr>
                </a:solidFill>
                <a:latin typeface="Lato"/>
              </a:rPr>
              <a:t> Tomography (CT) scan, and Positron Emission Tomography (PET) scan are used to diagnose brain </a:t>
            </a:r>
            <a:r>
              <a:rPr lang="en-US" dirty="0" err="1">
                <a:solidFill>
                  <a:schemeClr val="bg1">
                    <a:lumMod val="50000"/>
                  </a:schemeClr>
                </a:solidFill>
                <a:latin typeface="Lato"/>
              </a:rPr>
              <a:t>tumours</a:t>
            </a:r>
            <a:r>
              <a:rPr lang="en-US" dirty="0">
                <a:solidFill>
                  <a:srgbClr val="0070C0"/>
                </a:solidFill>
                <a:latin typeface="Lato"/>
              </a:rPr>
              <a:t>.</a:t>
            </a:r>
          </a:p>
          <a:p>
            <a:pPr>
              <a:buFont typeface="Arial" panose="020B0604020202020204" pitchFamily="34" charset="0"/>
              <a:buChar char="•"/>
            </a:pPr>
            <a:endParaRPr lang="en-US" dirty="0" smtClean="0">
              <a:solidFill>
                <a:schemeClr val="bg1">
                  <a:lumMod val="50000"/>
                </a:schemeClr>
              </a:solidFill>
              <a:latin typeface="Lato"/>
            </a:endParaRPr>
          </a:p>
          <a:p>
            <a:pPr>
              <a:buFont typeface="Arial" panose="020B0604020202020204" pitchFamily="34" charset="0"/>
              <a:buChar char="•"/>
            </a:pPr>
            <a:endParaRPr lang="en-US" dirty="0">
              <a:solidFill>
                <a:schemeClr val="bg1">
                  <a:lumMod val="50000"/>
                </a:schemeClr>
              </a:solidFill>
              <a:latin typeface="Lato"/>
            </a:endParaRPr>
          </a:p>
          <a:p>
            <a:pPr>
              <a:buFont typeface="Arial" panose="020B0604020202020204" pitchFamily="34" charset="0"/>
              <a:buChar char="•"/>
            </a:pPr>
            <a:endParaRPr lang="en-US" dirty="0">
              <a:solidFill>
                <a:schemeClr val="bg1">
                  <a:lumMod val="50000"/>
                </a:schemeClr>
              </a:solidFill>
              <a:latin typeface="Lato"/>
            </a:endParaRPr>
          </a:p>
        </p:txBody>
      </p:sp>
    </p:spTree>
    <p:extLst>
      <p:ext uri="{BB962C8B-B14F-4D97-AF65-F5344CB8AC3E}">
        <p14:creationId xmlns:p14="http://schemas.microsoft.com/office/powerpoint/2010/main" val="384856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143000"/>
            <a:ext cx="9906000" cy="3816429"/>
          </a:xfrm>
          <a:prstGeom prst="rect">
            <a:avLst/>
          </a:prstGeom>
        </p:spPr>
        <p:txBody>
          <a:bodyPr wrap="square">
            <a:spAutoFit/>
          </a:bodyPr>
          <a:lstStyle/>
          <a:p>
            <a:pPr>
              <a:buFont typeface="Arial" panose="020B0604020202020204" pitchFamily="34" charset="0"/>
              <a:buChar char="•"/>
            </a:pPr>
            <a:r>
              <a:rPr lang="en-US" sz="2000" b="1" dirty="0">
                <a:latin typeface="Lato"/>
              </a:rPr>
              <a:t>Neurological examination:</a:t>
            </a:r>
            <a:r>
              <a:rPr lang="en-US" dirty="0">
                <a:solidFill>
                  <a:srgbClr val="0070C0"/>
                </a:solidFill>
                <a:latin typeface="Lato"/>
              </a:rPr>
              <a:t> </a:t>
            </a:r>
            <a:r>
              <a:rPr lang="en-US" dirty="0">
                <a:solidFill>
                  <a:schemeClr val="bg1">
                    <a:lumMod val="50000"/>
                  </a:schemeClr>
                </a:solidFill>
                <a:latin typeface="Lato"/>
              </a:rPr>
              <a:t>This will include checking your hearing, balance, vision, coordination, reflexes, and strength. Difficulties in these areas are indicators that a specific part of your brain may be affected by a brain </a:t>
            </a:r>
            <a:r>
              <a:rPr lang="en-US" dirty="0" err="1">
                <a:solidFill>
                  <a:schemeClr val="bg1">
                    <a:lumMod val="50000"/>
                  </a:schemeClr>
                </a:solidFill>
                <a:latin typeface="Lato"/>
              </a:rPr>
              <a:t>tumour</a:t>
            </a:r>
            <a:r>
              <a:rPr lang="en-US" dirty="0" smtClean="0">
                <a:solidFill>
                  <a:schemeClr val="bg1">
                    <a:lumMod val="50000"/>
                  </a:schemeClr>
                </a:solidFill>
                <a:latin typeface="Lato"/>
              </a:rPr>
              <a:t>.</a:t>
            </a:r>
          </a:p>
          <a:p>
            <a:endParaRPr lang="en-US" dirty="0">
              <a:solidFill>
                <a:srgbClr val="0070C0"/>
              </a:solidFill>
              <a:latin typeface="Lato"/>
            </a:endParaRPr>
          </a:p>
          <a:p>
            <a:pPr>
              <a:buFont typeface="Arial" panose="020B0604020202020204" pitchFamily="34" charset="0"/>
              <a:buChar char="•"/>
            </a:pPr>
            <a:r>
              <a:rPr lang="en-US" sz="2000" b="1" dirty="0">
                <a:latin typeface="Lato"/>
              </a:rPr>
              <a:t>Biopsy:</a:t>
            </a:r>
            <a:r>
              <a:rPr lang="en-US" dirty="0">
                <a:solidFill>
                  <a:srgbClr val="0070C0"/>
                </a:solidFill>
                <a:latin typeface="Lato"/>
              </a:rPr>
              <a:t> </a:t>
            </a:r>
            <a:r>
              <a:rPr lang="en-US" dirty="0">
                <a:solidFill>
                  <a:schemeClr val="bg1">
                    <a:lumMod val="50000"/>
                  </a:schemeClr>
                </a:solidFill>
                <a:latin typeface="Lato"/>
              </a:rPr>
              <a:t>A tiny piece of the </a:t>
            </a:r>
            <a:r>
              <a:rPr lang="en-US" dirty="0" err="1">
                <a:solidFill>
                  <a:schemeClr val="bg1">
                    <a:lumMod val="50000"/>
                  </a:schemeClr>
                </a:solidFill>
                <a:latin typeface="Lato"/>
              </a:rPr>
              <a:t>tumour</a:t>
            </a:r>
            <a:r>
              <a:rPr lang="en-US" dirty="0">
                <a:solidFill>
                  <a:schemeClr val="bg1">
                    <a:lumMod val="50000"/>
                  </a:schemeClr>
                </a:solidFill>
                <a:latin typeface="Lato"/>
              </a:rPr>
              <a:t> is removed through a minimally invasive surgery and then examined to determine whether it is benign or malignant</a:t>
            </a:r>
            <a:r>
              <a:rPr lang="en-US" dirty="0" smtClean="0">
                <a:solidFill>
                  <a:schemeClr val="bg1">
                    <a:lumMod val="50000"/>
                  </a:schemeClr>
                </a:solidFill>
                <a:latin typeface="Lato"/>
              </a:rPr>
              <a:t>.</a:t>
            </a:r>
          </a:p>
          <a:p>
            <a:pPr>
              <a:buFont typeface="Arial" panose="020B0604020202020204" pitchFamily="34" charset="0"/>
              <a:buChar char="•"/>
            </a:pPr>
            <a:endParaRPr lang="en-US" dirty="0">
              <a:solidFill>
                <a:schemeClr val="bg1">
                  <a:lumMod val="50000"/>
                </a:schemeClr>
              </a:solidFill>
              <a:latin typeface="Lato"/>
            </a:endParaRPr>
          </a:p>
          <a:p>
            <a:pPr>
              <a:buFont typeface="Arial" panose="020B0604020202020204" pitchFamily="34" charset="0"/>
              <a:buChar char="•"/>
            </a:pPr>
            <a:r>
              <a:rPr lang="en-US" sz="2000" b="1" dirty="0">
                <a:latin typeface="Lato"/>
              </a:rPr>
              <a:t>Analysis of CSF:</a:t>
            </a:r>
            <a:r>
              <a:rPr lang="en-US" b="1" dirty="0">
                <a:solidFill>
                  <a:srgbClr val="0070C0"/>
                </a:solidFill>
                <a:latin typeface="Lato"/>
              </a:rPr>
              <a:t> </a:t>
            </a:r>
            <a:r>
              <a:rPr lang="en-US" dirty="0">
                <a:solidFill>
                  <a:schemeClr val="bg1">
                    <a:lumMod val="50000"/>
                  </a:schemeClr>
                </a:solidFill>
                <a:latin typeface="Lato"/>
              </a:rPr>
              <a:t>Cerebrospinal fluid is a </a:t>
            </a:r>
            <a:r>
              <a:rPr lang="en-US" dirty="0" err="1">
                <a:solidFill>
                  <a:schemeClr val="bg1">
                    <a:lumMod val="50000"/>
                  </a:schemeClr>
                </a:solidFill>
                <a:latin typeface="Lato"/>
              </a:rPr>
              <a:t>colourless</a:t>
            </a:r>
            <a:r>
              <a:rPr lang="en-US" dirty="0">
                <a:solidFill>
                  <a:schemeClr val="bg1">
                    <a:lumMod val="50000"/>
                  </a:schemeClr>
                </a:solidFill>
                <a:latin typeface="Lato"/>
              </a:rPr>
              <a:t> fluid present inside the spinal cord and brain. This fluid is tested to diagnose conditions like brain </a:t>
            </a:r>
            <a:r>
              <a:rPr lang="en-US" dirty="0" err="1">
                <a:solidFill>
                  <a:schemeClr val="bg1">
                    <a:lumMod val="50000"/>
                  </a:schemeClr>
                </a:solidFill>
                <a:latin typeface="Lato"/>
              </a:rPr>
              <a:t>tumours</a:t>
            </a:r>
            <a:r>
              <a:rPr lang="en-US" dirty="0" smtClean="0">
                <a:solidFill>
                  <a:schemeClr val="bg1">
                    <a:lumMod val="50000"/>
                  </a:schemeClr>
                </a:solidFill>
                <a:latin typeface="Lato"/>
              </a:rPr>
              <a:t>.</a:t>
            </a:r>
          </a:p>
          <a:p>
            <a:endParaRPr lang="en-US" dirty="0">
              <a:solidFill>
                <a:srgbClr val="0070C0"/>
              </a:solidFill>
              <a:latin typeface="Lato"/>
            </a:endParaRPr>
          </a:p>
          <a:p>
            <a:pPr>
              <a:buFont typeface="Arial" panose="020B0604020202020204" pitchFamily="34" charset="0"/>
              <a:buChar char="•"/>
            </a:pPr>
            <a:r>
              <a:rPr lang="en-US" sz="2000" b="1" dirty="0">
                <a:latin typeface="Lato"/>
              </a:rPr>
              <a:t>Angiography:</a:t>
            </a:r>
            <a:r>
              <a:rPr lang="en-US" dirty="0">
                <a:solidFill>
                  <a:srgbClr val="0070C0"/>
                </a:solidFill>
                <a:latin typeface="Lato"/>
              </a:rPr>
              <a:t> </a:t>
            </a:r>
            <a:r>
              <a:rPr lang="en-US" dirty="0">
                <a:solidFill>
                  <a:schemeClr val="bg1">
                    <a:lumMod val="50000"/>
                  </a:schemeClr>
                </a:solidFill>
                <a:latin typeface="Lato"/>
              </a:rPr>
              <a:t>In this procedure, a fluorescent dye is injected into your bloodstream. The dye travels to the brain and lets the doctors see details about the blood supply to the </a:t>
            </a:r>
            <a:r>
              <a:rPr lang="en-US" dirty="0" err="1">
                <a:solidFill>
                  <a:schemeClr val="bg1">
                    <a:lumMod val="50000"/>
                  </a:schemeClr>
                </a:solidFill>
                <a:latin typeface="Lato"/>
              </a:rPr>
              <a:t>tumour</a:t>
            </a:r>
            <a:r>
              <a:rPr lang="en-US" dirty="0">
                <a:solidFill>
                  <a:schemeClr val="bg1">
                    <a:lumMod val="50000"/>
                  </a:schemeClr>
                </a:solidFill>
                <a:latin typeface="Lato"/>
              </a:rPr>
              <a:t>. This will be helpful during surgical removal of the </a:t>
            </a:r>
            <a:r>
              <a:rPr lang="en-US" dirty="0" err="1">
                <a:solidFill>
                  <a:schemeClr val="bg1">
                    <a:lumMod val="50000"/>
                  </a:schemeClr>
                </a:solidFill>
                <a:latin typeface="Lato"/>
              </a:rPr>
              <a:t>tumour</a:t>
            </a:r>
            <a:r>
              <a:rPr lang="en-US" dirty="0">
                <a:solidFill>
                  <a:schemeClr val="bg1">
                    <a:lumMod val="50000"/>
                  </a:schemeClr>
                </a:solidFill>
                <a:latin typeface="Lato"/>
              </a:rPr>
              <a:t>.</a:t>
            </a:r>
          </a:p>
        </p:txBody>
      </p:sp>
    </p:spTree>
    <p:extLst>
      <p:ext uri="{BB962C8B-B14F-4D97-AF65-F5344CB8AC3E}">
        <p14:creationId xmlns:p14="http://schemas.microsoft.com/office/powerpoint/2010/main" val="267424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762000"/>
            <a:ext cx="5215851" cy="369332"/>
          </a:xfrm>
          <a:prstGeom prst="rect">
            <a:avLst/>
          </a:prstGeom>
        </p:spPr>
        <p:txBody>
          <a:bodyPr wrap="none">
            <a:spAutoFit/>
          </a:bodyPr>
          <a:lstStyle/>
          <a:p>
            <a:r>
              <a:rPr lang="en-IN" b="1" cap="all" dirty="0">
                <a:solidFill>
                  <a:srgbClr val="0070C0"/>
                </a:solidFill>
                <a:latin typeface="Lato"/>
              </a:rPr>
              <a:t>7.	TYPES OF TREATMENTS AVAILABLE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524000"/>
            <a:ext cx="5119312" cy="3501357"/>
          </a:xfrm>
          <a:prstGeom prst="rect">
            <a:avLst/>
          </a:prstGeom>
        </p:spPr>
      </p:pic>
    </p:spTree>
    <p:extLst>
      <p:ext uri="{BB962C8B-B14F-4D97-AF65-F5344CB8AC3E}">
        <p14:creationId xmlns:p14="http://schemas.microsoft.com/office/powerpoint/2010/main" val="348084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1752600"/>
            <a:ext cx="10744200" cy="4031873"/>
          </a:xfrm>
          <a:prstGeom prst="rect">
            <a:avLst/>
          </a:prstGeom>
        </p:spPr>
        <p:txBody>
          <a:bodyPr wrap="square">
            <a:spAutoFit/>
          </a:bodyPr>
          <a:lstStyle/>
          <a:p>
            <a:pPr>
              <a:buFont typeface="Arial" panose="020B0604020202020204" pitchFamily="34" charset="0"/>
              <a:buChar char="•"/>
            </a:pPr>
            <a:r>
              <a:rPr lang="en-US" sz="2000" b="1" dirty="0">
                <a:latin typeface="Lato"/>
              </a:rPr>
              <a:t>Surgery:</a:t>
            </a:r>
            <a:r>
              <a:rPr lang="en-US" b="1" dirty="0">
                <a:solidFill>
                  <a:srgbClr val="666666"/>
                </a:solidFill>
                <a:latin typeface="Lato"/>
              </a:rPr>
              <a:t> </a:t>
            </a:r>
            <a:r>
              <a:rPr lang="en-US" dirty="0">
                <a:solidFill>
                  <a:srgbClr val="666666"/>
                </a:solidFill>
                <a:latin typeface="Lato"/>
              </a:rPr>
              <a:t>This is the most common treatment for malignant brain </a:t>
            </a:r>
            <a:r>
              <a:rPr lang="en-US" dirty="0" err="1">
                <a:solidFill>
                  <a:srgbClr val="666666"/>
                </a:solidFill>
                <a:latin typeface="Lato"/>
              </a:rPr>
              <a:t>tumours</a:t>
            </a:r>
            <a:r>
              <a:rPr lang="en-US" dirty="0">
                <a:solidFill>
                  <a:srgbClr val="666666"/>
                </a:solidFill>
                <a:latin typeface="Lato"/>
              </a:rPr>
              <a:t>. The surgeon removes as much of the cancerous cells as possible without damaging healthy brain tissue. Bleeding and infection are 2 possible side-effects of surgery. Benign brain </a:t>
            </a:r>
            <a:r>
              <a:rPr lang="en-US" dirty="0" err="1">
                <a:solidFill>
                  <a:srgbClr val="666666"/>
                </a:solidFill>
                <a:latin typeface="Lato"/>
              </a:rPr>
              <a:t>tumours</a:t>
            </a:r>
            <a:r>
              <a:rPr lang="en-US" dirty="0">
                <a:solidFill>
                  <a:srgbClr val="666666"/>
                </a:solidFill>
                <a:latin typeface="Lato"/>
              </a:rPr>
              <a:t> can also be removed through surgery</a:t>
            </a:r>
            <a:r>
              <a:rPr lang="en-US" dirty="0" smtClean="0">
                <a:solidFill>
                  <a:srgbClr val="666666"/>
                </a:solidFill>
                <a:latin typeface="Lato"/>
              </a:rPr>
              <a:t>.</a:t>
            </a:r>
          </a:p>
          <a:p>
            <a:pPr>
              <a:buFont typeface="Arial" panose="020B0604020202020204" pitchFamily="34" charset="0"/>
              <a:buChar char="•"/>
            </a:pPr>
            <a:endParaRPr lang="en-US" b="1" dirty="0" smtClean="0">
              <a:solidFill>
                <a:srgbClr val="666666"/>
              </a:solidFill>
              <a:latin typeface="Lato"/>
            </a:endParaRPr>
          </a:p>
          <a:p>
            <a:pPr>
              <a:buFont typeface="Arial" panose="020B0604020202020204" pitchFamily="34" charset="0"/>
              <a:buChar char="•"/>
            </a:pPr>
            <a:r>
              <a:rPr lang="en-US" sz="2000" b="1" dirty="0" smtClean="0">
                <a:latin typeface="Lato"/>
              </a:rPr>
              <a:t>Minimally </a:t>
            </a:r>
            <a:r>
              <a:rPr lang="en-US" sz="2000" b="1" dirty="0">
                <a:latin typeface="Lato"/>
              </a:rPr>
              <a:t>Invasive Surgery:</a:t>
            </a:r>
            <a:r>
              <a:rPr lang="en-US" b="1" dirty="0">
                <a:solidFill>
                  <a:srgbClr val="666666"/>
                </a:solidFill>
                <a:latin typeface="Lato"/>
              </a:rPr>
              <a:t> </a:t>
            </a:r>
            <a:r>
              <a:rPr lang="en-US" dirty="0">
                <a:solidFill>
                  <a:srgbClr val="2DB0E8"/>
                </a:solidFill>
                <a:latin typeface="Lato"/>
                <a:hlinkClick r:id="rId2"/>
              </a:rPr>
              <a:t>Neurosurgeons</a:t>
            </a:r>
            <a:r>
              <a:rPr lang="en-US" dirty="0">
                <a:solidFill>
                  <a:srgbClr val="666666"/>
                </a:solidFill>
                <a:latin typeface="Lato"/>
              </a:rPr>
              <a:t> use minimally invasive techniques for this brain </a:t>
            </a:r>
            <a:r>
              <a:rPr lang="en-US" dirty="0" err="1">
                <a:solidFill>
                  <a:srgbClr val="666666"/>
                </a:solidFill>
                <a:latin typeface="Lato"/>
              </a:rPr>
              <a:t>tumour</a:t>
            </a:r>
            <a:r>
              <a:rPr lang="en-US" dirty="0">
                <a:solidFill>
                  <a:srgbClr val="666666"/>
                </a:solidFill>
                <a:latin typeface="Lato"/>
              </a:rPr>
              <a:t> surgery to remove the cancerous cells. This technique reduces your hospital stay duration, decreases your recovery time, and lowers the mortality rate</a:t>
            </a:r>
            <a:r>
              <a:rPr lang="en-US" dirty="0" smtClean="0">
                <a:solidFill>
                  <a:srgbClr val="666666"/>
                </a:solidFill>
                <a:latin typeface="Lato"/>
              </a:rPr>
              <a:t>.</a:t>
            </a:r>
          </a:p>
          <a:p>
            <a:pPr>
              <a:buFont typeface="Arial" panose="020B0604020202020204" pitchFamily="34" charset="0"/>
              <a:buChar char="•"/>
            </a:pPr>
            <a:endParaRPr lang="en-US" b="1" dirty="0" smtClean="0">
              <a:solidFill>
                <a:srgbClr val="666666"/>
              </a:solidFill>
              <a:latin typeface="Lato"/>
            </a:endParaRPr>
          </a:p>
          <a:p>
            <a:pPr>
              <a:buFont typeface="Arial" panose="020B0604020202020204" pitchFamily="34" charset="0"/>
              <a:buChar char="•"/>
            </a:pPr>
            <a:r>
              <a:rPr lang="en-US" sz="2000" b="1" dirty="0" smtClean="0">
                <a:latin typeface="Lato"/>
              </a:rPr>
              <a:t>Radiation </a:t>
            </a:r>
            <a:r>
              <a:rPr lang="en-US" sz="2000" b="1" dirty="0">
                <a:latin typeface="Lato"/>
              </a:rPr>
              <a:t>Therapy:</a:t>
            </a:r>
            <a:r>
              <a:rPr lang="en-US" b="1" dirty="0">
                <a:solidFill>
                  <a:srgbClr val="666666"/>
                </a:solidFill>
                <a:latin typeface="Lato"/>
              </a:rPr>
              <a:t> </a:t>
            </a:r>
            <a:r>
              <a:rPr lang="en-US" dirty="0">
                <a:solidFill>
                  <a:srgbClr val="666666"/>
                </a:solidFill>
                <a:latin typeface="Lato"/>
              </a:rPr>
              <a:t>In this type of brain </a:t>
            </a:r>
            <a:r>
              <a:rPr lang="en-US" dirty="0" err="1">
                <a:solidFill>
                  <a:srgbClr val="666666"/>
                </a:solidFill>
                <a:latin typeface="Lato"/>
              </a:rPr>
              <a:t>tumour</a:t>
            </a:r>
            <a:r>
              <a:rPr lang="en-US" dirty="0">
                <a:solidFill>
                  <a:srgbClr val="666666"/>
                </a:solidFill>
                <a:latin typeface="Lato"/>
              </a:rPr>
              <a:t> treatment, radiation like </a:t>
            </a:r>
            <a:r>
              <a:rPr lang="en-US" dirty="0">
                <a:solidFill>
                  <a:srgbClr val="002060"/>
                </a:solidFill>
                <a:latin typeface="Lato"/>
              </a:rPr>
              <a:t>X-rays</a:t>
            </a:r>
            <a:r>
              <a:rPr lang="en-US" dirty="0">
                <a:solidFill>
                  <a:srgbClr val="666666"/>
                </a:solidFill>
                <a:latin typeface="Lato"/>
              </a:rPr>
              <a:t> or </a:t>
            </a:r>
            <a:r>
              <a:rPr lang="en-US" dirty="0">
                <a:solidFill>
                  <a:srgbClr val="002060"/>
                </a:solidFill>
                <a:latin typeface="Lato"/>
              </a:rPr>
              <a:t>protons beams </a:t>
            </a:r>
            <a:r>
              <a:rPr lang="en-US" dirty="0">
                <a:solidFill>
                  <a:srgbClr val="666666"/>
                </a:solidFill>
                <a:latin typeface="Lato"/>
              </a:rPr>
              <a:t>are used to kill </a:t>
            </a:r>
            <a:r>
              <a:rPr lang="en-US" dirty="0" err="1">
                <a:solidFill>
                  <a:srgbClr val="666666"/>
                </a:solidFill>
                <a:latin typeface="Lato"/>
              </a:rPr>
              <a:t>tumour</a:t>
            </a:r>
            <a:r>
              <a:rPr lang="en-US" dirty="0">
                <a:solidFill>
                  <a:srgbClr val="666666"/>
                </a:solidFill>
                <a:latin typeface="Lato"/>
              </a:rPr>
              <a:t> cells. This can be done by external beam radiation, where you sit in front of a machine and wear a protective covering, leaving only the </a:t>
            </a:r>
            <a:r>
              <a:rPr lang="en-US" dirty="0" err="1">
                <a:solidFill>
                  <a:srgbClr val="666666"/>
                </a:solidFill>
                <a:latin typeface="Lato"/>
              </a:rPr>
              <a:t>tumour</a:t>
            </a:r>
            <a:r>
              <a:rPr lang="en-US" dirty="0">
                <a:solidFill>
                  <a:srgbClr val="666666"/>
                </a:solidFill>
                <a:latin typeface="Lato"/>
              </a:rPr>
              <a:t> area exposed. This therapy can also be done via brachytherapy - a device is placed inside your body near the brain </a:t>
            </a:r>
            <a:r>
              <a:rPr lang="en-US" dirty="0" err="1">
                <a:solidFill>
                  <a:srgbClr val="666666"/>
                </a:solidFill>
                <a:latin typeface="Lato"/>
              </a:rPr>
              <a:t>tumour</a:t>
            </a:r>
            <a:r>
              <a:rPr lang="en-US" dirty="0">
                <a:solidFill>
                  <a:srgbClr val="666666"/>
                </a:solidFill>
                <a:latin typeface="Lato"/>
              </a:rPr>
              <a:t> that gives out radiation to kill the </a:t>
            </a:r>
            <a:r>
              <a:rPr lang="en-US" dirty="0" err="1">
                <a:solidFill>
                  <a:srgbClr val="666666"/>
                </a:solidFill>
                <a:latin typeface="Lato"/>
              </a:rPr>
              <a:t>tumour</a:t>
            </a:r>
            <a:r>
              <a:rPr lang="en-US" dirty="0">
                <a:solidFill>
                  <a:srgbClr val="666666"/>
                </a:solidFill>
                <a:latin typeface="Lato"/>
              </a:rPr>
              <a:t> cells. Side-effects of this therapy include fatigue, memory loss, </a:t>
            </a:r>
            <a:r>
              <a:rPr lang="en-US" dirty="0">
                <a:solidFill>
                  <a:schemeClr val="bg1">
                    <a:lumMod val="50000"/>
                  </a:schemeClr>
                </a:solidFill>
                <a:latin typeface="Lato"/>
                <a:hlinkClick r:id="rId3"/>
              </a:rPr>
              <a:t>headaches</a:t>
            </a:r>
            <a:r>
              <a:rPr lang="en-US" dirty="0">
                <a:solidFill>
                  <a:srgbClr val="666666"/>
                </a:solidFill>
                <a:latin typeface="Lato"/>
              </a:rPr>
              <a:t>, and scalp irritation</a:t>
            </a:r>
            <a:r>
              <a:rPr lang="en-US" dirty="0" smtClean="0">
                <a:solidFill>
                  <a:srgbClr val="666666"/>
                </a:solidFill>
                <a:latin typeface="Lato"/>
              </a:rPr>
              <a:t>.</a:t>
            </a:r>
            <a:endParaRPr lang="en-US" dirty="0">
              <a:solidFill>
                <a:srgbClr val="666666"/>
              </a:solidFill>
              <a:latin typeface="Lato"/>
            </a:endParaRPr>
          </a:p>
        </p:txBody>
      </p:sp>
    </p:spTree>
    <p:extLst>
      <p:ext uri="{BB962C8B-B14F-4D97-AF65-F5344CB8AC3E}">
        <p14:creationId xmlns:p14="http://schemas.microsoft.com/office/powerpoint/2010/main" val="250233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443841"/>
            <a:ext cx="10058400" cy="3231654"/>
          </a:xfrm>
          <a:prstGeom prst="rect">
            <a:avLst/>
          </a:prstGeom>
        </p:spPr>
        <p:txBody>
          <a:bodyPr wrap="square">
            <a:spAutoFit/>
          </a:bodyPr>
          <a:lstStyle/>
          <a:p>
            <a:pPr>
              <a:buFont typeface="Arial" panose="020B0604020202020204" pitchFamily="34" charset="0"/>
              <a:buChar char="•"/>
            </a:pPr>
            <a:r>
              <a:rPr lang="en-US" sz="2000" b="1" dirty="0">
                <a:latin typeface="Lato"/>
              </a:rPr>
              <a:t>Chemotherapy:</a:t>
            </a:r>
            <a:r>
              <a:rPr lang="en-US" b="1" dirty="0">
                <a:solidFill>
                  <a:srgbClr val="666666"/>
                </a:solidFill>
                <a:latin typeface="Lato"/>
              </a:rPr>
              <a:t> </a:t>
            </a:r>
            <a:r>
              <a:rPr lang="en-US" dirty="0">
                <a:solidFill>
                  <a:srgbClr val="666666"/>
                </a:solidFill>
                <a:latin typeface="Lato"/>
              </a:rPr>
              <a:t>Drugs are injected or taken orally and they target and kill the </a:t>
            </a:r>
            <a:r>
              <a:rPr lang="en-US" dirty="0" err="1">
                <a:solidFill>
                  <a:srgbClr val="666666"/>
                </a:solidFill>
                <a:latin typeface="Lato"/>
              </a:rPr>
              <a:t>tumour</a:t>
            </a:r>
            <a:r>
              <a:rPr lang="en-US" dirty="0">
                <a:solidFill>
                  <a:srgbClr val="666666"/>
                </a:solidFill>
                <a:latin typeface="Lato"/>
              </a:rPr>
              <a:t> cells. Chemotherapy causes side effects like hair loss, vomiting, nausea, and tiredness.</a:t>
            </a:r>
          </a:p>
          <a:p>
            <a:pPr>
              <a:buFont typeface="Arial" panose="020B0604020202020204" pitchFamily="34" charset="0"/>
              <a:buChar char="•"/>
            </a:pPr>
            <a:endParaRPr lang="en-US" b="1" dirty="0" smtClean="0">
              <a:solidFill>
                <a:srgbClr val="666666"/>
              </a:solidFill>
              <a:latin typeface="Lato"/>
            </a:endParaRPr>
          </a:p>
          <a:p>
            <a:pPr>
              <a:buFont typeface="Arial" panose="020B0604020202020204" pitchFamily="34" charset="0"/>
              <a:buChar char="•"/>
            </a:pPr>
            <a:r>
              <a:rPr lang="en-US" sz="2000" b="1" dirty="0" smtClean="0">
                <a:latin typeface="Lato"/>
              </a:rPr>
              <a:t>Targeted </a:t>
            </a:r>
            <a:r>
              <a:rPr lang="en-US" sz="2000" b="1" dirty="0">
                <a:latin typeface="Lato"/>
              </a:rPr>
              <a:t>Drug Therapy:</a:t>
            </a:r>
            <a:r>
              <a:rPr lang="en-US" b="1" dirty="0">
                <a:solidFill>
                  <a:srgbClr val="666666"/>
                </a:solidFill>
                <a:latin typeface="Lato"/>
              </a:rPr>
              <a:t> </a:t>
            </a:r>
            <a:r>
              <a:rPr lang="en-US" dirty="0">
                <a:solidFill>
                  <a:srgbClr val="666666"/>
                </a:solidFill>
                <a:latin typeface="Lato"/>
              </a:rPr>
              <a:t>Certain types of brain </a:t>
            </a:r>
            <a:r>
              <a:rPr lang="en-US" dirty="0" err="1">
                <a:solidFill>
                  <a:srgbClr val="666666"/>
                </a:solidFill>
                <a:latin typeface="Lato"/>
              </a:rPr>
              <a:t>tumours</a:t>
            </a:r>
            <a:r>
              <a:rPr lang="en-US" dirty="0">
                <a:solidFill>
                  <a:srgbClr val="666666"/>
                </a:solidFill>
                <a:latin typeface="Lato"/>
              </a:rPr>
              <a:t> are treated with drugs that target specific abnormalities that are present in the </a:t>
            </a:r>
            <a:r>
              <a:rPr lang="en-US" dirty="0" err="1">
                <a:solidFill>
                  <a:srgbClr val="666666"/>
                </a:solidFill>
                <a:latin typeface="Lato"/>
              </a:rPr>
              <a:t>tumour</a:t>
            </a:r>
            <a:r>
              <a:rPr lang="en-US" dirty="0">
                <a:solidFill>
                  <a:srgbClr val="666666"/>
                </a:solidFill>
                <a:latin typeface="Lato"/>
              </a:rPr>
              <a:t> cells by blocking them. This causes cancerous cells to die.</a:t>
            </a:r>
          </a:p>
          <a:p>
            <a:pPr>
              <a:buFont typeface="Arial" panose="020B0604020202020204" pitchFamily="34" charset="0"/>
              <a:buChar char="•"/>
            </a:pPr>
            <a:endParaRPr lang="en-US" b="1" dirty="0" smtClean="0">
              <a:solidFill>
                <a:srgbClr val="666666"/>
              </a:solidFill>
              <a:latin typeface="Lato"/>
            </a:endParaRPr>
          </a:p>
          <a:p>
            <a:pPr>
              <a:buFont typeface="Arial" panose="020B0604020202020204" pitchFamily="34" charset="0"/>
              <a:buChar char="•"/>
            </a:pPr>
            <a:r>
              <a:rPr lang="en-US" sz="2000" b="1" dirty="0" smtClean="0">
                <a:latin typeface="Lato"/>
              </a:rPr>
              <a:t>Radiosurgery</a:t>
            </a:r>
            <a:r>
              <a:rPr lang="en-US" sz="2000" b="1" dirty="0">
                <a:latin typeface="Lato"/>
              </a:rPr>
              <a:t>:</a:t>
            </a:r>
            <a:r>
              <a:rPr lang="en-US" dirty="0">
                <a:solidFill>
                  <a:srgbClr val="666666"/>
                </a:solidFill>
                <a:latin typeface="Lato"/>
              </a:rPr>
              <a:t> Unlike surgery in the traditional sense of the word, this treatment method is where many beams of radiation are focused onto the brain </a:t>
            </a:r>
            <a:r>
              <a:rPr lang="en-US" dirty="0" err="1">
                <a:solidFill>
                  <a:srgbClr val="666666"/>
                </a:solidFill>
                <a:latin typeface="Lato"/>
              </a:rPr>
              <a:t>tumour</a:t>
            </a:r>
            <a:r>
              <a:rPr lang="en-US" dirty="0">
                <a:solidFill>
                  <a:srgbClr val="666666"/>
                </a:solidFill>
                <a:latin typeface="Lato"/>
              </a:rPr>
              <a:t> to kill the </a:t>
            </a:r>
            <a:r>
              <a:rPr lang="en-US" dirty="0" err="1">
                <a:solidFill>
                  <a:srgbClr val="666666"/>
                </a:solidFill>
                <a:latin typeface="Lato"/>
              </a:rPr>
              <a:t>tumour</a:t>
            </a:r>
            <a:r>
              <a:rPr lang="en-US" dirty="0">
                <a:solidFill>
                  <a:srgbClr val="666666"/>
                </a:solidFill>
                <a:latin typeface="Lato"/>
              </a:rPr>
              <a:t> cells. Various technologies like </a:t>
            </a:r>
            <a:r>
              <a:rPr lang="en-US" dirty="0">
                <a:solidFill>
                  <a:srgbClr val="002060"/>
                </a:solidFill>
                <a:latin typeface="Lato"/>
              </a:rPr>
              <a:t>linear accelerator </a:t>
            </a:r>
            <a:r>
              <a:rPr lang="en-US" dirty="0">
                <a:solidFill>
                  <a:srgbClr val="666666"/>
                </a:solidFill>
                <a:latin typeface="Lato"/>
              </a:rPr>
              <a:t>and </a:t>
            </a:r>
            <a:r>
              <a:rPr lang="en-US" dirty="0">
                <a:solidFill>
                  <a:srgbClr val="002060"/>
                </a:solidFill>
                <a:latin typeface="Lato"/>
              </a:rPr>
              <a:t>gamma knife </a:t>
            </a:r>
            <a:r>
              <a:rPr lang="en-US" dirty="0">
                <a:solidFill>
                  <a:srgbClr val="666666"/>
                </a:solidFill>
                <a:latin typeface="Lato"/>
              </a:rPr>
              <a:t>are used to treat the brain </a:t>
            </a:r>
            <a:r>
              <a:rPr lang="en-US" dirty="0" err="1">
                <a:solidFill>
                  <a:srgbClr val="666666"/>
                </a:solidFill>
                <a:latin typeface="Lato"/>
              </a:rPr>
              <a:t>tumour</a:t>
            </a:r>
            <a:r>
              <a:rPr lang="en-US" dirty="0">
                <a:solidFill>
                  <a:srgbClr val="666666"/>
                </a:solidFill>
                <a:latin typeface="Lato"/>
              </a:rPr>
              <a:t> with radiation.</a:t>
            </a:r>
          </a:p>
        </p:txBody>
      </p:sp>
    </p:spTree>
    <p:extLst>
      <p:ext uri="{BB962C8B-B14F-4D97-AF65-F5344CB8AC3E}">
        <p14:creationId xmlns:p14="http://schemas.microsoft.com/office/powerpoint/2010/main" val="362193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38200"/>
            <a:ext cx="9753600" cy="707886"/>
          </a:xfrm>
          <a:prstGeom prst="rect">
            <a:avLst/>
          </a:prstGeom>
        </p:spPr>
        <p:txBody>
          <a:bodyPr wrap="square">
            <a:spAutoFit/>
          </a:bodyPr>
          <a:lstStyle/>
          <a:p>
            <a:r>
              <a:rPr lang="en-US" sz="2000" b="1" cap="all" dirty="0">
                <a:solidFill>
                  <a:srgbClr val="0070C0"/>
                </a:solidFill>
                <a:latin typeface="Lato"/>
              </a:rPr>
              <a:t>8</a:t>
            </a:r>
            <a:r>
              <a:rPr lang="en-US" sz="2000" b="1" cap="all" dirty="0" smtClean="0">
                <a:solidFill>
                  <a:srgbClr val="0070C0"/>
                </a:solidFill>
                <a:latin typeface="Lato"/>
              </a:rPr>
              <a:t>.	UNDERSTANDING </a:t>
            </a:r>
            <a:r>
              <a:rPr lang="en-US" sz="2000" b="1" cap="all" dirty="0">
                <a:solidFill>
                  <a:srgbClr val="0070C0"/>
                </a:solidFill>
                <a:latin typeface="Lato"/>
              </a:rPr>
              <a:t>RISKS ASSOCIATED </a:t>
            </a:r>
            <a:r>
              <a:rPr lang="en-US" sz="2000" b="1" cap="all" dirty="0" smtClean="0">
                <a:solidFill>
                  <a:srgbClr val="0070C0"/>
                </a:solidFill>
                <a:latin typeface="Lato"/>
              </a:rPr>
              <a:t>WITH BRAIN </a:t>
            </a:r>
            <a:r>
              <a:rPr lang="en-US" sz="2000" b="1" cap="all" dirty="0">
                <a:solidFill>
                  <a:srgbClr val="0070C0"/>
                </a:solidFill>
                <a:latin typeface="Lato"/>
              </a:rPr>
              <a:t>TUMOUR </a:t>
            </a:r>
            <a:r>
              <a:rPr lang="en-US" sz="2000" b="1" cap="all" dirty="0" smtClean="0">
                <a:solidFill>
                  <a:srgbClr val="0070C0"/>
                </a:solidFill>
                <a:latin typeface="Lato"/>
              </a:rPr>
              <a:t> 	SURGERY</a:t>
            </a:r>
            <a:endParaRPr lang="en-US" sz="2000" b="1" cap="all" dirty="0">
              <a:solidFill>
                <a:srgbClr val="0070C0"/>
              </a:solidFill>
              <a:latin typeface="Lato"/>
            </a:endParaRPr>
          </a:p>
        </p:txBody>
      </p:sp>
      <p:sp>
        <p:nvSpPr>
          <p:cNvPr id="3" name="Rectangle 2"/>
          <p:cNvSpPr/>
          <p:nvPr/>
        </p:nvSpPr>
        <p:spPr>
          <a:xfrm>
            <a:off x="2590800" y="1676400"/>
            <a:ext cx="8915400" cy="4801314"/>
          </a:xfrm>
          <a:prstGeom prst="rect">
            <a:avLst/>
          </a:prstGeom>
        </p:spPr>
        <p:txBody>
          <a:bodyPr wrap="square">
            <a:spAutoFit/>
          </a:bodyPr>
          <a:lstStyle/>
          <a:p>
            <a:r>
              <a:rPr lang="en-US" b="1" dirty="0">
                <a:solidFill>
                  <a:srgbClr val="2DB0E8"/>
                </a:solidFill>
                <a:latin typeface="Lato"/>
                <a:hlinkClick r:id="rId2"/>
              </a:rPr>
              <a:t>Brain surgery</a:t>
            </a:r>
            <a:r>
              <a:rPr lang="en-US" dirty="0">
                <a:solidFill>
                  <a:srgbClr val="666666"/>
                </a:solidFill>
                <a:latin typeface="Lato"/>
              </a:rPr>
              <a:t> is a complicated and serious process. It is the main treatment option for brain </a:t>
            </a:r>
            <a:r>
              <a:rPr lang="en-US" dirty="0" err="1">
                <a:solidFill>
                  <a:srgbClr val="666666"/>
                </a:solidFill>
                <a:latin typeface="Lato"/>
              </a:rPr>
              <a:t>tumours</a:t>
            </a:r>
            <a:r>
              <a:rPr lang="en-US" dirty="0">
                <a:solidFill>
                  <a:srgbClr val="666666"/>
                </a:solidFill>
                <a:latin typeface="Lato"/>
              </a:rPr>
              <a:t>. Advanced medical technology these days allows surgeons to </a:t>
            </a:r>
            <a:r>
              <a:rPr lang="en-US" dirty="0" smtClean="0">
                <a:solidFill>
                  <a:srgbClr val="666666"/>
                </a:solidFill>
                <a:latin typeface="Lato"/>
              </a:rPr>
              <a:t>operate. </a:t>
            </a:r>
            <a:r>
              <a:rPr lang="en-US" dirty="0">
                <a:solidFill>
                  <a:srgbClr val="666666"/>
                </a:solidFill>
                <a:latin typeface="Lato"/>
              </a:rPr>
              <a:t>However, brain surgery is a critical medical procedure and carries some extra risk. Complications during and after are rare, but they may occur. Here are the risks associated with brain </a:t>
            </a:r>
            <a:r>
              <a:rPr lang="en-US" dirty="0" err="1">
                <a:solidFill>
                  <a:srgbClr val="666666"/>
                </a:solidFill>
                <a:latin typeface="Lato"/>
              </a:rPr>
              <a:t>tumour</a:t>
            </a:r>
            <a:r>
              <a:rPr lang="en-US" dirty="0">
                <a:solidFill>
                  <a:srgbClr val="666666"/>
                </a:solidFill>
                <a:latin typeface="Lato"/>
              </a:rPr>
              <a:t> surgery</a:t>
            </a:r>
            <a:r>
              <a:rPr lang="en-US" dirty="0" smtClean="0">
                <a:solidFill>
                  <a:srgbClr val="666666"/>
                </a:solidFill>
                <a:latin typeface="Lato"/>
              </a:rPr>
              <a:t>:</a:t>
            </a:r>
          </a:p>
          <a:p>
            <a:endParaRPr lang="en-US" dirty="0">
              <a:solidFill>
                <a:srgbClr val="666666"/>
              </a:solidFill>
              <a:latin typeface="Lato"/>
            </a:endParaRPr>
          </a:p>
          <a:p>
            <a:pPr marL="285750" indent="-285750">
              <a:buFont typeface="Arial" panose="020B0604020202020204" pitchFamily="34" charset="0"/>
              <a:buChar char="•"/>
            </a:pPr>
            <a:r>
              <a:rPr lang="en-US" dirty="0" smtClean="0"/>
              <a:t>Bleeding</a:t>
            </a:r>
            <a:endParaRPr lang="en-US" dirty="0"/>
          </a:p>
          <a:p>
            <a:pPr marL="285750" indent="-285750">
              <a:buFont typeface="Arial" panose="020B0604020202020204" pitchFamily="34" charset="0"/>
              <a:buChar char="•"/>
            </a:pPr>
            <a:r>
              <a:rPr lang="en-US" dirty="0"/>
              <a:t>Swelling</a:t>
            </a:r>
          </a:p>
          <a:p>
            <a:pPr marL="285750" indent="-285750">
              <a:buFont typeface="Arial" panose="020B0604020202020204" pitchFamily="34" charset="0"/>
              <a:buChar char="•"/>
            </a:pPr>
            <a:r>
              <a:rPr lang="en-US" dirty="0"/>
              <a:t>Blood clots</a:t>
            </a:r>
          </a:p>
          <a:p>
            <a:pPr marL="285750" indent="-285750">
              <a:buFont typeface="Arial" panose="020B0604020202020204" pitchFamily="34" charset="0"/>
              <a:buChar char="•"/>
            </a:pPr>
            <a:r>
              <a:rPr lang="en-US" dirty="0" smtClean="0"/>
              <a:t>Memory </a:t>
            </a:r>
            <a:r>
              <a:rPr lang="en-US" dirty="0"/>
              <a:t>loss</a:t>
            </a:r>
          </a:p>
          <a:p>
            <a:pPr marL="285750" indent="-285750">
              <a:buFont typeface="Arial" panose="020B0604020202020204" pitchFamily="34" charset="0"/>
              <a:buChar char="•"/>
            </a:pPr>
            <a:r>
              <a:rPr lang="en-US" dirty="0"/>
              <a:t>Seizures</a:t>
            </a:r>
          </a:p>
          <a:p>
            <a:pPr marL="285750" indent="-285750">
              <a:buFont typeface="Arial" panose="020B0604020202020204" pitchFamily="34" charset="0"/>
              <a:buChar char="•"/>
            </a:pPr>
            <a:r>
              <a:rPr lang="en-US" dirty="0"/>
              <a:t>Coma</a:t>
            </a:r>
          </a:p>
          <a:p>
            <a:pPr marL="285750" indent="-285750">
              <a:buFont typeface="Arial" panose="020B0604020202020204" pitchFamily="34" charset="0"/>
              <a:buChar char="•"/>
            </a:pPr>
            <a:r>
              <a:rPr lang="en-US" dirty="0" smtClean="0"/>
              <a:t>Stroke</a:t>
            </a:r>
          </a:p>
          <a:p>
            <a:pPr marL="285750" indent="-285750">
              <a:buFont typeface="Arial" panose="020B0604020202020204" pitchFamily="34" charset="0"/>
              <a:buChar char="•"/>
            </a:pPr>
            <a:r>
              <a:rPr lang="en-US" dirty="0"/>
              <a:t>Allergic response to </a:t>
            </a:r>
            <a:r>
              <a:rPr lang="en-US" dirty="0" err="1"/>
              <a:t>anaesthesia</a:t>
            </a:r>
            <a:endParaRPr lang="en-US" dirty="0"/>
          </a:p>
          <a:p>
            <a:pPr marL="285750" indent="-285750">
              <a:buFont typeface="Arial" panose="020B0604020202020204" pitchFamily="34" charset="0"/>
              <a:buChar char="•"/>
            </a:pPr>
            <a:r>
              <a:rPr lang="en-US" dirty="0" smtClean="0"/>
              <a:t>Infection </a:t>
            </a:r>
            <a:r>
              <a:rPr lang="en-US" dirty="0"/>
              <a:t>at the incision site or in the brain</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411373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762000"/>
            <a:ext cx="9220200" cy="707886"/>
          </a:xfrm>
          <a:prstGeom prst="rect">
            <a:avLst/>
          </a:prstGeom>
        </p:spPr>
        <p:txBody>
          <a:bodyPr wrap="square">
            <a:spAutoFit/>
          </a:bodyPr>
          <a:lstStyle/>
          <a:p>
            <a:r>
              <a:rPr lang="en-US" sz="2000" b="1" cap="all" dirty="0">
                <a:solidFill>
                  <a:srgbClr val="0070C0"/>
                </a:solidFill>
                <a:latin typeface="Lato"/>
              </a:rPr>
              <a:t>9</a:t>
            </a:r>
            <a:r>
              <a:rPr lang="en-US" sz="2000" b="1" cap="all" dirty="0" smtClean="0">
                <a:solidFill>
                  <a:srgbClr val="0070C0"/>
                </a:solidFill>
                <a:latin typeface="Lato"/>
              </a:rPr>
              <a:t>.	RECOVERY </a:t>
            </a:r>
            <a:r>
              <a:rPr lang="en-US" sz="2000" b="1" cap="all" dirty="0">
                <a:solidFill>
                  <a:srgbClr val="0070C0"/>
                </a:solidFill>
                <a:latin typeface="Lato"/>
              </a:rPr>
              <a:t>AND AFTERCARE (DIET AND NUTRITION TO </a:t>
            </a:r>
            <a:r>
              <a:rPr lang="en-US" sz="2000" b="1" cap="all" dirty="0" smtClean="0">
                <a:solidFill>
                  <a:srgbClr val="0070C0"/>
                </a:solidFill>
                <a:latin typeface="Lato"/>
              </a:rPr>
              <a:t>	FOLLOW</a:t>
            </a:r>
            <a:r>
              <a:rPr lang="en-US" sz="2000" b="1" cap="all" dirty="0">
                <a:solidFill>
                  <a:srgbClr val="0070C0"/>
                </a:solidFill>
                <a:latin typeface="Lato"/>
              </a:rPr>
              <a:t>)</a:t>
            </a:r>
          </a:p>
        </p:txBody>
      </p:sp>
      <p:sp>
        <p:nvSpPr>
          <p:cNvPr id="3" name="Rectangle 2"/>
          <p:cNvSpPr/>
          <p:nvPr/>
        </p:nvSpPr>
        <p:spPr>
          <a:xfrm>
            <a:off x="2514600" y="1469886"/>
            <a:ext cx="8686800" cy="4678204"/>
          </a:xfrm>
          <a:prstGeom prst="rect">
            <a:avLst/>
          </a:prstGeom>
        </p:spPr>
        <p:txBody>
          <a:bodyPr wrap="square">
            <a:spAutoFit/>
          </a:bodyPr>
          <a:lstStyle/>
          <a:p>
            <a:r>
              <a:rPr lang="en-US" sz="2000" dirty="0">
                <a:latin typeface="Lato"/>
              </a:rPr>
              <a:t>Your diet and nutrition have a significant impact on your recovery after brain </a:t>
            </a:r>
            <a:r>
              <a:rPr lang="en-US" sz="2000" dirty="0" err="1">
                <a:latin typeface="Lato"/>
              </a:rPr>
              <a:t>tumour</a:t>
            </a:r>
            <a:r>
              <a:rPr lang="en-US" sz="2000" dirty="0">
                <a:latin typeface="Lato"/>
              </a:rPr>
              <a:t> surgery. Eating healthy, nutritious food can help you heal faster and prevent complications like high blood sugar or constipation. Here are some tips that will help</a:t>
            </a:r>
            <a:r>
              <a:rPr lang="en-US" sz="2000" dirty="0" smtClean="0">
                <a:latin typeface="Lato"/>
              </a:rPr>
              <a:t>:</a:t>
            </a:r>
          </a:p>
          <a:p>
            <a:endParaRPr lang="en-US" sz="2000" dirty="0">
              <a:latin typeface="Lato"/>
            </a:endParaRPr>
          </a:p>
          <a:p>
            <a:pPr>
              <a:buFont typeface="Arial" panose="020B0604020202020204" pitchFamily="34" charset="0"/>
              <a:buChar char="•"/>
            </a:pPr>
            <a:r>
              <a:rPr lang="en-US" dirty="0">
                <a:solidFill>
                  <a:srgbClr val="666666"/>
                </a:solidFill>
                <a:latin typeface="Lato"/>
              </a:rPr>
              <a:t>Have smaller and more frequent meals instead of 3 large meals a day.</a:t>
            </a:r>
          </a:p>
          <a:p>
            <a:pPr>
              <a:buFont typeface="Arial" panose="020B0604020202020204" pitchFamily="34" charset="0"/>
              <a:buChar char="•"/>
            </a:pPr>
            <a:r>
              <a:rPr lang="en-US" dirty="0">
                <a:solidFill>
                  <a:srgbClr val="666666"/>
                </a:solidFill>
                <a:latin typeface="Lato"/>
              </a:rPr>
              <a:t>Avoid hot, spicy food.</a:t>
            </a:r>
          </a:p>
          <a:p>
            <a:pPr>
              <a:buFont typeface="Arial" panose="020B0604020202020204" pitchFamily="34" charset="0"/>
              <a:buChar char="•"/>
            </a:pPr>
            <a:r>
              <a:rPr lang="en-US" dirty="0">
                <a:solidFill>
                  <a:srgbClr val="666666"/>
                </a:solidFill>
                <a:latin typeface="Lato"/>
              </a:rPr>
              <a:t>Avoid greasy and oily food, fried stuff, and sweets.</a:t>
            </a:r>
          </a:p>
          <a:p>
            <a:pPr>
              <a:buFont typeface="Arial" panose="020B0604020202020204" pitchFamily="34" charset="0"/>
              <a:buChar char="•"/>
            </a:pPr>
            <a:r>
              <a:rPr lang="en-US" dirty="0">
                <a:solidFill>
                  <a:srgbClr val="666666"/>
                </a:solidFill>
                <a:latin typeface="Lato"/>
              </a:rPr>
              <a:t>Remain upright for at least an hour after you eat.</a:t>
            </a:r>
          </a:p>
          <a:p>
            <a:pPr>
              <a:buFont typeface="Arial" panose="020B0604020202020204" pitchFamily="34" charset="0"/>
              <a:buChar char="•"/>
            </a:pPr>
            <a:r>
              <a:rPr lang="en-US" dirty="0">
                <a:solidFill>
                  <a:srgbClr val="666666"/>
                </a:solidFill>
                <a:latin typeface="Lato"/>
              </a:rPr>
              <a:t>Have water between meals to stay hydrated, but do not drink too much water while eating.</a:t>
            </a:r>
          </a:p>
          <a:p>
            <a:pPr>
              <a:buFont typeface="Arial" panose="020B0604020202020204" pitchFamily="34" charset="0"/>
              <a:buChar char="•"/>
            </a:pPr>
            <a:r>
              <a:rPr lang="en-US" dirty="0">
                <a:solidFill>
                  <a:srgbClr val="666666"/>
                </a:solidFill>
                <a:latin typeface="Lato"/>
              </a:rPr>
              <a:t>Initially, eat soft, easily digestible, bland foods.</a:t>
            </a:r>
          </a:p>
          <a:p>
            <a:pPr>
              <a:buFont typeface="Arial" panose="020B0604020202020204" pitchFamily="34" charset="0"/>
              <a:buChar char="•"/>
            </a:pPr>
            <a:r>
              <a:rPr lang="en-US" dirty="0">
                <a:solidFill>
                  <a:srgbClr val="666666"/>
                </a:solidFill>
                <a:latin typeface="Lato"/>
              </a:rPr>
              <a:t>Eat foods containing </a:t>
            </a:r>
            <a:r>
              <a:rPr lang="en-US" dirty="0" err="1">
                <a:solidFill>
                  <a:srgbClr val="666666"/>
                </a:solidFill>
                <a:latin typeface="Lato"/>
              </a:rPr>
              <a:t>fibre</a:t>
            </a:r>
            <a:r>
              <a:rPr lang="en-US" dirty="0">
                <a:solidFill>
                  <a:srgbClr val="666666"/>
                </a:solidFill>
                <a:latin typeface="Lato"/>
              </a:rPr>
              <a:t>, like fresh fruits and vegetables, and whole grains.</a:t>
            </a:r>
          </a:p>
          <a:p>
            <a:pPr>
              <a:buFont typeface="Arial" panose="020B0604020202020204" pitchFamily="34" charset="0"/>
              <a:buChar char="•"/>
            </a:pPr>
            <a:r>
              <a:rPr lang="en-US" dirty="0">
                <a:solidFill>
                  <a:srgbClr val="666666"/>
                </a:solidFill>
                <a:latin typeface="Lato"/>
              </a:rPr>
              <a:t>Avoid constipation-inducing foods, such as processed foods, dried fruits, red meat, too much dairy, and sweets.</a:t>
            </a:r>
          </a:p>
          <a:p>
            <a:pPr>
              <a:buFont typeface="Arial" panose="020B0604020202020204" pitchFamily="34" charset="0"/>
              <a:buChar char="•"/>
            </a:pPr>
            <a:r>
              <a:rPr lang="en-US" dirty="0">
                <a:solidFill>
                  <a:srgbClr val="666666"/>
                </a:solidFill>
                <a:latin typeface="Lato"/>
              </a:rPr>
              <a:t>Have lean protein like chicken, fish, nuts, tofu, and beans.</a:t>
            </a:r>
          </a:p>
        </p:txBody>
      </p:sp>
    </p:spTree>
    <p:extLst>
      <p:ext uri="{BB962C8B-B14F-4D97-AF65-F5344CB8AC3E}">
        <p14:creationId xmlns:p14="http://schemas.microsoft.com/office/powerpoint/2010/main" val="107957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85800"/>
            <a:ext cx="2133599" cy="442690"/>
          </a:xfrm>
        </p:spPr>
        <p:txBody>
          <a:bodyPr>
            <a:normAutofit/>
          </a:bodyPr>
          <a:lstStyle/>
          <a:p>
            <a:r>
              <a:rPr lang="en-US" sz="2000" dirty="0" smtClean="0">
                <a:solidFill>
                  <a:srgbClr val="0070C0"/>
                </a:solidFill>
              </a:rPr>
              <a:t>ABSTRACT</a:t>
            </a:r>
            <a:endParaRPr lang="en-IN" sz="2000" dirty="0">
              <a:solidFill>
                <a:srgbClr val="0070C0"/>
              </a:solidFill>
            </a:endParaRPr>
          </a:p>
        </p:txBody>
      </p:sp>
      <p:sp>
        <p:nvSpPr>
          <p:cNvPr id="3" name="Content Placeholder 2"/>
          <p:cNvSpPr>
            <a:spLocks noGrp="1"/>
          </p:cNvSpPr>
          <p:nvPr>
            <p:ph idx="1"/>
          </p:nvPr>
        </p:nvSpPr>
        <p:spPr>
          <a:xfrm>
            <a:off x="1600200" y="1371600"/>
            <a:ext cx="9904412" cy="4539622"/>
          </a:xfrm>
        </p:spPr>
        <p:txBody>
          <a:bodyPr>
            <a:normAutofit/>
          </a:bodyPr>
          <a:lstStyle/>
          <a:p>
            <a:pPr>
              <a:buFont typeface="Arial" panose="020B0604020202020204" pitchFamily="34" charset="0"/>
              <a:buChar char="•"/>
            </a:pPr>
            <a:r>
              <a:rPr lang="en-US" dirty="0" smtClean="0">
                <a:solidFill>
                  <a:schemeClr val="bg1">
                    <a:lumMod val="50000"/>
                  </a:schemeClr>
                </a:solidFill>
              </a:rPr>
              <a:t> Brain </a:t>
            </a:r>
            <a:r>
              <a:rPr lang="en-US" dirty="0">
                <a:solidFill>
                  <a:schemeClr val="bg1">
                    <a:lumMod val="50000"/>
                  </a:schemeClr>
                </a:solidFill>
              </a:rPr>
              <a:t>tumor detection and classification is that the most troublesome and tedious task within the space of </a:t>
            </a:r>
            <a:r>
              <a:rPr lang="en-US" dirty="0" err="1">
                <a:solidFill>
                  <a:schemeClr val="bg1">
                    <a:lumMod val="50000"/>
                  </a:schemeClr>
                </a:solidFill>
              </a:rPr>
              <a:t>medicative</a:t>
            </a:r>
            <a:r>
              <a:rPr lang="en-US" dirty="0">
                <a:solidFill>
                  <a:schemeClr val="bg1">
                    <a:lumMod val="50000"/>
                  </a:schemeClr>
                </a:solidFill>
              </a:rPr>
              <a:t> image getting ready.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Magnetic </a:t>
            </a:r>
            <a:r>
              <a:rPr lang="en-US" dirty="0">
                <a:solidFill>
                  <a:schemeClr val="bg1">
                    <a:lumMod val="50000"/>
                  </a:schemeClr>
                </a:solidFill>
              </a:rPr>
              <a:t>resonance imaging </a:t>
            </a:r>
            <a:r>
              <a:rPr lang="en-US" dirty="0" smtClean="0">
                <a:solidFill>
                  <a:schemeClr val="bg1">
                    <a:lumMod val="50000"/>
                  </a:schemeClr>
                </a:solidFill>
              </a:rPr>
              <a:t>(MRI) </a:t>
            </a:r>
            <a:r>
              <a:rPr lang="en-US" dirty="0">
                <a:solidFill>
                  <a:schemeClr val="bg1">
                    <a:lumMod val="50000"/>
                  </a:schemeClr>
                </a:solidFill>
              </a:rPr>
              <a:t>may be a </a:t>
            </a:r>
            <a:r>
              <a:rPr lang="en-US" dirty="0" err="1">
                <a:solidFill>
                  <a:schemeClr val="bg1">
                    <a:lumMod val="50000"/>
                  </a:schemeClr>
                </a:solidFill>
              </a:rPr>
              <a:t>medicative</a:t>
            </a:r>
            <a:r>
              <a:rPr lang="en-US" dirty="0">
                <a:solidFill>
                  <a:schemeClr val="bg1">
                    <a:lumMod val="50000"/>
                  </a:schemeClr>
                </a:solidFill>
              </a:rPr>
              <a:t> procedure, typically adopted by the medical specialist for illustration of inner structure of the build with no surgery.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Magnetic </a:t>
            </a:r>
            <a:r>
              <a:rPr lang="en-US" dirty="0">
                <a:solidFill>
                  <a:schemeClr val="bg1">
                    <a:lumMod val="50000"/>
                  </a:schemeClr>
                </a:solidFill>
              </a:rPr>
              <a:t>resonance imaging provides long information concerning the human delicate tissue, that helps within the conclusion of brain tumor.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MRI paper </a:t>
            </a:r>
            <a:r>
              <a:rPr lang="en-US" dirty="0">
                <a:solidFill>
                  <a:schemeClr val="bg1">
                    <a:lumMod val="50000"/>
                  </a:schemeClr>
                </a:solidFill>
              </a:rPr>
              <a:t>is concentrated towards the look of Associate in Nursing best and additional correct approach for the detection of neoplasm from brain </a:t>
            </a:r>
            <a:r>
              <a:rPr lang="en-US" dirty="0" smtClean="0">
                <a:solidFill>
                  <a:schemeClr val="bg1">
                    <a:lumMod val="50000"/>
                  </a:schemeClr>
                </a:solidFill>
              </a:rPr>
              <a:t>MRI scans </a:t>
            </a:r>
            <a:r>
              <a:rPr lang="en-US" dirty="0">
                <a:solidFill>
                  <a:schemeClr val="bg1">
                    <a:lumMod val="50000"/>
                  </a:schemeClr>
                </a:solidFill>
              </a:rPr>
              <a:t>and if it confirms the presence of tumor then it's focused on evaluating its stage, i.e., benign or malignant.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Keywords</a:t>
            </a:r>
            <a:r>
              <a:rPr lang="en-US" dirty="0">
                <a:solidFill>
                  <a:schemeClr val="bg1">
                    <a:lumMod val="50000"/>
                  </a:schemeClr>
                </a:solidFill>
              </a:rPr>
              <a:t>: Image Segmentation, Support Vector Machine, Self-</a:t>
            </a:r>
            <a:r>
              <a:rPr lang="en-US" dirty="0" err="1">
                <a:solidFill>
                  <a:schemeClr val="bg1">
                    <a:lumMod val="50000"/>
                  </a:schemeClr>
                </a:solidFill>
              </a:rPr>
              <a:t>Organiz</a:t>
            </a:r>
            <a:endParaRPr lang="en-IN" dirty="0">
              <a:solidFill>
                <a:schemeClr val="bg1">
                  <a:lumMod val="50000"/>
                </a:schemeClr>
              </a:solidFill>
            </a:endParaRPr>
          </a:p>
        </p:txBody>
      </p:sp>
    </p:spTree>
    <p:extLst>
      <p:ext uri="{BB962C8B-B14F-4D97-AF65-F5344CB8AC3E}">
        <p14:creationId xmlns:p14="http://schemas.microsoft.com/office/powerpoint/2010/main" val="3146726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600200"/>
            <a:ext cx="10439400" cy="5078313"/>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50000"/>
                  </a:schemeClr>
                </a:solidFill>
              </a:rPr>
              <a:t>In </a:t>
            </a:r>
            <a:r>
              <a:rPr lang="en-US" dirty="0">
                <a:solidFill>
                  <a:schemeClr val="bg1">
                    <a:lumMod val="50000"/>
                  </a:schemeClr>
                </a:solidFill>
              </a:rPr>
              <a:t>this project we have automated the diagnosis procedure for the brain tumor detection by the use of image processing. Apart from several existing brain tumor segmentation and detection methodology are present for MRI of brain image our project has proved to provide an aver all accuracy by </a:t>
            </a:r>
            <a:r>
              <a:rPr lang="en-US" dirty="0" err="1">
                <a:solidFill>
                  <a:schemeClr val="bg1">
                    <a:lumMod val="50000"/>
                  </a:schemeClr>
                </a:solidFill>
              </a:rPr>
              <a:t>upto</a:t>
            </a:r>
            <a:r>
              <a:rPr lang="en-US" dirty="0">
                <a:solidFill>
                  <a:schemeClr val="bg1">
                    <a:lumMod val="50000"/>
                  </a:schemeClr>
                </a:solidFill>
              </a:rPr>
              <a:t> 97</a:t>
            </a:r>
            <a:r>
              <a:rPr lang="en-US" dirty="0" smtClean="0">
                <a:solidFill>
                  <a:schemeClr val="bg1">
                    <a:lumMod val="50000"/>
                  </a:schemeClr>
                </a:solidFill>
              </a:rPr>
              <a:t>%. </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All </a:t>
            </a:r>
            <a:r>
              <a:rPr lang="en-US" dirty="0">
                <a:solidFill>
                  <a:schemeClr val="bg1">
                    <a:lumMod val="50000"/>
                  </a:schemeClr>
                </a:solidFill>
              </a:rPr>
              <a:t>the steps for detecting brain tumor that have been discussed </a:t>
            </a:r>
            <a:r>
              <a:rPr lang="en-US" dirty="0" smtClean="0">
                <a:solidFill>
                  <a:schemeClr val="bg1">
                    <a:lumMod val="50000"/>
                  </a:schemeClr>
                </a:solidFill>
              </a:rPr>
              <a:t>starting </a:t>
            </a:r>
            <a:r>
              <a:rPr lang="en-US" dirty="0">
                <a:solidFill>
                  <a:schemeClr val="bg1">
                    <a:lumMod val="50000"/>
                  </a:schemeClr>
                </a:solidFill>
              </a:rPr>
              <a:t>from </a:t>
            </a:r>
            <a:r>
              <a:rPr lang="en-US" dirty="0" smtClean="0">
                <a:solidFill>
                  <a:schemeClr val="bg1">
                    <a:lumMod val="50000"/>
                  </a:schemeClr>
                </a:solidFill>
              </a:rPr>
              <a:t>MRI </a:t>
            </a:r>
            <a:r>
              <a:rPr lang="en-US" dirty="0">
                <a:solidFill>
                  <a:schemeClr val="bg1">
                    <a:lumMod val="50000"/>
                  </a:schemeClr>
                </a:solidFill>
              </a:rPr>
              <a:t>image acquisition ,pre-processing steps to successfully classification of the tumor using the two segmentation techniques is been done. </a:t>
            </a:r>
            <a:endParaRPr lang="en-US" dirty="0" smtClean="0">
              <a:solidFill>
                <a:schemeClr val="bg1">
                  <a:lumMod val="50000"/>
                </a:schemeClr>
              </a:solidFill>
            </a:endParaRPr>
          </a:p>
          <a:p>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Pre-processing </a:t>
            </a:r>
            <a:r>
              <a:rPr lang="en-US" dirty="0">
                <a:solidFill>
                  <a:schemeClr val="bg1">
                    <a:lumMod val="50000"/>
                  </a:schemeClr>
                </a:solidFill>
              </a:rPr>
              <a:t>involves operations like wavelet based methods has been discussed. Quality enhancement and filtering are important because edge sharpening, enhancement, noise removal and undesirable background removal are improved the image quality as well as the detection procedure. </a:t>
            </a:r>
            <a:endParaRPr lang="en-US" dirty="0" smtClean="0">
              <a:solidFill>
                <a:schemeClr val="bg1">
                  <a:lumMod val="50000"/>
                </a:schemeClr>
              </a:solidFill>
            </a:endParaRPr>
          </a:p>
          <a:p>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Among </a:t>
            </a:r>
            <a:r>
              <a:rPr lang="en-US" dirty="0">
                <a:solidFill>
                  <a:schemeClr val="bg1">
                    <a:lumMod val="50000"/>
                  </a:schemeClr>
                </a:solidFill>
              </a:rPr>
              <a:t>the different filtering technique, Gaussian filter suppressed the noise without blurring the edges and it is better outlier without reducing sharpness of the images. reduces the </a:t>
            </a:r>
            <a:r>
              <a:rPr lang="en-US" dirty="0" smtClean="0">
                <a:solidFill>
                  <a:schemeClr val="bg1">
                    <a:lumMod val="50000"/>
                  </a:schemeClr>
                </a:solidFill>
              </a:rPr>
              <a:t>noise, enhance </a:t>
            </a:r>
            <a:r>
              <a:rPr lang="en-US" dirty="0">
                <a:solidFill>
                  <a:schemeClr val="bg1">
                    <a:lumMod val="50000"/>
                  </a:schemeClr>
                </a:solidFill>
              </a:rPr>
              <a:t>the image quality and computationally more efficient than other filtering methodology. After the image quality improvement and noise reduction discussed here, segmentation methodology for a brain tumor from MRI of brain image is been used. </a:t>
            </a:r>
            <a:endParaRPr lang="en-US" dirty="0" smtClean="0">
              <a:solidFill>
                <a:schemeClr val="bg1">
                  <a:lumMod val="50000"/>
                </a:schemeClr>
              </a:solidFill>
            </a:endParaRPr>
          </a:p>
          <a:p>
            <a:endParaRPr lang="en-US" dirty="0">
              <a:solidFill>
                <a:schemeClr val="bg1">
                  <a:lumMod val="50000"/>
                </a:schemeClr>
              </a:solidFill>
            </a:endParaRPr>
          </a:p>
        </p:txBody>
      </p:sp>
      <p:sp>
        <p:nvSpPr>
          <p:cNvPr id="3" name="Rectangle 2"/>
          <p:cNvSpPr/>
          <p:nvPr/>
        </p:nvSpPr>
        <p:spPr>
          <a:xfrm>
            <a:off x="2005070" y="838200"/>
            <a:ext cx="1574726" cy="400110"/>
          </a:xfrm>
          <a:prstGeom prst="rect">
            <a:avLst/>
          </a:prstGeom>
        </p:spPr>
        <p:txBody>
          <a:bodyPr wrap="none">
            <a:spAutoFit/>
          </a:bodyPr>
          <a:lstStyle/>
          <a:p>
            <a:r>
              <a:rPr lang="en-US" sz="2000" dirty="0">
                <a:solidFill>
                  <a:srgbClr val="0070C0"/>
                </a:solidFill>
              </a:rPr>
              <a:t>CONCLUSION</a:t>
            </a:r>
            <a:endParaRPr lang="en-IN" sz="2000" dirty="0">
              <a:solidFill>
                <a:srgbClr val="0070C0"/>
              </a:solidFill>
            </a:endParaRPr>
          </a:p>
        </p:txBody>
      </p:sp>
    </p:spTree>
    <p:extLst>
      <p:ext uri="{BB962C8B-B14F-4D97-AF65-F5344CB8AC3E}">
        <p14:creationId xmlns:p14="http://schemas.microsoft.com/office/powerpoint/2010/main" val="371249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219200"/>
            <a:ext cx="9829800" cy="452431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rPr>
              <a:t>Classification based segmentation segment tumor accurately and manufacture sensible results for big information set however undesirable </a:t>
            </a:r>
            <a:r>
              <a:rPr lang="en-US" dirty="0" err="1">
                <a:solidFill>
                  <a:schemeClr val="bg1">
                    <a:lumMod val="50000"/>
                  </a:schemeClr>
                </a:solidFill>
              </a:rPr>
              <a:t>behaviours</a:t>
            </a:r>
            <a:r>
              <a:rPr lang="en-US" dirty="0">
                <a:solidFill>
                  <a:schemeClr val="bg1">
                    <a:lumMod val="50000"/>
                  </a:schemeClr>
                </a:solidFill>
              </a:rPr>
              <a:t> can occur in case wherever a category is unrepresented in training data. </a:t>
            </a:r>
            <a:endParaRPr lang="en-US" dirty="0" smtClean="0">
              <a:solidFill>
                <a:schemeClr val="bg1">
                  <a:lumMod val="50000"/>
                </a:schemeClr>
              </a:solidFill>
            </a:endParaRP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Clustered </a:t>
            </a:r>
            <a:r>
              <a:rPr lang="en-US" dirty="0">
                <a:solidFill>
                  <a:schemeClr val="bg1">
                    <a:lumMod val="50000"/>
                  </a:schemeClr>
                </a:solidFill>
              </a:rPr>
              <a:t>based segmentation performs is straight forward, quick and manufacture sensible results for non-noise image except for noise pictures it leads to serious inaccuracy within the segmentation </a:t>
            </a:r>
            <a:r>
              <a:rPr lang="en-US" dirty="0" smtClean="0">
                <a:solidFill>
                  <a:schemeClr val="bg1">
                    <a:lumMod val="50000"/>
                  </a:schemeClr>
                </a:solidFill>
              </a:rPr>
              <a:t>.</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 </a:t>
            </a:r>
            <a:r>
              <a:rPr lang="en-US" dirty="0">
                <a:solidFill>
                  <a:schemeClr val="bg1">
                    <a:lumMod val="50000"/>
                  </a:schemeClr>
                </a:solidFill>
              </a:rPr>
              <a:t>In neural network based segmentation perform better on noise field and no need of assumption of any fundamental data allocation but learning process is one of the great disadvantages of it. </a:t>
            </a:r>
            <a:endParaRPr lang="en-US" dirty="0" smtClean="0">
              <a:solidFill>
                <a:schemeClr val="bg1">
                  <a:lumMod val="50000"/>
                </a:schemeClr>
              </a:solidFill>
            </a:endParaRP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In </a:t>
            </a:r>
            <a:r>
              <a:rPr lang="en-US" dirty="0">
                <a:solidFill>
                  <a:schemeClr val="bg1">
                    <a:lumMod val="50000"/>
                  </a:schemeClr>
                </a:solidFill>
              </a:rPr>
              <a:t>spite of several dealing of problems, an </a:t>
            </a:r>
            <a:r>
              <a:rPr lang="en-US" dirty="0" err="1">
                <a:solidFill>
                  <a:schemeClr val="bg1">
                    <a:lumMod val="50000"/>
                  </a:schemeClr>
                </a:solidFill>
              </a:rPr>
              <a:t>automization</a:t>
            </a:r>
            <a:r>
              <a:rPr lang="en-US" dirty="0">
                <a:solidFill>
                  <a:schemeClr val="bg1">
                    <a:lumMod val="50000"/>
                  </a:schemeClr>
                </a:solidFill>
              </a:rPr>
              <a:t> of brain tumor segmentation using combination of threshold based and classification with SVM and SOM overcame the problems and gives effective and accurate results for brain tumor detection. </a:t>
            </a:r>
            <a:endParaRPr lang="en-US" dirty="0" smtClean="0">
              <a:solidFill>
                <a:schemeClr val="bg1">
                  <a:lumMod val="50000"/>
                </a:schemeClr>
              </a:solidFill>
            </a:endParaRP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These </a:t>
            </a:r>
            <a:r>
              <a:rPr lang="en-US" dirty="0">
                <a:solidFill>
                  <a:schemeClr val="bg1">
                    <a:lumMod val="50000"/>
                  </a:schemeClr>
                </a:solidFill>
              </a:rPr>
              <a:t>classification methods are able to firstly detect weather there is tumor or not and if it is there then they are able to determine weather the tumor is benign or malignant type.</a:t>
            </a:r>
            <a:endParaRPr lang="en-IN" dirty="0">
              <a:solidFill>
                <a:schemeClr val="bg1">
                  <a:lumMod val="50000"/>
                </a:schemeClr>
              </a:solidFill>
            </a:endParaRPr>
          </a:p>
        </p:txBody>
      </p:sp>
    </p:spTree>
    <p:extLst>
      <p:ext uri="{BB962C8B-B14F-4D97-AF65-F5344CB8AC3E}">
        <p14:creationId xmlns:p14="http://schemas.microsoft.com/office/powerpoint/2010/main" val="3442674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762000"/>
            <a:ext cx="1436612" cy="400110"/>
          </a:xfrm>
          <a:prstGeom prst="rect">
            <a:avLst/>
          </a:prstGeom>
        </p:spPr>
        <p:txBody>
          <a:bodyPr wrap="none">
            <a:spAutoFit/>
          </a:bodyPr>
          <a:lstStyle/>
          <a:p>
            <a:r>
              <a:rPr lang="en-IN" sz="2000" dirty="0">
                <a:solidFill>
                  <a:srgbClr val="0070C0"/>
                </a:solidFill>
              </a:rPr>
              <a:t>REFERENCE</a:t>
            </a:r>
            <a:r>
              <a:rPr lang="en-IN" dirty="0"/>
              <a:t> </a:t>
            </a:r>
          </a:p>
        </p:txBody>
      </p:sp>
      <p:sp>
        <p:nvSpPr>
          <p:cNvPr id="3" name="Rectangle 2"/>
          <p:cNvSpPr/>
          <p:nvPr/>
        </p:nvSpPr>
        <p:spPr>
          <a:xfrm>
            <a:off x="1905000" y="1295400"/>
            <a:ext cx="9296400" cy="5078313"/>
          </a:xfrm>
          <a:prstGeom prst="rect">
            <a:avLst/>
          </a:prstGeom>
        </p:spPr>
        <p:txBody>
          <a:bodyPr wrap="square">
            <a:spAutoFit/>
          </a:bodyPr>
          <a:lstStyle/>
          <a:p>
            <a:pPr marL="285750" indent="-285750">
              <a:buFont typeface="Wingdings" panose="05000000000000000000" pitchFamily="2" charset="2"/>
              <a:buChar char="Ø"/>
            </a:pPr>
            <a:r>
              <a:rPr lang="en-IN" dirty="0" err="1" smtClean="0">
                <a:solidFill>
                  <a:schemeClr val="bg1">
                    <a:lumMod val="50000"/>
                  </a:schemeClr>
                </a:solidFill>
              </a:rPr>
              <a:t>Sijbers</a:t>
            </a:r>
            <a:r>
              <a:rPr lang="en-IN" dirty="0" smtClean="0">
                <a:solidFill>
                  <a:schemeClr val="bg1">
                    <a:lumMod val="50000"/>
                  </a:schemeClr>
                </a:solidFill>
              </a:rPr>
              <a:t> </a:t>
            </a:r>
            <a:r>
              <a:rPr lang="en-IN" dirty="0">
                <a:solidFill>
                  <a:schemeClr val="bg1">
                    <a:lumMod val="50000"/>
                  </a:schemeClr>
                </a:solidFill>
              </a:rPr>
              <a:t>J et al (1998), “Estimation of the noise in magnitude MR images”, </a:t>
            </a:r>
            <a:r>
              <a:rPr lang="en-IN" dirty="0" err="1">
                <a:solidFill>
                  <a:schemeClr val="bg1">
                    <a:lumMod val="50000"/>
                  </a:schemeClr>
                </a:solidFill>
              </a:rPr>
              <a:t>Magn</a:t>
            </a:r>
            <a:r>
              <a:rPr lang="en-IN" dirty="0">
                <a:solidFill>
                  <a:schemeClr val="bg1">
                    <a:lumMod val="50000"/>
                  </a:schemeClr>
                </a:solidFill>
              </a:rPr>
              <a:t> </a:t>
            </a:r>
            <a:r>
              <a:rPr lang="en-IN" dirty="0" err="1">
                <a:solidFill>
                  <a:schemeClr val="bg1">
                    <a:lumMod val="50000"/>
                  </a:schemeClr>
                </a:solidFill>
              </a:rPr>
              <a:t>Reson</a:t>
            </a:r>
            <a:r>
              <a:rPr lang="en-IN" dirty="0">
                <a:solidFill>
                  <a:schemeClr val="bg1">
                    <a:lumMod val="50000"/>
                  </a:schemeClr>
                </a:solidFill>
              </a:rPr>
              <a:t> Imaging 16(1):87–90.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An </a:t>
            </a:r>
            <a:r>
              <a:rPr lang="en-IN" dirty="0">
                <a:solidFill>
                  <a:schemeClr val="bg1">
                    <a:lumMod val="50000"/>
                  </a:schemeClr>
                </a:solidFill>
              </a:rPr>
              <a:t>S, An D (1984) Stochastic relaxation, Gibbs distributions, and the Bayesian restoration of images. IEEE Trans Pattern Anal Mach </a:t>
            </a:r>
            <a:r>
              <a:rPr lang="en-IN" dirty="0" err="1">
                <a:solidFill>
                  <a:schemeClr val="bg1">
                    <a:lumMod val="50000"/>
                  </a:schemeClr>
                </a:solidFill>
              </a:rPr>
              <a:t>Intell</a:t>
            </a:r>
            <a:r>
              <a:rPr lang="en-IN" dirty="0">
                <a:solidFill>
                  <a:schemeClr val="bg1">
                    <a:lumMod val="50000"/>
                  </a:schemeClr>
                </a:solidFill>
              </a:rPr>
              <a:t> 6:721–741 </a:t>
            </a:r>
          </a:p>
          <a:p>
            <a:pPr marL="285750" indent="-285750">
              <a:buFont typeface="Wingdings" panose="05000000000000000000" pitchFamily="2" charset="2"/>
              <a:buChar char="Ø"/>
            </a:pPr>
            <a:endParaRPr lang="en-IN" dirty="0" smtClean="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 </a:t>
            </a:r>
            <a:r>
              <a:rPr lang="en-IN" dirty="0">
                <a:solidFill>
                  <a:schemeClr val="bg1">
                    <a:lumMod val="50000"/>
                  </a:schemeClr>
                </a:solidFill>
              </a:rPr>
              <a:t>Nowak RD (1999) Wavelet-based </a:t>
            </a:r>
            <a:r>
              <a:rPr lang="en-IN" dirty="0" err="1">
                <a:solidFill>
                  <a:schemeClr val="bg1">
                    <a:lumMod val="50000"/>
                  </a:schemeClr>
                </a:solidFill>
              </a:rPr>
              <a:t>Rician</a:t>
            </a:r>
            <a:r>
              <a:rPr lang="en-IN" dirty="0">
                <a:solidFill>
                  <a:schemeClr val="bg1">
                    <a:lumMod val="50000"/>
                  </a:schemeClr>
                </a:solidFill>
              </a:rPr>
              <a:t> noise removal for magnetic resonance imaging. IEEE Trans Image Process 8(10):1408–1419.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a:t>
            </a:r>
            <a:r>
              <a:rPr lang="en-IN" dirty="0">
                <a:solidFill>
                  <a:schemeClr val="bg1">
                    <a:lumMod val="50000"/>
                  </a:schemeClr>
                </a:solidFill>
              </a:rPr>
              <a:t>4].https://www.researchgate.net/deref/http%3A%2F%2Fdicom.nema.org%2Fmedical%2Fdi com%2Fcurrent%2Foutpu t%2Fchtml %2Fpart12%2Fchapter_K.html </a:t>
            </a:r>
          </a:p>
          <a:p>
            <a:pPr marL="285750" indent="-285750">
              <a:buFont typeface="Wingdings" panose="05000000000000000000" pitchFamily="2" charset="2"/>
              <a:buChar char="Ø"/>
            </a:pPr>
            <a:endParaRPr lang="en-IN" dirty="0" smtClean="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National </a:t>
            </a:r>
            <a:r>
              <a:rPr lang="en-IN" dirty="0">
                <a:solidFill>
                  <a:schemeClr val="bg1">
                    <a:lumMod val="50000"/>
                  </a:schemeClr>
                </a:solidFill>
              </a:rPr>
              <a:t>institute of biomedical imaging and bioengineering (https://www.nibib.nih.gov/scienceeducation/science-topics/magnetic-resonance-imagingmri).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err="1" smtClean="0">
                <a:solidFill>
                  <a:schemeClr val="bg1">
                    <a:lumMod val="50000"/>
                  </a:schemeClr>
                </a:solidFill>
              </a:rPr>
              <a:t>Amrutha</a:t>
            </a:r>
            <a:r>
              <a:rPr lang="en-IN" dirty="0" smtClean="0">
                <a:solidFill>
                  <a:schemeClr val="bg1">
                    <a:lumMod val="50000"/>
                  </a:schemeClr>
                </a:solidFill>
              </a:rPr>
              <a:t> </a:t>
            </a:r>
            <a:r>
              <a:rPr lang="en-IN" dirty="0">
                <a:solidFill>
                  <a:schemeClr val="bg1">
                    <a:lumMod val="50000"/>
                  </a:schemeClr>
                </a:solidFill>
              </a:rPr>
              <a:t>Ravi, “Medical Image Segmentation”, Computer Methods And Programs In Biomedicine 84 (2006) 63–65.</a:t>
            </a:r>
          </a:p>
        </p:txBody>
      </p:sp>
    </p:spTree>
    <p:extLst>
      <p:ext uri="{BB962C8B-B14F-4D97-AF65-F5344CB8AC3E}">
        <p14:creationId xmlns:p14="http://schemas.microsoft.com/office/powerpoint/2010/main" val="3632935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295400"/>
            <a:ext cx="10287000" cy="5355312"/>
          </a:xfrm>
          <a:prstGeom prst="rect">
            <a:avLst/>
          </a:prstGeom>
        </p:spPr>
        <p:txBody>
          <a:bodyPr wrap="square">
            <a:spAutoFit/>
          </a:bodyPr>
          <a:lstStyle/>
          <a:p>
            <a:pPr marL="285750" indent="-285750">
              <a:buFont typeface="Wingdings" panose="05000000000000000000" pitchFamily="2" charset="2"/>
              <a:buChar char="Ø"/>
            </a:pPr>
            <a:r>
              <a:rPr lang="en-IN" dirty="0" err="1" smtClean="0">
                <a:solidFill>
                  <a:schemeClr val="bg1">
                    <a:lumMod val="50000"/>
                  </a:schemeClr>
                </a:solidFill>
              </a:rPr>
              <a:t>MathWorks</a:t>
            </a:r>
            <a:r>
              <a:rPr lang="en-IN" dirty="0" smtClean="0">
                <a:solidFill>
                  <a:schemeClr val="bg1">
                    <a:lumMod val="50000"/>
                  </a:schemeClr>
                </a:solidFill>
              </a:rPr>
              <a:t>(https</a:t>
            </a:r>
            <a:r>
              <a:rPr lang="en-IN" dirty="0">
                <a:solidFill>
                  <a:schemeClr val="bg1">
                    <a:lumMod val="50000"/>
                  </a:schemeClr>
                </a:solidFill>
              </a:rPr>
              <a:t>://</a:t>
            </a:r>
            <a:r>
              <a:rPr lang="en-IN" dirty="0" smtClean="0">
                <a:solidFill>
                  <a:schemeClr val="bg1">
                    <a:lumMod val="50000"/>
                  </a:schemeClr>
                </a:solidFill>
              </a:rPr>
              <a:t>in.mathworks.com/help/wavelet/ug/lifting-method-for-constructingwavelets.html</a:t>
            </a:r>
            <a:r>
              <a:rPr lang="en-IN" dirty="0">
                <a:solidFill>
                  <a:schemeClr val="bg1">
                    <a:lumMod val="50000"/>
                  </a:schemeClr>
                </a:solidFill>
              </a:rPr>
              <a:t>). </a:t>
            </a:r>
            <a:endParaRPr lang="en-IN" dirty="0" smtClean="0">
              <a:solidFill>
                <a:schemeClr val="bg1">
                  <a:lumMod val="50000"/>
                </a:schemeClr>
              </a:solidFill>
            </a:endParaRPr>
          </a:p>
          <a:p>
            <a:endParaRPr lang="en-IN" dirty="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a:t>
            </a:r>
            <a:r>
              <a:rPr lang="en-IN" dirty="0">
                <a:solidFill>
                  <a:schemeClr val="bg1">
                    <a:lumMod val="50000"/>
                  </a:schemeClr>
                </a:solidFill>
              </a:rPr>
              <a:t>URL-in.mathworks.com/products/</a:t>
            </a:r>
            <a:r>
              <a:rPr lang="en-IN" dirty="0" err="1">
                <a:solidFill>
                  <a:schemeClr val="bg1">
                    <a:lumMod val="50000"/>
                  </a:schemeClr>
                </a:solidFill>
              </a:rPr>
              <a:t>matlab.html?s_tid</a:t>
            </a:r>
            <a:r>
              <a:rPr lang="en-IN" dirty="0">
                <a:solidFill>
                  <a:schemeClr val="bg1">
                    <a:lumMod val="50000"/>
                  </a:schemeClr>
                </a:solidFill>
              </a:rPr>
              <a:t>=</a:t>
            </a:r>
            <a:r>
              <a:rPr lang="en-IN" dirty="0" err="1">
                <a:solidFill>
                  <a:schemeClr val="bg1">
                    <a:lumMod val="50000"/>
                  </a:schemeClr>
                </a:solidFill>
              </a:rPr>
              <a:t>hp_ff_p_matlab</a:t>
            </a:r>
            <a:r>
              <a:rPr lang="en-IN" dirty="0">
                <a:solidFill>
                  <a:schemeClr val="bg1">
                    <a:lumMod val="50000"/>
                  </a:schemeClr>
                </a:solidFill>
              </a:rPr>
              <a:t>)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err="1" smtClean="0">
                <a:solidFill>
                  <a:schemeClr val="bg1">
                    <a:lumMod val="50000"/>
                  </a:schemeClr>
                </a:solidFill>
              </a:rPr>
              <a:t>Hava</a:t>
            </a:r>
            <a:r>
              <a:rPr lang="en-IN" dirty="0" smtClean="0">
                <a:solidFill>
                  <a:schemeClr val="bg1">
                    <a:lumMod val="50000"/>
                  </a:schemeClr>
                </a:solidFill>
              </a:rPr>
              <a:t> </a:t>
            </a:r>
            <a:r>
              <a:rPr lang="en-IN" dirty="0" err="1">
                <a:solidFill>
                  <a:schemeClr val="bg1">
                    <a:lumMod val="50000"/>
                  </a:schemeClr>
                </a:solidFill>
              </a:rPr>
              <a:t>T.siegelmann,Vladimir</a:t>
            </a:r>
            <a:r>
              <a:rPr lang="en-IN" dirty="0">
                <a:solidFill>
                  <a:schemeClr val="bg1">
                    <a:lumMod val="50000"/>
                  </a:schemeClr>
                </a:solidFill>
              </a:rPr>
              <a:t> </a:t>
            </a:r>
            <a:r>
              <a:rPr lang="en-IN" dirty="0" err="1">
                <a:solidFill>
                  <a:schemeClr val="bg1">
                    <a:lumMod val="50000"/>
                  </a:schemeClr>
                </a:solidFill>
              </a:rPr>
              <a:t>Vapnik,David</a:t>
            </a:r>
            <a:r>
              <a:rPr lang="en-IN" dirty="0">
                <a:solidFill>
                  <a:schemeClr val="bg1">
                    <a:lumMod val="50000"/>
                  </a:schemeClr>
                </a:solidFill>
              </a:rPr>
              <a:t> Horn ,</a:t>
            </a:r>
            <a:r>
              <a:rPr lang="en-IN" dirty="0" err="1">
                <a:solidFill>
                  <a:schemeClr val="bg1">
                    <a:lumMod val="50000"/>
                  </a:schemeClr>
                </a:solidFill>
              </a:rPr>
              <a:t>AsaBen-Hur</a:t>
            </a:r>
            <a:r>
              <a:rPr lang="en-IN" dirty="0">
                <a:solidFill>
                  <a:schemeClr val="bg1">
                    <a:lumMod val="50000"/>
                  </a:schemeClr>
                </a:solidFill>
              </a:rPr>
              <a:t>,”Support Vector </a:t>
            </a:r>
            <a:r>
              <a:rPr lang="en-IN" dirty="0" err="1">
                <a:solidFill>
                  <a:schemeClr val="bg1">
                    <a:lumMod val="50000"/>
                  </a:schemeClr>
                </a:solidFill>
              </a:rPr>
              <a:t>Clustering”,Journal</a:t>
            </a:r>
            <a:r>
              <a:rPr lang="en-IN" dirty="0">
                <a:solidFill>
                  <a:schemeClr val="bg1">
                    <a:lumMod val="50000"/>
                  </a:schemeClr>
                </a:solidFill>
              </a:rPr>
              <a:t> of Machine Learning Research 2(2001) 125-137.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Professor </a:t>
            </a:r>
            <a:r>
              <a:rPr lang="en-IN" dirty="0" err="1">
                <a:solidFill>
                  <a:schemeClr val="bg1">
                    <a:lumMod val="50000"/>
                  </a:schemeClr>
                </a:solidFill>
              </a:rPr>
              <a:t>Teuvo</a:t>
            </a:r>
            <a:r>
              <a:rPr lang="en-IN" dirty="0">
                <a:solidFill>
                  <a:schemeClr val="bg1">
                    <a:lumMod val="50000"/>
                  </a:schemeClr>
                </a:solidFill>
              </a:rPr>
              <a:t> </a:t>
            </a:r>
            <a:r>
              <a:rPr lang="en-IN" dirty="0" err="1">
                <a:solidFill>
                  <a:schemeClr val="bg1">
                    <a:lumMod val="50000"/>
                  </a:schemeClr>
                </a:solidFill>
              </a:rPr>
              <a:t>Kohonen</a:t>
            </a:r>
            <a:r>
              <a:rPr lang="en-IN" dirty="0">
                <a:solidFill>
                  <a:schemeClr val="bg1">
                    <a:lumMod val="50000"/>
                  </a:schemeClr>
                </a:solidFill>
              </a:rPr>
              <a:t> ,”Self-Organising </a:t>
            </a:r>
            <a:r>
              <a:rPr lang="en-IN" dirty="0" err="1">
                <a:solidFill>
                  <a:schemeClr val="bg1">
                    <a:lumMod val="50000"/>
                  </a:schemeClr>
                </a:solidFill>
              </a:rPr>
              <a:t>Maps”,Springer</a:t>
            </a:r>
            <a:r>
              <a:rPr lang="en-IN" dirty="0">
                <a:solidFill>
                  <a:schemeClr val="bg1">
                    <a:lumMod val="50000"/>
                  </a:schemeClr>
                </a:solidFill>
              </a:rPr>
              <a:t> series in Information Science,1995.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err="1" smtClean="0">
                <a:solidFill>
                  <a:schemeClr val="bg1">
                    <a:lumMod val="50000"/>
                  </a:schemeClr>
                </a:solidFill>
              </a:rPr>
              <a:t>Swapnil</a:t>
            </a:r>
            <a:r>
              <a:rPr lang="en-IN" dirty="0" smtClean="0">
                <a:solidFill>
                  <a:schemeClr val="bg1">
                    <a:lumMod val="50000"/>
                  </a:schemeClr>
                </a:solidFill>
              </a:rPr>
              <a:t> </a:t>
            </a:r>
            <a:r>
              <a:rPr lang="en-IN" dirty="0">
                <a:solidFill>
                  <a:schemeClr val="bg1">
                    <a:lumMod val="50000"/>
                  </a:schemeClr>
                </a:solidFill>
              </a:rPr>
              <a:t>R.</a:t>
            </a:r>
            <a:r>
              <a:rPr lang="en-IN" dirty="0" err="1">
                <a:solidFill>
                  <a:schemeClr val="bg1">
                    <a:lumMod val="50000"/>
                  </a:schemeClr>
                </a:solidFill>
              </a:rPr>
              <a:t>Telrandhe</a:t>
            </a:r>
            <a:r>
              <a:rPr lang="en-IN" dirty="0">
                <a:solidFill>
                  <a:schemeClr val="bg1">
                    <a:lumMod val="50000"/>
                  </a:schemeClr>
                </a:solidFill>
              </a:rPr>
              <a:t>,”segmentation methods for medical image analysis”,</a:t>
            </a:r>
            <a:r>
              <a:rPr lang="en-IN" dirty="0" err="1">
                <a:solidFill>
                  <a:schemeClr val="bg1">
                    <a:lumMod val="50000"/>
                  </a:schemeClr>
                </a:solidFill>
              </a:rPr>
              <a:t>tesis</a:t>
            </a:r>
            <a:r>
              <a:rPr lang="en-IN" dirty="0">
                <a:solidFill>
                  <a:schemeClr val="bg1">
                    <a:lumMod val="50000"/>
                  </a:schemeClr>
                </a:solidFill>
              </a:rPr>
              <a:t> no 1434,center for medical image science and visualization ,se-58185 </a:t>
            </a:r>
            <a:r>
              <a:rPr lang="en-IN" dirty="0" err="1">
                <a:solidFill>
                  <a:schemeClr val="bg1">
                    <a:lumMod val="50000"/>
                  </a:schemeClr>
                </a:solidFill>
              </a:rPr>
              <a:t>linkoping</a:t>
            </a:r>
            <a:r>
              <a:rPr lang="en-IN" dirty="0">
                <a:solidFill>
                  <a:schemeClr val="bg1">
                    <a:lumMod val="50000"/>
                  </a:schemeClr>
                </a:solidFill>
              </a:rPr>
              <a:t> ,Sweden.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err="1" smtClean="0">
                <a:solidFill>
                  <a:schemeClr val="bg1">
                    <a:lumMod val="50000"/>
                  </a:schemeClr>
                </a:solidFill>
              </a:rPr>
              <a:t>Malathi</a:t>
            </a:r>
            <a:r>
              <a:rPr lang="en-IN" dirty="0" smtClean="0">
                <a:solidFill>
                  <a:schemeClr val="bg1">
                    <a:lumMod val="50000"/>
                  </a:schemeClr>
                </a:solidFill>
              </a:rPr>
              <a:t> </a:t>
            </a:r>
            <a:r>
              <a:rPr lang="en-IN" dirty="0">
                <a:solidFill>
                  <a:schemeClr val="bg1">
                    <a:lumMod val="50000"/>
                  </a:schemeClr>
                </a:solidFill>
              </a:rPr>
              <a:t>Hong-Long , , “Segmentation C- Means Clustering With Spatial Information For Image Segmentation,” Computerized Medical Imaging And Graphics 30 (2006) 9–15. </a:t>
            </a:r>
            <a:endParaRPr lang="en-IN" dirty="0" smtClean="0">
              <a:solidFill>
                <a:schemeClr val="bg1">
                  <a:lumMod val="50000"/>
                </a:schemeClr>
              </a:solidFill>
            </a:endParaRP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err="1" smtClean="0">
                <a:solidFill>
                  <a:schemeClr val="bg1">
                    <a:lumMod val="50000"/>
                  </a:schemeClr>
                </a:solidFill>
              </a:rPr>
              <a:t>Rajeshwari</a:t>
            </a:r>
            <a:r>
              <a:rPr lang="en-IN" dirty="0" smtClean="0">
                <a:solidFill>
                  <a:schemeClr val="bg1">
                    <a:lumMod val="50000"/>
                  </a:schemeClr>
                </a:solidFill>
              </a:rPr>
              <a:t> </a:t>
            </a:r>
            <a:r>
              <a:rPr lang="en-IN" dirty="0">
                <a:solidFill>
                  <a:schemeClr val="bg1">
                    <a:lumMod val="50000"/>
                  </a:schemeClr>
                </a:solidFill>
              </a:rPr>
              <a:t>G </a:t>
            </a:r>
            <a:r>
              <a:rPr lang="en-IN" dirty="0" err="1">
                <a:solidFill>
                  <a:schemeClr val="bg1">
                    <a:lumMod val="50000"/>
                  </a:schemeClr>
                </a:solidFill>
              </a:rPr>
              <a:t>tayade,Michel</a:t>
            </a:r>
            <a:r>
              <a:rPr lang="en-IN" dirty="0">
                <a:solidFill>
                  <a:schemeClr val="bg1">
                    <a:lumMod val="50000"/>
                  </a:schemeClr>
                </a:solidFill>
              </a:rPr>
              <a:t> </a:t>
            </a:r>
            <a:r>
              <a:rPr lang="en-IN" dirty="0" err="1">
                <a:solidFill>
                  <a:schemeClr val="bg1">
                    <a:lumMod val="50000"/>
                  </a:schemeClr>
                </a:solidFill>
              </a:rPr>
              <a:t>Crucian</a:t>
            </a:r>
            <a:r>
              <a:rPr lang="en-IN" dirty="0">
                <a:solidFill>
                  <a:schemeClr val="bg1">
                    <a:lumMod val="50000"/>
                  </a:schemeClr>
                </a:solidFill>
              </a:rPr>
              <a:t> , “Unsupervised And Semi-Supervised Clustering: A Brief Survey,” </a:t>
            </a:r>
            <a:r>
              <a:rPr lang="en-IN" dirty="0" err="1">
                <a:solidFill>
                  <a:schemeClr val="bg1">
                    <a:lumMod val="50000"/>
                  </a:schemeClr>
                </a:solidFill>
              </a:rPr>
              <a:t>Inria</a:t>
            </a:r>
            <a:r>
              <a:rPr lang="en-IN" dirty="0">
                <a:solidFill>
                  <a:schemeClr val="bg1">
                    <a:lumMod val="50000"/>
                  </a:schemeClr>
                </a:solidFill>
              </a:rPr>
              <a:t> </a:t>
            </a:r>
            <a:r>
              <a:rPr lang="en-IN" dirty="0" err="1">
                <a:solidFill>
                  <a:schemeClr val="bg1">
                    <a:lumMod val="50000"/>
                  </a:schemeClr>
                </a:solidFill>
              </a:rPr>
              <a:t>Rocquencourt</a:t>
            </a:r>
            <a:r>
              <a:rPr lang="en-IN" dirty="0">
                <a:solidFill>
                  <a:schemeClr val="bg1">
                    <a:lumMod val="50000"/>
                  </a:schemeClr>
                </a:solidFill>
              </a:rPr>
              <a:t>, B.P. 105 78153 Le </a:t>
            </a:r>
            <a:r>
              <a:rPr lang="en-IN" dirty="0" err="1">
                <a:solidFill>
                  <a:schemeClr val="bg1">
                    <a:lumMod val="50000"/>
                  </a:schemeClr>
                </a:solidFill>
              </a:rPr>
              <a:t>Chesnay</a:t>
            </a:r>
            <a:r>
              <a:rPr lang="en-IN" dirty="0">
                <a:solidFill>
                  <a:schemeClr val="bg1">
                    <a:lumMod val="50000"/>
                  </a:schemeClr>
                </a:solidFill>
              </a:rPr>
              <a:t> </a:t>
            </a:r>
            <a:r>
              <a:rPr lang="en-IN" dirty="0" err="1">
                <a:solidFill>
                  <a:schemeClr val="bg1">
                    <a:lumMod val="50000"/>
                  </a:schemeClr>
                </a:solidFill>
              </a:rPr>
              <a:t>Cedex</a:t>
            </a:r>
            <a:r>
              <a:rPr lang="en-IN" dirty="0">
                <a:solidFill>
                  <a:schemeClr val="bg1">
                    <a:lumMod val="50000"/>
                  </a:schemeClr>
                </a:solidFill>
              </a:rPr>
              <a:t>, France. </a:t>
            </a:r>
            <a:r>
              <a:rPr lang="en-IN" dirty="0" smtClean="0">
                <a:solidFill>
                  <a:schemeClr val="bg1">
                    <a:lumMod val="50000"/>
                  </a:schemeClr>
                </a:solidFill>
              </a:rPr>
              <a:t>[</a:t>
            </a:r>
          </a:p>
          <a:p>
            <a:pPr marL="285750" indent="-285750">
              <a:buFont typeface="Wingdings" panose="05000000000000000000" pitchFamily="2" charset="2"/>
              <a:buChar char="Ø"/>
            </a:pPr>
            <a:endParaRPr lang="en-IN" dirty="0">
              <a:solidFill>
                <a:schemeClr val="bg1">
                  <a:lumMod val="50000"/>
                </a:schemeClr>
              </a:solidFill>
            </a:endParaRPr>
          </a:p>
          <a:p>
            <a:pPr marL="285750" indent="-285750">
              <a:buFont typeface="Wingdings" panose="05000000000000000000" pitchFamily="2" charset="2"/>
              <a:buChar char="Ø"/>
            </a:pPr>
            <a:r>
              <a:rPr lang="en-IN" dirty="0" smtClean="0">
                <a:solidFill>
                  <a:schemeClr val="bg1">
                    <a:lumMod val="50000"/>
                  </a:schemeClr>
                </a:solidFill>
              </a:rPr>
              <a:t>Lukas </a:t>
            </a:r>
            <a:r>
              <a:rPr lang="en-IN" dirty="0">
                <a:solidFill>
                  <a:schemeClr val="bg1">
                    <a:lumMod val="50000"/>
                  </a:schemeClr>
                </a:solidFill>
              </a:rPr>
              <a:t>L. et Al. Brain </a:t>
            </a:r>
            <a:r>
              <a:rPr lang="en-IN" dirty="0" err="1">
                <a:solidFill>
                  <a:schemeClr val="bg1">
                    <a:lumMod val="50000"/>
                  </a:schemeClr>
                </a:solidFill>
              </a:rPr>
              <a:t>Tumor</a:t>
            </a:r>
            <a:r>
              <a:rPr lang="en-IN" dirty="0">
                <a:solidFill>
                  <a:schemeClr val="bg1">
                    <a:lumMod val="50000"/>
                  </a:schemeClr>
                </a:solidFill>
              </a:rPr>
              <a:t> Classification Based On Long Echo Proton Mrs Signals</a:t>
            </a:r>
          </a:p>
        </p:txBody>
      </p:sp>
    </p:spTree>
    <p:extLst>
      <p:ext uri="{BB962C8B-B14F-4D97-AF65-F5344CB8AC3E}">
        <p14:creationId xmlns:p14="http://schemas.microsoft.com/office/powerpoint/2010/main" val="1362177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38400"/>
            <a:ext cx="6172200" cy="707886"/>
          </a:xfrm>
          <a:prstGeom prst="rect">
            <a:avLst/>
          </a:prstGeom>
        </p:spPr>
        <p:txBody>
          <a:bodyPr wrap="square">
            <a:spAutoFit/>
          </a:bodyPr>
          <a:lstStyle/>
          <a:p>
            <a:pPr algn="ctr"/>
            <a:r>
              <a:rPr lang="en-US" sz="4000" smtClean="0">
                <a:solidFill>
                  <a:srgbClr val="FF0000"/>
                </a:solidFill>
              </a:rPr>
              <a:t>THANK YOU</a:t>
            </a:r>
            <a:endParaRPr lang="en-IN" sz="4000" dirty="0">
              <a:solidFill>
                <a:srgbClr val="FF0000"/>
              </a:solidFill>
            </a:endParaRPr>
          </a:p>
        </p:txBody>
      </p:sp>
    </p:spTree>
    <p:extLst>
      <p:ext uri="{BB962C8B-B14F-4D97-AF65-F5344CB8AC3E}">
        <p14:creationId xmlns:p14="http://schemas.microsoft.com/office/powerpoint/2010/main" val="235074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685800"/>
            <a:ext cx="2514600" cy="609600"/>
          </a:xfrm>
        </p:spPr>
        <p:txBody>
          <a:bodyPr>
            <a:normAutofit/>
          </a:bodyPr>
          <a:lstStyle/>
          <a:p>
            <a:r>
              <a:rPr lang="en-US" sz="2000" dirty="0" smtClean="0">
                <a:solidFill>
                  <a:srgbClr val="0070C0"/>
                </a:solidFill>
              </a:rPr>
              <a:t>INTRODUCTION</a:t>
            </a:r>
            <a:endParaRPr lang="en-IN" sz="2000" dirty="0">
              <a:solidFill>
                <a:srgbClr val="0070C0"/>
              </a:solidFill>
            </a:endParaRPr>
          </a:p>
        </p:txBody>
      </p:sp>
      <p:sp>
        <p:nvSpPr>
          <p:cNvPr id="3" name="Content Placeholder 2"/>
          <p:cNvSpPr>
            <a:spLocks noGrp="1"/>
          </p:cNvSpPr>
          <p:nvPr>
            <p:ph idx="1"/>
          </p:nvPr>
        </p:nvSpPr>
        <p:spPr>
          <a:xfrm>
            <a:off x="1600200" y="1371600"/>
            <a:ext cx="10058400" cy="5334000"/>
          </a:xfrm>
        </p:spPr>
        <p:txBody>
          <a:bodyPr>
            <a:noAutofit/>
          </a:bodyPr>
          <a:lstStyle/>
          <a:p>
            <a:pPr>
              <a:buFont typeface="Arial" panose="020B0604020202020204" pitchFamily="34" charset="0"/>
              <a:buChar char="•"/>
            </a:pPr>
            <a:r>
              <a:rPr lang="en-US" dirty="0">
                <a:solidFill>
                  <a:schemeClr val="bg1">
                    <a:lumMod val="50000"/>
                  </a:schemeClr>
                </a:solidFill>
              </a:rPr>
              <a:t>This project proposes two different methodologies to segment a tumor from an MRI image and determine the type of tumor. For this one segmentation and one clustering techniques have been implemented.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Each </a:t>
            </a:r>
            <a:r>
              <a:rPr lang="en-US" dirty="0">
                <a:solidFill>
                  <a:schemeClr val="bg1">
                    <a:lumMod val="50000"/>
                  </a:schemeClr>
                </a:solidFill>
              </a:rPr>
              <a:t>MRI image is passed through an imaging chain where the image </a:t>
            </a:r>
            <a:r>
              <a:rPr lang="en-US" dirty="0" smtClean="0">
                <a:solidFill>
                  <a:schemeClr val="bg1">
                    <a:lumMod val="50000"/>
                  </a:schemeClr>
                </a:solidFill>
              </a:rPr>
              <a:t>preprocessed </a:t>
            </a:r>
            <a:r>
              <a:rPr lang="en-US" dirty="0">
                <a:solidFill>
                  <a:schemeClr val="bg1">
                    <a:lumMod val="50000"/>
                  </a:schemeClr>
                </a:solidFill>
              </a:rPr>
              <a:t>to remove noise and is further enhanced to improve the contrast of the image.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MRI </a:t>
            </a:r>
            <a:r>
              <a:rPr lang="en-US" dirty="0">
                <a:solidFill>
                  <a:schemeClr val="bg1">
                    <a:lumMod val="50000"/>
                  </a:schemeClr>
                </a:solidFill>
              </a:rPr>
              <a:t>paper proposes two different techniques which are then applied on the image to extract the tumor. </a:t>
            </a:r>
          </a:p>
          <a:p>
            <a:pPr>
              <a:buFont typeface="Arial" panose="020B0604020202020204" pitchFamily="34" charset="0"/>
              <a:buChar char="•"/>
            </a:pPr>
            <a:r>
              <a:rPr lang="en-US" dirty="0" smtClean="0">
                <a:solidFill>
                  <a:schemeClr val="bg1">
                    <a:lumMod val="50000"/>
                  </a:schemeClr>
                </a:solidFill>
              </a:rPr>
              <a:t>MRI segmentation </a:t>
            </a:r>
            <a:r>
              <a:rPr lang="en-US" dirty="0">
                <a:solidFill>
                  <a:schemeClr val="bg1">
                    <a:lumMod val="50000"/>
                  </a:schemeClr>
                </a:solidFill>
              </a:rPr>
              <a:t>techniques include SOM Clustering and SVM Classification. </a:t>
            </a:r>
            <a:endParaRPr lang="en-US" dirty="0" smtClean="0">
              <a:solidFill>
                <a:schemeClr val="bg1">
                  <a:lumMod val="50000"/>
                </a:schemeClr>
              </a:solidFill>
            </a:endParaRPr>
          </a:p>
          <a:p>
            <a:pPr>
              <a:buFont typeface="Arial" panose="020B0604020202020204" pitchFamily="34" charset="0"/>
              <a:buChar char="•"/>
            </a:pPr>
            <a:r>
              <a:rPr lang="en-US" dirty="0" smtClean="0">
                <a:solidFill>
                  <a:schemeClr val="bg1">
                    <a:lumMod val="50000"/>
                  </a:schemeClr>
                </a:solidFill>
              </a:rPr>
              <a:t>The </a:t>
            </a:r>
            <a:r>
              <a:rPr lang="en-US" dirty="0">
                <a:solidFill>
                  <a:schemeClr val="bg1">
                    <a:lumMod val="50000"/>
                  </a:schemeClr>
                </a:solidFill>
              </a:rPr>
              <a:t>tumor region represents the pixel values for the foreground points extracted using the </a:t>
            </a:r>
            <a:r>
              <a:rPr lang="en-US" dirty="0" smtClean="0">
                <a:solidFill>
                  <a:schemeClr val="bg1">
                    <a:lumMod val="50000"/>
                  </a:schemeClr>
                </a:solidFill>
              </a:rPr>
              <a:t>input() </a:t>
            </a:r>
            <a:r>
              <a:rPr lang="en-US" dirty="0">
                <a:solidFill>
                  <a:schemeClr val="bg1">
                    <a:lumMod val="50000"/>
                  </a:schemeClr>
                </a:solidFill>
              </a:rPr>
              <a:t>command from a texture image. The texture image is generated by applying the rangefilt() method. </a:t>
            </a:r>
          </a:p>
        </p:txBody>
      </p:sp>
    </p:spTree>
    <p:extLst>
      <p:ext uri="{BB962C8B-B14F-4D97-AF65-F5344CB8AC3E}">
        <p14:creationId xmlns:p14="http://schemas.microsoft.com/office/powerpoint/2010/main" val="8132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19200"/>
            <a:ext cx="9525000" cy="3777622"/>
          </a:xfrm>
        </p:spPr>
        <p:txBody>
          <a:bodyPr/>
          <a:lstStyle/>
          <a:p>
            <a:pPr>
              <a:buFont typeface="Arial" panose="020B0604020202020204" pitchFamily="34" charset="0"/>
              <a:buChar char="•"/>
            </a:pPr>
            <a:r>
              <a:rPr lang="en-US" dirty="0">
                <a:solidFill>
                  <a:schemeClr val="bg1">
                    <a:lumMod val="50000"/>
                  </a:schemeClr>
                </a:solidFill>
              </a:rPr>
              <a:t>Also the unwanted noise and reduced contrast displays several regions from the image that are falsely claimed as a tumor. </a:t>
            </a:r>
          </a:p>
          <a:p>
            <a:pPr>
              <a:buFont typeface="Arial" panose="020B0604020202020204" pitchFamily="34" charset="0"/>
              <a:buChar char="•"/>
            </a:pPr>
            <a:r>
              <a:rPr lang="en-US" dirty="0">
                <a:solidFill>
                  <a:schemeClr val="bg1">
                    <a:lumMod val="50000"/>
                  </a:schemeClr>
                </a:solidFill>
              </a:rPr>
              <a:t>Another challenge faced was degraded quality of the MRI image due to several problems that would have occurred during the acquisition stage</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In this project, the major challenge faced was to locate and extract the proper tumor region from the image. Due to several lighting issues, unnecessary white portions were present in the image which could wrongly be segmented as a tumor. </a:t>
            </a:r>
          </a:p>
          <a:p>
            <a:pPr>
              <a:buFont typeface="Arial" panose="020B0604020202020204" pitchFamily="34" charset="0"/>
              <a:buChar char="•"/>
            </a:pPr>
            <a:endParaRPr lang="en-IN" dirty="0">
              <a:solidFill>
                <a:schemeClr val="bg1">
                  <a:lumMod val="50000"/>
                </a:schemeClr>
              </a:solidFill>
            </a:endParaRPr>
          </a:p>
        </p:txBody>
      </p:sp>
    </p:spTree>
    <p:extLst>
      <p:ext uri="{BB962C8B-B14F-4D97-AF65-F5344CB8AC3E}">
        <p14:creationId xmlns:p14="http://schemas.microsoft.com/office/powerpoint/2010/main" val="320897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62000"/>
            <a:ext cx="3047999" cy="823690"/>
          </a:xfrm>
        </p:spPr>
        <p:txBody>
          <a:bodyPr>
            <a:normAutofit/>
          </a:bodyPr>
          <a:lstStyle/>
          <a:p>
            <a:r>
              <a:rPr lang="en-IN" sz="2000" dirty="0">
                <a:solidFill>
                  <a:srgbClr val="0070C0"/>
                </a:solidFill>
              </a:rPr>
              <a:t>PROPOSED METHOD </a:t>
            </a:r>
          </a:p>
        </p:txBody>
      </p:sp>
      <p:sp>
        <p:nvSpPr>
          <p:cNvPr id="3" name="Content Placeholder 2"/>
          <p:cNvSpPr>
            <a:spLocks noGrp="1"/>
          </p:cNvSpPr>
          <p:nvPr>
            <p:ph idx="1"/>
          </p:nvPr>
        </p:nvSpPr>
        <p:spPr>
          <a:xfrm>
            <a:off x="1828800" y="1582018"/>
            <a:ext cx="8915400" cy="4894982"/>
          </a:xfrm>
        </p:spPr>
        <p:txBody>
          <a:bodyPr/>
          <a:lstStyle/>
          <a:p>
            <a:pPr>
              <a:buFont typeface="Arial" panose="020B0604020202020204" pitchFamily="34" charset="0"/>
              <a:buChar char="•"/>
            </a:pPr>
            <a:r>
              <a:rPr lang="en-IN" dirty="0">
                <a:solidFill>
                  <a:schemeClr val="tx1"/>
                </a:solidFill>
              </a:rPr>
              <a:t>In this </a:t>
            </a:r>
            <a:r>
              <a:rPr lang="en-IN" dirty="0">
                <a:solidFill>
                  <a:srgbClr val="FF0000"/>
                </a:solidFill>
              </a:rPr>
              <a:t>Proposed Method</a:t>
            </a:r>
            <a:r>
              <a:rPr lang="en-IN" dirty="0" smtClean="0">
                <a:solidFill>
                  <a:srgbClr val="FF0000"/>
                </a:solidFill>
              </a:rPr>
              <a:t> </a:t>
            </a:r>
            <a:r>
              <a:rPr lang="en-IN" dirty="0" smtClean="0">
                <a:solidFill>
                  <a:schemeClr val="tx1"/>
                </a:solidFill>
              </a:rPr>
              <a:t>are classified in 4 parts:	</a:t>
            </a:r>
          </a:p>
          <a:p>
            <a:pPr marL="0" indent="0">
              <a:buNone/>
            </a:pPr>
            <a:endParaRPr lang="en-IN" dirty="0" smtClean="0"/>
          </a:p>
          <a:p>
            <a:pPr marL="2114550" lvl="4" indent="-342900">
              <a:buFont typeface="+mj-lt"/>
              <a:buAutoNum type="arabicPeriod"/>
            </a:pPr>
            <a:r>
              <a:rPr lang="en-US" sz="1800" dirty="0"/>
              <a:t>MRI of Brain Images </a:t>
            </a:r>
            <a:endParaRPr lang="en-US" sz="1800" dirty="0" smtClean="0"/>
          </a:p>
          <a:p>
            <a:pPr marL="2114550" lvl="4" indent="-342900">
              <a:buFont typeface="+mj-lt"/>
              <a:buAutoNum type="arabicPeriod"/>
            </a:pPr>
            <a:r>
              <a:rPr lang="en-US" sz="1800" dirty="0" smtClean="0"/>
              <a:t>Pre-Processing </a:t>
            </a:r>
          </a:p>
          <a:p>
            <a:pPr marL="2114550" lvl="4" indent="-342900">
              <a:buFont typeface="+mj-lt"/>
              <a:buAutoNum type="arabicPeriod"/>
            </a:pPr>
            <a:r>
              <a:rPr lang="en-IN" sz="1800" dirty="0"/>
              <a:t>Images Enhancement and Filtering</a:t>
            </a:r>
            <a:endParaRPr lang="en-US" sz="1800" dirty="0" smtClean="0"/>
          </a:p>
          <a:p>
            <a:pPr marL="2114550" lvl="4" indent="-342900">
              <a:buFont typeface="+mj-lt"/>
              <a:buAutoNum type="arabicPeriod"/>
            </a:pPr>
            <a:r>
              <a:rPr lang="en-US" sz="1800" dirty="0" smtClean="0"/>
              <a:t>Feature </a:t>
            </a:r>
            <a:r>
              <a:rPr lang="en-US" sz="1800" dirty="0"/>
              <a:t>Extraction </a:t>
            </a:r>
          </a:p>
          <a:p>
            <a:pPr marL="2114550" lvl="4" indent="-342900">
              <a:buFont typeface="+mj-lt"/>
              <a:buAutoNum type="arabicPeriod"/>
            </a:pPr>
            <a:r>
              <a:rPr lang="en-US" sz="1800" dirty="0" smtClean="0"/>
              <a:t>Image </a:t>
            </a:r>
            <a:r>
              <a:rPr lang="en-US" sz="1800" dirty="0"/>
              <a:t>Analysis</a:t>
            </a:r>
            <a:endParaRPr lang="en-US" sz="1800" b="1" dirty="0"/>
          </a:p>
        </p:txBody>
      </p:sp>
    </p:spTree>
    <p:extLst>
      <p:ext uri="{BB962C8B-B14F-4D97-AF65-F5344CB8AC3E}">
        <p14:creationId xmlns:p14="http://schemas.microsoft.com/office/powerpoint/2010/main" val="224161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762000"/>
            <a:ext cx="2670924" cy="400110"/>
          </a:xfrm>
          <a:prstGeom prst="rect">
            <a:avLst/>
          </a:prstGeom>
        </p:spPr>
        <p:txBody>
          <a:bodyPr wrap="none">
            <a:spAutoFit/>
          </a:bodyPr>
          <a:lstStyle/>
          <a:p>
            <a:r>
              <a:rPr lang="en-IN" sz="2000" dirty="0">
                <a:solidFill>
                  <a:srgbClr val="0070C0"/>
                </a:solidFill>
              </a:rPr>
              <a:t>MRI </a:t>
            </a:r>
            <a:r>
              <a:rPr lang="en-IN" sz="2000" dirty="0" smtClean="0">
                <a:solidFill>
                  <a:srgbClr val="0070C0"/>
                </a:solidFill>
              </a:rPr>
              <a:t>OF BRAIN TUMORE</a:t>
            </a:r>
            <a:endParaRPr lang="en-IN" sz="2000" dirty="0">
              <a:solidFill>
                <a:srgbClr val="0070C0"/>
              </a:solidFill>
            </a:endParaRPr>
          </a:p>
        </p:txBody>
      </p:sp>
      <p:sp>
        <p:nvSpPr>
          <p:cNvPr id="5" name="Rectangle 4"/>
          <p:cNvSpPr/>
          <p:nvPr/>
        </p:nvSpPr>
        <p:spPr>
          <a:xfrm>
            <a:off x="2057400" y="1371600"/>
            <a:ext cx="8915400" cy="1754326"/>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bg1">
                    <a:lumMod val="50000"/>
                  </a:schemeClr>
                </a:solidFill>
              </a:rPr>
              <a:t>In </a:t>
            </a:r>
            <a:r>
              <a:rPr lang="en-US" dirty="0">
                <a:solidFill>
                  <a:schemeClr val="bg1">
                    <a:lumMod val="50000"/>
                  </a:schemeClr>
                </a:solidFill>
              </a:rPr>
              <a:t>this the data is been provided that is the magnetic resonance images(MRI) that are been collected in their original format’s that are (.</a:t>
            </a:r>
            <a:r>
              <a:rPr lang="en-US" dirty="0" err="1">
                <a:solidFill>
                  <a:schemeClr val="bg1">
                    <a:lumMod val="50000"/>
                  </a:schemeClr>
                </a:solidFill>
              </a:rPr>
              <a:t>ima</a:t>
            </a:r>
            <a:r>
              <a:rPr lang="en-US" dirty="0">
                <a:solidFill>
                  <a:schemeClr val="bg1">
                    <a:lumMod val="50000"/>
                  </a:schemeClr>
                </a:solidFill>
              </a:rPr>
              <a:t>, .</a:t>
            </a:r>
            <a:r>
              <a:rPr lang="en-US" dirty="0" err="1">
                <a:solidFill>
                  <a:schemeClr val="bg1">
                    <a:lumMod val="50000"/>
                  </a:schemeClr>
                </a:solidFill>
              </a:rPr>
              <a:t>dcm</a:t>
            </a:r>
            <a:r>
              <a:rPr lang="en-US" dirty="0">
                <a:solidFill>
                  <a:schemeClr val="bg1">
                    <a:lumMod val="50000"/>
                  </a:schemeClr>
                </a:solidFill>
              </a:rPr>
              <a:t>). </a:t>
            </a:r>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Mostly </a:t>
            </a:r>
            <a:r>
              <a:rPr lang="en-US" dirty="0">
                <a:solidFill>
                  <a:schemeClr val="bg1">
                    <a:lumMod val="50000"/>
                  </a:schemeClr>
                </a:solidFill>
              </a:rPr>
              <a:t>the </a:t>
            </a:r>
            <a:r>
              <a:rPr lang="en-US" dirty="0" err="1">
                <a:solidFill>
                  <a:schemeClr val="bg1">
                    <a:lumMod val="50000"/>
                  </a:schemeClr>
                </a:solidFill>
              </a:rPr>
              <a:t>mri</a:t>
            </a:r>
            <a:r>
              <a:rPr lang="en-US" dirty="0">
                <a:solidFill>
                  <a:schemeClr val="bg1">
                    <a:lumMod val="50000"/>
                  </a:schemeClr>
                </a:solidFill>
              </a:rPr>
              <a:t> images are of .</a:t>
            </a:r>
            <a:r>
              <a:rPr lang="en-US" dirty="0" err="1">
                <a:solidFill>
                  <a:schemeClr val="bg1">
                    <a:lumMod val="50000"/>
                  </a:schemeClr>
                </a:solidFill>
              </a:rPr>
              <a:t>dcm</a:t>
            </a:r>
            <a:r>
              <a:rPr lang="en-US" dirty="0">
                <a:solidFill>
                  <a:schemeClr val="bg1">
                    <a:lumMod val="50000"/>
                  </a:schemeClr>
                </a:solidFill>
              </a:rPr>
              <a:t> (DICOM[13]) Digital imaging and communications in medicine. </a:t>
            </a:r>
            <a:endParaRPr lang="en-US" dirty="0" smtClean="0">
              <a:solidFill>
                <a:schemeClr val="bg1">
                  <a:lumMod val="50000"/>
                </a:schemeClr>
              </a:solidFill>
            </a:endParaRPr>
          </a:p>
          <a:p>
            <a:pPr marL="285750" indent="-285750">
              <a:buFont typeface="Arial" panose="020B0604020202020204" pitchFamily="34" charset="0"/>
              <a:buChar char="•"/>
            </a:pPr>
            <a:r>
              <a:rPr lang="en-US" dirty="0" smtClean="0">
                <a:solidFill>
                  <a:schemeClr val="bg1">
                    <a:lumMod val="50000"/>
                  </a:schemeClr>
                </a:solidFill>
              </a:rPr>
              <a:t>We </a:t>
            </a:r>
            <a:r>
              <a:rPr lang="en-US" dirty="0">
                <a:solidFill>
                  <a:schemeClr val="bg1">
                    <a:lumMod val="50000"/>
                  </a:schemeClr>
                </a:solidFill>
              </a:rPr>
              <a:t>have used file operations </a:t>
            </a:r>
            <a:r>
              <a:rPr lang="en-US" dirty="0" err="1">
                <a:solidFill>
                  <a:schemeClr val="bg1">
                    <a:lumMod val="50000"/>
                  </a:schemeClr>
                </a:solidFill>
              </a:rPr>
              <a:t>fopen</a:t>
            </a:r>
            <a:r>
              <a:rPr lang="en-US" dirty="0">
                <a:solidFill>
                  <a:schemeClr val="bg1">
                    <a:lumMod val="50000"/>
                  </a:schemeClr>
                </a:solidFill>
              </a:rPr>
              <a:t>(), </a:t>
            </a:r>
            <a:r>
              <a:rPr lang="en-US" dirty="0" err="1">
                <a:solidFill>
                  <a:schemeClr val="bg1">
                    <a:lumMod val="50000"/>
                  </a:schemeClr>
                </a:solidFill>
              </a:rPr>
              <a:t>fclose</a:t>
            </a:r>
            <a:r>
              <a:rPr lang="en-US" dirty="0">
                <a:solidFill>
                  <a:schemeClr val="bg1">
                    <a:lumMod val="50000"/>
                  </a:schemeClr>
                </a:solidFill>
              </a:rPr>
              <a:t>() available in </a:t>
            </a:r>
            <a:r>
              <a:rPr lang="en-US" dirty="0" err="1">
                <a:solidFill>
                  <a:schemeClr val="bg1">
                    <a:lumMod val="50000"/>
                  </a:schemeClr>
                </a:solidFill>
              </a:rPr>
              <a:t>matlab</a:t>
            </a:r>
            <a:r>
              <a:rPr lang="en-US" dirty="0">
                <a:solidFill>
                  <a:schemeClr val="bg1">
                    <a:lumMod val="50000"/>
                  </a:schemeClr>
                </a:solidFill>
              </a:rPr>
              <a:t> to read MRI images. Here the gray scale MRI images are been provided as input to the system</a:t>
            </a:r>
            <a:endParaRPr lang="en-IN" dirty="0">
              <a:solidFill>
                <a:schemeClr val="bg1">
                  <a:lumMod val="50000"/>
                </a:schemeClr>
              </a:solidFill>
            </a:endParaRPr>
          </a:p>
        </p:txBody>
      </p:sp>
      <p:pic>
        <p:nvPicPr>
          <p:cNvPr id="6" name="Picture 5"/>
          <p:cNvPicPr>
            <a:picLocks noChangeAspect="1"/>
          </p:cNvPicPr>
          <p:nvPr/>
        </p:nvPicPr>
        <p:blipFill>
          <a:blip r:embed="rId2"/>
          <a:stretch>
            <a:fillRect/>
          </a:stretch>
        </p:blipFill>
        <p:spPr>
          <a:xfrm>
            <a:off x="2438400" y="3505201"/>
            <a:ext cx="3113234" cy="2438400"/>
          </a:xfrm>
          <a:prstGeom prst="rect">
            <a:avLst/>
          </a:prstGeom>
        </p:spPr>
      </p:pic>
      <p:pic>
        <p:nvPicPr>
          <p:cNvPr id="7" name="Picture 6"/>
          <p:cNvPicPr>
            <a:picLocks noChangeAspect="1"/>
          </p:cNvPicPr>
          <p:nvPr/>
        </p:nvPicPr>
        <p:blipFill>
          <a:blip r:embed="rId3"/>
          <a:stretch>
            <a:fillRect/>
          </a:stretch>
        </p:blipFill>
        <p:spPr>
          <a:xfrm>
            <a:off x="6248400" y="3571544"/>
            <a:ext cx="4277322" cy="2372056"/>
          </a:xfrm>
          <a:prstGeom prst="rect">
            <a:avLst/>
          </a:prstGeom>
        </p:spPr>
      </p:pic>
    </p:spTree>
    <p:extLst>
      <p:ext uri="{BB962C8B-B14F-4D97-AF65-F5344CB8AC3E}">
        <p14:creationId xmlns:p14="http://schemas.microsoft.com/office/powerpoint/2010/main" val="98604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762000"/>
            <a:ext cx="1987852" cy="400110"/>
          </a:xfrm>
          <a:prstGeom prst="rect">
            <a:avLst/>
          </a:prstGeom>
        </p:spPr>
        <p:txBody>
          <a:bodyPr wrap="none">
            <a:spAutoFit/>
          </a:bodyPr>
          <a:lstStyle/>
          <a:p>
            <a:r>
              <a:rPr lang="en-IN" sz="2000" dirty="0" smtClean="0">
                <a:solidFill>
                  <a:srgbClr val="0070C0"/>
                </a:solidFill>
              </a:rPr>
              <a:t>PRE-PROCESSING</a:t>
            </a:r>
            <a:endParaRPr lang="en-IN" sz="2000" dirty="0">
              <a:solidFill>
                <a:srgbClr val="0070C0"/>
              </a:solidFill>
            </a:endParaRPr>
          </a:p>
        </p:txBody>
      </p:sp>
      <p:sp>
        <p:nvSpPr>
          <p:cNvPr id="5" name="Rectangle 4"/>
          <p:cNvSpPr/>
          <p:nvPr/>
        </p:nvSpPr>
        <p:spPr>
          <a:xfrm>
            <a:off x="1905000" y="1447800"/>
            <a:ext cx="9233053" cy="3416320"/>
          </a:xfrm>
          <a:prstGeom prst="rect">
            <a:avLst/>
          </a:prstGeom>
        </p:spPr>
        <p:txBody>
          <a:bodyPr wrap="square">
            <a:spAutoFit/>
          </a:bodyPr>
          <a:lstStyle/>
          <a:p>
            <a:pPr marL="285750" indent="-285750">
              <a:buFont typeface="Arial" panose="020B0604020202020204" pitchFamily="34" charset="0"/>
              <a:buChar char="•"/>
            </a:pPr>
            <a:r>
              <a:rPr lang="en-US" dirty="0"/>
              <a:t>Pre-processing phase of our project mainly involves those operations that are ordinarily essential before the goal analysis and extraction of the required data and ordinarily geometric corrections of the initial </a:t>
            </a:r>
            <a:r>
              <a:rPr lang="en-US" dirty="0" smtClean="0"/>
              <a:t>image.</a:t>
            </a:r>
          </a:p>
          <a:p>
            <a:endParaRPr lang="en-US" dirty="0" smtClean="0"/>
          </a:p>
          <a:p>
            <a:pPr marL="285750" indent="-285750">
              <a:buFont typeface="Arial" panose="020B0604020202020204" pitchFamily="34" charset="0"/>
              <a:buChar char="•"/>
            </a:pPr>
            <a:r>
              <a:rPr lang="en-US" dirty="0"/>
              <a:t>This conversion of DICOM image to .jpeg is done by using function dicom2image()[7]. Major issues related to the preprocessing stage are as follows:- </a:t>
            </a:r>
            <a:endParaRPr lang="en-US" dirty="0" smtClean="0"/>
          </a:p>
          <a:p>
            <a:endParaRPr lang="en-US" dirty="0" smtClean="0"/>
          </a:p>
          <a:p>
            <a:pPr marL="285750" indent="-285750">
              <a:buFont typeface="Wingdings" panose="05000000000000000000" pitchFamily="2" charset="2"/>
              <a:buChar char="Ø"/>
            </a:pPr>
            <a:r>
              <a:rPr lang="en-US" dirty="0" smtClean="0"/>
              <a:t>a.	 </a:t>
            </a:r>
            <a:r>
              <a:rPr lang="en-US" dirty="0"/>
              <a:t>Noise</a:t>
            </a:r>
            <a:r>
              <a:rPr lang="en-US" dirty="0" smtClean="0"/>
              <a:t>,</a:t>
            </a:r>
          </a:p>
          <a:p>
            <a:pPr marL="285750" indent="-285750">
              <a:buFont typeface="Wingdings" panose="05000000000000000000" pitchFamily="2" charset="2"/>
              <a:buChar char="Ø"/>
            </a:pPr>
            <a:r>
              <a:rPr lang="en-US" dirty="0" smtClean="0"/>
              <a:t>b.	 </a:t>
            </a:r>
            <a:r>
              <a:rPr lang="en-US" dirty="0"/>
              <a:t>Blur Low </a:t>
            </a:r>
            <a:r>
              <a:rPr lang="en-US" dirty="0" smtClean="0"/>
              <a:t>Contrast</a:t>
            </a:r>
          </a:p>
          <a:p>
            <a:pPr marL="285750" indent="-285750">
              <a:buFont typeface="Wingdings" panose="05000000000000000000" pitchFamily="2" charset="2"/>
              <a:buChar char="Ø"/>
            </a:pPr>
            <a:r>
              <a:rPr lang="en-US" dirty="0" smtClean="0"/>
              <a:t>c.	 </a:t>
            </a:r>
            <a:r>
              <a:rPr lang="en-US" dirty="0"/>
              <a:t>The </a:t>
            </a:r>
            <a:r>
              <a:rPr lang="en-US" dirty="0" smtClean="0"/>
              <a:t>bias</a:t>
            </a:r>
          </a:p>
          <a:p>
            <a:pPr marL="285750" indent="-285750">
              <a:buFont typeface="Wingdings" panose="05000000000000000000" pitchFamily="2" charset="2"/>
              <a:buChar char="Ø"/>
            </a:pPr>
            <a:r>
              <a:rPr lang="en-US" dirty="0" smtClean="0"/>
              <a:t>d.	 </a:t>
            </a:r>
            <a:r>
              <a:rPr lang="en-US" dirty="0"/>
              <a:t>The partial-volume effect</a:t>
            </a:r>
            <a:r>
              <a:rPr lang="en-US" dirty="0" smtClean="0"/>
              <a:t>.</a:t>
            </a:r>
          </a:p>
          <a:p>
            <a:r>
              <a:rPr lang="en-US" dirty="0" smtClean="0"/>
              <a:t> </a:t>
            </a:r>
          </a:p>
        </p:txBody>
      </p:sp>
    </p:spTree>
    <p:extLst>
      <p:ext uri="{BB962C8B-B14F-4D97-AF65-F5344CB8AC3E}">
        <p14:creationId xmlns:p14="http://schemas.microsoft.com/office/powerpoint/2010/main" val="90454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37836" y="2514600"/>
            <a:ext cx="8078327" cy="2962688"/>
          </a:xfrm>
          <a:prstGeom prst="rect">
            <a:avLst/>
          </a:prstGeom>
        </p:spPr>
      </p:pic>
      <p:sp>
        <p:nvSpPr>
          <p:cNvPr id="6" name="Rectangle 5"/>
          <p:cNvSpPr/>
          <p:nvPr/>
        </p:nvSpPr>
        <p:spPr>
          <a:xfrm>
            <a:off x="2057400" y="1371600"/>
            <a:ext cx="8839200" cy="646331"/>
          </a:xfrm>
          <a:prstGeom prst="rect">
            <a:avLst/>
          </a:prstGeom>
        </p:spPr>
        <p:txBody>
          <a:bodyPr wrap="square">
            <a:spAutoFit/>
          </a:bodyPr>
          <a:lstStyle/>
          <a:p>
            <a:pPr marL="285750" indent="-285750">
              <a:buFont typeface="Arial" panose="020B0604020202020204" pitchFamily="34" charset="0"/>
              <a:buChar char="•"/>
            </a:pPr>
            <a:r>
              <a:rPr lang="en-US" dirty="0"/>
              <a:t>This pre-processing stage is used for reducing image noise, highlighting important portions,   or displaying obvious portions of digital images.</a:t>
            </a:r>
            <a:endParaRPr lang="en-IN" dirty="0"/>
          </a:p>
        </p:txBody>
      </p:sp>
    </p:spTree>
    <p:extLst>
      <p:ext uri="{BB962C8B-B14F-4D97-AF65-F5344CB8AC3E}">
        <p14:creationId xmlns:p14="http://schemas.microsoft.com/office/powerpoint/2010/main" val="11818904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405</TotalTime>
  <Words>1951</Words>
  <Application>Microsoft Office PowerPoint</Application>
  <PresentationFormat>Widescreen</PresentationFormat>
  <Paragraphs>228</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arial</vt:lpstr>
      <vt:lpstr>Calibri</vt:lpstr>
      <vt:lpstr>Century Gothic</vt:lpstr>
      <vt:lpstr>Comic Sans MS</vt:lpstr>
      <vt:lpstr>Lato</vt:lpstr>
      <vt:lpstr>Noto Sans Symbols</vt:lpstr>
      <vt:lpstr>Times New Roman</vt:lpstr>
      <vt:lpstr>Trebuchet MS</vt:lpstr>
      <vt:lpstr>Wingdings</vt:lpstr>
      <vt:lpstr>Wingdings 3</vt:lpstr>
      <vt:lpstr>Wisp</vt:lpstr>
      <vt:lpstr>PowerPoint Presentation</vt:lpstr>
      <vt:lpstr>CONTENTS</vt:lpstr>
      <vt:lpstr>ABSTRACT</vt:lpstr>
      <vt:lpstr>INTRODUCTION</vt:lpstr>
      <vt:lpstr>PowerPoint Presentation</vt:lpstr>
      <vt:lpstr>PROPOSED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Gaurav Kumar</cp:lastModifiedBy>
  <cp:revision>66</cp:revision>
  <dcterms:created xsi:type="dcterms:W3CDTF">2021-07-17T08:45:36Z</dcterms:created>
  <dcterms:modified xsi:type="dcterms:W3CDTF">2022-02-03T02:19:51Z</dcterms:modified>
</cp:coreProperties>
</file>