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sldIdLst>
    <p:sldId id="274" r:id="rId2"/>
    <p:sldId id="287" r:id="rId3"/>
    <p:sldId id="320" r:id="rId4"/>
    <p:sldId id="257" r:id="rId5"/>
    <p:sldId id="318" r:id="rId6"/>
    <p:sldId id="319" r:id="rId7"/>
    <p:sldId id="256" r:id="rId8"/>
    <p:sldId id="316" r:id="rId9"/>
    <p:sldId id="321" r:id="rId10"/>
    <p:sldId id="258" r:id="rId11"/>
    <p:sldId id="275" r:id="rId12"/>
    <p:sldId id="276" r:id="rId13"/>
    <p:sldId id="277" r:id="rId14"/>
    <p:sldId id="294" r:id="rId15"/>
    <p:sldId id="295" r:id="rId16"/>
    <p:sldId id="279" r:id="rId17"/>
    <p:sldId id="280" r:id="rId18"/>
    <p:sldId id="281" r:id="rId19"/>
    <p:sldId id="282" r:id="rId20"/>
    <p:sldId id="283" r:id="rId21"/>
    <p:sldId id="284" r:id="rId22"/>
    <p:sldId id="285" r:id="rId23"/>
    <p:sldId id="286" r:id="rId24"/>
    <p:sldId id="322" r:id="rId25"/>
    <p:sldId id="289" r:id="rId26"/>
    <p:sldId id="278" r:id="rId27"/>
    <p:sldId id="293"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1" d="100"/>
          <a:sy n="71"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4F356-B3EE-4821-81FB-D8CECD26A93A}"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9BDB-BAC1-4F1A-A8CC-4D72824ED0FE}" type="slidenum">
              <a:rPr lang="en-IN" smtClean="0"/>
              <a:t>‹#›</a:t>
            </a:fld>
            <a:endParaRPr lang="en-IN"/>
          </a:p>
        </p:txBody>
      </p:sp>
    </p:spTree>
    <p:extLst>
      <p:ext uri="{BB962C8B-B14F-4D97-AF65-F5344CB8AC3E}">
        <p14:creationId xmlns:p14="http://schemas.microsoft.com/office/powerpoint/2010/main" val="385619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1E60E1-FE44-4CD4-AAED-2A9694BAED9E}"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1486164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E60E1-FE44-4CD4-AAED-2A9694BAED9E}"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155897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E60E1-FE44-4CD4-AAED-2A9694BAED9E}"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33666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E60E1-FE44-4CD4-AAED-2A9694BAED9E}"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334291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E60E1-FE44-4CD4-AAED-2A9694BAED9E}"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316943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1E60E1-FE44-4CD4-AAED-2A9694BAED9E}"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402148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1E60E1-FE44-4CD4-AAED-2A9694BAED9E}" type="datetimeFigureOut">
              <a:rPr lang="en-IN" smtClean="0"/>
              <a:t>13-07-2022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6030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1E60E1-FE44-4CD4-AAED-2A9694BAED9E}" type="datetimeFigureOut">
              <a:rPr lang="en-IN" smtClean="0"/>
              <a:t>13-07-2022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424818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E60E1-FE44-4CD4-AAED-2A9694BAED9E}" type="datetimeFigureOut">
              <a:rPr lang="en-IN" smtClean="0"/>
              <a:t>13-07-2022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24755606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E60E1-FE44-4CD4-AAED-2A9694BAED9E}"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29074473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E60E1-FE44-4CD4-AAED-2A9694BAED9E}"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493447-C95B-4421-A7FB-54E17E14CAE8}" type="slidenum">
              <a:rPr lang="en-IN" smtClean="0"/>
              <a:t>‹#›</a:t>
            </a:fld>
            <a:endParaRPr lang="en-IN"/>
          </a:p>
        </p:txBody>
      </p:sp>
    </p:spTree>
    <p:extLst>
      <p:ext uri="{BB962C8B-B14F-4D97-AF65-F5344CB8AC3E}">
        <p14:creationId xmlns:p14="http://schemas.microsoft.com/office/powerpoint/2010/main" val="49669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E60E1-FE44-4CD4-AAED-2A9694BAED9E}" type="datetimeFigureOut">
              <a:rPr lang="en-IN" smtClean="0"/>
              <a:t>13-07-2022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3447-C95B-4421-A7FB-54E17E14CAE8}" type="slidenum">
              <a:rPr lang="en-IN" smtClean="0"/>
              <a:t>‹#›</a:t>
            </a:fld>
            <a:endParaRPr lang="en-IN"/>
          </a:p>
        </p:txBody>
      </p:sp>
    </p:spTree>
    <p:extLst>
      <p:ext uri="{BB962C8B-B14F-4D97-AF65-F5344CB8AC3E}">
        <p14:creationId xmlns:p14="http://schemas.microsoft.com/office/powerpoint/2010/main" val="9809079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3390/smartcities4010022" TargetMode="External"/><Relationship Id="rId2" Type="http://schemas.openxmlformats.org/officeDocument/2006/relationships/hyperlink" Target="https://iopscience.iop.org/article/10.1088/1757-899X/1116/1/012103/pdf" TargetMode="External"/><Relationship Id="rId1" Type="http://schemas.openxmlformats.org/officeDocument/2006/relationships/slideLayout" Target="../slideLayouts/slideLayout2.xml"/><Relationship Id="rId4" Type="http://schemas.openxmlformats.org/officeDocument/2006/relationships/hyperlink" Target="https://ssrn.com/abstract=370177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011" y="0"/>
            <a:ext cx="5111496" cy="656051"/>
          </a:xfrm>
        </p:spPr>
        <p:txBody>
          <a:bodyPr>
            <a:normAutofit/>
          </a:bodyPr>
          <a:lstStyle/>
          <a:p>
            <a:pPr algn="ctr"/>
            <a:r>
              <a:rPr lang="en-IN" sz="2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696782" y="656051"/>
            <a:ext cx="5111496" cy="6028211"/>
          </a:xfrm>
        </p:spPr>
        <p:txBody>
          <a:bodyPr>
            <a:noAutofit/>
          </a:bodyPr>
          <a:lstStyle/>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ABSTRACT</a:t>
            </a: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INTRODUCTION</a:t>
            </a:r>
          </a:p>
          <a:p>
            <a:pPr algn="just">
              <a:lnSpc>
                <a:spcPct val="100000"/>
              </a:lnSpc>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L</a:t>
            </a:r>
            <a:r>
              <a:rPr lang="en-IN" sz="2400" b="1" dirty="0">
                <a:solidFill>
                  <a:schemeClr val="tx1"/>
                </a:solidFill>
                <a:latin typeface="Times New Roman" panose="02020603050405020304" pitchFamily="18" charset="0"/>
                <a:cs typeface="Times New Roman" panose="02020603050405020304" pitchFamily="18" charset="0"/>
              </a:rPr>
              <a:t>ITERATURE SURVEY</a:t>
            </a: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OBJECTIVES</a:t>
            </a: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SOFTWARE SPECIFICATION </a:t>
            </a: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METHODOLOGY</a:t>
            </a:r>
          </a:p>
          <a:p>
            <a:pPr algn="just">
              <a:lnSpc>
                <a:spcPct val="100000"/>
              </a:lnSpc>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SIMULATION MODEL OF EV</a:t>
            </a:r>
          </a:p>
          <a:p>
            <a:pPr algn="just">
              <a:lnSpc>
                <a:spcPct val="100000"/>
              </a:lnSpc>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RESULTS CASE</a:t>
            </a:r>
          </a:p>
          <a:p>
            <a:pPr algn="just">
              <a:lnSpc>
                <a:spcPct val="100000"/>
              </a:lnSpc>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FUTURE WORK</a:t>
            </a:r>
            <a:endParaRPr lang="en-IN" sz="2400" b="1"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ADVANTAGES</a:t>
            </a:r>
          </a:p>
          <a:p>
            <a:pPr algn="just">
              <a:lnSpc>
                <a:spcPct val="10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939135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BE5696E-A67F-49EF-90C6-9256EAE286B1}"/>
              </a:ext>
            </a:extLst>
          </p:cNvPr>
          <p:cNvSpPr txBox="1"/>
          <p:nvPr/>
        </p:nvSpPr>
        <p:spPr>
          <a:xfrm>
            <a:off x="629780" y="634325"/>
            <a:ext cx="11257425" cy="600164"/>
          </a:xfrm>
          <a:prstGeom prst="rect">
            <a:avLst/>
          </a:prstGeom>
          <a:noFill/>
        </p:spPr>
        <p:txBody>
          <a:bodyPr wrap="square">
            <a:spAutoFit/>
          </a:bodyPr>
          <a:lstStyle/>
          <a:p>
            <a:pPr lvl="0" algn="just">
              <a:lnSpc>
                <a:spcPct val="150000"/>
              </a:lnSpc>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xmlns="" id="{66FCE8DA-CABB-4807-AC7B-77072841526B}"/>
              </a:ext>
            </a:extLst>
          </p:cNvPr>
          <p:cNvSpPr txBox="1"/>
          <p:nvPr/>
        </p:nvSpPr>
        <p:spPr>
          <a:xfrm>
            <a:off x="703729" y="973809"/>
            <a:ext cx="10650071" cy="830997"/>
          </a:xfrm>
          <a:prstGeom prst="rect">
            <a:avLst/>
          </a:prstGeom>
          <a:noFill/>
        </p:spPr>
        <p:txBody>
          <a:bodyPr wrap="square">
            <a:spAutoFit/>
          </a:bodyPr>
          <a:lstStyle/>
          <a:p>
            <a:pPr algn="just"/>
            <a:r>
              <a:rPr lang="en-US" sz="2400" b="1" dirty="0">
                <a:latin typeface="Times New Roman" panose="02020603050405020304" pitchFamily="18" charset="0"/>
                <a:ea typeface="Calibri" panose="020F0502020204030204" pitchFamily="34" charset="0"/>
                <a:cs typeface="Times New Roman" panose="02020603050405020304" pitchFamily="18" charset="0"/>
              </a:rPr>
              <a:t>General blocks of Electric Vehicle have been represented in the diagram given below</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7" name="Picture 6">
            <a:extLst>
              <a:ext uri="{FF2B5EF4-FFF2-40B4-BE49-F238E27FC236}">
                <a16:creationId xmlns:a16="http://schemas.microsoft.com/office/drawing/2014/main" xmlns="" id="{D9D970B6-9A3B-C300-D124-D244420FA1CA}"/>
              </a:ext>
            </a:extLst>
          </p:cNvPr>
          <p:cNvPicPr>
            <a:picLocks noChangeAspect="1"/>
          </p:cNvPicPr>
          <p:nvPr/>
        </p:nvPicPr>
        <p:blipFill>
          <a:blip r:embed="rId2"/>
          <a:stretch>
            <a:fillRect/>
          </a:stretch>
        </p:blipFill>
        <p:spPr>
          <a:xfrm>
            <a:off x="937492" y="1840804"/>
            <a:ext cx="10317015" cy="4420217"/>
          </a:xfrm>
          <a:prstGeom prst="rect">
            <a:avLst/>
          </a:prstGeom>
        </p:spPr>
      </p:pic>
      <p:sp>
        <p:nvSpPr>
          <p:cNvPr id="8"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4201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904" y="673278"/>
            <a:ext cx="10784543" cy="5632311"/>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Drive cycle: </a:t>
            </a:r>
            <a:r>
              <a:rPr lang="en-US" sz="2000" dirty="0">
                <a:latin typeface="Times New Roman" panose="02020603050405020304" pitchFamily="18" charset="0"/>
                <a:cs typeface="Times New Roman" panose="02020603050405020304" pitchFamily="18" charset="0"/>
              </a:rPr>
              <a:t>This is the input given to the vehicle. There are different types of drive cycle based on the application we choose. In this vehicle is simulated for acceleration &amp; deceleration for a particular type with the varying speed range. </a:t>
            </a:r>
          </a:p>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Driver controller: </a:t>
            </a:r>
            <a:r>
              <a:rPr lang="en-US" sz="2000" dirty="0">
                <a:latin typeface="Times New Roman" panose="02020603050405020304" pitchFamily="18" charset="0"/>
                <a:cs typeface="Times New Roman" panose="02020603050405020304" pitchFamily="18" charset="0"/>
              </a:rPr>
              <a:t>To drive the drive cycle as per the given condition, a driver controller is present to run the vehicle taking the input and feedback from to move from one place to another. </a:t>
            </a:r>
          </a:p>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Power Converter: </a:t>
            </a:r>
            <a:r>
              <a:rPr lang="en-US" sz="2000" dirty="0">
                <a:latin typeface="Times New Roman" panose="02020603050405020304" pitchFamily="18" charset="0"/>
                <a:cs typeface="Times New Roman" panose="02020603050405020304" pitchFamily="18" charset="0"/>
              </a:rPr>
              <a:t>They are used to process and control the flow of electrical energy by supplying required voltages and current in a form that is optimally suited for the user loads. </a:t>
            </a:r>
          </a:p>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Battery: </a:t>
            </a:r>
            <a:r>
              <a:rPr lang="en-US" sz="2000" dirty="0">
                <a:latin typeface="Times New Roman" panose="02020603050405020304" pitchFamily="18" charset="0"/>
                <a:cs typeface="Times New Roman" panose="02020603050405020304" pitchFamily="18" charset="0"/>
              </a:rPr>
              <a:t>This the powerhouse which supplies the energy required to drive the vehicle.</a:t>
            </a:r>
          </a:p>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Motor: </a:t>
            </a:r>
            <a:r>
              <a:rPr lang="en-US" sz="2000" dirty="0">
                <a:latin typeface="Times New Roman" panose="02020603050405020304" pitchFamily="18" charset="0"/>
                <a:cs typeface="Times New Roman" panose="02020603050405020304" pitchFamily="18" charset="0"/>
              </a:rPr>
              <a:t>It is the rotating device which converts the electrical energy in the form of current and voltage into the mechanical energy at the vehicle through a transmission system. </a:t>
            </a:r>
          </a:p>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Vehicle body: </a:t>
            </a:r>
            <a:r>
              <a:rPr lang="en-US" sz="2000" dirty="0">
                <a:latin typeface="Times New Roman" panose="02020603050405020304" pitchFamily="18" charset="0"/>
                <a:cs typeface="Times New Roman" panose="02020603050405020304" pitchFamily="18" charset="0"/>
              </a:rPr>
              <a:t>This is where the output is achieved via the motor power is transferred to the wheel considering the different forces and resistance and compare with the input drive cycle. </a:t>
            </a:r>
            <a:endParaRPr lang="en-IN" sz="20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382946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Color Tesla Model S 100d Car Parked at Charging Station. the Tesla  Model S is a Full-sized All-electric Five-door Editorial Photography -  Image of electric, lithiumion: 1622736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836"/>
          <a:stretch/>
        </p:blipFill>
        <p:spPr bwMode="auto">
          <a:xfrm>
            <a:off x="5258517" y="1602085"/>
            <a:ext cx="6540193" cy="43512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57598" y="1487724"/>
            <a:ext cx="3895401" cy="1938992"/>
          </a:xfrm>
          <a:prstGeom prst="rect">
            <a:avLst/>
          </a:prstGeom>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NO IC Engine</a:t>
            </a:r>
          </a:p>
          <a:p>
            <a:pPr>
              <a:lnSpc>
                <a:spcPct val="150000"/>
              </a:lnSpc>
            </a:pPr>
            <a:r>
              <a:rPr lang="en-IN" sz="2000" dirty="0">
                <a:latin typeface="Times New Roman" panose="02020603050405020304" pitchFamily="18" charset="0"/>
                <a:cs typeface="Times New Roman" panose="02020603050405020304" pitchFamily="18" charset="0"/>
              </a:rPr>
              <a:t>Only electric drive</a:t>
            </a:r>
          </a:p>
          <a:p>
            <a:pPr>
              <a:lnSpc>
                <a:spcPct val="150000"/>
              </a:lnSpc>
            </a:pPr>
            <a:r>
              <a:rPr lang="en-IN" sz="2000" dirty="0">
                <a:latin typeface="Times New Roman" panose="02020603050405020304" pitchFamily="18" charset="0"/>
                <a:cs typeface="Times New Roman" panose="02020603050405020304" pitchFamily="18" charset="0"/>
              </a:rPr>
              <a:t>Battery pack size is (20-80 kwh)</a:t>
            </a:r>
          </a:p>
          <a:p>
            <a:pPr>
              <a:lnSpc>
                <a:spcPct val="150000"/>
              </a:lnSpc>
            </a:pPr>
            <a:r>
              <a:rPr lang="en-IN" sz="2000" dirty="0">
                <a:latin typeface="Times New Roman" panose="02020603050405020304" pitchFamily="18" charset="0"/>
                <a:cs typeface="Times New Roman" panose="02020603050405020304" pitchFamily="18" charset="0"/>
              </a:rPr>
              <a:t>Example</a:t>
            </a:r>
            <a:r>
              <a:rPr lang="en-IN" sz="2000">
                <a:latin typeface="Times New Roman" panose="02020603050405020304" pitchFamily="18" charset="0"/>
                <a:cs typeface="Times New Roman" panose="02020603050405020304" pitchFamily="18" charset="0"/>
              </a:rPr>
              <a:t>: </a:t>
            </a:r>
            <a:r>
              <a:rPr lang="en-IN" sz="2000" smtClean="0">
                <a:latin typeface="Times New Roman" panose="02020603050405020304" pitchFamily="18" charset="0"/>
                <a:cs typeface="Times New Roman" panose="02020603050405020304" pitchFamily="18" charset="0"/>
              </a:rPr>
              <a:t>Tesla</a:t>
            </a:r>
            <a:r>
              <a:rPr lang="en-IN" sz="2000" dirty="0">
                <a:latin typeface="Times New Roman" panose="02020603050405020304" pitchFamily="18" charset="0"/>
                <a:cs typeface="Times New Roman" panose="02020603050405020304" pitchFamily="18" charset="0"/>
              </a:rPr>
              <a:t>, Nissan, Kia, </a:t>
            </a:r>
            <a:r>
              <a:rPr lang="en-IN" sz="2000" dirty="0" err="1">
                <a:latin typeface="Times New Roman" panose="02020603050405020304" pitchFamily="18" charset="0"/>
                <a:cs typeface="Times New Roman" panose="02020603050405020304" pitchFamily="18" charset="0"/>
              </a:rPr>
              <a:t>etc</a:t>
            </a:r>
            <a:r>
              <a:rPr lang="en-IN" sz="2000" dirty="0">
                <a:latin typeface="Times New Roman" panose="02020603050405020304" pitchFamily="18" charset="0"/>
                <a:cs typeface="Times New Roman" panose="02020603050405020304" pitchFamily="18" charset="0"/>
              </a:rPr>
              <a:t>…</a:t>
            </a:r>
          </a:p>
        </p:txBody>
      </p:sp>
      <p:pic>
        <p:nvPicPr>
          <p:cNvPr id="6" name="Picture 6" descr="Black Color Tesla Model S 100d Car Parked At Charging Station. The Tesla  Model S Is A Full-sized All-electric Five-door, Luxury Liftback, Produced  By Tesla Inc. Stock Photo | Adobe 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7598" y="3739485"/>
            <a:ext cx="3300319" cy="220131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554596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 tesla vehicle charger free vector eps, cdr, ai, svg vector illustration  graphic art"/>
          <p:cNvSpPr>
            <a:spLocks noChangeAspect="1" noChangeArrowheads="1"/>
          </p:cNvSpPr>
          <p:nvPr/>
        </p:nvSpPr>
        <p:spPr bwMode="auto">
          <a:xfrm>
            <a:off x="155575" y="54728"/>
            <a:ext cx="105610" cy="105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 tesla vehicle charger free vector eps, cdr, ai, svg vector illustration  graphic art"/>
          <p:cNvSpPr>
            <a:spLocks noChangeAspect="1" noChangeArrowheads="1"/>
          </p:cNvSpPr>
          <p:nvPr/>
        </p:nvSpPr>
        <p:spPr bwMode="auto">
          <a:xfrm>
            <a:off x="307975" y="207128"/>
            <a:ext cx="105610" cy="105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SIMULATION MODEL OF EV</a:t>
            </a:r>
          </a:p>
        </p:txBody>
      </p:sp>
      <p:pic>
        <p:nvPicPr>
          <p:cNvPr id="8" name="Picture 7"/>
          <p:cNvPicPr>
            <a:picLocks noChangeAspect="1"/>
          </p:cNvPicPr>
          <p:nvPr/>
        </p:nvPicPr>
        <p:blipFill>
          <a:blip r:embed="rId2"/>
          <a:stretch>
            <a:fillRect/>
          </a:stretch>
        </p:blipFill>
        <p:spPr>
          <a:xfrm>
            <a:off x="0" y="952154"/>
            <a:ext cx="12192000" cy="5905846"/>
          </a:xfrm>
          <a:prstGeom prst="rect">
            <a:avLst/>
          </a:prstGeom>
        </p:spPr>
      </p:pic>
    </p:spTree>
    <p:extLst>
      <p:ext uri="{BB962C8B-B14F-4D97-AF65-F5344CB8AC3E}">
        <p14:creationId xmlns:p14="http://schemas.microsoft.com/office/powerpoint/2010/main" val="1225718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923" y="0"/>
            <a:ext cx="4406153" cy="576169"/>
          </a:xfrm>
        </p:spPr>
        <p:txBody>
          <a:bodyPr>
            <a:norm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CASE</a:t>
            </a:r>
          </a:p>
        </p:txBody>
      </p:sp>
      <p:sp>
        <p:nvSpPr>
          <p:cNvPr id="3" name="Content Placeholder 2"/>
          <p:cNvSpPr>
            <a:spLocks noGrp="1"/>
          </p:cNvSpPr>
          <p:nvPr>
            <p:ph idx="1"/>
          </p:nvPr>
        </p:nvSpPr>
        <p:spPr>
          <a:xfrm>
            <a:off x="838198" y="1086037"/>
            <a:ext cx="10820401" cy="4351338"/>
          </a:xfrm>
        </p:spPr>
        <p:txBody>
          <a:bodyPr>
            <a:normAutofit fontScale="92500"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simulations are run for various drive cycles and the results are in the following table.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Simulation Time </a:t>
            </a:r>
            <a:r>
              <a:rPr lang="en-US" sz="2000" dirty="0">
                <a:latin typeface="Times New Roman" panose="02020603050405020304" pitchFamily="18" charset="0"/>
                <a:cs typeface="Times New Roman" panose="02020603050405020304" pitchFamily="18" charset="0"/>
              </a:rPr>
              <a:t>- It is the time for which the simulation is run. Each drive cycle has its own time duration which needs to be updated in simulation time, each time the drive cycle is changed.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Speed Trace </a:t>
            </a:r>
            <a:r>
              <a:rPr lang="en-US" sz="2000" dirty="0">
                <a:latin typeface="Times New Roman" panose="02020603050405020304" pitchFamily="18" charset="0"/>
                <a:cs typeface="Times New Roman" panose="02020603050405020304" pitchFamily="18" charset="0"/>
              </a:rPr>
              <a:t>- It is a plot of the reference speed from the drive cycle and the feedback speed from the vehicle body.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SOC (%) </a:t>
            </a:r>
            <a:r>
              <a:rPr lang="en-US" sz="2000" dirty="0">
                <a:latin typeface="Times New Roman" panose="02020603050405020304" pitchFamily="18" charset="0"/>
                <a:cs typeface="Times New Roman" panose="02020603050405020304" pitchFamily="18" charset="0"/>
              </a:rPr>
              <a:t>- It is the state of charge of the battery which decreases when the vehicle accelerated and slightly increases when the vehicle decelerates.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Distance Travelled </a:t>
            </a:r>
            <a:r>
              <a:rPr lang="en-US" sz="2000" dirty="0">
                <a:latin typeface="Times New Roman" panose="02020603050405020304" pitchFamily="18" charset="0"/>
                <a:cs typeface="Times New Roman" panose="02020603050405020304" pitchFamily="18" charset="0"/>
              </a:rPr>
              <a:t>- It is the total distance travelled by the vehicle following a particular drive cycle and its duration.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738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260730760"/>
              </p:ext>
            </p:extLst>
          </p:nvPr>
        </p:nvGraphicFramePr>
        <p:xfrm>
          <a:off x="510990" y="336178"/>
          <a:ext cx="10824880" cy="6108149"/>
        </p:xfrm>
        <a:graphic>
          <a:graphicData uri="http://schemas.openxmlformats.org/drawingml/2006/table">
            <a:tbl>
              <a:tblPr firstRow="1" bandRow="1">
                <a:tableStyleId>{ED083AE6-46FA-4A59-8FB0-9F97EB10719F}</a:tableStyleId>
              </a:tblPr>
              <a:tblGrid>
                <a:gridCol w="3334869">
                  <a:extLst>
                    <a:ext uri="{9D8B030D-6E8A-4147-A177-3AD203B41FA5}">
                      <a16:colId xmlns:a16="http://schemas.microsoft.com/office/drawing/2014/main" xmlns="" val="20000"/>
                    </a:ext>
                  </a:extLst>
                </a:gridCol>
                <a:gridCol w="1640541">
                  <a:extLst>
                    <a:ext uri="{9D8B030D-6E8A-4147-A177-3AD203B41FA5}">
                      <a16:colId xmlns:a16="http://schemas.microsoft.com/office/drawing/2014/main" xmlns="" val="20001"/>
                    </a:ext>
                  </a:extLst>
                </a:gridCol>
                <a:gridCol w="1519518">
                  <a:extLst>
                    <a:ext uri="{9D8B030D-6E8A-4147-A177-3AD203B41FA5}">
                      <a16:colId xmlns:a16="http://schemas.microsoft.com/office/drawing/2014/main" xmlns="" val="20002"/>
                    </a:ext>
                  </a:extLst>
                </a:gridCol>
                <a:gridCol w="2164976">
                  <a:extLst>
                    <a:ext uri="{9D8B030D-6E8A-4147-A177-3AD203B41FA5}">
                      <a16:colId xmlns:a16="http://schemas.microsoft.com/office/drawing/2014/main" xmlns="" val="20003"/>
                    </a:ext>
                  </a:extLst>
                </a:gridCol>
                <a:gridCol w="2164976">
                  <a:extLst>
                    <a:ext uri="{9D8B030D-6E8A-4147-A177-3AD203B41FA5}">
                      <a16:colId xmlns:a16="http://schemas.microsoft.com/office/drawing/2014/main" xmlns="" val="20004"/>
                    </a:ext>
                  </a:extLst>
                </a:gridCol>
              </a:tblGrid>
              <a:tr h="687098">
                <a:tc>
                  <a:txBody>
                    <a:bodyPr/>
                    <a:lstStyle/>
                    <a:p>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Case 1</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Case 2</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Case 3</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Case 4</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923953">
                <a:tc>
                  <a:txBody>
                    <a:bodyPr/>
                    <a:lstStyle/>
                    <a:p>
                      <a:pPr algn="l"/>
                      <a:r>
                        <a:rPr lang="en-US" sz="2000" dirty="0"/>
                        <a:t>Drive Cycle, Simulation Time (sec)</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FTP75, 2474</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US06,600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Artemis Motorway 150kmph, 1068</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US" sz="2000" dirty="0"/>
                        <a:t>World Harmonized Vehicle Cycle,</a:t>
                      </a:r>
                      <a:r>
                        <a:rPr lang="en-US" sz="2000" baseline="0" dirty="0"/>
                        <a:t> </a:t>
                      </a:r>
                      <a:r>
                        <a:rPr lang="en-US" sz="2000" dirty="0"/>
                        <a:t>900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923953">
                <a:tc>
                  <a:txBody>
                    <a:bodyPr/>
                    <a:lstStyle/>
                    <a:p>
                      <a:r>
                        <a:rPr lang="en-US" sz="2000" dirty="0"/>
                        <a:t>Vehicle body weight (kg), Frontal area (m2), Rolling resistance</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800, 3, 0.015</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800, 3, 0.015</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800, 3, 0.015</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800, 3, 0.015 </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87098">
                <a:tc>
                  <a:txBody>
                    <a:bodyPr/>
                    <a:lstStyle/>
                    <a:p>
                      <a:r>
                        <a:rPr lang="en-IN" sz="2000" dirty="0"/>
                        <a:t>Battery Nominal Voltage (V)</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300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300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400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200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87098">
                <a:tc>
                  <a:txBody>
                    <a:bodyPr/>
                    <a:lstStyle/>
                    <a:p>
                      <a:r>
                        <a:rPr lang="en-US" sz="2000" dirty="0"/>
                        <a:t>DC Motor Rated load (kW), Rated DC supply voltage (V)</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60, 300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75, 200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85, 350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60, 150 </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687098">
                <a:tc>
                  <a:txBody>
                    <a:bodyPr/>
                    <a:lstStyle/>
                    <a:p>
                      <a:r>
                        <a:rPr lang="en-IN" sz="2000" dirty="0"/>
                        <a:t>H-</a:t>
                      </a:r>
                      <a:r>
                        <a:rPr lang="en-IN" sz="2000" dirty="0" err="1"/>
                        <a:t>Brigde</a:t>
                      </a:r>
                      <a:r>
                        <a:rPr lang="en-IN" sz="2000" dirty="0"/>
                        <a:t> Output voltage amplitude</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300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200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350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150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687098">
                <a:tc>
                  <a:txBody>
                    <a:bodyPr/>
                    <a:lstStyle/>
                    <a:p>
                      <a:r>
                        <a:rPr lang="en-US" sz="2000" dirty="0"/>
                        <a:t>SOC at end of drive cycle (Initial SOC 100%)</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96</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94</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93</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97</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687098">
                <a:tc>
                  <a:txBody>
                    <a:bodyPr/>
                    <a:lstStyle/>
                    <a:p>
                      <a:r>
                        <a:rPr lang="en-US" sz="2000" dirty="0"/>
                        <a:t>Top speed reached? </a:t>
                      </a:r>
                      <a:br>
                        <a:rPr lang="en-US" sz="2000" dirty="0"/>
                      </a:br>
                      <a:r>
                        <a:rPr lang="en-US" sz="2000" dirty="0"/>
                        <a:t>kWh per km</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Yes</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No</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No</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r>
                        <a:rPr lang="en-IN" sz="2000" dirty="0"/>
                        <a:t>Yes</a:t>
                      </a:r>
                      <a:endParaRPr lang="en-IN" sz="2000" dirty="0">
                        <a:solidFill>
                          <a:schemeClr val="tx1"/>
                        </a:solidFill>
                        <a:latin typeface="Times New Roman" panose="02020603050405020304" pitchFamily="18" charset="0"/>
                        <a:cs typeface="Times New Roman" panose="02020603050405020304" pitchFamily="18" charset="0"/>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83973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04088"/>
            <a:ext cx="12192000" cy="6154539"/>
          </a:xfrm>
          <a:prstGeom prst="rect">
            <a:avLst/>
          </a:prstGeom>
        </p:spPr>
      </p:pic>
      <p:sp>
        <p:nvSpPr>
          <p:cNvPr id="4"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FTP75, 2474</a:t>
            </a:r>
          </a:p>
          <a:p>
            <a:pPr algn="ct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31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04088"/>
            <a:ext cx="12192000" cy="6153911"/>
          </a:xfrm>
          <a:prstGeom prst="rect">
            <a:avLst/>
          </a:prstGeom>
        </p:spPr>
      </p:pic>
      <p:sp>
        <p:nvSpPr>
          <p:cNvPr id="3"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FTP75, 2474</a:t>
            </a:r>
          </a:p>
          <a:p>
            <a:pPr algn="ct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777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US06,600</a:t>
            </a:r>
          </a:p>
        </p:txBody>
      </p:sp>
      <p:pic>
        <p:nvPicPr>
          <p:cNvPr id="6" name="Picture 5"/>
          <p:cNvPicPr>
            <a:picLocks noChangeAspect="1"/>
          </p:cNvPicPr>
          <p:nvPr/>
        </p:nvPicPr>
        <p:blipFill>
          <a:blip r:embed="rId2"/>
          <a:stretch>
            <a:fillRect/>
          </a:stretch>
        </p:blipFill>
        <p:spPr>
          <a:xfrm>
            <a:off x="0" y="704088"/>
            <a:ext cx="12192000" cy="6153912"/>
          </a:xfrm>
          <a:prstGeom prst="rect">
            <a:avLst/>
          </a:prstGeom>
        </p:spPr>
      </p:pic>
    </p:spTree>
    <p:extLst>
      <p:ext uri="{BB962C8B-B14F-4D97-AF65-F5344CB8AC3E}">
        <p14:creationId xmlns:p14="http://schemas.microsoft.com/office/powerpoint/2010/main" val="1626008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US06,600</a:t>
            </a:r>
          </a:p>
        </p:txBody>
      </p:sp>
      <p:pic>
        <p:nvPicPr>
          <p:cNvPr id="7" name="Picture 6"/>
          <p:cNvPicPr>
            <a:picLocks noChangeAspect="1"/>
          </p:cNvPicPr>
          <p:nvPr/>
        </p:nvPicPr>
        <p:blipFill>
          <a:blip r:embed="rId2"/>
          <a:stretch>
            <a:fillRect/>
          </a:stretch>
        </p:blipFill>
        <p:spPr>
          <a:xfrm>
            <a:off x="0" y="704088"/>
            <a:ext cx="12192000" cy="6153912"/>
          </a:xfrm>
          <a:prstGeom prst="rect">
            <a:avLst/>
          </a:prstGeom>
        </p:spPr>
      </p:pic>
    </p:spTree>
    <p:extLst>
      <p:ext uri="{BB962C8B-B14F-4D97-AF65-F5344CB8AC3E}">
        <p14:creationId xmlns:p14="http://schemas.microsoft.com/office/powerpoint/2010/main" val="1097132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1EBF7-C095-4154-AF08-0ED1828E99E2}"/>
              </a:ext>
            </a:extLst>
          </p:cNvPr>
          <p:cNvSpPr>
            <a:spLocks noGrp="1"/>
          </p:cNvSpPr>
          <p:nvPr>
            <p:ph type="title"/>
          </p:nvPr>
        </p:nvSpPr>
        <p:spPr>
          <a:xfrm>
            <a:off x="4947442" y="-22800"/>
            <a:ext cx="2297127" cy="568587"/>
          </a:xfrm>
        </p:spPr>
        <p:txBody>
          <a:bodyPr>
            <a:norm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729B126-CBCC-4D69-B242-9DE462F2307F}"/>
              </a:ext>
            </a:extLst>
          </p:cNvPr>
          <p:cNvSpPr txBox="1"/>
          <p:nvPr/>
        </p:nvSpPr>
        <p:spPr>
          <a:xfrm>
            <a:off x="966787" y="871344"/>
            <a:ext cx="10258425" cy="5115311"/>
          </a:xfrm>
          <a:prstGeom prst="rect">
            <a:avLst/>
          </a:prstGeom>
          <a:noFill/>
        </p:spPr>
        <p:txBody>
          <a:bodyPr wrap="square">
            <a:spAutoFit/>
          </a:bodyPr>
          <a:lstStyle/>
          <a:p>
            <a:pPr marL="342900" indent="-34290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Electric vehicles provide to humanity as a sustainable mode of transport, but not polluting the environment, due to this the interest in electric vehicles is increasing day by day.</a:t>
            </a:r>
          </a:p>
          <a:p>
            <a:pPr marL="342900" indent="-34290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energy consumption values of the electric vehicles can be determined. In the same way the effect of parameters on vehicles performances and energy consumption can also be monitored. </a:t>
            </a:r>
          </a:p>
          <a:p>
            <a:pPr marL="342900" indent="-34290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range of electric vehicles is medium, and they can reach high speeds, in future by making use of developed electric motor and battery technology, longer distance vehicles can be manufactured.</a:t>
            </a:r>
          </a:p>
          <a:p>
            <a:pPr marL="342900" indent="-34290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Therefore, performance of longer distance vehicles can be optimized by selecting the motors and batteries depending on the drive cycles. In these times, the dynamic model of an electric vehicle is created with MATLAB/Simulink software tool. </a:t>
            </a:r>
          </a:p>
          <a:p>
            <a:pPr marL="342900" indent="-342900" algn="just">
              <a:lnSpc>
                <a:spcPct val="15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Here we have created different models for Drive Cycle management, for modelling of EV. </a:t>
            </a:r>
          </a:p>
        </p:txBody>
      </p:sp>
    </p:spTree>
    <p:extLst>
      <p:ext uri="{BB962C8B-B14F-4D97-AF65-F5344CB8AC3E}">
        <p14:creationId xmlns:p14="http://schemas.microsoft.com/office/powerpoint/2010/main" val="592457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Artemis Motorway 150kmph, 1068 </a:t>
            </a:r>
          </a:p>
        </p:txBody>
      </p:sp>
      <p:pic>
        <p:nvPicPr>
          <p:cNvPr id="5" name="Picture 4"/>
          <p:cNvPicPr>
            <a:picLocks noChangeAspect="1"/>
          </p:cNvPicPr>
          <p:nvPr/>
        </p:nvPicPr>
        <p:blipFill>
          <a:blip r:embed="rId2"/>
          <a:stretch>
            <a:fillRect/>
          </a:stretch>
        </p:blipFill>
        <p:spPr>
          <a:xfrm>
            <a:off x="0" y="704088"/>
            <a:ext cx="12192000" cy="6153911"/>
          </a:xfrm>
          <a:prstGeom prst="rect">
            <a:avLst/>
          </a:prstGeom>
        </p:spPr>
      </p:pic>
    </p:spTree>
    <p:extLst>
      <p:ext uri="{BB962C8B-B14F-4D97-AF65-F5344CB8AC3E}">
        <p14:creationId xmlns:p14="http://schemas.microsoft.com/office/powerpoint/2010/main" val="268771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Artemis Motorway 150kmph, 1068 </a:t>
            </a:r>
          </a:p>
        </p:txBody>
      </p:sp>
      <p:pic>
        <p:nvPicPr>
          <p:cNvPr id="6" name="Picture 5"/>
          <p:cNvPicPr>
            <a:picLocks noChangeAspect="1"/>
          </p:cNvPicPr>
          <p:nvPr/>
        </p:nvPicPr>
        <p:blipFill>
          <a:blip r:embed="rId2"/>
          <a:stretch>
            <a:fillRect/>
          </a:stretch>
        </p:blipFill>
        <p:spPr>
          <a:xfrm>
            <a:off x="0" y="704088"/>
            <a:ext cx="12192000" cy="6153912"/>
          </a:xfrm>
          <a:prstGeom prst="rect">
            <a:avLst/>
          </a:prstGeom>
        </p:spPr>
      </p:pic>
    </p:spTree>
    <p:extLst>
      <p:ext uri="{BB962C8B-B14F-4D97-AF65-F5344CB8AC3E}">
        <p14:creationId xmlns:p14="http://schemas.microsoft.com/office/powerpoint/2010/main" val="366663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World Harmonized Vehicle Cycle (WHVC),900</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704088"/>
            <a:ext cx="12192000" cy="6153912"/>
          </a:xfrm>
          <a:prstGeom prst="rect">
            <a:avLst/>
          </a:prstGeom>
        </p:spPr>
      </p:pic>
    </p:spTree>
    <p:extLst>
      <p:ext uri="{BB962C8B-B14F-4D97-AF65-F5344CB8AC3E}">
        <p14:creationId xmlns:p14="http://schemas.microsoft.com/office/powerpoint/2010/main" val="492812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World Harmonized Vehicle Cycle (WHVC),900</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704088"/>
            <a:ext cx="12192000" cy="6153912"/>
          </a:xfrm>
          <a:prstGeom prst="rect">
            <a:avLst/>
          </a:prstGeom>
        </p:spPr>
      </p:pic>
    </p:spTree>
    <p:extLst>
      <p:ext uri="{BB962C8B-B14F-4D97-AF65-F5344CB8AC3E}">
        <p14:creationId xmlns:p14="http://schemas.microsoft.com/office/powerpoint/2010/main" val="4104333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80784-1671-64BE-DE00-5561184B6EB6}"/>
              </a:ext>
            </a:extLst>
          </p:cNvPr>
          <p:cNvSpPr>
            <a:spLocks noGrp="1"/>
          </p:cNvSpPr>
          <p:nvPr>
            <p:ph type="title"/>
          </p:nvPr>
        </p:nvSpPr>
        <p:spPr>
          <a:xfrm>
            <a:off x="4706470" y="-1"/>
            <a:ext cx="2779059" cy="681037"/>
          </a:xfrm>
        </p:spPr>
        <p:txBody>
          <a:bodyPr>
            <a:no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4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05B8E893-CEA0-8C90-0377-401EDFBDE229}"/>
              </a:ext>
            </a:extLst>
          </p:cNvPr>
          <p:cNvSpPr>
            <a:spLocks noGrp="1"/>
          </p:cNvSpPr>
          <p:nvPr>
            <p:ph idx="1"/>
          </p:nvPr>
        </p:nvSpPr>
        <p:spPr>
          <a:xfrm>
            <a:off x="838199" y="681036"/>
            <a:ext cx="11062447" cy="5329799"/>
          </a:xfrm>
        </p:spPr>
        <p:txBody>
          <a:bodyPr>
            <a:normAutofit/>
          </a:bodyPr>
          <a:lstStyle/>
          <a:p>
            <a:pPr algn="l">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As electric vehicle manufacturing is becoming popular every day, its market share is also expected to rise greatly. </a:t>
            </a:r>
          </a:p>
          <a:p>
            <a:pPr algn="l">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India is expected to grow by an amazing 50% by 2023.</a:t>
            </a:r>
          </a:p>
          <a:p>
            <a:pPr algn="l">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It is estimated that almost 75-80% of fuel expenses are reduced by using </a:t>
            </a:r>
            <a:r>
              <a:rPr lang="en-US" sz="2000" b="0" i="0" dirty="0" err="1">
                <a:solidFill>
                  <a:srgbClr val="404041"/>
                </a:solidFill>
                <a:effectLst/>
                <a:latin typeface="Times New Roman" panose="02020603050405020304" pitchFamily="18" charset="0"/>
                <a:cs typeface="Times New Roman" panose="02020603050405020304" pitchFamily="18" charset="0"/>
              </a:rPr>
              <a:t>Evs</a:t>
            </a:r>
            <a:r>
              <a:rPr lang="en-US" sz="2000" b="0" i="0" dirty="0">
                <a:solidFill>
                  <a:srgbClr val="404041"/>
                </a:solidFill>
                <a:effectLst/>
                <a:latin typeface="Times New Roman" panose="02020603050405020304" pitchFamily="18" charset="0"/>
                <a:cs typeface="Times New Roman" panose="02020603050405020304" pitchFamily="18" charset="0"/>
              </a:rPr>
              <a:t>.</a:t>
            </a:r>
          </a:p>
          <a:p>
            <a:pPr>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Currently, 82% of the oil demand in India is fulfilled by import.</a:t>
            </a:r>
          </a:p>
          <a:p>
            <a:pPr algn="l">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The best part is that, apart from reducing environmental pollution, EVs can lower oil import by about $60 Billion by 2030</a:t>
            </a:r>
          </a:p>
          <a:p>
            <a:pPr>
              <a:lnSpc>
                <a:spcPct val="150000"/>
              </a:lnSpc>
            </a:pPr>
            <a:r>
              <a:rPr lang="en-US" sz="2000" b="0" i="0" dirty="0">
                <a:solidFill>
                  <a:srgbClr val="404041"/>
                </a:solidFill>
                <a:effectLst/>
                <a:latin typeface="Times New Roman" panose="02020603050405020304" pitchFamily="18" charset="0"/>
                <a:cs typeface="Times New Roman" panose="02020603050405020304" pitchFamily="18" charset="0"/>
              </a:rPr>
              <a:t>Surprisingly, the fuel price of EVs can be as low as only 1.1Rs/ km. As a result, the overall cost of about Rs 20,000 is reduced while traveling every 5000 km by an EV.</a:t>
            </a:r>
          </a:p>
        </p:txBody>
      </p:sp>
    </p:spTree>
    <p:extLst>
      <p:ext uri="{BB962C8B-B14F-4D97-AF65-F5344CB8AC3E}">
        <p14:creationId xmlns:p14="http://schemas.microsoft.com/office/powerpoint/2010/main" val="7405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38313" y="0"/>
            <a:ext cx="4407067" cy="737965"/>
          </a:xfrm>
          <a:prstGeom prst="rect">
            <a:avLst/>
          </a:prstGeom>
        </p:spPr>
        <p:txBody>
          <a:bodyPr>
            <a:normAutofit/>
          </a:bodyPr>
          <a:lst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solidFill>
                  <a:schemeClr val="tx1"/>
                </a:solidFill>
                <a:latin typeface="Times New Roman" panose="02020603050405020304" pitchFamily="18" charset="0"/>
                <a:cs typeface="Times New Roman" panose="02020603050405020304" pitchFamily="18" charset="0"/>
              </a:rPr>
              <a:t>	</a:t>
            </a:r>
            <a: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p:txBody>
      </p:sp>
      <p:sp>
        <p:nvSpPr>
          <p:cNvPr id="4" name="Rectangle 3"/>
          <p:cNvSpPr/>
          <p:nvPr/>
        </p:nvSpPr>
        <p:spPr>
          <a:xfrm>
            <a:off x="941293" y="737965"/>
            <a:ext cx="10851778" cy="5324535"/>
          </a:xfrm>
          <a:prstGeom prst="rect">
            <a:avLst/>
          </a:prstGeom>
        </p:spPr>
        <p:txBody>
          <a:bodyPr wrap="square">
            <a:spAutoFit/>
          </a:bodyPr>
          <a:lstStyle/>
          <a:p>
            <a:pPr marL="342900" indent="-342900" algn="just">
              <a:buFont typeface="Wingdings" panose="05000000000000000000" pitchFamily="2" charset="2"/>
              <a:buChar char="§"/>
            </a:pPr>
            <a:r>
              <a:rPr lang="en-US" sz="2000" b="1" dirty="0">
                <a:latin typeface="Times New Roman" pitchFamily="18" charset="0"/>
                <a:cs typeface="Times New Roman" pitchFamily="18" charset="0"/>
              </a:rPr>
              <a:t>EVs offer the following advantages over traditional vehicles:</a:t>
            </a:r>
          </a:p>
          <a:p>
            <a:pPr marL="342900" indent="-342900" algn="just">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lgn="just">
              <a:lnSpc>
                <a:spcPct val="150000"/>
              </a:lnSpc>
              <a:buClr>
                <a:schemeClr val="tx1"/>
              </a:buClr>
              <a:buFont typeface="Wingdings" panose="05000000000000000000" pitchFamily="2" charset="2"/>
              <a:buChar char="§"/>
            </a:pPr>
            <a:r>
              <a:rPr lang="en-US" sz="2000" b="1" dirty="0">
                <a:latin typeface="Times New Roman" pitchFamily="18" charset="0"/>
                <a:cs typeface="Times New Roman" pitchFamily="18" charset="0"/>
              </a:rPr>
              <a:t>Zero emissions: </a:t>
            </a:r>
            <a:r>
              <a:rPr lang="en-US" sz="2000" dirty="0">
                <a:latin typeface="Times New Roman" pitchFamily="18" charset="0"/>
                <a:cs typeface="Times New Roman" pitchFamily="18" charset="0"/>
              </a:rPr>
              <a:t>This type of vehicles neither emit tailpipe pollutants, Carbon Dioxide(CO</a:t>
            </a: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nor nitrogen dioxide(NO</a:t>
            </a: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a:t>
            </a:r>
          </a:p>
          <a:p>
            <a:pPr marL="342900" indent="-342900" algn="just">
              <a:lnSpc>
                <a:spcPct val="150000"/>
              </a:lnSpc>
              <a:buClr>
                <a:schemeClr val="tx1"/>
              </a:buClr>
              <a:buFont typeface="Wingdings" panose="05000000000000000000" pitchFamily="2" charset="2"/>
              <a:buChar char="§"/>
            </a:pPr>
            <a:r>
              <a:rPr lang="en-US" sz="2000" b="1" dirty="0">
                <a:latin typeface="Times New Roman" pitchFamily="18" charset="0"/>
                <a:cs typeface="Times New Roman" pitchFamily="18" charset="0"/>
              </a:rPr>
              <a:t>Simplicity: </a:t>
            </a:r>
            <a:r>
              <a:rPr lang="en-US" sz="2000" dirty="0">
                <a:latin typeface="Times New Roman" pitchFamily="18" charset="0"/>
                <a:cs typeface="Times New Roman" pitchFamily="18" charset="0"/>
              </a:rPr>
              <a:t>The engines are simpler and more compact, they do not need a cooling circuit, and neither is necessary for incorporating gearshift, clutch, or elements that reduce the engine noise. </a:t>
            </a:r>
          </a:p>
          <a:p>
            <a:pPr marL="342900" indent="-342900" algn="just">
              <a:lnSpc>
                <a:spcPct val="150000"/>
              </a:lnSpc>
              <a:buClr>
                <a:schemeClr val="tx1"/>
              </a:buClr>
              <a:buFont typeface="Wingdings" panose="05000000000000000000" pitchFamily="2" charset="2"/>
              <a:buChar char="§"/>
            </a:pPr>
            <a:r>
              <a:rPr lang="en-US" sz="2000" b="1" dirty="0">
                <a:latin typeface="Times New Roman" pitchFamily="18" charset="0"/>
                <a:cs typeface="Times New Roman" pitchFamily="18" charset="0"/>
              </a:rPr>
              <a:t>Reliability: </a:t>
            </a:r>
            <a:r>
              <a:rPr lang="en-US" sz="2000" dirty="0">
                <a:latin typeface="Times New Roman" pitchFamily="18" charset="0"/>
                <a:cs typeface="Times New Roman" pitchFamily="18" charset="0"/>
              </a:rPr>
              <a:t>Having less, and simpler, components makes this type of vehicles have fewer breakdowns. In addition, EVs  Engine do not suffer from explosions, vibrations, or fuel corrosion.</a:t>
            </a:r>
          </a:p>
          <a:p>
            <a:pPr marL="457200" indent="-457200" algn="just">
              <a:lnSpc>
                <a:spcPct val="150000"/>
              </a:lnSpc>
              <a:buClr>
                <a:schemeClr val="tx1"/>
              </a:buClr>
              <a:buSzPts val="2400"/>
              <a:buFont typeface="Wingdings" panose="05000000000000000000" pitchFamily="2" charset="2"/>
              <a:buChar char="§"/>
            </a:pPr>
            <a:r>
              <a:rPr lang="en-US" sz="2000" b="1" dirty="0">
                <a:solidFill>
                  <a:srgbClr val="000000"/>
                </a:solidFill>
                <a:latin typeface="Times New Roman" panose="02020603050405020304" pitchFamily="18" charset="0"/>
                <a:cs typeface="Times New Roman" panose="02020603050405020304" pitchFamily="18" charset="0"/>
              </a:rPr>
              <a:t>Cost: </a:t>
            </a:r>
            <a:r>
              <a:rPr lang="en-US" sz="2000" dirty="0">
                <a:solidFill>
                  <a:srgbClr val="000000"/>
                </a:solidFill>
                <a:latin typeface="Times New Roman" panose="02020603050405020304" pitchFamily="18" charset="0"/>
                <a:cs typeface="Times New Roman" panose="02020603050405020304" pitchFamily="18" charset="0"/>
              </a:rPr>
              <a:t>The maintenance cost of the vehicle and the cost of the electricity required is much lower in comparison to maintenance and fuel costs of traditional combustion vehicles. The energy cost per kilometer is significantly lower in EVs than in traditional.</a:t>
            </a:r>
            <a:r>
              <a:rPr lang="en-US" sz="2000" b="1" dirty="0">
                <a:latin typeface="Times New Roman" panose="02020603050405020304" pitchFamily="18" charset="0"/>
                <a:cs typeface="Times New Roman" panose="02020603050405020304" pitchFamily="18" charset="0"/>
              </a:rPr>
              <a:t> </a:t>
            </a:r>
          </a:p>
          <a:p>
            <a:pPr marL="457200" indent="-457200" algn="just">
              <a:lnSpc>
                <a:spcPct val="150000"/>
              </a:lnSpc>
              <a:buClr>
                <a:schemeClr val="tx1"/>
              </a:buClr>
              <a:buSzPts val="24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Comfort: </a:t>
            </a:r>
            <a:r>
              <a:rPr lang="en-US" sz="2000" dirty="0">
                <a:latin typeface="Times New Roman" pitchFamily="18" charset="0"/>
                <a:cs typeface="Times New Roman" pitchFamily="18" charset="0"/>
              </a:rPr>
              <a:t>Traveling in EVs is more comfortable, due to the absence of vibrations or engine noise.</a:t>
            </a:r>
          </a:p>
        </p:txBody>
      </p:sp>
    </p:spTree>
    <p:extLst>
      <p:ext uri="{BB962C8B-B14F-4D97-AF65-F5344CB8AC3E}">
        <p14:creationId xmlns:p14="http://schemas.microsoft.com/office/powerpoint/2010/main" val="1307341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0" y="1045230"/>
            <a:ext cx="10096500" cy="4653646"/>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speed trace plots for all the drive cycles which are observed in this study, the feedback speed plot and the reference speed plot overlap each other almost completely but there are regions where both the speeds are different. It is when the vehicle is decelerating. The reference speed plot falls sharply but the feedback speed does not. This is due to the inertia of the vehicle body. As the inertia of the vehicle body is higher, it takes a longer duration for it to decelerate. That is why the overlapping is not 100%.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battery's state of charge for each drive cycle can be visualized from the SOC plot. As long as the vehicle is accelerating the SOC is decreasing but as soon as the deceleration starts, the SOC plot goes slightly up. This is because the battery is being charged, due to regenerative braking during deceleration. </a:t>
            </a:r>
            <a:endParaRPr lang="en-IN" sz="20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96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705" y="-51733"/>
            <a:ext cx="4168589" cy="616511"/>
          </a:xfrm>
        </p:spPr>
        <p:txBody>
          <a:bodyPr>
            <a:normAutofit fontScale="90000"/>
          </a:bodyPr>
          <a:lstStyle/>
          <a:p>
            <a:pPr algn="ctr">
              <a:lnSpc>
                <a:spcPct val="150000"/>
              </a:lnSpc>
            </a:pP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803647"/>
            <a:ext cx="10515600" cy="5812305"/>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P-Chatterjee, J-Singh, R-Singh, YAR-Avadh and S-Kanchan “</a:t>
            </a:r>
            <a:r>
              <a:rPr lang="en-US" sz="2000" b="1" dirty="0">
                <a:latin typeface="Times New Roman" panose="02020603050405020304" pitchFamily="18" charset="0"/>
                <a:cs typeface="Times New Roman" panose="02020603050405020304" pitchFamily="18" charset="0"/>
              </a:rPr>
              <a:t>Electric Vehicle Modeling in MATLAB and Simulink with SoC &amp; </a:t>
            </a:r>
            <a:r>
              <a:rPr lang="en-US" sz="2000" b="1" dirty="0" err="1">
                <a:latin typeface="Times New Roman" panose="02020603050405020304" pitchFamily="18" charset="0"/>
                <a:cs typeface="Times New Roman" panose="02020603050405020304" pitchFamily="18" charset="0"/>
              </a:rPr>
              <a:t>SoE</a:t>
            </a:r>
            <a:r>
              <a:rPr lang="en-US" sz="2000" b="1" dirty="0">
                <a:latin typeface="Times New Roman" panose="02020603050405020304" pitchFamily="18" charset="0"/>
                <a:cs typeface="Times New Roman" panose="02020603050405020304" pitchFamily="18" charset="0"/>
              </a:rPr>
              <a:t> Estimation of a Lithium-ion Battery</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rPr>
              <a:t>https://iopscience.iop.org/article/10.1088/1757-899X/1116/1/012103/pdf</a:t>
            </a:r>
            <a:r>
              <a:rPr lang="en-IN" sz="2000" dirty="0">
                <a:latin typeface="Times New Roman" panose="02020603050405020304" pitchFamily="18" charset="0"/>
                <a:cs typeface="Times New Roman" panose="02020603050405020304" pitchFamily="18" charset="0"/>
              </a:rPr>
              <a:t> . </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Hitesh s, </a:t>
            </a:r>
            <a:r>
              <a:rPr lang="en-IN" sz="2000" dirty="0" err="1">
                <a:latin typeface="Times New Roman" panose="02020603050405020304" pitchFamily="18" charset="0"/>
                <a:cs typeface="Times New Roman" panose="02020603050405020304" pitchFamily="18" charset="0"/>
              </a:rPr>
              <a:t>C.Sunanda</a:t>
            </a:r>
            <a:r>
              <a:rPr lang="en-IN" sz="2000"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Modeling</a:t>
            </a:r>
            <a:r>
              <a:rPr lang="en-IN" sz="2000" b="1" dirty="0">
                <a:latin typeface="Times New Roman" panose="02020603050405020304" pitchFamily="18" charset="0"/>
                <a:cs typeface="Times New Roman" panose="02020603050405020304" pitchFamily="18" charset="0"/>
              </a:rPr>
              <a:t> and Performance Analysis of an Electric Vehicle with MATLAB</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Research Journal of Engineering and Technology (IRJET),</a:t>
            </a:r>
            <a:r>
              <a:rPr lang="en-IN" sz="2000" dirty="0">
                <a:latin typeface="Times New Roman" panose="02020603050405020304" pitchFamily="18" charset="0"/>
                <a:cs typeface="Times New Roman" panose="02020603050405020304" pitchFamily="18" charset="0"/>
              </a:rPr>
              <a:t> Volume: 07 Issue | 06 June 2020.</a:t>
            </a:r>
          </a:p>
          <a:p>
            <a:pPr lvl="0" algn="just">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Sanguesa.J.A</a:t>
            </a:r>
            <a:r>
              <a:rPr lang="en-IN" sz="2000" dirty="0">
                <a:latin typeface="Times New Roman" panose="02020603050405020304" pitchFamily="18" charset="0"/>
                <a:cs typeface="Times New Roman" panose="02020603050405020304" pitchFamily="18" charset="0"/>
              </a:rPr>
              <a:t>, Torres </a:t>
            </a:r>
            <a:r>
              <a:rPr lang="en-IN" sz="2000" dirty="0" err="1">
                <a:latin typeface="Times New Roman" panose="02020603050405020304" pitchFamily="18" charset="0"/>
                <a:cs typeface="Times New Roman" panose="02020603050405020304" pitchFamily="18" charset="0"/>
              </a:rPr>
              <a:t>Sanz.V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Garrido.P</a:t>
            </a:r>
            <a:r>
              <a:rPr lang="en-IN" sz="2000" dirty="0">
                <a:latin typeface="Times New Roman" panose="02020603050405020304" pitchFamily="18" charset="0"/>
                <a:cs typeface="Times New Roman" panose="02020603050405020304" pitchFamily="18" charset="0"/>
              </a:rPr>
              <a:t>, Martinez. F.J. Marquez </a:t>
            </a:r>
            <a:r>
              <a:rPr lang="en-IN" sz="2000" dirty="0" err="1">
                <a:latin typeface="Times New Roman" panose="02020603050405020304" pitchFamily="18" charset="0"/>
                <a:cs typeface="Times New Roman" panose="02020603050405020304" pitchFamily="18" charset="0"/>
              </a:rPr>
              <a:t>Barja</a:t>
            </a:r>
            <a:r>
              <a:rPr lang="en-IN" sz="2000" dirty="0">
                <a:latin typeface="Times New Roman" panose="02020603050405020304" pitchFamily="18" charset="0"/>
                <a:cs typeface="Times New Roman" panose="02020603050405020304" pitchFamily="18" charset="0"/>
              </a:rPr>
              <a:t>. J.M</a:t>
            </a:r>
            <a:r>
              <a:rPr lang="en-IN" sz="2000" b="1" dirty="0">
                <a:latin typeface="Times New Roman" panose="02020603050405020304" pitchFamily="18" charset="0"/>
                <a:cs typeface="Times New Roman" panose="02020603050405020304" pitchFamily="18" charset="0"/>
              </a:rPr>
              <a:t>, “A Review on Electric Vehicles: Technologies and Challenges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Smart Cities </a:t>
            </a:r>
            <a:r>
              <a:rPr lang="en-US" sz="2000" b="1" dirty="0">
                <a:latin typeface="Times New Roman" panose="02020603050405020304" pitchFamily="18" charset="0"/>
                <a:cs typeface="Times New Roman" panose="02020603050405020304" pitchFamily="18" charset="0"/>
              </a:rPr>
              <a:t>2021</a:t>
            </a:r>
            <a:r>
              <a:rPr lang="en-US" sz="2000" dirty="0">
                <a:latin typeface="Times New Roman" panose="02020603050405020304" pitchFamily="18" charset="0"/>
                <a:cs typeface="Times New Roman" panose="02020603050405020304" pitchFamily="18" charset="0"/>
              </a:rPr>
              <a:t>, 4, 372–404. </a:t>
            </a:r>
            <a:r>
              <a:rPr lang="en-US" sz="2000" dirty="0">
                <a:latin typeface="Times New Roman" panose="02020603050405020304" pitchFamily="18" charset="0"/>
                <a:cs typeface="Times New Roman" panose="02020603050405020304" pitchFamily="18" charset="0"/>
                <a:hlinkClick r:id="rId3"/>
              </a:rPr>
              <a:t>https://doi.org/10.3390/smartcities4010022</a:t>
            </a:r>
            <a:r>
              <a:rPr lang="en-US"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March 2021.</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Abhishek Gaurav, Anurag Gaur, “</a:t>
            </a:r>
            <a:r>
              <a:rPr lang="en-IN" sz="2000" b="1" dirty="0">
                <a:latin typeface="Times New Roman" panose="02020603050405020304" pitchFamily="18" charset="0"/>
                <a:cs typeface="Times New Roman" panose="02020603050405020304" pitchFamily="18" charset="0"/>
              </a:rPr>
              <a:t>Modelling of Hybrid Electric Vehicle Charger and Study the Simulation Results</a:t>
            </a:r>
            <a:r>
              <a:rPr lang="en-IN" sz="2000" dirty="0">
                <a:latin typeface="Times New Roman" panose="02020603050405020304" pitchFamily="18" charset="0"/>
                <a:cs typeface="Times New Roman" panose="02020603050405020304" pitchFamily="18" charset="0"/>
              </a:rPr>
              <a:t>”, DOI:978-1-7281-7549-2/20/$31.00 ©2020 IEEE | 9 September 2020.</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 B. Shrestha, B. C. Chew, </a:t>
            </a:r>
            <a:r>
              <a:rPr lang="en-IN" sz="2000" b="1" dirty="0">
                <a:latin typeface="Times New Roman" panose="02020603050405020304" pitchFamily="18" charset="0"/>
                <a:cs typeface="Times New Roman" panose="02020603050405020304" pitchFamily="18" charset="0"/>
              </a:rPr>
              <a:t>“The Optimization of Charge-Discharge Cycle of Electric Vehicle Batteries” | </a:t>
            </a:r>
            <a:r>
              <a:rPr lang="en-US" sz="2000" dirty="0">
                <a:latin typeface="Times New Roman" panose="02020603050405020304" pitchFamily="18" charset="0"/>
                <a:cs typeface="Times New Roman" panose="02020603050405020304" pitchFamily="18" charset="0"/>
              </a:rPr>
              <a:t>Nanyang Technological </a:t>
            </a:r>
            <a:r>
              <a:rPr lang="en-IN" sz="2000" dirty="0">
                <a:latin typeface="Times New Roman" panose="02020603050405020304" pitchFamily="18" charset="0"/>
                <a:cs typeface="Times New Roman" panose="02020603050405020304" pitchFamily="18" charset="0"/>
              </a:rPr>
              <a:t>University, Singapore.</a:t>
            </a:r>
          </a:p>
          <a:p>
            <a:pPr algn="just">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Nilay</a:t>
            </a:r>
            <a:r>
              <a:rPr lang="en-IN" sz="2000" dirty="0">
                <a:latin typeface="Times New Roman" panose="02020603050405020304" pitchFamily="18" charset="0"/>
                <a:cs typeface="Times New Roman" panose="02020603050405020304" pitchFamily="18" charset="0"/>
              </a:rPr>
              <a:t> Awasthi, “</a:t>
            </a:r>
            <a:r>
              <a:rPr lang="en-IN" sz="2000" b="1" dirty="0">
                <a:latin typeface="Times New Roman" panose="02020603050405020304" pitchFamily="18" charset="0"/>
                <a:cs typeface="Times New Roman" panose="02020603050405020304" pitchFamily="18" charset="0"/>
              </a:rPr>
              <a:t>Designing of Electric Vehicle using MATLAB and Simulink”, </a:t>
            </a:r>
            <a:r>
              <a:rPr lang="en-US" sz="2000" dirty="0">
                <a:latin typeface="Times New Roman" panose="02020603050405020304" pitchFamily="18" charset="0"/>
                <a:cs typeface="Times New Roman" panose="02020603050405020304" pitchFamily="18" charset="0"/>
              </a:rPr>
              <a:t>Electronic copy available at: </a:t>
            </a:r>
            <a:r>
              <a:rPr lang="en-US" sz="2000" dirty="0">
                <a:latin typeface="Times New Roman" panose="02020603050405020304" pitchFamily="18" charset="0"/>
                <a:cs typeface="Times New Roman" panose="02020603050405020304" pitchFamily="18" charset="0"/>
                <a:hlinkClick r:id="rId4"/>
              </a:rPr>
              <a:t>https://ssrn.com/abstract=3701771</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Nilay</a:t>
            </a:r>
            <a:r>
              <a:rPr lang="en-IN" sz="2000" dirty="0">
                <a:latin typeface="Times New Roman" panose="02020603050405020304" pitchFamily="18" charset="0"/>
                <a:cs typeface="Times New Roman" panose="02020603050405020304" pitchFamily="18" charset="0"/>
              </a:rPr>
              <a:t> Awasthi, “</a:t>
            </a:r>
            <a:r>
              <a:rPr lang="en-IN" sz="2000" b="1" dirty="0">
                <a:latin typeface="Times New Roman" panose="02020603050405020304" pitchFamily="18" charset="0"/>
                <a:cs typeface="Times New Roman" panose="02020603050405020304" pitchFamily="18" charset="0"/>
              </a:rPr>
              <a:t>Designing of Electric Vehicle using MATLAB and Simulink”, </a:t>
            </a:r>
            <a:r>
              <a:rPr lang="en-US" sz="2000" dirty="0">
                <a:latin typeface="Times New Roman" panose="02020603050405020304" pitchFamily="18" charset="0"/>
                <a:cs typeface="Times New Roman" panose="02020603050405020304" pitchFamily="18" charset="0"/>
              </a:rPr>
              <a:t>Electronic copy available at: https://ssrn.com/abstract=3701771.</a:t>
            </a:r>
            <a:endParaRPr lang="en-IN" sz="2000" dirty="0">
              <a:latin typeface="Times New Roman" panose="02020603050405020304" pitchFamily="18" charset="0"/>
              <a:cs typeface="Times New Roman" panose="02020603050405020304" pitchFamily="18" charset="0"/>
            </a:endParaRPr>
          </a:p>
          <a:p>
            <a:pPr marL="0" indent="0" algn="just">
              <a:buClrTx/>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785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4383F-42F0-4675-9661-F0538A100A12}"/>
              </a:ext>
            </a:extLst>
          </p:cNvPr>
          <p:cNvSpPr>
            <a:spLocks noGrp="1"/>
          </p:cNvSpPr>
          <p:nvPr>
            <p:ph type="title"/>
          </p:nvPr>
        </p:nvSpPr>
        <p:spPr>
          <a:xfrm>
            <a:off x="918462" y="1731653"/>
            <a:ext cx="10041572" cy="2589139"/>
          </a:xfrm>
        </p:spPr>
        <p:txBody>
          <a:bodyPr>
            <a:noAutofit/>
          </a:bodyPr>
          <a:lstStyle/>
          <a:p>
            <a:pPr algn="ctr"/>
            <a:r>
              <a:rPr lang="en-IN" sz="6000" b="1" i="1" u="sng" dirty="0">
                <a:solidFill>
                  <a:schemeClr val="tx1"/>
                </a:solidFill>
                <a:effectLst>
                  <a:outerShdw blurRad="38100" dist="38100" dir="2700000" algn="tl">
                    <a:srgbClr val="000000">
                      <a:alpha val="43137"/>
                    </a:srgbClr>
                  </a:outerShdw>
                </a:effectLst>
                <a:latin typeface="Copperplate Gothic Bold" pitchFamily="34" charset="0"/>
              </a:rPr>
              <a:t>THANK</a:t>
            </a:r>
            <a:r>
              <a:rPr lang="en-IN" sz="6000" b="1" i="1" u="sng" dirty="0">
                <a:solidFill>
                  <a:schemeClr val="tx1"/>
                </a:solidFill>
                <a:latin typeface="Copperplate Gothic Bold" pitchFamily="34" charset="0"/>
              </a:rPr>
              <a:t> </a:t>
            </a:r>
            <a:r>
              <a:rPr lang="en-IN" sz="6000" b="1" i="1" u="sng" dirty="0">
                <a:solidFill>
                  <a:schemeClr val="tx1"/>
                </a:solidFill>
                <a:effectLst>
                  <a:outerShdw blurRad="38100" dist="38100" dir="2700000" algn="tl">
                    <a:srgbClr val="000000">
                      <a:alpha val="43137"/>
                    </a:srgbClr>
                  </a:outerShdw>
                </a:effectLst>
                <a:latin typeface="Copperplate Gothic Bold" pitchFamily="34" charset="0"/>
              </a:rPr>
              <a:t>YOU</a:t>
            </a:r>
          </a:p>
        </p:txBody>
      </p:sp>
    </p:spTree>
    <p:extLst>
      <p:ext uri="{BB962C8B-B14F-4D97-AF65-F5344CB8AC3E}">
        <p14:creationId xmlns:p14="http://schemas.microsoft.com/office/powerpoint/2010/main" val="839065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95345BA-CD52-9F79-9213-F15CF00F3F26}"/>
              </a:ext>
            </a:extLst>
          </p:cNvPr>
          <p:cNvSpPr>
            <a:spLocks noGrp="1"/>
          </p:cNvSpPr>
          <p:nvPr>
            <p:ph type="title"/>
          </p:nvPr>
        </p:nvSpPr>
        <p:spPr>
          <a:xfrm>
            <a:off x="4947442" y="-22800"/>
            <a:ext cx="2297127" cy="568587"/>
          </a:xfrm>
        </p:spPr>
        <p:txBody>
          <a:bodyPr>
            <a:norm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ECB21C3-E923-6EC5-9901-54F0546F42BB}"/>
              </a:ext>
            </a:extLst>
          </p:cNvPr>
          <p:cNvSpPr>
            <a:spLocks noGrp="1"/>
          </p:cNvSpPr>
          <p:nvPr>
            <p:ph idx="1"/>
          </p:nvPr>
        </p:nvSpPr>
        <p:spPr>
          <a:xfrm>
            <a:off x="838200" y="884331"/>
            <a:ext cx="10515600" cy="4351338"/>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The variation in graphs and display lead us to different conclusions that how different drive cycles differ in each other in the simulation. </a:t>
            </a:r>
          </a:p>
          <a:p>
            <a:pPr>
              <a:lnSpc>
                <a:spcPct val="150000"/>
              </a:lnSpc>
            </a:pPr>
            <a:r>
              <a:rPr lang="en-US" sz="2000" dirty="0">
                <a:latin typeface="Times New Roman" panose="02020603050405020304" pitchFamily="18" charset="0"/>
                <a:cs typeface="Times New Roman" panose="02020603050405020304" pitchFamily="18" charset="0"/>
              </a:rPr>
              <a:t>We used different drive cycles sources to get our results , we simulated models for different set of time and got simulation results. </a:t>
            </a:r>
            <a:endParaRPr lang="en-IN" dirty="0"/>
          </a:p>
        </p:txBody>
      </p:sp>
    </p:spTree>
    <p:extLst>
      <p:ext uri="{BB962C8B-B14F-4D97-AF65-F5344CB8AC3E}">
        <p14:creationId xmlns:p14="http://schemas.microsoft.com/office/powerpoint/2010/main" val="385674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629" y="1069992"/>
            <a:ext cx="10098741" cy="5115311"/>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electric vehicle (EV) is one that operates on an electric motor, instead of an internal-combustion (IC) engine that generates power by burning a mix of fuel and gases.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Therefore, such as a vehicle is seen as a possible replacement for current-generation automobile, in order to address the issue of rising pollution, global warming, depleting natural resources, etc. </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Though the concept of electric vehicles has been around for a long time, it has drawn a considerable amount of interest in the past decade amid a rising carbon footprint and other environmental impacts of fuel-based vehicles. </a:t>
            </a:r>
          </a:p>
          <a:p>
            <a:pPr marL="342900" indent="-342900" algn="just">
              <a:lnSpc>
                <a:spcPct val="150000"/>
              </a:lnSpc>
              <a:buFont typeface="Wingdings" panose="05000000000000000000" pitchFamily="2" charset="2"/>
              <a:buChar char="§"/>
            </a:pPr>
            <a:r>
              <a:rPr lang="en-US" sz="2000" dirty="0">
                <a:solidFill>
                  <a:prstClr val="black"/>
                </a:solidFill>
                <a:latin typeface="Times New Roman" pitchFamily="18" charset="0"/>
                <a:cs typeface="Times New Roman" pitchFamily="18" charset="0"/>
              </a:rPr>
              <a:t>Due to combustion of oil, it will create environmental pollution problem.</a:t>
            </a:r>
          </a:p>
          <a:p>
            <a:pPr marL="342900" indent="-342900" algn="just">
              <a:lnSpc>
                <a:spcPct val="150000"/>
              </a:lnSpc>
              <a:buFont typeface="Wingdings" panose="05000000000000000000" pitchFamily="2" charset="2"/>
              <a:buChar char="§"/>
            </a:pPr>
            <a:r>
              <a:rPr lang="en-US" sz="2000" dirty="0">
                <a:latin typeface="Times New Roman" pitchFamily="18" charset="0"/>
                <a:cs typeface="Times New Roman" pitchFamily="18" charset="0"/>
              </a:rPr>
              <a:t>The cost of the batteries and motors are stable, so EV prefers than the fuel based vehicles.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9041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4DEB261-B884-479C-A4B3-4AEC8A5BFBB8}"/>
              </a:ext>
            </a:extLst>
          </p:cNvPr>
          <p:cNvSpPr>
            <a:spLocks noGrp="1"/>
          </p:cNvSpPr>
          <p:nvPr>
            <p:ph type="dt" sz="half" idx="10"/>
          </p:nvPr>
        </p:nvSpPr>
        <p:spPr/>
        <p:txBody>
          <a:bodyPr/>
          <a:lstStyle/>
          <a:p>
            <a:r>
              <a:rPr lang="en-IN"/>
              <a:t>30-12-2021</a:t>
            </a:r>
            <a:endParaRPr lang="en-IN" dirty="0"/>
          </a:p>
        </p:txBody>
      </p:sp>
      <p:sp>
        <p:nvSpPr>
          <p:cNvPr id="3" name="Slide Number Placeholder 2">
            <a:extLst>
              <a:ext uri="{FF2B5EF4-FFF2-40B4-BE49-F238E27FC236}">
                <a16:creationId xmlns:a16="http://schemas.microsoft.com/office/drawing/2014/main" xmlns="" id="{5A4B7C97-DE7C-4D00-B79A-0169E3943D07}"/>
              </a:ext>
            </a:extLst>
          </p:cNvPr>
          <p:cNvSpPr>
            <a:spLocks noGrp="1"/>
          </p:cNvSpPr>
          <p:nvPr>
            <p:ph type="sldNum" sz="quarter" idx="12"/>
          </p:nvPr>
        </p:nvSpPr>
        <p:spPr/>
        <p:txBody>
          <a:bodyPr/>
          <a:lstStyle/>
          <a:p>
            <a:fld id="{E87FB8AE-879E-4A09-963E-5992E6F8EDE7}" type="slidenum">
              <a:rPr lang="en-IN" smtClean="0"/>
              <a:pPr/>
              <a:t>5</a:t>
            </a:fld>
            <a:endParaRPr lang="en-IN" dirty="0"/>
          </a:p>
        </p:txBody>
      </p:sp>
      <p:graphicFrame>
        <p:nvGraphicFramePr>
          <p:cNvPr id="4" name="Table 3">
            <a:extLst>
              <a:ext uri="{FF2B5EF4-FFF2-40B4-BE49-F238E27FC236}">
                <a16:creationId xmlns:a16="http://schemas.microsoft.com/office/drawing/2014/main" xmlns="" id="{F0063382-2309-448D-87A4-829F03D1B17B}"/>
              </a:ext>
            </a:extLst>
          </p:cNvPr>
          <p:cNvGraphicFramePr>
            <a:graphicFrameLocks noGrp="1"/>
          </p:cNvGraphicFramePr>
          <p:nvPr>
            <p:extLst>
              <p:ext uri="{D42A27DB-BD31-4B8C-83A1-F6EECF244321}">
                <p14:modId xmlns:p14="http://schemas.microsoft.com/office/powerpoint/2010/main" val="2632283531"/>
              </p:ext>
            </p:extLst>
          </p:nvPr>
        </p:nvGraphicFramePr>
        <p:xfrm>
          <a:off x="116114" y="640080"/>
          <a:ext cx="11974286" cy="6081395"/>
        </p:xfrm>
        <a:graphic>
          <a:graphicData uri="http://schemas.openxmlformats.org/drawingml/2006/table">
            <a:tbl>
              <a:tblPr firstRow="1" bandRow="1">
                <a:tableStyleId>{5C22544A-7EE6-4342-B048-85BDC9FD1C3A}</a:tableStyleId>
              </a:tblPr>
              <a:tblGrid>
                <a:gridCol w="926136">
                  <a:extLst>
                    <a:ext uri="{9D8B030D-6E8A-4147-A177-3AD203B41FA5}">
                      <a16:colId xmlns:a16="http://schemas.microsoft.com/office/drawing/2014/main" xmlns="" val="176535659"/>
                    </a:ext>
                  </a:extLst>
                </a:gridCol>
                <a:gridCol w="3522124">
                  <a:extLst>
                    <a:ext uri="{9D8B030D-6E8A-4147-A177-3AD203B41FA5}">
                      <a16:colId xmlns:a16="http://schemas.microsoft.com/office/drawing/2014/main" xmlns="" val="2749962855"/>
                    </a:ext>
                  </a:extLst>
                </a:gridCol>
                <a:gridCol w="3157282">
                  <a:extLst>
                    <a:ext uri="{9D8B030D-6E8A-4147-A177-3AD203B41FA5}">
                      <a16:colId xmlns:a16="http://schemas.microsoft.com/office/drawing/2014/main" xmlns="" val="177092806"/>
                    </a:ext>
                  </a:extLst>
                </a:gridCol>
                <a:gridCol w="4368744">
                  <a:extLst>
                    <a:ext uri="{9D8B030D-6E8A-4147-A177-3AD203B41FA5}">
                      <a16:colId xmlns:a16="http://schemas.microsoft.com/office/drawing/2014/main" xmlns="" val="2853835442"/>
                    </a:ext>
                  </a:extLst>
                </a:gridCol>
              </a:tblGrid>
              <a:tr h="645253">
                <a:tc>
                  <a:txBody>
                    <a:bodyPr/>
                    <a:lstStyle/>
                    <a:p>
                      <a:pPr algn="ctr"/>
                      <a:r>
                        <a:rPr lang="en-US" sz="2400" dirty="0">
                          <a:solidFill>
                            <a:schemeClr val="bg1"/>
                          </a:solidFill>
                        </a:rPr>
                        <a:t> Sl.no</a:t>
                      </a:r>
                      <a:endParaRPr lang="en-IN" sz="2400" dirty="0"/>
                    </a:p>
                  </a:txBody>
                  <a:tcPr/>
                </a:tc>
                <a:tc>
                  <a:txBody>
                    <a:bodyPr/>
                    <a:lstStyle/>
                    <a:p>
                      <a:pPr algn="ctr"/>
                      <a:r>
                        <a:rPr lang="en-US" sz="2400" dirty="0"/>
                        <a:t>                                Title</a:t>
                      </a:r>
                      <a:endParaRPr lang="en-IN" sz="2400" dirty="0"/>
                    </a:p>
                  </a:txBody>
                  <a:tcPr/>
                </a:tc>
                <a:tc>
                  <a:txBody>
                    <a:bodyPr/>
                    <a:lstStyle/>
                    <a:p>
                      <a:pPr algn="ctr"/>
                      <a:r>
                        <a:rPr lang="en-US" sz="2400" dirty="0"/>
                        <a:t>                          Author</a:t>
                      </a:r>
                      <a:endParaRPr lang="en-IN" sz="2400" dirty="0"/>
                    </a:p>
                  </a:txBody>
                  <a:tcPr/>
                </a:tc>
                <a:tc>
                  <a:txBody>
                    <a:bodyPr/>
                    <a:lstStyle/>
                    <a:p>
                      <a:pPr algn="ctr"/>
                      <a:r>
                        <a:rPr lang="en-US" sz="2400" dirty="0"/>
                        <a:t>                               Conclusion</a:t>
                      </a:r>
                      <a:endParaRPr lang="en-IN" sz="2400" dirty="0"/>
                    </a:p>
                  </a:txBody>
                  <a:tcPr/>
                </a:tc>
                <a:extLst>
                  <a:ext uri="{0D108BD9-81ED-4DB2-BD59-A6C34878D82A}">
                    <a16:rowId xmlns:a16="http://schemas.microsoft.com/office/drawing/2014/main" xmlns="" val="91752954"/>
                  </a:ext>
                </a:extLst>
              </a:tr>
              <a:tr h="2563635">
                <a:tc>
                  <a:txBody>
                    <a:bodyPr/>
                    <a:lstStyle/>
                    <a:p>
                      <a:r>
                        <a:rPr lang="en-US" sz="4000" dirty="0"/>
                        <a:t>1</a:t>
                      </a:r>
                      <a:endParaRPr lang="en-IN" sz="4000" dirty="0"/>
                    </a:p>
                  </a:txBody>
                  <a:tcPr/>
                </a:tc>
                <a:tc>
                  <a:txBody>
                    <a:bodyPr/>
                    <a:lstStyle/>
                    <a:p>
                      <a:pPr algn="ctr"/>
                      <a:r>
                        <a:rPr lang="en-IN" sz="2400" b="0" dirty="0">
                          <a:latin typeface="Times New Roman" panose="02020603050405020304" pitchFamily="18" charset="0"/>
                          <a:ea typeface="Calibri" panose="020F0502020204030204" pitchFamily="34" charset="0"/>
                          <a:cs typeface="Times New Roman" panose="02020603050405020304" pitchFamily="18" charset="0"/>
                        </a:rPr>
                        <a:t>A Review on Electric Vehicles: Technologies and Challenges</a:t>
                      </a:r>
                      <a:endParaRPr lang="en-IN" sz="2400" b="0" dirty="0"/>
                    </a:p>
                  </a:txBody>
                  <a:tcPr/>
                </a:tc>
                <a:tc>
                  <a:txBody>
                    <a:bodyPr/>
                    <a:lstStyle/>
                    <a:p>
                      <a:pPr algn="ctr"/>
                      <a:r>
                        <a:rPr lang="en-IN" sz="2400" b="1" dirty="0" err="1">
                          <a:latin typeface="Times New Roman" panose="02020603050405020304" pitchFamily="18" charset="0"/>
                          <a:ea typeface="Calibri" panose="020F0502020204030204" pitchFamily="34" charset="0"/>
                          <a:cs typeface="Times New Roman" panose="02020603050405020304" pitchFamily="18" charset="0"/>
                        </a:rPr>
                        <a:t>Sanguesa.J.A</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br>
                        <a:rPr lang="en-IN" sz="2400" b="1" dirty="0">
                          <a:latin typeface="Times New Roman" panose="02020603050405020304" pitchFamily="18" charset="0"/>
                          <a:ea typeface="Calibri" panose="020F0502020204030204" pitchFamily="34" charset="0"/>
                          <a:cs typeface="Times New Roman" panose="02020603050405020304" pitchFamily="18" charset="0"/>
                        </a:rPr>
                      </a:br>
                      <a:r>
                        <a:rPr lang="en-IN" sz="2400" b="1" dirty="0">
                          <a:latin typeface="Times New Roman" panose="02020603050405020304" pitchFamily="18" charset="0"/>
                          <a:ea typeface="Calibri" panose="020F0502020204030204" pitchFamily="34" charset="0"/>
                          <a:cs typeface="Times New Roman" panose="02020603050405020304" pitchFamily="18" charset="0"/>
                        </a:rPr>
                        <a:t>Torres-</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Sanz.V</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Garrido.P</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br>
                        <a:rPr lang="en-IN" sz="2400" b="1" dirty="0">
                          <a:latin typeface="Times New Roman" panose="02020603050405020304" pitchFamily="18" charset="0"/>
                          <a:ea typeface="Calibri" panose="020F0502020204030204" pitchFamily="34" charset="0"/>
                          <a:cs typeface="Times New Roman" panose="02020603050405020304" pitchFamily="18" charset="0"/>
                        </a:rPr>
                      </a:br>
                      <a:r>
                        <a:rPr lang="en-IN" sz="2400" b="1" dirty="0">
                          <a:latin typeface="Times New Roman" panose="02020603050405020304" pitchFamily="18" charset="0"/>
                          <a:ea typeface="Calibri" panose="020F0502020204030204" pitchFamily="34" charset="0"/>
                          <a:cs typeface="Times New Roman" panose="02020603050405020304" pitchFamily="18" charset="0"/>
                        </a:rPr>
                        <a:t>Martinez. F.J, Marquez-</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Barja.J.M</a:t>
                      </a:r>
                      <a:endParaRPr lang="en-IN" sz="2400" b="1" dirty="0"/>
                    </a:p>
                  </a:txBody>
                  <a:tcPr/>
                </a:tc>
                <a:tc>
                  <a:txBody>
                    <a:bodyPr/>
                    <a:lstStyle/>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Electric Vehicle Emit Zero emissions: this type of vehicles neither emit tailpipe pollutants, Carbon monoxide (CO</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 nor nitrogen oxide (NO). Also, the manufacture processes tend to be more respectful with the environment, although battery manufacturing adversely affects carbon footprint</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dirty="0"/>
                    </a:p>
                  </a:txBody>
                  <a:tcPr/>
                </a:tc>
                <a:extLst>
                  <a:ext uri="{0D108BD9-81ED-4DB2-BD59-A6C34878D82A}">
                    <a16:rowId xmlns:a16="http://schemas.microsoft.com/office/drawing/2014/main" xmlns="" val="4271226616"/>
                  </a:ext>
                </a:extLst>
              </a:tr>
              <a:tr h="2872507">
                <a:tc>
                  <a:txBody>
                    <a:bodyPr/>
                    <a:lstStyle/>
                    <a:p>
                      <a:pPr algn="l"/>
                      <a:r>
                        <a:rPr lang="en-US" sz="4000" dirty="0"/>
                        <a:t>2</a:t>
                      </a:r>
                    </a:p>
                  </a:txBody>
                  <a:tcPr/>
                </a:tc>
                <a:tc>
                  <a:txBody>
                    <a:bodyPr/>
                    <a:lstStyle/>
                    <a:p>
                      <a:pPr algn="ctr"/>
                      <a:r>
                        <a:rPr lang="en-IN" sz="24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Modelling and Performance Analysis of an Electric Vehicle with MATLAB/Simulink</a:t>
                      </a:r>
                      <a:endParaRPr lang="en-IN" sz="2400" b="0" dirty="0"/>
                    </a:p>
                  </a:txBody>
                  <a:tcPr/>
                </a:tc>
                <a:tc>
                  <a:txBody>
                    <a:bodyPr/>
                    <a:lstStyle/>
                    <a:p>
                      <a:pPr marL="0" marR="0" lvl="0" indent="0" algn="ctr" defTabSz="457178"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Thomas Parker</a:t>
                      </a:r>
                      <a:b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Hitesh s</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C. Sunanda</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p>
                  </a:txBody>
                  <a:tcPr/>
                </a:tc>
                <a:tc>
                  <a:txBody>
                    <a:bodyPr/>
                    <a:lstStyle/>
                    <a:p>
                      <a:pPr algn="just"/>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first electric car in 1884, after 25 years the invention of lead-acid batteries. After that date, many electric vehicle models appeared. However, the development of internal combustion engine technology and the reduction in mass production costs have left electric vehicles behind.</a:t>
                      </a:r>
                    </a:p>
                    <a:p>
                      <a:pPr algn="just"/>
                      <a:endParaRPr lang="en-IN" sz="200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45739156"/>
                  </a:ext>
                </a:extLst>
              </a:tr>
            </a:tbl>
          </a:graphicData>
        </a:graphic>
      </p:graphicFrame>
      <p:sp>
        <p:nvSpPr>
          <p:cNvPr id="5" name="Title 1">
            <a:extLst>
              <a:ext uri="{FF2B5EF4-FFF2-40B4-BE49-F238E27FC236}">
                <a16:creationId xmlns:a16="http://schemas.microsoft.com/office/drawing/2014/main" xmlns="" id="{32731869-3674-52AD-169E-7CAB249DD395}"/>
              </a:ext>
            </a:extLst>
          </p:cNvPr>
          <p:cNvSpPr txBox="1">
            <a:spLocks/>
          </p:cNvSpPr>
          <p:nvPr/>
        </p:nvSpPr>
        <p:spPr>
          <a:xfrm>
            <a:off x="2455428" y="0"/>
            <a:ext cx="6967728" cy="640080"/>
          </a:xfrm>
          <a:prstGeom prst="rect">
            <a:avLst/>
          </a:prstGeom>
        </p:spPr>
        <p:txBody>
          <a:bodyPr>
            <a:normAutofit/>
          </a:bodyPr>
          <a:lst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ITERATURE SURVEY</a:t>
            </a:r>
          </a:p>
        </p:txBody>
      </p:sp>
    </p:spTree>
    <p:extLst>
      <p:ext uri="{BB962C8B-B14F-4D97-AF65-F5344CB8AC3E}">
        <p14:creationId xmlns:p14="http://schemas.microsoft.com/office/powerpoint/2010/main" val="1933571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C3F000-7B70-47ED-9A8B-EB5DBFFDB89C}"/>
              </a:ext>
            </a:extLst>
          </p:cNvPr>
          <p:cNvSpPr>
            <a:spLocks noGrp="1"/>
          </p:cNvSpPr>
          <p:nvPr>
            <p:ph type="dt" sz="half" idx="10"/>
          </p:nvPr>
        </p:nvSpPr>
        <p:spPr/>
        <p:txBody>
          <a:bodyPr/>
          <a:lstStyle/>
          <a:p>
            <a:r>
              <a:rPr lang="en-IN"/>
              <a:t>30-12-2021</a:t>
            </a:r>
            <a:endParaRPr lang="en-IN" dirty="0"/>
          </a:p>
        </p:txBody>
      </p:sp>
      <p:sp>
        <p:nvSpPr>
          <p:cNvPr id="3" name="Slide Number Placeholder 2">
            <a:extLst>
              <a:ext uri="{FF2B5EF4-FFF2-40B4-BE49-F238E27FC236}">
                <a16:creationId xmlns:a16="http://schemas.microsoft.com/office/drawing/2014/main" xmlns="" id="{48E5C1CB-2964-4119-9648-FFD18CE4A5BC}"/>
              </a:ext>
            </a:extLst>
          </p:cNvPr>
          <p:cNvSpPr>
            <a:spLocks noGrp="1"/>
          </p:cNvSpPr>
          <p:nvPr>
            <p:ph type="sldNum" sz="quarter" idx="12"/>
          </p:nvPr>
        </p:nvSpPr>
        <p:spPr/>
        <p:txBody>
          <a:bodyPr/>
          <a:lstStyle/>
          <a:p>
            <a:fld id="{E87FB8AE-879E-4A09-963E-5992E6F8EDE7}" type="slidenum">
              <a:rPr lang="en-IN" smtClean="0"/>
              <a:pPr/>
              <a:t>6</a:t>
            </a:fld>
            <a:endParaRPr lang="en-IN" dirty="0"/>
          </a:p>
        </p:txBody>
      </p:sp>
      <p:graphicFrame>
        <p:nvGraphicFramePr>
          <p:cNvPr id="4" name="Table 3">
            <a:extLst>
              <a:ext uri="{FF2B5EF4-FFF2-40B4-BE49-F238E27FC236}">
                <a16:creationId xmlns:a16="http://schemas.microsoft.com/office/drawing/2014/main" xmlns="" id="{833C0E7C-3CD7-44AA-9393-C537CDDE1F93}"/>
              </a:ext>
            </a:extLst>
          </p:cNvPr>
          <p:cNvGraphicFramePr>
            <a:graphicFrameLocks noGrp="1"/>
          </p:cNvGraphicFramePr>
          <p:nvPr>
            <p:extLst>
              <p:ext uri="{D42A27DB-BD31-4B8C-83A1-F6EECF244321}">
                <p14:modId xmlns:p14="http://schemas.microsoft.com/office/powerpoint/2010/main" val="1747172133"/>
              </p:ext>
            </p:extLst>
          </p:nvPr>
        </p:nvGraphicFramePr>
        <p:xfrm>
          <a:off x="94128" y="640080"/>
          <a:ext cx="11994777" cy="6040508"/>
        </p:xfrm>
        <a:graphic>
          <a:graphicData uri="http://schemas.openxmlformats.org/drawingml/2006/table">
            <a:tbl>
              <a:tblPr firstRow="1" bandRow="1">
                <a:tableStyleId>{5C22544A-7EE6-4342-B048-85BDC9FD1C3A}</a:tableStyleId>
              </a:tblPr>
              <a:tblGrid>
                <a:gridCol w="927721">
                  <a:extLst>
                    <a:ext uri="{9D8B030D-6E8A-4147-A177-3AD203B41FA5}">
                      <a16:colId xmlns:a16="http://schemas.microsoft.com/office/drawing/2014/main" xmlns="" val="3903726744"/>
                    </a:ext>
                  </a:extLst>
                </a:gridCol>
                <a:gridCol w="3528151">
                  <a:extLst>
                    <a:ext uri="{9D8B030D-6E8A-4147-A177-3AD203B41FA5}">
                      <a16:colId xmlns:a16="http://schemas.microsoft.com/office/drawing/2014/main" xmlns="" val="783340689"/>
                    </a:ext>
                  </a:extLst>
                </a:gridCol>
                <a:gridCol w="3050234">
                  <a:extLst>
                    <a:ext uri="{9D8B030D-6E8A-4147-A177-3AD203B41FA5}">
                      <a16:colId xmlns:a16="http://schemas.microsoft.com/office/drawing/2014/main" xmlns="" val="2231843251"/>
                    </a:ext>
                  </a:extLst>
                </a:gridCol>
                <a:gridCol w="4488671">
                  <a:extLst>
                    <a:ext uri="{9D8B030D-6E8A-4147-A177-3AD203B41FA5}">
                      <a16:colId xmlns:a16="http://schemas.microsoft.com/office/drawing/2014/main" xmlns="" val="3475785799"/>
                    </a:ext>
                  </a:extLst>
                </a:gridCol>
              </a:tblGrid>
              <a:tr h="625562">
                <a:tc>
                  <a:txBody>
                    <a:bodyPr/>
                    <a:lstStyle/>
                    <a:p>
                      <a:pPr algn="ctr"/>
                      <a:r>
                        <a:rPr lang="en-US" sz="2400" dirty="0">
                          <a:solidFill>
                            <a:schemeClr val="bg1"/>
                          </a:solidFill>
                        </a:rPr>
                        <a:t> Sl.no</a:t>
                      </a:r>
                      <a:endParaRPr lang="en-IN" sz="2400" dirty="0"/>
                    </a:p>
                  </a:txBody>
                  <a:tcPr/>
                </a:tc>
                <a:tc>
                  <a:txBody>
                    <a:bodyPr/>
                    <a:lstStyle/>
                    <a:p>
                      <a:pPr algn="ctr"/>
                      <a:r>
                        <a:rPr lang="en-US" sz="2400" dirty="0"/>
                        <a:t>                                Title</a:t>
                      </a:r>
                      <a:endParaRPr lang="en-IN" sz="2400" dirty="0"/>
                    </a:p>
                  </a:txBody>
                  <a:tcPr/>
                </a:tc>
                <a:tc>
                  <a:txBody>
                    <a:bodyPr/>
                    <a:lstStyle/>
                    <a:p>
                      <a:pPr algn="ctr"/>
                      <a:r>
                        <a:rPr lang="en-US" sz="2400" dirty="0"/>
                        <a:t>                        Author</a:t>
                      </a:r>
                      <a:endParaRPr lang="en-IN" sz="2400" dirty="0"/>
                    </a:p>
                  </a:txBody>
                  <a:tcPr/>
                </a:tc>
                <a:tc>
                  <a:txBody>
                    <a:bodyPr/>
                    <a:lstStyle/>
                    <a:p>
                      <a:pPr algn="ctr"/>
                      <a:r>
                        <a:rPr lang="en-US" sz="2400" dirty="0"/>
                        <a:t>                               Conclusion</a:t>
                      </a:r>
                      <a:endParaRPr lang="en-IN" sz="2400" dirty="0"/>
                    </a:p>
                  </a:txBody>
                  <a:tcPr/>
                </a:tc>
                <a:extLst>
                  <a:ext uri="{0D108BD9-81ED-4DB2-BD59-A6C34878D82A}">
                    <a16:rowId xmlns:a16="http://schemas.microsoft.com/office/drawing/2014/main" xmlns="" val="2151684314"/>
                  </a:ext>
                </a:extLst>
              </a:tr>
              <a:tr h="2199006">
                <a:tc>
                  <a:txBody>
                    <a:bodyPr/>
                    <a:lstStyle/>
                    <a:p>
                      <a:r>
                        <a:rPr lang="en-US" sz="4000" dirty="0"/>
                        <a:t>3</a:t>
                      </a:r>
                      <a:endParaRPr lang="en-IN" sz="4000" dirty="0"/>
                    </a:p>
                  </a:txBody>
                  <a:tcPr/>
                </a:tc>
                <a:tc>
                  <a:txBody>
                    <a:bodyPr/>
                    <a:lstStyle/>
                    <a:p>
                      <a:pPr algn="ctr"/>
                      <a:r>
                        <a:rPr lang="en-IN" sz="2400" b="0" dirty="0">
                          <a:latin typeface="Times New Roman" panose="02020603050405020304" pitchFamily="18" charset="0"/>
                          <a:cs typeface="Times New Roman" panose="02020603050405020304" pitchFamily="18" charset="0"/>
                        </a:rPr>
                        <a:t>Modelling of Hybrid Electric Vehicle Charger and Study the Simulation Results</a:t>
                      </a:r>
                      <a:endParaRPr lang="en-IN" sz="2400" b="0" dirty="0"/>
                    </a:p>
                  </a:txBody>
                  <a:tcPr/>
                </a:tc>
                <a:tc>
                  <a:txBody>
                    <a:bodyPr/>
                    <a:lstStyle/>
                    <a:p>
                      <a:pPr algn="ctr"/>
                      <a:r>
                        <a:rPr lang="en-IN" sz="2400" b="1" dirty="0">
                          <a:latin typeface="Times New Roman" panose="02020603050405020304" pitchFamily="18" charset="0"/>
                          <a:cs typeface="Times New Roman" panose="02020603050405020304" pitchFamily="18" charset="0"/>
                        </a:rPr>
                        <a:t>Abhishek Gaurav, Anurag Gaur</a:t>
                      </a:r>
                    </a:p>
                    <a:p>
                      <a:pPr algn="ctr"/>
                      <a:r>
                        <a:rPr lang="en-IN" sz="2400" b="1" dirty="0">
                          <a:latin typeface="Times New Roman" panose="02020603050405020304" pitchFamily="18" charset="0"/>
                          <a:cs typeface="Times New Roman" panose="02020603050405020304" pitchFamily="18" charset="0"/>
                        </a:rPr>
                        <a:t>G. B. Shrestha,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B. C. Chew</a:t>
                      </a:r>
                      <a:endParaRPr lang="en-IN" sz="2400" b="1" dirty="0"/>
                    </a:p>
                  </a:txBody>
                  <a:tcPr/>
                </a:tc>
                <a:tc>
                  <a:txBody>
                    <a:bodyPr/>
                    <a:lstStyle/>
                    <a:p>
                      <a:pPr algn="just"/>
                      <a:r>
                        <a:rPr lang="en-IN" sz="2000" dirty="0">
                          <a:latin typeface="Times New Roman" panose="02020603050405020304" pitchFamily="18" charset="0"/>
                          <a:cs typeface="Times New Roman" panose="02020603050405020304" pitchFamily="18" charset="0"/>
                        </a:rPr>
                        <a:t>It is necessary that alternating sources for oil are now being found. Due to combustion of oil, it will create environmental pollution.</a:t>
                      </a:r>
                      <a:endParaRPr lang="en-IN" dirty="0"/>
                    </a:p>
                  </a:txBody>
                  <a:tcPr/>
                </a:tc>
                <a:extLst>
                  <a:ext uri="{0D108BD9-81ED-4DB2-BD59-A6C34878D82A}">
                    <a16:rowId xmlns:a16="http://schemas.microsoft.com/office/drawing/2014/main" xmlns="" val="3131730015"/>
                  </a:ext>
                </a:extLst>
              </a:tr>
              <a:tr h="3215940">
                <a:tc>
                  <a:txBody>
                    <a:bodyPr/>
                    <a:lstStyle/>
                    <a:p>
                      <a:r>
                        <a:rPr lang="en-US" sz="4000" dirty="0"/>
                        <a:t>4</a:t>
                      </a:r>
                      <a:endParaRPr lang="en-IN" sz="4000" dirty="0"/>
                    </a:p>
                  </a:txBody>
                  <a:tcPr/>
                </a:tc>
                <a:tc>
                  <a:txBody>
                    <a:bodyPr/>
                    <a:lstStyle/>
                    <a:p>
                      <a:pPr algn="ctr"/>
                      <a:r>
                        <a:rPr lang="en-IN" sz="2400" b="0" dirty="0">
                          <a:latin typeface="Times New Roman" panose="02020603050405020304" pitchFamily="18" charset="0"/>
                          <a:ea typeface="Calibri" panose="020F0502020204030204" pitchFamily="34" charset="0"/>
                          <a:cs typeface="Times New Roman" panose="02020603050405020304" pitchFamily="18" charset="0"/>
                        </a:rPr>
                        <a:t>Modelling and Simulation of Electric Vehicle to Optimize Its Cost and Range</a:t>
                      </a:r>
                      <a:endParaRPr lang="en-IN" sz="2400" b="0" dirty="0"/>
                    </a:p>
                  </a:txBody>
                  <a:tcPr/>
                </a:tc>
                <a:tc>
                  <a:txBody>
                    <a:bodyPr/>
                    <a:lstStyle/>
                    <a:p>
                      <a:pPr algn="ctr"/>
                      <a:r>
                        <a:rPr lang="en-IN" sz="2400" b="1" dirty="0">
                          <a:latin typeface="Times New Roman" panose="02020603050405020304" pitchFamily="18" charset="0"/>
                          <a:ea typeface="Calibri" panose="020F0502020204030204" pitchFamily="34" charset="0"/>
                          <a:cs typeface="Times New Roman" panose="02020603050405020304" pitchFamily="18" charset="0"/>
                        </a:rPr>
                        <a:t>Shivangi Kaushik </a:t>
                      </a:r>
                      <a:endParaRPr lang="en-IN" sz="2400" b="1" dirty="0"/>
                    </a:p>
                  </a:txBody>
                  <a:tcPr/>
                </a:tc>
                <a:tc>
                  <a:txBody>
                    <a:bodyPr/>
                    <a:lstStyle/>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Due to the uses of fuels in the vehicles CO gas dissipated in the large amount. The carbon monoxide gas effect the environment very badly. The CO</a:t>
                      </a: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reduction is the main challenge, and it can be achieved by the Eco-friendly vehicle or car called Electric vehicle (EV). The EVs are very economical due to their driven process achieved by an electric motor.</a:t>
                      </a:r>
                      <a:endParaRPr lang="en-IN" sz="2000" dirty="0"/>
                    </a:p>
                  </a:txBody>
                  <a:tcPr/>
                </a:tc>
                <a:extLst>
                  <a:ext uri="{0D108BD9-81ED-4DB2-BD59-A6C34878D82A}">
                    <a16:rowId xmlns:a16="http://schemas.microsoft.com/office/drawing/2014/main" xmlns="" val="1762266106"/>
                  </a:ext>
                </a:extLst>
              </a:tr>
            </a:tbl>
          </a:graphicData>
        </a:graphic>
      </p:graphicFrame>
      <p:sp>
        <p:nvSpPr>
          <p:cNvPr id="5" name="Title 1">
            <a:extLst>
              <a:ext uri="{FF2B5EF4-FFF2-40B4-BE49-F238E27FC236}">
                <a16:creationId xmlns:a16="http://schemas.microsoft.com/office/drawing/2014/main" xmlns="" id="{BF580F83-81F6-4E3B-6C0A-32D65C073CE1}"/>
              </a:ext>
            </a:extLst>
          </p:cNvPr>
          <p:cNvSpPr txBox="1">
            <a:spLocks/>
          </p:cNvSpPr>
          <p:nvPr/>
        </p:nvSpPr>
        <p:spPr>
          <a:xfrm>
            <a:off x="2455428" y="0"/>
            <a:ext cx="6967728" cy="640080"/>
          </a:xfrm>
          <a:prstGeom prst="rect">
            <a:avLst/>
          </a:prstGeom>
        </p:spPr>
        <p:txBody>
          <a:bodyPr>
            <a:normAutofit/>
          </a:bodyPr>
          <a:lst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ITERATURE SURVEY</a:t>
            </a:r>
          </a:p>
        </p:txBody>
      </p:sp>
    </p:spTree>
    <p:extLst>
      <p:ext uri="{BB962C8B-B14F-4D97-AF65-F5344CB8AC3E}">
        <p14:creationId xmlns:p14="http://schemas.microsoft.com/office/powerpoint/2010/main" val="91486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630A15-96DC-B4E7-5951-6038C67C0F1E}"/>
              </a:ext>
            </a:extLst>
          </p:cNvPr>
          <p:cNvSpPr>
            <a:spLocks noGrp="1"/>
          </p:cNvSpPr>
          <p:nvPr>
            <p:ph type="subTitle" idx="1"/>
          </p:nvPr>
        </p:nvSpPr>
        <p:spPr>
          <a:xfrm>
            <a:off x="1205752" y="1316778"/>
            <a:ext cx="10197354" cy="3860340"/>
          </a:xfrm>
        </p:spPr>
        <p:txBody>
          <a:bodyPr>
            <a:normAutofit fontScale="92500"/>
          </a:bodyPr>
          <a:lstStyle/>
          <a:p>
            <a:pPr marL="342900"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run a most simple &amp; low run time vehicle model using individual component model</a:t>
            </a:r>
          </a:p>
          <a:p>
            <a:pPr marL="342900"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check out performance Parameter: speed, soc, current </a:t>
            </a:r>
            <a:r>
              <a:rPr lang="en-US" dirty="0" err="1">
                <a:latin typeface="Times New Roman" panose="02020603050405020304" pitchFamily="18" charset="0"/>
                <a:cs typeface="Times New Roman" panose="02020603050405020304" pitchFamily="18" charset="0"/>
              </a:rPr>
              <a:t>ect</a:t>
            </a:r>
            <a:r>
              <a:rPr lang="en-US" dirty="0">
                <a:latin typeface="Times New Roman" panose="02020603050405020304" pitchFamily="18" charset="0"/>
                <a:cs typeface="Times New Roman" panose="02020603050405020304" pitchFamily="18" charset="0"/>
              </a:rPr>
              <a:t>… with various drive cycles</a:t>
            </a:r>
          </a:p>
          <a:p>
            <a:pPr marL="342900"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play with: motor power vehicle body(rolling </a:t>
            </a:r>
            <a:r>
              <a:rPr lang="en-US" dirty="0" err="1">
                <a:latin typeface="Times New Roman" panose="02020603050405020304" pitchFamily="18" charset="0"/>
                <a:cs typeface="Times New Roman" panose="02020603050405020304" pitchFamily="18" charset="0"/>
              </a:rPr>
              <a:t>resisence</a:t>
            </a:r>
            <a:r>
              <a:rPr lang="en-US" dirty="0">
                <a:latin typeface="Times New Roman" panose="02020603050405020304" pitchFamily="18" charset="0"/>
                <a:cs typeface="Times New Roman" panose="02020603050405020304" pitchFamily="18" charset="0"/>
              </a:rPr>
              <a:t>, air drag, weight) inputs</a:t>
            </a:r>
          </a:p>
          <a:p>
            <a:pPr marL="342900" indent="-34290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know </a:t>
            </a:r>
            <a:r>
              <a:rPr lang="en-US" dirty="0" err="1">
                <a:latin typeface="Times New Roman" panose="02020603050405020304" pitchFamily="18" charset="0"/>
                <a:cs typeface="Times New Roman" panose="02020603050405020304" pitchFamily="18" charset="0"/>
              </a:rPr>
              <a:t>matlab</a:t>
            </a:r>
            <a:r>
              <a:rPr lang="en-US" dirty="0">
                <a:latin typeface="Times New Roman" panose="02020603050405020304" pitchFamily="18" charset="0"/>
                <a:cs typeface="Times New Roman" panose="02020603050405020304" pitchFamily="18" charset="0"/>
              </a:rPr>
              <a:t> models &amp; their configuration to match with actual vehicle</a:t>
            </a:r>
            <a:endParaRPr lang="en-IN"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612136" y="64008"/>
            <a:ext cx="6967728" cy="64008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026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3B6D23F-58A3-4CCF-8CDD-11EE5C35AB37}"/>
              </a:ext>
            </a:extLst>
          </p:cNvPr>
          <p:cNvSpPr txBox="1">
            <a:spLocks/>
          </p:cNvSpPr>
          <p:nvPr/>
        </p:nvSpPr>
        <p:spPr>
          <a:xfrm>
            <a:off x="3738313" y="0"/>
            <a:ext cx="5535691" cy="737965"/>
          </a:xfrm>
          <a:prstGeom prst="rect">
            <a:avLst/>
          </a:prstGeom>
        </p:spPr>
        <p:txBody>
          <a:bodyPr>
            <a:normAutofit/>
          </a:bodyPr>
          <a:lst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solidFill>
                  <a:schemeClr val="tx1"/>
                </a:solidFill>
                <a:latin typeface="Times New Roman" panose="02020603050405020304" pitchFamily="18" charset="0"/>
                <a:cs typeface="Times New Roman" panose="02020603050405020304" pitchFamily="18" charset="0"/>
              </a:rPr>
              <a:t>	</a:t>
            </a:r>
            <a:r>
              <a:rPr lang="en-IN" sz="2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SPECIFICATION </a:t>
            </a:r>
          </a:p>
        </p:txBody>
      </p:sp>
      <p:sp>
        <p:nvSpPr>
          <p:cNvPr id="6" name="Slide Number Placeholder 4">
            <a:extLst>
              <a:ext uri="{FF2B5EF4-FFF2-40B4-BE49-F238E27FC236}">
                <a16:creationId xmlns:a16="http://schemas.microsoft.com/office/drawing/2014/main" xmlns="" id="{C8BB7307-E15B-49B0-8BF5-23F188ECB446}"/>
              </a:ext>
            </a:extLst>
          </p:cNvPr>
          <p:cNvSpPr txBox="1">
            <a:spLocks/>
          </p:cNvSpPr>
          <p:nvPr/>
        </p:nvSpPr>
        <p:spPr>
          <a:xfrm>
            <a:off x="9125789" y="6381750"/>
            <a:ext cx="2844800" cy="4762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s-ES" dirty="0"/>
          </a:p>
        </p:txBody>
      </p:sp>
      <p:sp>
        <p:nvSpPr>
          <p:cNvPr id="7" name="Rectangle 6">
            <a:extLst>
              <a:ext uri="{FF2B5EF4-FFF2-40B4-BE49-F238E27FC236}">
                <a16:creationId xmlns:a16="http://schemas.microsoft.com/office/drawing/2014/main" xmlns="" id="{DD77E6AE-7316-49EB-9539-F214D406552E}"/>
              </a:ext>
            </a:extLst>
          </p:cNvPr>
          <p:cNvSpPr/>
          <p:nvPr/>
        </p:nvSpPr>
        <p:spPr>
          <a:xfrm>
            <a:off x="1248228" y="1042069"/>
            <a:ext cx="10206791" cy="5538504"/>
          </a:xfrm>
          <a:prstGeom prst="rect">
            <a:avLst/>
          </a:prstGeom>
        </p:spPr>
        <p:txBody>
          <a:bodyPr wrap="square">
            <a:spAutoFit/>
          </a:bodyPr>
          <a:lstStyle/>
          <a:p>
            <a:pPr algn="just">
              <a:lnSpc>
                <a:spcPct val="200000"/>
              </a:lnSpc>
            </a:pPr>
            <a:r>
              <a:rPr lang="en-US" sz="2000" b="1" dirty="0">
                <a:latin typeface="Times New Roman" pitchFamily="18" charset="0"/>
                <a:cs typeface="Times New Roman" pitchFamily="18" charset="0"/>
              </a:rPr>
              <a:t>Software   :  MATLAB/Simulink</a:t>
            </a:r>
            <a:endParaRPr lang="en-IN" sz="2000" b="1" dirty="0">
              <a:latin typeface="Times New Roman" pitchFamily="18" charset="0"/>
              <a:cs typeface="Times New Roman" pitchFamily="18" charset="0"/>
            </a:endParaRPr>
          </a:p>
          <a:p>
            <a:pPr algn="just">
              <a:lnSpc>
                <a:spcPct val="200000"/>
              </a:lnSpc>
            </a:pPr>
            <a:r>
              <a:rPr lang="en-US" sz="2000" b="1" dirty="0">
                <a:latin typeface="Times New Roman" pitchFamily="18" charset="0"/>
                <a:cs typeface="Times New Roman" pitchFamily="18" charset="0"/>
              </a:rPr>
              <a:t>Version     : R2021a</a:t>
            </a:r>
          </a:p>
          <a:p>
            <a:pPr algn="just">
              <a:lnSpc>
                <a:spcPct val="200000"/>
              </a:lnSpc>
            </a:pPr>
            <a:r>
              <a:rPr lang="en-US" sz="2000" b="1" dirty="0">
                <a:latin typeface="Times New Roman" pitchFamily="18" charset="0"/>
                <a:cs typeface="Times New Roman" pitchFamily="18" charset="0"/>
              </a:rPr>
              <a:t>The above mentioned are modelled and simulated using MATLAB/Simulink.</a:t>
            </a:r>
          </a:p>
          <a:p>
            <a:pPr algn="just">
              <a:lnSpc>
                <a:spcPct val="200000"/>
              </a:lnSpc>
            </a:pPr>
            <a:r>
              <a:rPr lang="en-US" sz="2000" b="1" dirty="0">
                <a:latin typeface="Times New Roman" pitchFamily="18" charset="0"/>
                <a:cs typeface="Times New Roman" pitchFamily="18" charset="0"/>
              </a:rPr>
              <a:t>Software Input tool are Drive Cycle, Signal Builder, Multiport Switch, Longitudinal Driver, Controlled Voltage Source, Controlled PWM Voltage, Controlled PWM Voltage, Controlled Voltage Source H-Bridge, Current Sensor, DC Motor, SOC, Vehicle Subsystem.</a:t>
            </a:r>
          </a:p>
          <a:p>
            <a:pPr algn="just">
              <a:lnSpc>
                <a:spcPct val="200000"/>
              </a:lnSpc>
            </a:pPr>
            <a:r>
              <a:rPr lang="en-US" sz="2000" b="1" dirty="0">
                <a:latin typeface="Times New Roman" pitchFamily="18" charset="0"/>
                <a:cs typeface="Times New Roman" pitchFamily="18" charset="0"/>
              </a:rPr>
              <a:t>Software Output tool are Scope, Total Distance travelled.</a:t>
            </a:r>
          </a:p>
          <a:p>
            <a:pPr algn="just">
              <a:lnSpc>
                <a:spcPct val="200000"/>
              </a:lnSpc>
            </a:pPr>
            <a:r>
              <a:rPr lang="en-US" sz="2000" b="1" dirty="0">
                <a:latin typeface="Times New Roman" pitchFamily="18" charset="0"/>
                <a:cs typeface="Times New Roman" pitchFamily="18" charset="0"/>
              </a:rPr>
              <a:t> These tools are use to understand and visualization of performance of the electric vehicle[EV].</a:t>
            </a:r>
            <a:endParaRPr lang="en-US" sz="2000" dirty="0">
              <a:solidFill>
                <a:srgbClr val="202866"/>
              </a:solidFill>
              <a:latin typeface="Times New Roman" pitchFamily="18" charset="0"/>
              <a:cs typeface="Times New Roman" pitchFamily="18" charset="0"/>
            </a:endParaRPr>
          </a:p>
        </p:txBody>
      </p:sp>
      <p:sp>
        <p:nvSpPr>
          <p:cNvPr id="9" name="Date Placeholder 1">
            <a:extLst>
              <a:ext uri="{FF2B5EF4-FFF2-40B4-BE49-F238E27FC236}">
                <a16:creationId xmlns:a16="http://schemas.microsoft.com/office/drawing/2014/main" xmlns="" id="{35229E0F-1D7F-4741-960B-486E9B6765B3}"/>
              </a:ext>
            </a:extLst>
          </p:cNvPr>
          <p:cNvSpPr txBox="1">
            <a:spLocks/>
          </p:cNvSpPr>
          <p:nvPr/>
        </p:nvSpPr>
        <p:spPr>
          <a:xfrm>
            <a:off x="0" y="6245225"/>
            <a:ext cx="2844800" cy="4762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8114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B55B8E0-26F3-4B60-C4D6-5BA6D2A4C89A}"/>
              </a:ext>
            </a:extLst>
          </p:cNvPr>
          <p:cNvPicPr>
            <a:picLocks noChangeAspect="1"/>
          </p:cNvPicPr>
          <p:nvPr/>
        </p:nvPicPr>
        <p:blipFill>
          <a:blip r:embed="rId2"/>
          <a:stretch>
            <a:fillRect/>
          </a:stretch>
        </p:blipFill>
        <p:spPr>
          <a:xfrm>
            <a:off x="5973522" y="3361696"/>
            <a:ext cx="5913677" cy="3102670"/>
          </a:xfrm>
          <a:prstGeom prst="rect">
            <a:avLst/>
          </a:prstGeom>
        </p:spPr>
      </p:pic>
      <p:pic>
        <p:nvPicPr>
          <p:cNvPr id="7" name="Picture 6">
            <a:extLst>
              <a:ext uri="{FF2B5EF4-FFF2-40B4-BE49-F238E27FC236}">
                <a16:creationId xmlns:a16="http://schemas.microsoft.com/office/drawing/2014/main" xmlns="" id="{9D315663-61EB-B8B3-4BDE-E33B4F13AD2B}"/>
              </a:ext>
            </a:extLst>
          </p:cNvPr>
          <p:cNvPicPr>
            <a:picLocks noChangeAspect="1"/>
          </p:cNvPicPr>
          <p:nvPr/>
        </p:nvPicPr>
        <p:blipFill>
          <a:blip r:embed="rId3"/>
          <a:stretch>
            <a:fillRect/>
          </a:stretch>
        </p:blipFill>
        <p:spPr>
          <a:xfrm>
            <a:off x="390303" y="295903"/>
            <a:ext cx="3181794" cy="3038899"/>
          </a:xfrm>
          <a:prstGeom prst="rect">
            <a:avLst/>
          </a:prstGeom>
        </p:spPr>
      </p:pic>
      <p:pic>
        <p:nvPicPr>
          <p:cNvPr id="9" name="Picture 8">
            <a:extLst>
              <a:ext uri="{FF2B5EF4-FFF2-40B4-BE49-F238E27FC236}">
                <a16:creationId xmlns:a16="http://schemas.microsoft.com/office/drawing/2014/main" xmlns="" id="{875C367B-7745-B876-201A-BC12BE337E49}"/>
              </a:ext>
            </a:extLst>
          </p:cNvPr>
          <p:cNvPicPr>
            <a:picLocks noChangeAspect="1"/>
          </p:cNvPicPr>
          <p:nvPr/>
        </p:nvPicPr>
        <p:blipFill>
          <a:blip r:embed="rId4"/>
          <a:stretch>
            <a:fillRect/>
          </a:stretch>
        </p:blipFill>
        <p:spPr>
          <a:xfrm>
            <a:off x="3768177" y="295903"/>
            <a:ext cx="4410691" cy="2781688"/>
          </a:xfrm>
          <a:prstGeom prst="rect">
            <a:avLst/>
          </a:prstGeom>
        </p:spPr>
      </p:pic>
      <p:pic>
        <p:nvPicPr>
          <p:cNvPr id="11" name="Picture 10">
            <a:extLst>
              <a:ext uri="{FF2B5EF4-FFF2-40B4-BE49-F238E27FC236}">
                <a16:creationId xmlns:a16="http://schemas.microsoft.com/office/drawing/2014/main" xmlns="" id="{BA1F30EE-0627-7F53-0955-B06003EF9BA4}"/>
              </a:ext>
            </a:extLst>
          </p:cNvPr>
          <p:cNvPicPr>
            <a:picLocks noChangeAspect="1"/>
          </p:cNvPicPr>
          <p:nvPr/>
        </p:nvPicPr>
        <p:blipFill>
          <a:blip r:embed="rId5"/>
          <a:stretch>
            <a:fillRect/>
          </a:stretch>
        </p:blipFill>
        <p:spPr>
          <a:xfrm>
            <a:off x="304801" y="3429000"/>
            <a:ext cx="4845424" cy="3485917"/>
          </a:xfrm>
          <a:prstGeom prst="rect">
            <a:avLst/>
          </a:prstGeom>
        </p:spPr>
      </p:pic>
      <p:pic>
        <p:nvPicPr>
          <p:cNvPr id="13" name="Picture 12">
            <a:extLst>
              <a:ext uri="{FF2B5EF4-FFF2-40B4-BE49-F238E27FC236}">
                <a16:creationId xmlns:a16="http://schemas.microsoft.com/office/drawing/2014/main" xmlns="" id="{9B40BF88-A633-92BD-D4D6-338A493BCDD1}"/>
              </a:ext>
            </a:extLst>
          </p:cNvPr>
          <p:cNvPicPr>
            <a:picLocks noChangeAspect="1"/>
          </p:cNvPicPr>
          <p:nvPr/>
        </p:nvPicPr>
        <p:blipFill>
          <a:blip r:embed="rId6"/>
          <a:stretch>
            <a:fillRect/>
          </a:stretch>
        </p:blipFill>
        <p:spPr>
          <a:xfrm>
            <a:off x="8374948" y="572199"/>
            <a:ext cx="3467584" cy="2029108"/>
          </a:xfrm>
          <a:prstGeom prst="rect">
            <a:avLst/>
          </a:prstGeom>
        </p:spPr>
      </p:pic>
      <p:sp>
        <p:nvSpPr>
          <p:cNvPr id="15" name="TextBox 14">
            <a:extLst>
              <a:ext uri="{FF2B5EF4-FFF2-40B4-BE49-F238E27FC236}">
                <a16:creationId xmlns:a16="http://schemas.microsoft.com/office/drawing/2014/main" xmlns="" id="{E36A132E-1A42-3FFA-0BFB-72A4836101A0}"/>
              </a:ext>
            </a:extLst>
          </p:cNvPr>
          <p:cNvSpPr txBox="1"/>
          <p:nvPr/>
        </p:nvSpPr>
        <p:spPr>
          <a:xfrm>
            <a:off x="8374948" y="6442705"/>
            <a:ext cx="201400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Vehicle Subsystem</a:t>
            </a:r>
          </a:p>
        </p:txBody>
      </p:sp>
    </p:spTree>
    <p:extLst>
      <p:ext uri="{BB962C8B-B14F-4D97-AF65-F5344CB8AC3E}">
        <p14:creationId xmlns:p14="http://schemas.microsoft.com/office/powerpoint/2010/main" val="2045312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TotalTime>
  <Words>1996</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Copperplate Gothic Bold</vt:lpstr>
      <vt:lpstr>Times New Roman</vt:lpstr>
      <vt:lpstr>Wingdings</vt:lpstr>
      <vt:lpstr>Office Theme</vt:lpstr>
      <vt:lpstr>CONTENTS</vt:lpstr>
      <vt:lpstr>ABSTRACT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 </vt:lpstr>
      <vt:lpstr>PowerPoint Presentation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Mysuru Royal Institute Of Technology,  Mandya   Dept. of  Electronics and Communication Engg. </dc:title>
  <dc:creator>Ali</dc:creator>
  <cp:lastModifiedBy>Gaurav Kumar</cp:lastModifiedBy>
  <cp:revision>68</cp:revision>
  <dcterms:created xsi:type="dcterms:W3CDTF">2022-06-18T13:21:35Z</dcterms:created>
  <dcterms:modified xsi:type="dcterms:W3CDTF">2022-07-13T11:34:28Z</dcterms:modified>
</cp:coreProperties>
</file>