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3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4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11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8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8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3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5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4FCB9-0FEA-43BE-9F7E-233AB8171BC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7EC187-C012-432D-A57D-04404D53E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kmFVL8wlJmQWP1z52TD8PlhOJhitTyI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6FA43-2860-49E4-AA41-1F0BBB614EDC}"/>
              </a:ext>
            </a:extLst>
          </p:cNvPr>
          <p:cNvSpPr txBox="1"/>
          <p:nvPr/>
        </p:nvSpPr>
        <p:spPr>
          <a:xfrm>
            <a:off x="2620652" y="942681"/>
            <a:ext cx="887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Amazon Sales Data Analysis</a:t>
            </a:r>
            <a:endParaRPr lang="en-IN" sz="54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A5F0E-D9A4-438E-B4AF-79085E66F9AD}"/>
              </a:ext>
            </a:extLst>
          </p:cNvPr>
          <p:cNvSpPr txBox="1"/>
          <p:nvPr/>
        </p:nvSpPr>
        <p:spPr>
          <a:xfrm>
            <a:off x="2757340" y="3315878"/>
            <a:ext cx="8314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Detailed Project Report</a:t>
            </a:r>
          </a:p>
          <a:p>
            <a:pPr algn="ctr"/>
            <a:endParaRPr lang="it-IT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Gautam Vora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5386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AD35B-1501-4525-B4C9-457F58D9DDFC}"/>
              </a:ext>
            </a:extLst>
          </p:cNvPr>
          <p:cNvSpPr txBox="1"/>
          <p:nvPr/>
        </p:nvSpPr>
        <p:spPr>
          <a:xfrm>
            <a:off x="2977151" y="369389"/>
            <a:ext cx="85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Calibri-Bold"/>
              </a:rPr>
              <a:t>which Sales Channel is best for the Profit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9DF4-A899-4928-A85D-D9272282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5" y="1480007"/>
            <a:ext cx="9839864" cy="4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81E9A-6C22-41E8-996F-9F64F3399537}"/>
              </a:ext>
            </a:extLst>
          </p:cNvPr>
          <p:cNvSpPr txBox="1"/>
          <p:nvPr/>
        </p:nvSpPr>
        <p:spPr>
          <a:xfrm>
            <a:off x="4308048" y="424206"/>
            <a:ext cx="648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Calibri-Bold"/>
              </a:rPr>
              <a:t>Total Profit country wise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5C6DC-126C-4B8B-A8C3-6C6091EE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5" y="1725105"/>
            <a:ext cx="9901312" cy="4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6B55F-D684-4F2C-B9A3-DB5A29938E12}"/>
              </a:ext>
            </a:extLst>
          </p:cNvPr>
          <p:cNvSpPr txBox="1"/>
          <p:nvPr/>
        </p:nvSpPr>
        <p:spPr>
          <a:xfrm>
            <a:off x="5627801" y="395924"/>
            <a:ext cx="565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Calibri-Bold"/>
              </a:rPr>
              <a:t>Daily orders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806B8-2C55-4EEF-84F5-DAEDFFE2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58" y="1554776"/>
            <a:ext cx="6784950" cy="48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2F4EC-36D8-4E42-85D1-3A1E4465E411}"/>
              </a:ext>
            </a:extLst>
          </p:cNvPr>
          <p:cNvSpPr txBox="1"/>
          <p:nvPr/>
        </p:nvSpPr>
        <p:spPr>
          <a:xfrm>
            <a:off x="5147035" y="377072"/>
            <a:ext cx="665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Calibri-Bold"/>
              </a:rPr>
              <a:t>Monthly Orders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A215D-93EA-4EF8-A629-D3069871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48" y="1828325"/>
            <a:ext cx="5893194" cy="43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5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E126C-40CD-469D-888B-DA4FAE82784A}"/>
              </a:ext>
            </a:extLst>
          </p:cNvPr>
          <p:cNvSpPr txBox="1"/>
          <p:nvPr/>
        </p:nvSpPr>
        <p:spPr>
          <a:xfrm>
            <a:off x="5274297" y="537328"/>
            <a:ext cx="624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Calibri-Bold"/>
              </a:rPr>
              <a:t>Yearly orders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818D9-A6DD-43EB-8F9C-5B61AA62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82" y="1610467"/>
            <a:ext cx="5742461" cy="46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61CF8-A5FC-4D15-9FF2-A6AC1B9AF697}"/>
              </a:ext>
            </a:extLst>
          </p:cNvPr>
          <p:cNvSpPr txBox="1"/>
          <p:nvPr/>
        </p:nvSpPr>
        <p:spPr>
          <a:xfrm>
            <a:off x="4694549" y="443060"/>
            <a:ext cx="474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22222"/>
                </a:solidFill>
                <a:effectLst/>
                <a:latin typeface="Calibri-Bold"/>
              </a:rPr>
              <a:t>Monthly Sales Trends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371D8-5A3B-4206-AC0A-5B85098E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65" y="1640263"/>
            <a:ext cx="9541227" cy="41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DBD2B-462C-4780-B0FE-F0660B8D554B}"/>
              </a:ext>
            </a:extLst>
          </p:cNvPr>
          <p:cNvSpPr txBox="1"/>
          <p:nvPr/>
        </p:nvSpPr>
        <p:spPr>
          <a:xfrm>
            <a:off x="5279010" y="433633"/>
            <a:ext cx="57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22222"/>
                </a:solidFill>
                <a:effectLst/>
                <a:latin typeface="Calibri-Bold"/>
              </a:rPr>
              <a:t>Yearly Sales Trend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78D04-A21C-48A2-B8D1-D27BA1BA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39" y="1655124"/>
            <a:ext cx="9275975" cy="41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7C65C-EF41-45A0-9FEC-074D309DB676}"/>
              </a:ext>
            </a:extLst>
          </p:cNvPr>
          <p:cNvSpPr txBox="1"/>
          <p:nvPr/>
        </p:nvSpPr>
        <p:spPr>
          <a:xfrm>
            <a:off x="3864990" y="414779"/>
            <a:ext cx="720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22222"/>
                </a:solidFill>
                <a:effectLst/>
                <a:latin typeface="Calibri-Bold"/>
              </a:rPr>
              <a:t>Yearly Month-Wise Sales Trend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65887-E4DF-49CD-904E-F38EDDDE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43" y="1649691"/>
            <a:ext cx="10329934" cy="41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5FB30-0609-4D2D-90E7-ED6CCCA76612}"/>
              </a:ext>
            </a:extLst>
          </p:cNvPr>
          <p:cNvSpPr txBox="1"/>
          <p:nvPr/>
        </p:nvSpPr>
        <p:spPr>
          <a:xfrm>
            <a:off x="5128181" y="499621"/>
            <a:ext cx="476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22222"/>
                </a:solidFill>
                <a:effectLst/>
                <a:latin typeface="Calibri-Bold"/>
              </a:rPr>
              <a:t>Total Revenue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80404-0D85-4FB2-A6D0-BD598384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33" y="1743958"/>
            <a:ext cx="3466667" cy="4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4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643D40-1E17-4F0B-B4CC-323E3FF5023B}"/>
              </a:ext>
            </a:extLst>
          </p:cNvPr>
          <p:cNvSpPr txBox="1"/>
          <p:nvPr/>
        </p:nvSpPr>
        <p:spPr>
          <a:xfrm>
            <a:off x="1822513" y="386499"/>
            <a:ext cx="102155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TimesNewRomanPS-BoldMT"/>
              </a:rPr>
              <a:t>QUESTIONSAND ANSWERS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Q1) What’s the source of data?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Ans) The Dataset is taken from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iNeuron’s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provided dataset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  <a:hlinkClick r:id="rId2"/>
              </a:rPr>
              <a:t>https://drive.google.com/drive/folders/1FkmFVL8wlJmQWP1z52TD8PlhOJhitTyI?usp=sharing</a:t>
            </a:r>
            <a:endParaRPr lang="en-US" sz="1800" b="1" dirty="0">
              <a:solidFill>
                <a:srgbClr val="000000"/>
              </a:solidFill>
              <a:effectLst/>
              <a:latin typeface="TimesNewRomanPS-BoldMT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Q2) What was the type of data?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Ans) The data was a combination of numerical and Categorical values. </a:t>
            </a:r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Q3) What was the complete flow you followed in this Project?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Ans) Refer slide 5th for better Understanding.</a:t>
            </a:r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Q4) What techniques were you using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fordata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?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Ans) -Removing unwanted attributes.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-Visualizing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relationof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independent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variableswitheach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other and output variables.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-Checking and changing distribution of continuous values.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-Removing outliers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Cleaningdata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and imputing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NewRomanPS-BoldMT"/>
              </a:rPr>
              <a:t>ifnullvaluesare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present.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         -Transforming data to yield the desired result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1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B0EFE-B967-4C4C-B9D8-117DD04BAA5D}"/>
              </a:ext>
            </a:extLst>
          </p:cNvPr>
          <p:cNvSpPr txBox="1"/>
          <p:nvPr/>
        </p:nvSpPr>
        <p:spPr>
          <a:xfrm>
            <a:off x="3810001" y="612741"/>
            <a:ext cx="566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DETAIL</a:t>
            </a:r>
            <a:endParaRPr lang="en-IN" sz="36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0FD768-33AA-4E13-ADAE-6312485E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422"/>
              </p:ext>
            </p:extLst>
          </p:nvPr>
        </p:nvGraphicFramePr>
        <p:xfrm>
          <a:off x="2592372" y="2149311"/>
          <a:ext cx="8236932" cy="2914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9274">
                  <a:extLst>
                    <a:ext uri="{9D8B030D-6E8A-4147-A177-3AD203B41FA5}">
                      <a16:colId xmlns:a16="http://schemas.microsoft.com/office/drawing/2014/main" val="2646132691"/>
                    </a:ext>
                  </a:extLst>
                </a:gridCol>
                <a:gridCol w="4507658">
                  <a:extLst>
                    <a:ext uri="{9D8B030D-6E8A-4147-A177-3AD203B41FA5}">
                      <a16:colId xmlns:a16="http://schemas.microsoft.com/office/drawing/2014/main" val="935668055"/>
                    </a:ext>
                  </a:extLst>
                </a:gridCol>
              </a:tblGrid>
              <a:tr h="567537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Sales Data Analysis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73357"/>
                  </a:ext>
                </a:extLst>
              </a:tr>
              <a:tr h="782371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E-Commerce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037892"/>
                  </a:ext>
                </a:extLst>
              </a:tr>
              <a:tr h="782371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Difficulties Level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Difficulties Level </a:t>
                      </a:r>
                      <a:endParaRPr lang="en-IN" dirty="0"/>
                    </a:p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04517"/>
                  </a:ext>
                </a:extLst>
              </a:tr>
              <a:tr h="782371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, Ms Excel, Ms </a:t>
                      </a:r>
                      <a:endParaRPr lang="en-IN" dirty="0"/>
                    </a:p>
                    <a:p>
                      <a:pPr algn="l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PowerPoint,python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5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5F46E-8B71-45B5-963A-38E5E12A567A}"/>
              </a:ext>
            </a:extLst>
          </p:cNvPr>
          <p:cNvSpPr txBox="1"/>
          <p:nvPr/>
        </p:nvSpPr>
        <p:spPr>
          <a:xfrm>
            <a:off x="3497345" y="2573517"/>
            <a:ext cx="6306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effectLst/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BBD3F-3FAD-4858-8226-F5550C9BC3D3}"/>
              </a:ext>
            </a:extLst>
          </p:cNvPr>
          <p:cNvSpPr txBox="1"/>
          <p:nvPr/>
        </p:nvSpPr>
        <p:spPr>
          <a:xfrm>
            <a:off x="2526382" y="1593131"/>
            <a:ext cx="8597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effectLst/>
                <a:latin typeface="TimesNewRomanPS-BoldMT"/>
              </a:rPr>
              <a:t>O B J E C T I V E </a:t>
            </a:r>
          </a:p>
          <a:p>
            <a:pPr algn="ctr"/>
            <a:endParaRPr lang="en-US" sz="2800" b="1" dirty="0">
              <a:solidFill>
                <a:srgbClr val="000000"/>
              </a:solidFill>
              <a:latin typeface="TimesNewRomanPS-BoldMT"/>
            </a:endParaRP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Extract-Transform-Load some Amazon dataset and find </a:t>
            </a:r>
            <a:endParaRPr lang="en-US" sz="2800" dirty="0"/>
          </a:p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Sales-trend -&gt; month wise , year wise 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yearly_month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wise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738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169D8-30D7-4973-AB4A-758DEFCEEA80}"/>
              </a:ext>
            </a:extLst>
          </p:cNvPr>
          <p:cNvSpPr txBox="1"/>
          <p:nvPr/>
        </p:nvSpPr>
        <p:spPr>
          <a:xfrm>
            <a:off x="1715679" y="1093509"/>
            <a:ext cx="1009610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 STATEMENT </a:t>
            </a:r>
          </a:p>
          <a:p>
            <a:pPr algn="ctr"/>
            <a:endParaRPr lang="en-US" sz="3600" b="1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Sales management has gained importance to meet increasing competition and the need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for improved methods of distribution to reduce cost and to increase profits. Sales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management today is the most important function in a commercial and business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enterprise.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Do ETL : Extract-Transform-Load some Amazon dataset and find for me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Sales-trend -&gt; month wise , year wise ,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yearly_month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wise </a:t>
            </a:r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Find key metrics and factors and show the meaningful relationships between attributes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628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1EF02-9534-4240-A6EA-B0FAA34D7499}"/>
              </a:ext>
            </a:extLst>
          </p:cNvPr>
          <p:cNvSpPr txBox="1"/>
          <p:nvPr/>
        </p:nvSpPr>
        <p:spPr>
          <a:xfrm>
            <a:off x="4590854" y="417120"/>
            <a:ext cx="458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Cambria-Bold"/>
              </a:rPr>
              <a:t>ARCHITECTURE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E9D-68F5-4077-AC92-06BA2B06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25" y="1534229"/>
            <a:ext cx="8518491" cy="4906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70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BBBCC-2052-4260-9604-45CF1EABBA3E}"/>
              </a:ext>
            </a:extLst>
          </p:cNvPr>
          <p:cNvSpPr txBox="1"/>
          <p:nvPr/>
        </p:nvSpPr>
        <p:spPr>
          <a:xfrm>
            <a:off x="3836708" y="382921"/>
            <a:ext cx="560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Cambria-Bold"/>
              </a:rPr>
              <a:t>DATASET INFORMATION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CE70-C66D-4A28-93EA-6A09F895273A}"/>
              </a:ext>
            </a:extLst>
          </p:cNvPr>
          <p:cNvSpPr txBox="1"/>
          <p:nvPr/>
        </p:nvSpPr>
        <p:spPr>
          <a:xfrm>
            <a:off x="1960774" y="1159496"/>
            <a:ext cx="992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is taken 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iNeuron’s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provided dataset-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https://drive.google.com/drive/folders/1FkmFVL8wlJmQWP1z52TD8PlhOJhitTyI?usp=sharing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E68AE-DD91-404B-9711-61CFFC3F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34716"/>
            <a:ext cx="10058400" cy="35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2AE96-B1A2-409D-AA52-F7B560D3DDE7}"/>
              </a:ext>
            </a:extLst>
          </p:cNvPr>
          <p:cNvSpPr txBox="1"/>
          <p:nvPr/>
        </p:nvSpPr>
        <p:spPr>
          <a:xfrm>
            <a:off x="4562572" y="358219"/>
            <a:ext cx="541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Calibri-Bold"/>
              </a:rPr>
              <a:t>Distribution of Item Type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4381A-CCF9-4C56-87BA-DBCC1729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52" y="1629554"/>
            <a:ext cx="8098521" cy="40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0F5B8-2CF3-4340-AFAE-796D86274DA4}"/>
              </a:ext>
            </a:extLst>
          </p:cNvPr>
          <p:cNvSpPr txBox="1"/>
          <p:nvPr/>
        </p:nvSpPr>
        <p:spPr>
          <a:xfrm>
            <a:off x="4157221" y="584462"/>
            <a:ext cx="721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Calibri-Bold"/>
              </a:rPr>
              <a:t>Which item is best for Profit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1B22F-4D52-4F68-823F-968EF9D4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55" y="1950350"/>
            <a:ext cx="9228841" cy="43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4E193-BC66-4EEF-A25C-718373ED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5" y="1241788"/>
            <a:ext cx="9294829" cy="43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363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Calibri-Bold</vt:lpstr>
      <vt:lpstr>Cambria-Bold</vt:lpstr>
      <vt:lpstr>Corbel</vt:lpstr>
      <vt:lpstr>Times New Roman</vt:lpstr>
      <vt:lpstr>TimesNewRomanPS-BoldMT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Vora</dc:creator>
  <cp:lastModifiedBy>Gautam Vora</cp:lastModifiedBy>
  <cp:revision>6</cp:revision>
  <dcterms:created xsi:type="dcterms:W3CDTF">2023-06-03T18:45:43Z</dcterms:created>
  <dcterms:modified xsi:type="dcterms:W3CDTF">2023-06-04T07:00:44Z</dcterms:modified>
</cp:coreProperties>
</file>