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770813" cy="7200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94"/>
    <a:srgbClr val="008272"/>
    <a:srgbClr val="004B50"/>
    <a:srgbClr val="00BCF2"/>
    <a:srgbClr val="0078D7"/>
    <a:srgbClr val="00188F"/>
    <a:srgbClr val="525252"/>
    <a:srgbClr val="D2D2D2"/>
    <a:srgbClr val="5C2D91"/>
    <a:srgbClr val="B4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80" d="100"/>
          <a:sy n="180" d="100"/>
        </p:scale>
        <p:origin x="306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space\tex\FPGA19\data\prune24_ol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9967740095607"/>
          <c:y val="7.2966585273494117E-2"/>
          <c:w val="0.80692036686161339"/>
          <c:h val="0.71847388217489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prune!$A$2</c:f>
              <c:strCache>
                <c:ptCount val="1"/>
                <c:pt idx="0">
                  <c:v>conv1</c:v>
                </c:pt>
              </c:strCache>
            </c:strRef>
          </c:tx>
          <c:spPr>
            <a:solidFill>
              <a:schemeClr val="accent5">
                <a:shade val="41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prune!$B$2:$I$2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83-4B27-B0EC-F40303FC61AD}"/>
            </c:ext>
          </c:extLst>
        </c:ser>
        <c:ser>
          <c:idx val="1"/>
          <c:order val="1"/>
          <c:tx>
            <c:strRef>
              <c:f>prune!$A$3</c:f>
              <c:strCache>
                <c:ptCount val="1"/>
                <c:pt idx="0">
                  <c:v>conv2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prune!$B$3:$I$3</c:f>
              <c:numCache>
                <c:formatCode>General</c:formatCode>
                <c:ptCount val="8"/>
                <c:pt idx="0">
                  <c:v>60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83-4B27-B0EC-F40303FC61AD}"/>
            </c:ext>
          </c:extLst>
        </c:ser>
        <c:ser>
          <c:idx val="2"/>
          <c:order val="2"/>
          <c:tx>
            <c:strRef>
              <c:f>prune!$A$4</c:f>
              <c:strCache>
                <c:ptCount val="1"/>
                <c:pt idx="0">
                  <c:v>conv3_1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prune!$B$4:$I$4</c:f>
              <c:numCache>
                <c:formatCode>General</c:formatCode>
                <c:ptCount val="8"/>
                <c:pt idx="0">
                  <c:v>50</c:v>
                </c:pt>
                <c:pt idx="1">
                  <c:v>30</c:v>
                </c:pt>
                <c:pt idx="2">
                  <c:v>40</c:v>
                </c:pt>
                <c:pt idx="3">
                  <c:v>30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83-4B27-B0EC-F40303FC61AD}"/>
            </c:ext>
          </c:extLst>
        </c:ser>
        <c:ser>
          <c:idx val="3"/>
          <c:order val="3"/>
          <c:tx>
            <c:strRef>
              <c:f>prune!$A$5</c:f>
              <c:strCache>
                <c:ptCount val="1"/>
                <c:pt idx="0">
                  <c:v>conv3_2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prune!$B$5:$I$5</c:f>
              <c:numCache>
                <c:formatCode>General</c:formatCode>
                <c:ptCount val="8"/>
                <c:pt idx="0">
                  <c:v>70</c:v>
                </c:pt>
                <c:pt idx="1">
                  <c:v>50</c:v>
                </c:pt>
                <c:pt idx="2">
                  <c:v>50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83-4B27-B0EC-F40303FC61AD}"/>
            </c:ext>
          </c:extLst>
        </c:ser>
        <c:ser>
          <c:idx val="4"/>
          <c:order val="4"/>
          <c:tx>
            <c:strRef>
              <c:f>prune!$A$6</c:f>
              <c:strCache>
                <c:ptCount val="1"/>
                <c:pt idx="0">
                  <c:v>conv4_1</c:v>
                </c:pt>
              </c:strCache>
            </c:strRef>
          </c:tx>
          <c:spPr>
            <a:solidFill>
              <a:schemeClr val="accent5">
                <a:shade val="88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prune!$B$6:$I$6</c:f>
              <c:numCache>
                <c:formatCode>General</c:formatCode>
                <c:ptCount val="8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70</c:v>
                </c:pt>
                <c:pt idx="4">
                  <c:v>70</c:v>
                </c:pt>
                <c:pt idx="5">
                  <c:v>60</c:v>
                </c:pt>
                <c:pt idx="6">
                  <c:v>50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83-4B27-B0EC-F40303FC61AD}"/>
            </c:ext>
          </c:extLst>
        </c:ser>
        <c:ser>
          <c:idx val="5"/>
          <c:order val="5"/>
          <c:tx>
            <c:strRef>
              <c:f>prune!$A$7</c:f>
              <c:strCache>
                <c:ptCount val="1"/>
                <c:pt idx="0">
                  <c:v>conv4_2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prune!$B$7:$I$7</c:f>
              <c:numCache>
                <c:formatCode>General</c:formatCode>
                <c:ptCount val="8"/>
                <c:pt idx="0">
                  <c:v>70</c:v>
                </c:pt>
                <c:pt idx="1">
                  <c:v>80</c:v>
                </c:pt>
                <c:pt idx="2">
                  <c:v>70</c:v>
                </c:pt>
                <c:pt idx="3">
                  <c:v>80</c:v>
                </c:pt>
                <c:pt idx="4">
                  <c:v>80</c:v>
                </c:pt>
                <c:pt idx="5">
                  <c:v>80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83-4B27-B0EC-F40303FC61AD}"/>
            </c:ext>
          </c:extLst>
        </c:ser>
        <c:ser>
          <c:idx val="6"/>
          <c:order val="6"/>
          <c:tx>
            <c:strRef>
              <c:f>prune!$A$8</c:f>
              <c:strCache>
                <c:ptCount val="1"/>
                <c:pt idx="0">
                  <c:v>conv5_1</c:v>
                </c:pt>
              </c:strCache>
            </c:strRef>
          </c:tx>
          <c:spPr>
            <a:solidFill>
              <a:schemeClr val="accent5">
                <a:tint val="89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prune!$B$8:$I$8</c:f>
              <c:numCache>
                <c:formatCode>General</c:formatCode>
                <c:ptCount val="8"/>
                <c:pt idx="0">
                  <c:v>80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83-4B27-B0EC-F40303FC61AD}"/>
            </c:ext>
          </c:extLst>
        </c:ser>
        <c:ser>
          <c:idx val="7"/>
          <c:order val="7"/>
          <c:tx>
            <c:strRef>
              <c:f>prune!$A$9</c:f>
              <c:strCache>
                <c:ptCount val="1"/>
                <c:pt idx="0">
                  <c:v>conv5_2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prune!$B$9:$I$9</c:f>
              <c:numCache>
                <c:formatCode>General</c:formatCode>
                <c:ptCount val="8"/>
                <c:pt idx="0">
                  <c:v>80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983-4B27-B0EC-F40303FC61AD}"/>
            </c:ext>
          </c:extLst>
        </c:ser>
        <c:ser>
          <c:idx val="8"/>
          <c:order val="8"/>
          <c:tx>
            <c:strRef>
              <c:f>prune!$A$10</c:f>
              <c:strCache>
                <c:ptCount val="1"/>
                <c:pt idx="0">
                  <c:v>dense6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prune!$B$10:$I$10</c:f>
              <c:numCache>
                <c:formatCode>General</c:formatCode>
                <c:ptCount val="8"/>
                <c:pt idx="0">
                  <c:v>80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83-4B27-B0EC-F40303FC61AD}"/>
            </c:ext>
          </c:extLst>
        </c:ser>
        <c:ser>
          <c:idx val="9"/>
          <c:order val="9"/>
          <c:tx>
            <c:strRef>
              <c:f>prune!$A$11</c:f>
              <c:strCache>
                <c:ptCount val="1"/>
                <c:pt idx="0">
                  <c:v>dense_7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prune!$B$11:$I$11</c:f>
              <c:numCache>
                <c:formatCode>General</c:formatCode>
                <c:ptCount val="8"/>
                <c:pt idx="0">
                  <c:v>70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83-4B27-B0EC-F40303FC61AD}"/>
            </c:ext>
          </c:extLst>
        </c:ser>
        <c:ser>
          <c:idx val="10"/>
          <c:order val="10"/>
          <c:tx>
            <c:strRef>
              <c:f>prune!$A$12</c:f>
              <c:strCache>
                <c:ptCount val="1"/>
                <c:pt idx="0">
                  <c:v>dense8</c:v>
                </c:pt>
              </c:strCache>
            </c:strRef>
          </c:tx>
          <c:spPr>
            <a:solidFill>
              <a:schemeClr val="accent5">
                <a:tint val="42000"/>
              </a:schemeClr>
            </a:solidFill>
            <a:ln>
              <a:noFill/>
            </a:ln>
            <a:effectLst/>
          </c:spPr>
          <c:invertIfNegative val="0"/>
          <c:cat>
            <c:numRef>
              <c:f>prune!$B$1:$I$1</c:f>
              <c:numCache>
                <c:formatCode>General</c:formatCode>
                <c:ptCount val="8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  <c:pt idx="4">
                  <c:v>150</c:v>
                </c:pt>
                <c:pt idx="5">
                  <c:v>180</c:v>
                </c:pt>
                <c:pt idx="6">
                  <c:v>210</c:v>
                </c:pt>
                <c:pt idx="7">
                  <c:v>240</c:v>
                </c:pt>
              </c:numCache>
            </c:numRef>
          </c:cat>
          <c:val>
            <c:numRef>
              <c:f>prune!$B$12:$I$12</c:f>
              <c:numCache>
                <c:formatCode>General</c:formatCode>
                <c:ptCount val="8"/>
                <c:pt idx="0">
                  <c:v>80</c:v>
                </c:pt>
                <c:pt idx="1">
                  <c:v>90</c:v>
                </c:pt>
                <c:pt idx="2">
                  <c:v>90</c:v>
                </c:pt>
                <c:pt idx="3">
                  <c:v>90</c:v>
                </c:pt>
                <c:pt idx="4">
                  <c:v>90</c:v>
                </c:pt>
                <c:pt idx="5">
                  <c:v>90</c:v>
                </c:pt>
                <c:pt idx="6">
                  <c:v>90</c:v>
                </c:pt>
                <c:pt idx="7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983-4B27-B0EC-F40303FC6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6134159"/>
        <c:axId val="676129583"/>
      </c:barChart>
      <c:catAx>
        <c:axId val="676134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Epoch</a:t>
                </a:r>
                <a:r>
                  <a:rPr lang="en-US" altLang="zh-CN" baseline="0" dirty="0" smtClean="0"/>
                  <a:t> when apply pruning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6129583"/>
        <c:crosses val="autoZero"/>
        <c:auto val="1"/>
        <c:lblAlgn val="ctr"/>
        <c:lblOffset val="100"/>
        <c:noMultiLvlLbl val="0"/>
      </c:catAx>
      <c:valAx>
        <c:axId val="67612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Ratio of Pruned Weights (%)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613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86294962202571"/>
          <c:y val="2.487814649128664E-2"/>
          <c:w val="0.79769398406371994"/>
          <c:h val="9.952287061097109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811" y="1178481"/>
            <a:ext cx="6605191" cy="2506980"/>
          </a:xfrm>
        </p:spPr>
        <p:txBody>
          <a:bodyPr anchor="b"/>
          <a:lstStyle>
            <a:lvl1pPr algn="ctr"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52" y="3782140"/>
            <a:ext cx="5828110" cy="173855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29" indent="0" algn="ctr">
              <a:buNone/>
              <a:defRPr sz="1700"/>
            </a:lvl2pPr>
            <a:lvl3pPr marL="777057" indent="0" algn="ctr">
              <a:buNone/>
              <a:defRPr sz="1530"/>
            </a:lvl3pPr>
            <a:lvl4pPr marL="1165586" indent="0" algn="ctr">
              <a:buNone/>
              <a:defRPr sz="1360"/>
            </a:lvl4pPr>
            <a:lvl5pPr marL="1554114" indent="0" algn="ctr">
              <a:buNone/>
              <a:defRPr sz="1360"/>
            </a:lvl5pPr>
            <a:lvl6pPr marL="1942643" indent="0" algn="ctr">
              <a:buNone/>
              <a:defRPr sz="1360"/>
            </a:lvl6pPr>
            <a:lvl7pPr marL="2331171" indent="0" algn="ctr">
              <a:buNone/>
              <a:defRPr sz="1360"/>
            </a:lvl7pPr>
            <a:lvl8pPr marL="2719700" indent="0" algn="ctr">
              <a:buNone/>
              <a:defRPr sz="1360"/>
            </a:lvl8pPr>
            <a:lvl9pPr marL="3108228" indent="0" algn="ctr">
              <a:buNone/>
              <a:defRPr sz="13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9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0988" y="383381"/>
            <a:ext cx="1675582" cy="61024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244" y="383381"/>
            <a:ext cx="4929609" cy="610243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197" y="1795226"/>
            <a:ext cx="6702326" cy="2995374"/>
          </a:xfrm>
        </p:spPr>
        <p:txBody>
          <a:bodyPr anchor="b"/>
          <a:lstStyle>
            <a:lvl1pPr>
              <a:defRPr sz="50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197" y="4818938"/>
            <a:ext cx="6702326" cy="1575196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057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5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114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26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1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197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22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243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3974" y="1916906"/>
            <a:ext cx="3302596" cy="456890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383383"/>
            <a:ext cx="6702326" cy="13918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256" y="1765221"/>
            <a:ext cx="328741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256" y="2630329"/>
            <a:ext cx="328741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3974" y="1765221"/>
            <a:ext cx="3303608" cy="865108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29" indent="0">
              <a:buNone/>
              <a:defRPr sz="1700" b="1"/>
            </a:lvl2pPr>
            <a:lvl3pPr marL="777057" indent="0">
              <a:buNone/>
              <a:defRPr sz="1530" b="1"/>
            </a:lvl3pPr>
            <a:lvl4pPr marL="1165586" indent="0">
              <a:buNone/>
              <a:defRPr sz="1360" b="1"/>
            </a:lvl4pPr>
            <a:lvl5pPr marL="1554114" indent="0">
              <a:buNone/>
              <a:defRPr sz="1360" b="1"/>
            </a:lvl5pPr>
            <a:lvl6pPr marL="1942643" indent="0">
              <a:buNone/>
              <a:defRPr sz="1360" b="1"/>
            </a:lvl6pPr>
            <a:lvl7pPr marL="2331171" indent="0">
              <a:buNone/>
              <a:defRPr sz="1360" b="1"/>
            </a:lvl7pPr>
            <a:lvl8pPr marL="2719700" indent="0">
              <a:buNone/>
              <a:defRPr sz="1360" b="1"/>
            </a:lvl8pPr>
            <a:lvl9pPr marL="3108228" indent="0">
              <a:buNone/>
              <a:defRPr sz="13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3974" y="2630329"/>
            <a:ext cx="3303608" cy="386881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1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08" y="1036798"/>
            <a:ext cx="3933974" cy="5117306"/>
          </a:xfrm>
        </p:spPr>
        <p:txBody>
          <a:bodyPr/>
          <a:lstStyle>
            <a:lvl1pPr>
              <a:defRPr sz="2719"/>
            </a:lvl1pPr>
            <a:lvl2pPr>
              <a:defRPr sz="2379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2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256" y="480060"/>
            <a:ext cx="2506289" cy="1680210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3608" y="1036798"/>
            <a:ext cx="3933974" cy="5117306"/>
          </a:xfrm>
        </p:spPr>
        <p:txBody>
          <a:bodyPr anchor="t"/>
          <a:lstStyle>
            <a:lvl1pPr marL="0" indent="0">
              <a:buNone/>
              <a:defRPr sz="2719"/>
            </a:lvl1pPr>
            <a:lvl2pPr marL="388529" indent="0">
              <a:buNone/>
              <a:defRPr sz="2379"/>
            </a:lvl2pPr>
            <a:lvl3pPr marL="777057" indent="0">
              <a:buNone/>
              <a:defRPr sz="2040"/>
            </a:lvl3pPr>
            <a:lvl4pPr marL="1165586" indent="0">
              <a:buNone/>
              <a:defRPr sz="1700"/>
            </a:lvl4pPr>
            <a:lvl5pPr marL="1554114" indent="0">
              <a:buNone/>
              <a:defRPr sz="1700"/>
            </a:lvl5pPr>
            <a:lvl6pPr marL="1942643" indent="0">
              <a:buNone/>
              <a:defRPr sz="1700"/>
            </a:lvl6pPr>
            <a:lvl7pPr marL="2331171" indent="0">
              <a:buNone/>
              <a:defRPr sz="1700"/>
            </a:lvl7pPr>
            <a:lvl8pPr marL="2719700" indent="0">
              <a:buNone/>
              <a:defRPr sz="1700"/>
            </a:lvl8pPr>
            <a:lvl9pPr marL="3108228" indent="0">
              <a:buNone/>
              <a:defRPr sz="17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256" y="2160270"/>
            <a:ext cx="2506289" cy="4002167"/>
          </a:xfrm>
        </p:spPr>
        <p:txBody>
          <a:bodyPr/>
          <a:lstStyle>
            <a:lvl1pPr marL="0" indent="0">
              <a:buNone/>
              <a:defRPr sz="1360"/>
            </a:lvl1pPr>
            <a:lvl2pPr marL="388529" indent="0">
              <a:buNone/>
              <a:defRPr sz="1190"/>
            </a:lvl2pPr>
            <a:lvl3pPr marL="777057" indent="0">
              <a:buNone/>
              <a:defRPr sz="1020"/>
            </a:lvl3pPr>
            <a:lvl4pPr marL="1165586" indent="0">
              <a:buNone/>
              <a:defRPr sz="850"/>
            </a:lvl4pPr>
            <a:lvl5pPr marL="1554114" indent="0">
              <a:buNone/>
              <a:defRPr sz="850"/>
            </a:lvl5pPr>
            <a:lvl6pPr marL="1942643" indent="0">
              <a:buNone/>
              <a:defRPr sz="850"/>
            </a:lvl6pPr>
            <a:lvl7pPr marL="2331171" indent="0">
              <a:buNone/>
              <a:defRPr sz="850"/>
            </a:lvl7pPr>
            <a:lvl8pPr marL="2719700" indent="0">
              <a:buNone/>
              <a:defRPr sz="850"/>
            </a:lvl8pPr>
            <a:lvl9pPr marL="3108228" indent="0">
              <a:buNone/>
              <a:defRPr sz="8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244" y="383383"/>
            <a:ext cx="6702326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44" y="1916906"/>
            <a:ext cx="6702326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243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265-18A1-4B44-AB36-1A05960C5FFF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082" y="6674169"/>
            <a:ext cx="2622649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8137" y="6674169"/>
            <a:ext cx="174843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1317-FEE0-494D-9DAD-C14B2B8350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159" y="69598"/>
            <a:ext cx="7710654" cy="12491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49706" y="1"/>
            <a:ext cx="6481011" cy="7200900"/>
            <a:chOff x="649705" y="0"/>
            <a:chExt cx="6481011" cy="1005681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497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130716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785937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02505" y="0"/>
              <a:ext cx="0" cy="100568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 userDrawn="1"/>
        </p:nvCxnSpPr>
        <p:spPr>
          <a:xfrm>
            <a:off x="1" y="1401171"/>
            <a:ext cx="77708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057" rtl="0" eaLnBrk="1" latinLnBrk="0" hangingPunct="1">
        <a:lnSpc>
          <a:spcPct val="90000"/>
        </a:lnSpc>
        <a:spcBef>
          <a:spcPct val="0"/>
        </a:spcBef>
        <a:buNone/>
        <a:defRPr sz="37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64" indent="-194264" algn="l" defTabSz="77705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79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321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850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379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6907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436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493" indent="-194264" algn="l" defTabSz="77705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29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057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586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14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643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171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19700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228" algn="l" defTabSz="77705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图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898301"/>
              </p:ext>
            </p:extLst>
          </p:nvPr>
        </p:nvGraphicFramePr>
        <p:xfrm>
          <a:off x="566820" y="1431215"/>
          <a:ext cx="3190958" cy="179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7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3677</TotalTime>
  <Words>9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开元</dc:creator>
  <cp:lastModifiedBy>郭 开元</cp:lastModifiedBy>
  <cp:revision>33</cp:revision>
  <dcterms:created xsi:type="dcterms:W3CDTF">2018-09-06T04:01:00Z</dcterms:created>
  <dcterms:modified xsi:type="dcterms:W3CDTF">2018-09-29T04:25:55Z</dcterms:modified>
</cp:coreProperties>
</file>