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e081d36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e081d36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0e081d364a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0e081d364a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e081d364a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e081d364a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e081d364a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e081d364a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e081d364a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e081d364a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e081d36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e081d36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e081d364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e081d364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e081d364a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e081d364a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0e081d364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0e081d364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081d364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081d364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e081d364a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e081d364a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e081d364a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e081d364a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e081d364a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e081d364a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IJYC6zf86lU" TargetMode="External"/><Relationship Id="rId4" Type="http://schemas.openxmlformats.org/officeDocument/2006/relationships/hyperlink" Target="https://afforai.com/comparisons/notebook-lm-alternativ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880">
                <a:latin typeface="Roboto"/>
                <a:ea typeface="Roboto"/>
                <a:cs typeface="Roboto"/>
                <a:sym typeface="Roboto"/>
              </a:rPr>
              <a:t>NotebookLM</a:t>
            </a:r>
            <a:endParaRPr sz="388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650900"/>
            <a:ext cx="8520600" cy="3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accent2"/>
                </a:solidFill>
              </a:rPr>
              <a:t>Mentor: prof. dr. sc. Stjepan Groš		     Zagreb, listopad 2024					            Ante Čavar</a:t>
            </a:r>
            <a:endParaRPr sz="13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Sense</a:t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87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HellaSwag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Tip pitanja: “</a:t>
            </a:r>
            <a:r>
              <a:rPr i="1" lang="en">
                <a:solidFill>
                  <a:schemeClr val="dk1"/>
                </a:solidFill>
              </a:rPr>
              <a:t>John opened the refrigerator and saw a carton of milk. He picked it up and…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Odgovori: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>
                <a:solidFill>
                  <a:schemeClr val="dk1"/>
                </a:solidFill>
              </a:rPr>
              <a:t>poured it into his car's gas tank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>
                <a:solidFill>
                  <a:schemeClr val="dk1"/>
                </a:solidFill>
              </a:rPr>
              <a:t>used it to water his houseplants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lphaLcParenR"/>
            </a:pPr>
            <a:r>
              <a:rPr lang="en">
                <a:solidFill>
                  <a:schemeClr val="dk1"/>
                </a:solidFill>
              </a:rPr>
              <a:t>sniffed it to check if it was still fresh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Odgovori  točni i argumentirani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Za izvor predana samo lista pitanja sa ponuđenim odgovorima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Kontradiktorni izvori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Primjer: “</a:t>
            </a:r>
            <a:r>
              <a:rPr i="1" lang="en">
                <a:solidFill>
                  <a:schemeClr val="dk1"/>
                </a:solidFill>
              </a:rPr>
              <a:t>Actions speak louder than words”</a:t>
            </a:r>
            <a:r>
              <a:rPr lang="en">
                <a:solidFill>
                  <a:schemeClr val="dk1"/>
                </a:solidFill>
              </a:rPr>
              <a:t>vs.“</a:t>
            </a:r>
            <a:r>
              <a:rPr i="1" lang="en">
                <a:solidFill>
                  <a:schemeClr val="dk1"/>
                </a:solidFill>
              </a:rPr>
              <a:t>The pen is mightier than the sword</a:t>
            </a:r>
            <a:r>
              <a:rPr lang="en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Kontradiktorni primjeri navedeni u različitim izvorima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Nepristrani zaključci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“Ovisi o situaciji”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0050" y="1661400"/>
            <a:ext cx="2035650" cy="305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</a:t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AnythingLLM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Nema ograničenja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Mi biramo model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Mogućnosti parsiranja ovise o modelu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https://www.youtube.com/watch?v=IJYC6zf86lU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Afforai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 u="sng">
                <a:solidFill>
                  <a:schemeClr val="hlink"/>
                </a:solidFill>
                <a:hlinkClick r:id="rId4"/>
              </a:rPr>
              <a:t>https://afforai.com/comparisons/notebook-lm-alternative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Kombinira više modela (GPT4-o mini, Claude Haiku)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Jako sličan NotebookLM-u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Zaključak</a:t>
            </a:r>
            <a:endParaRPr/>
          </a:p>
        </p:txBody>
      </p:sp>
      <p:sp>
        <p:nvSpPr>
          <p:cNvPr id="133" name="Google Shape;133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Izuzetno koristan alat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Još u razvoju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Moguće pretplate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Integracija sa Google alatima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Nema limit na zahtjeve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Sveobuhvatna publika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Točnost i argumentiranost odgovora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Pregled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971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Što je NotebookLM?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Tehničke specifikacije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Podržani formati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Ograničenja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Metodologija testiranja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Rezultati testiranja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Osnovno testiranje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Praktična primjena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Napredni testovi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Prednosti i </a:t>
            </a:r>
            <a:r>
              <a:rPr lang="en">
                <a:solidFill>
                  <a:schemeClr val="dk1"/>
                </a:solidFill>
              </a:rPr>
              <a:t>nedostaci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Zaključak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Što je NotebookLM?</a:t>
            </a:r>
            <a:endParaRPr/>
          </a:p>
        </p:txBody>
      </p:sp>
      <p:sp>
        <p:nvSpPr>
          <p:cNvPr id="67" name="Google Shape;67;p15"/>
          <p:cNvSpPr txBox="1"/>
          <p:nvPr/>
        </p:nvSpPr>
        <p:spPr>
          <a:xfrm>
            <a:off x="431575" y="1078950"/>
            <a:ext cx="80649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Osnovne značajke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AI asistent za analizu dokumenata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Gemini (v.1.5 pro)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Personaliziran izvor za učenje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Povijest razvoja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Project Tailwind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Prva verzija 2023 (samo za SAD)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Lipanj 2024. - globalna dostupnost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Tjedni zapis o promjenama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255358"/>
            <a:ext cx="4260299" cy="3329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Tehničke specifikacije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Podržani formati izvora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Google Docs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Google Slides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PDF, Text i </a:t>
            </a:r>
            <a:r>
              <a:rPr lang="en">
                <a:solidFill>
                  <a:schemeClr val="dk1"/>
                </a:solidFill>
              </a:rPr>
              <a:t>Markdown</a:t>
            </a:r>
            <a:r>
              <a:rPr lang="en">
                <a:solidFill>
                  <a:schemeClr val="dk1"/>
                </a:solidFill>
              </a:rPr>
              <a:t> datoteke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linkovi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Zalijepljen tekst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YouTube linkovi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Audio datoteke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890" y="576238"/>
            <a:ext cx="481786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Tehničke specifikacije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Ograničenja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50 izvora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 500 000 riječi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Do 200MB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Samo tekst sa stranica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YT linkovi</a:t>
            </a:r>
            <a:r>
              <a:rPr lang="en">
                <a:solidFill>
                  <a:schemeClr val="dk1"/>
                </a:solidFill>
              </a:rPr>
              <a:t>, ToS compliant nakon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72 sata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890" y="576238"/>
            <a:ext cx="4817862" cy="399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Metodologija testiranja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75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Bazno testiranje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Provjera predznanja na hrvatskom i engleskom jeziku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Praktična primjena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Rješavanje ispitnih zadataka uz priloženo gradivo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Napredni testovi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Needle-in-haystack, common sense, kontradiktorni izvori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Bazno testiranje</a:t>
            </a:r>
            <a:endParaRPr/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Ne dozvoljava upite bez izvora (izvor:22)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Razumije upite na hrvatskom (odgovara na </a:t>
            </a:r>
            <a:r>
              <a:rPr lang="en">
                <a:solidFill>
                  <a:schemeClr val="dk1"/>
                </a:solidFill>
              </a:rPr>
              <a:t>engleskom</a:t>
            </a:r>
            <a:r>
              <a:rPr lang="en">
                <a:solidFill>
                  <a:schemeClr val="dk1"/>
                </a:solidFill>
              </a:rPr>
              <a:t>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Generira igrokaz oko izvora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Može pisati jednostavne skripte (echo 22)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Moguće generirati </a:t>
            </a:r>
            <a:r>
              <a:rPr lang="en">
                <a:solidFill>
                  <a:schemeClr val="dk1"/>
                </a:solidFill>
              </a:rPr>
              <a:t>kompleksnije</a:t>
            </a:r>
            <a:r>
              <a:rPr lang="en">
                <a:solidFill>
                  <a:schemeClr val="dk1"/>
                </a:solidFill>
              </a:rPr>
              <a:t> odgovore ?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Praktična primjena</a:t>
            </a:r>
            <a:endParaRPr/>
          </a:p>
        </p:txBody>
      </p:sp>
      <p:sp>
        <p:nvSpPr>
          <p:cNvPr id="100" name="Google Shape;10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Rješavanje primjernog međuispita 2022 iz SRS-a</a:t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Izvor: prezentacije od te godine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Nije riješio zadnja 2 zadatka u potpunosti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Od 10 u potpunosti riješenih zadataka točno 8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Svaki odgovor objašnjen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Svi odgovori imaju pripadajući citat na izvor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33343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333435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FFFFFF"/>
              </a:solidFill>
              <a:highlight>
                <a:srgbClr val="333435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Needle-In-Haystack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21"/>
          <p:cNvSpPr txBox="1"/>
          <p:nvPr>
            <p:ph idx="1" type="body"/>
          </p:nvPr>
        </p:nvSpPr>
        <p:spPr>
          <a:xfrm>
            <a:off x="311700" y="2571700"/>
            <a:ext cx="39999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Addiction.txt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1254 riječi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7321 znakova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118 linija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Skrivena fraza je uspješno pronađena!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7" name="Google Shape;107;p21"/>
          <p:cNvSpPr txBox="1"/>
          <p:nvPr>
            <p:ph idx="2" type="body"/>
          </p:nvPr>
        </p:nvSpPr>
        <p:spPr>
          <a:xfrm>
            <a:off x="4832400" y="2571750"/>
            <a:ext cx="3999900" cy="21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Love.txt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4600 riječi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25142 znaka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378 linija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Skrivena fraza nije pronađena!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11600" y="1213800"/>
            <a:ext cx="8520600" cy="13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Fraza: “Green apples are commonly known as the healthiest apples of the bunch.”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Pitanje: “Which apples are the healthiest?”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