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C584E-175D-431D-BB1C-1B2CE4BBC130}">
  <a:tblStyle styleId="{B44C584E-175D-431D-BB1C-1B2CE4BBC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r-H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a2a1753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a2a1753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8a2a17532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a2a17532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a2a17532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8a2a17532a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a2a17532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a2a17532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8a2a17532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a2a17532a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a2a17532a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8a2a17532a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8996515" y="369103"/>
            <a:ext cx="2816131" cy="41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4"/>
            <a:ext cx="498480" cy="208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+Bullets Layout">
  <p:cSld name="Text+Bullets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65509" y="1824450"/>
            <a:ext cx="10398978" cy="3955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8996515" y="369103"/>
            <a:ext cx="2816131" cy="41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dnaslov">
  <p:cSld name="Podnaslov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478" y="236351"/>
            <a:ext cx="765313" cy="47680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body"/>
          </p:nvPr>
        </p:nvSpPr>
        <p:spPr>
          <a:xfrm>
            <a:off x="2951263" y="1682496"/>
            <a:ext cx="8804636" cy="623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2951263" y="2749258"/>
            <a:ext cx="8804636" cy="1327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8996516" y="369103"/>
            <a:ext cx="2816131" cy="3693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an">
  <p:cSld name="Praza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4"/>
            <a:ext cx="498480" cy="20874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90250" y="299138"/>
            <a:ext cx="44115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hr-HR" sz="1300">
                <a:solidFill>
                  <a:schemeClr val="lt1"/>
                </a:solidFill>
              </a:rPr>
              <a:t>Sigurnost bežičnih sustava / Wireless system security</a:t>
            </a:r>
            <a:endParaRPr sz="1300"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1" y="372471"/>
            <a:ext cx="813542" cy="3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633325" y="297325"/>
            <a:ext cx="4177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hr-HR" sz="4000">
                <a:solidFill>
                  <a:schemeClr val="dk1"/>
                </a:solidFill>
              </a:rPr>
              <a:t>Sigurnost bežičnih sustava / Wireless system security</a:t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1" y="372471"/>
            <a:ext cx="813542" cy="3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ircrack-ng.org/documentation.html" TargetMode="External"/><Relationship Id="rId4" Type="http://schemas.openxmlformats.org/officeDocument/2006/relationships/hyperlink" Target="https://www.wifi-professionals.com/2019/01/4-way-handshake" TargetMode="External"/><Relationship Id="rId5" Type="http://schemas.openxmlformats.org/officeDocument/2006/relationships/hyperlink" Target="https://en.wikipedia.org/wiki/IEEE_802.11i-2004" TargetMode="External"/><Relationship Id="rId6" Type="http://schemas.openxmlformats.org/officeDocument/2006/relationships/hyperlink" Target="https://www.portnox.com/cybersecurity-101/wpa3/" TargetMode="External"/><Relationship Id="rId7" Type="http://schemas.openxmlformats.org/officeDocument/2006/relationships/hyperlink" Target="https://www.youtube.com/watch?v=hg_yR1UsBd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hr-HR"/>
              <a:t>Wireless system security</a:t>
            </a:r>
            <a:endParaRPr/>
          </a:p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hr-HR"/>
              <a:t>Ante Čavar, 10.10.2025</a:t>
            </a:r>
            <a:endParaRPr/>
          </a:p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9211174" y="318357"/>
            <a:ext cx="2700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hr-HR" sz="1300"/>
              <a:t>Academic year </a:t>
            </a:r>
            <a:r>
              <a:rPr lang="hr-HR" sz="1300"/>
              <a:t>2025/2026</a:t>
            </a:r>
            <a:endParaRPr/>
          </a:p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1519026" y="3067052"/>
            <a:ext cx="9524112" cy="1626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Wi-Fi security and the ease of password hacking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Thank you for attending and cooperation!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565500" y="1824450"/>
            <a:ext cx="103989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Motivation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What is Wi-Fi and how does it protect traffic?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WPA2 vs WPA3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Demonstration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How to protect yourself?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Conclusion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Literature</a:t>
            </a:r>
            <a:endParaRPr/>
          </a:p>
          <a:p>
            <a:pPr indent="-1143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Lecture overview</a:t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1781000" y="653070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565500" y="1824450"/>
            <a:ext cx="103989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i="1" lang="hr-HR" sz="2800"/>
              <a:t>Wi-Fi rules everything around me</a:t>
            </a:r>
            <a:endParaRPr b="1" i="1" sz="28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More and more devices require Wi-Fi connection</a:t>
            </a:r>
            <a:endParaRPr sz="2600"/>
          </a:p>
          <a:p>
            <a:pPr indent="-215900" lvl="2" marL="801687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hr-HR" sz="2200"/>
              <a:t>security cameras, IoT devices, NAS, (phones especially for updates)</a:t>
            </a:r>
            <a:endParaRPr sz="22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Wi-Fi has many uses other than acting as a wireless switch</a:t>
            </a:r>
            <a:endParaRPr sz="2600"/>
          </a:p>
          <a:p>
            <a:pPr indent="-215900" lvl="2" marL="801687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hr-HR" sz="2200"/>
              <a:t>Room mapping, human sensing, reconstructing photorealistic images from signal</a:t>
            </a:r>
            <a:endParaRPr sz="22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It is unavoidable yet </a:t>
            </a:r>
            <a:r>
              <a:rPr lang="hr-HR" sz="2600"/>
              <a:t>mystery</a:t>
            </a:r>
            <a:r>
              <a:rPr lang="hr-HR" sz="2600"/>
              <a:t> to many</a:t>
            </a:r>
            <a:endParaRPr sz="26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Why care?</a:t>
            </a:r>
            <a:endParaRPr b="1" sz="28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As it is omnipresent we should focus on information it leaks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A single compromised AP or reused passphrase = big exposure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Not many people are invested in its security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Once ‘in’ attacker can pivot and access anything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Motivation</a:t>
            </a:r>
            <a:endParaRPr/>
          </a:p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1781000" y="65458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565509" y="1824450"/>
            <a:ext cx="10398900" cy="39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family of wireless protocols based on </a:t>
            </a:r>
            <a:r>
              <a:rPr lang="hr-HR"/>
              <a:t>IEEE 802.11 (same as Ethernet)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AP + Switch + Router/NAT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3 pillars of security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Authentication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Key exchange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Encryption</a:t>
            </a:r>
            <a:endParaRPr/>
          </a:p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319800" y="871575"/>
            <a:ext cx="111405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What is Wi-Fi and how does it protect traffic?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14602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3" type="body"/>
          </p:nvPr>
        </p:nvSpPr>
        <p:spPr>
          <a:xfrm>
            <a:off x="319800" y="871575"/>
            <a:ext cx="111405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WPA2 vs. WPA3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4602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graphicFrame>
        <p:nvGraphicFramePr>
          <p:cNvPr id="98" name="Google Shape;98;p14"/>
          <p:cNvGraphicFramePr/>
          <p:nvPr/>
        </p:nvGraphicFramePr>
        <p:xfrm>
          <a:off x="319800" y="15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{B44C584E-175D-431D-BB1C-1B2CE4BBC130}</a:tableStyleId>
              </a:tblPr>
              <a:tblGrid>
                <a:gridCol w="2899800"/>
                <a:gridCol w="2899800"/>
                <a:gridCol w="2899800"/>
                <a:gridCol w="2899800"/>
              </a:tblGrid>
              <a:tr h="97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Mode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Authentication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Key exchange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Encryption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WPA2-Personal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1600"/>
                        <a:t>PSK</a:t>
                      </a:r>
                      <a:r>
                        <a:rPr lang="hr-HR" sz="1600"/>
                        <a:t> (Pre-Shared Key)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PSK converted directly to </a:t>
                      </a:r>
                      <a:r>
                        <a:rPr b="1" lang="hr-HR" sz="1600"/>
                        <a:t>PMK</a:t>
                      </a:r>
                      <a:r>
                        <a:rPr lang="hr-HR" sz="1600"/>
                        <a:t> (Pairwise Master Key) → 4-way </a:t>
                      </a:r>
                      <a:r>
                        <a:rPr lang="hr-HR" sz="1600"/>
                        <a:t>handshake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</a:t>
                      </a:r>
                      <a:r>
                        <a:rPr b="1" lang="hr-HR" sz="1600"/>
                        <a:t>CCMP</a:t>
                      </a:r>
                      <a:r>
                        <a:rPr lang="hr-HR" sz="1600"/>
                        <a:t>-128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(Counter mode cipher block Chaining Message Protocol - aka CBC-MAC)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WPA3-Personal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PSK authenticated with </a:t>
                      </a:r>
                      <a:r>
                        <a:rPr b="1" lang="hr-HR" sz="1600"/>
                        <a:t>SAE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(Simultaneous </a:t>
                      </a:r>
                      <a:r>
                        <a:rPr lang="hr-HR" sz="1600"/>
                        <a:t>Authentication</a:t>
                      </a:r>
                      <a:r>
                        <a:rPr lang="hr-HR" sz="1600"/>
                        <a:t> of Equals)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SAE performs passwd.-authenticated </a:t>
                      </a:r>
                      <a:r>
                        <a:rPr b="1" lang="hr-HR" sz="1600"/>
                        <a:t>KEX</a:t>
                      </a:r>
                      <a:r>
                        <a:rPr lang="hr-HR" sz="1600"/>
                        <a:t> output used as PMK → 4-way handshake (Key EXchange)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</a:t>
                      </a:r>
                      <a:r>
                        <a:rPr b="1" lang="hr-HR" sz="1600"/>
                        <a:t>GCMP</a:t>
                      </a:r>
                      <a:r>
                        <a:rPr lang="hr-HR" sz="1600"/>
                        <a:t>-128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(Galois/Counter Chaning message Protocol)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WPA2-Enterprise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Individual user/device auth. through 802.1X / EAP (PEAP, EAP-TLS, EAP-FAST…)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PMK derived from successful </a:t>
                      </a:r>
                      <a:r>
                        <a:rPr b="1" lang="hr-HR" sz="1600"/>
                        <a:t>EAP</a:t>
                      </a:r>
                      <a:r>
                        <a:rPr lang="hr-HR" sz="1600"/>
                        <a:t> negotiation (client and RADIUS server; Extensible Authentication Protocol)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AES-CCMP-128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WPA3-Enterprise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EAP-TLS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PMK from EAP exchange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AES-GCMP-256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4"/>
          <p:cNvGraphicFramePr/>
          <p:nvPr/>
        </p:nvGraphicFramePr>
        <p:xfrm>
          <a:off x="319800" y="15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{B44C584E-175D-431D-BB1C-1B2CE4BBC130}</a:tableStyleId>
              </a:tblPr>
              <a:tblGrid>
                <a:gridCol w="2899800"/>
                <a:gridCol w="2899800"/>
                <a:gridCol w="2899800"/>
                <a:gridCol w="2899800"/>
              </a:tblGrid>
              <a:tr h="97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Mode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Authentication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Key exchange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Encryption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WPA2-Personal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1600"/>
                        <a:t>PSK</a:t>
                      </a:r>
                      <a:r>
                        <a:rPr lang="hr-HR" sz="1600"/>
                        <a:t> (Pre-Shared Key)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PSK converted directly to </a:t>
                      </a:r>
                      <a:r>
                        <a:rPr b="1" lang="hr-HR" sz="1600"/>
                        <a:t>PMK</a:t>
                      </a:r>
                      <a:r>
                        <a:rPr lang="hr-HR" sz="1600"/>
                        <a:t> (Pairwise Master Key) → 4-way handshake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</a:t>
                      </a:r>
                      <a:r>
                        <a:rPr b="1" lang="hr-HR" sz="1600"/>
                        <a:t>CCMP</a:t>
                      </a:r>
                      <a:r>
                        <a:rPr lang="hr-HR" sz="1600"/>
                        <a:t>-128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(Counter mode cipher block Chaining Message Protocol - aka CBC-MAC)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WPA3-Personal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PSK authenticated with </a:t>
                      </a:r>
                      <a:r>
                        <a:rPr b="1" lang="hr-HR" sz="1600"/>
                        <a:t>SAE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(Simultaneous Authentication of Equals)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SAE performs passwd.-authenticated </a:t>
                      </a:r>
                      <a:r>
                        <a:rPr b="1" lang="hr-HR" sz="1600"/>
                        <a:t>KEX</a:t>
                      </a:r>
                      <a:r>
                        <a:rPr lang="hr-HR" sz="1600"/>
                        <a:t> output used as PMK → 4-way handshake (Key EXchange)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</a:t>
                      </a:r>
                      <a:r>
                        <a:rPr b="1" lang="hr-HR" sz="1600"/>
                        <a:t>GCMP</a:t>
                      </a:r>
                      <a:r>
                        <a:rPr lang="hr-HR" sz="1600"/>
                        <a:t>-128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(Galois/Counter Chaning message Protocol)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WPA2-Enterprise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Individual user/device auth. through 802.1X / EAP (PEAP, EAP-TLS, EAP-FAST…)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PMK derived from successful </a:t>
                      </a:r>
                      <a:r>
                        <a:rPr b="1" lang="hr-HR" sz="1600"/>
                        <a:t>EAP</a:t>
                      </a:r>
                      <a:r>
                        <a:rPr lang="hr-HR" sz="1600"/>
                        <a:t> negotiation (client and RADIUS server; Extensible Authentication Protocol)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AES-CCMP-128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WPA3-Enterprise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EAP-TLS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PMK from EAP exchange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AES-GCMP-256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4"/>
          <p:cNvGraphicFramePr/>
          <p:nvPr/>
        </p:nvGraphicFramePr>
        <p:xfrm>
          <a:off x="319800" y="15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{B44C584E-175D-431D-BB1C-1B2CE4BBC130}</a:tableStyleId>
              </a:tblPr>
              <a:tblGrid>
                <a:gridCol w="2899800"/>
                <a:gridCol w="2899800"/>
                <a:gridCol w="2899800"/>
                <a:gridCol w="2899800"/>
              </a:tblGrid>
              <a:tr h="97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Mode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Authentication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Key exchange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2400"/>
                        <a:t>Encryption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WPA2-Personal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 sz="1600"/>
                        <a:t>PSK</a:t>
                      </a:r>
                      <a:r>
                        <a:rPr lang="hr-HR" sz="1600"/>
                        <a:t> (Pre-Shared Key)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PSK converted directly to </a:t>
                      </a:r>
                      <a:r>
                        <a:rPr b="1" lang="hr-HR" sz="1600"/>
                        <a:t>PMK</a:t>
                      </a:r>
                      <a:r>
                        <a:rPr lang="hr-HR" sz="1600"/>
                        <a:t> (Pairwise Master Key) → 4-way handshake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</a:t>
                      </a:r>
                      <a:r>
                        <a:rPr b="1" lang="hr-HR" sz="1600"/>
                        <a:t>CCMP</a:t>
                      </a:r>
                      <a:r>
                        <a:rPr lang="hr-HR" sz="1600"/>
                        <a:t>-128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(Counter mode cipher block Chaining Message Protocol - aka CBC-MAC)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WPA3-Personal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PSK authenticated with </a:t>
                      </a:r>
                      <a:r>
                        <a:rPr b="1" lang="hr-HR" sz="1600"/>
                        <a:t>SAE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(Simultaneous Authentication of Equals)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SAE performs passwd.-authenticated </a:t>
                      </a:r>
                      <a:r>
                        <a:rPr b="1" lang="hr-HR" sz="1600"/>
                        <a:t>KEX</a:t>
                      </a:r>
                      <a:r>
                        <a:rPr lang="hr-HR" sz="1600"/>
                        <a:t> output used as PMK → 4-way handshake (Key EXchange)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</a:t>
                      </a:r>
                      <a:r>
                        <a:rPr b="1" lang="hr-HR" sz="1600"/>
                        <a:t>GCMP</a:t>
                      </a:r>
                      <a:r>
                        <a:rPr lang="hr-HR" sz="1600"/>
                        <a:t>-128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(Galois/Counter Chaning message Protocol)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1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WPA2-Enterprise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Individual user/device auth. through 802.1X / EAP (PEAP, EAP-TLS, EAP-FAST…)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PMK derived from successful </a:t>
                      </a:r>
                      <a:r>
                        <a:rPr b="1" lang="hr-HR" sz="1600"/>
                        <a:t>EAP</a:t>
                      </a:r>
                      <a:r>
                        <a:rPr lang="hr-HR" sz="1600"/>
                        <a:t> negotiation (client and RADIUS server; Extensible Authentication Protocol)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AES-CCMP-128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2400"/>
                        <a:t>WPA3-Enterprise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EAP-TLS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PMK from EAP exchange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600"/>
                        <a:t>AES-GCMP-256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565500" y="1824450"/>
            <a:ext cx="10398900" cy="450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hr-HR" sz="3400"/>
              <a:t>PSK (WPA2-Personal)</a:t>
            </a:r>
            <a:endParaRPr sz="3400"/>
          </a:p>
          <a:p>
            <a:pPr indent="-2159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PMK = PBKDF2(HMAC-SHA1, passphrase, SSID, 4096 iterations, 256-bit output)</a:t>
            </a:r>
            <a:endParaRPr sz="2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hr-HR" sz="3400"/>
              <a:t>SAE </a:t>
            </a:r>
            <a:r>
              <a:rPr lang="hr-HR" sz="3400"/>
              <a:t>(WPA3-Personal)</a:t>
            </a:r>
            <a:endParaRPr sz="3400"/>
          </a:p>
          <a:p>
            <a:pPr indent="-2159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KEX produces shared secret → PMK</a:t>
            </a:r>
            <a:endParaRPr sz="2600"/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hr-HR" sz="3400"/>
              <a:t>EAPOL</a:t>
            </a:r>
            <a:endParaRPr sz="3400"/>
          </a:p>
          <a:p>
            <a:pPr indent="-2159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Contains ANonce and SNonce and EAPOL key frames </a:t>
            </a:r>
            <a:r>
              <a:rPr lang="hr-HR" sz="2600"/>
              <a:t>→</a:t>
            </a:r>
            <a:r>
              <a:rPr lang="hr-HR" sz="2600"/>
              <a:t> PMK </a:t>
            </a:r>
            <a:r>
              <a:rPr lang="hr-HR" sz="2600"/>
              <a:t>→ PTK/GTK (Pairwise/Group Transient Key)</a:t>
            </a:r>
            <a:endParaRPr sz="2600"/>
          </a:p>
          <a:p>
            <a:pPr indent="-2159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WPA2 - EAPOL exchange + SSID → offline password cracking</a:t>
            </a:r>
            <a:endParaRPr sz="2600"/>
          </a:p>
          <a:p>
            <a:pPr indent="-2159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WPA3 - SAE prevents offline password cracking</a:t>
            </a:r>
            <a:endParaRPr sz="2600"/>
          </a:p>
        </p:txBody>
      </p:sp>
      <p:sp>
        <p:nvSpPr>
          <p:cNvPr id="107" name="Google Shape;107;p15"/>
          <p:cNvSpPr txBox="1"/>
          <p:nvPr>
            <p:ph idx="3" type="body"/>
          </p:nvPr>
        </p:nvSpPr>
        <p:spPr>
          <a:xfrm>
            <a:off x="319800" y="871575"/>
            <a:ext cx="11140500" cy="71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PSK, SAE and PMK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14602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693650" y="4380726"/>
            <a:ext cx="8804700" cy="171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hr-HR"/>
              <a:t>DISCLAIMER: Test only on AP’s that you have </a:t>
            </a:r>
            <a:r>
              <a:rPr lang="hr-HR"/>
              <a:t>permission</a:t>
            </a:r>
            <a:r>
              <a:rPr lang="hr-HR"/>
              <a:t> to test on or on those that you own. This is purely educational and is not to be used outside of this class.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hr-HR"/>
              <a:t>Failure</a:t>
            </a:r>
            <a:r>
              <a:rPr lang="hr-HR"/>
              <a:t> to comply to this can lead to legal issues from which are FER (Faculty of Electrical Engineering and Computing) and myself (Ante Čavar)  excluded.</a:t>
            </a:r>
            <a:endParaRPr/>
          </a:p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4173900" y="3117300"/>
            <a:ext cx="3844200" cy="62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Demonstration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565500" y="1824450"/>
            <a:ext cx="103989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hr-HR"/>
              <a:t>Wi-Fi is easy to misuse and easy to break if passwords are weak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WPA3 improves security, but adoption matters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Defenses are practical: use strong passphrases, firmware updates, network segmentation (walled-garden)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hr-HR"/>
              <a:t>Continue to educate yourself on latest practices and vulnerabilities </a:t>
            </a:r>
            <a:endParaRPr/>
          </a:p>
        </p:txBody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Conclusion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14602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565500" y="1824450"/>
            <a:ext cx="10398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57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 u="sng">
                <a:solidFill>
                  <a:schemeClr val="hlink"/>
                </a:solidFill>
                <a:hlinkClick r:id="rId3"/>
              </a:rPr>
              <a:t>https://www.aircrack-ng.org/documentation.html</a:t>
            </a:r>
            <a:endParaRPr/>
          </a:p>
          <a:p>
            <a:pPr indent="-3257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 u="sng">
                <a:solidFill>
                  <a:schemeClr val="hlink"/>
                </a:solidFill>
                <a:hlinkClick r:id="rId4"/>
              </a:rPr>
              <a:t>https://www.wifi-professionals.com/2019/01/4-way-handshake</a:t>
            </a:r>
            <a:endParaRPr/>
          </a:p>
          <a:p>
            <a:pPr indent="-3257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 u="sng">
                <a:solidFill>
                  <a:schemeClr val="hlink"/>
                </a:solidFill>
                <a:hlinkClick r:id="rId5"/>
              </a:rPr>
              <a:t>https://en.wikipedia.org/wiki/IEEE_802.11i-2004</a:t>
            </a:r>
            <a:endParaRPr/>
          </a:p>
          <a:p>
            <a:pPr indent="-3257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 u="sng">
                <a:solidFill>
                  <a:schemeClr val="hlink"/>
                </a:solidFill>
                <a:hlinkClick r:id="rId6"/>
              </a:rPr>
              <a:t>https://www.portnox.com/cybersecurity-101/wpa3/</a:t>
            </a:r>
            <a:endParaRPr/>
          </a:p>
          <a:p>
            <a:pPr indent="-32575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 u="sng">
                <a:solidFill>
                  <a:schemeClr val="hlink"/>
                </a:solidFill>
                <a:hlinkClick r:id="rId7"/>
              </a:rPr>
              <a:t>https://www.youtube.com/watch?v=hg_yR1UsBdI</a:t>
            </a:r>
            <a:endParaRPr/>
          </a:p>
        </p:txBody>
      </p:sp>
      <p:sp>
        <p:nvSpPr>
          <p:cNvPr id="129" name="Google Shape;129;p18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Sources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1460295" y="633285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ER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