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italic.fntdata"/><Relationship Id="rId12" Type="http://schemas.openxmlformats.org/officeDocument/2006/relationships/slide" Target="slides/slide5.xml"/><Relationship Id="rId34" Type="http://schemas.openxmlformats.org/officeDocument/2006/relationships/font" Target="fonts/Robo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35bdd99ee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235bdd99ee_2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235bdd99ee_2_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35bdd99ee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Zbog manjka popularnosti nema ga toliko u mjenjačnicama i one koje ga imaju pridržavaju se strogih regulacija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Zbog malog volumena svaka veća transakcija “okreće glave” (prebacujemo Bitcoin u Monero)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Ograničeni načini razmjene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Tehnički složeniji od Bitcoina i manje istražen</a:t>
            </a:r>
            <a:endParaRPr/>
          </a:p>
        </p:txBody>
      </p:sp>
      <p:sp>
        <p:nvSpPr>
          <p:cNvPr id="249" name="Google Shape;249;g3235bdd99ee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35bdd99ee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Popularan na CSAM servisima (child sexual abuse material)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Nekakva javna tajna je da Monero nije pretjerano zanimljiv široj publici već kriminalnoj ekipi</a:t>
            </a:r>
            <a:endParaRPr/>
          </a:p>
        </p:txBody>
      </p:sp>
      <p:sp>
        <p:nvSpPr>
          <p:cNvPr id="256" name="Google Shape;256;g3235bdd99ee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35bdd99e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Ransomware je jedan od najčešćih oblika napada. Napadači zahtijevaju otkupninu u kriptovalutama, što im osigurava anonimnost. U 2023. godini zabilježena je rekordna zarada od 1.1 milijardu dolara putem ransomware napada.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Puno familija ransomwarea no ne toliko puno skupina u stvarnosti (Conti i slični drže većinu “tržišta”)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Najisplativija vrsta napada i zbog toga i najčešća, zaključaš nekome sve tražiš novac za podatke i ZA šutnju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RaaS - neki autori su uvidjeli da je jednostavnije samo prodavati Ransomware i na tome zaraditi</a:t>
            </a:r>
            <a:endParaRPr/>
          </a:p>
        </p:txBody>
      </p:sp>
      <p:sp>
        <p:nvSpPr>
          <p:cNvPr id="266" name="Google Shape;266;g3235bdd99e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35bdd99ee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Vidimo čestu i uspješnu putanju novca prilikom ransomware napada</a:t>
            </a:r>
            <a:endParaRPr/>
          </a:p>
        </p:txBody>
      </p:sp>
      <p:sp>
        <p:nvSpPr>
          <p:cNvPr id="273" name="Google Shape;273;g3235bdd99ee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35bdd99ee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Zastupljenost odredišta otkupnina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Vidimo da su P2P razmjene i certificirane mjenjačnice najčešće</a:t>
            </a:r>
            <a:endParaRPr/>
          </a:p>
        </p:txBody>
      </p:sp>
      <p:sp>
        <p:nvSpPr>
          <p:cNvPr id="302" name="Google Shape;302;g3235bdd99ee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35bdd99e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Pranje novca uključuje korake poput smurfinga, korištenja escrow servisa i skakanja između blockchainova. U 2023. godini oprano je 22.2 milijarde dolara u kriptovalutama. Ovo su procesi koji se kontinuirano mijenjaju kako bi kriminalci izbjegli detekciju.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235bdd99e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35bdd99ee_0_10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235bdd99ee_0_10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35bdd99ee_0_10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Prije je to bilo jednostavno (nije bilo pranja ili jako limitirano)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Primjer iSpoof malwarea</a:t>
            </a:r>
            <a:endParaRPr/>
          </a:p>
        </p:txBody>
      </p:sp>
      <p:sp>
        <p:nvSpPr>
          <p:cNvPr id="326" name="Google Shape;326;g3235bdd99ee_0_10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35bdd99ee_0_1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Sjeverno Korejski napredni način pranja novca</a:t>
            </a:r>
            <a:endParaRPr/>
          </a:p>
        </p:txBody>
      </p:sp>
      <p:sp>
        <p:nvSpPr>
          <p:cNvPr id="336" name="Google Shape;336;g3235bdd99ee_0_1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35bdd99e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podrazumjeva da imamo neku početnu adresu za koju znamo da je napadačeva. Od tamo samo gledamo transakcije i grupiramo ostale adrese u napadačevu mrežu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Ovo je jednostavno analiza transakcije koristeći slijed novca kad dođe do poznatih entiteta</a:t>
            </a:r>
            <a:endParaRPr/>
          </a:p>
        </p:txBody>
      </p:sp>
      <p:sp>
        <p:nvSpPr>
          <p:cNvPr id="346" name="Google Shape;346;g3235bdd99e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35bdd99ee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235bdd99ee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35bdd99ee_0_1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Analiziramo jednostavno kako se napadč ponaša sa novcem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Analiziramo informacije off-chain</a:t>
            </a:r>
            <a:endParaRPr/>
          </a:p>
        </p:txBody>
      </p:sp>
      <p:sp>
        <p:nvSpPr>
          <p:cNvPr id="353" name="Google Shape;353;g3235bdd99ee_0_1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35bdd99ee_0_1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Mixer tumbler usluge su svjesne što rade i kome koristi pa istražitelji mogu lako sistematski doći do svih podataka</a:t>
            </a:r>
            <a:endParaRPr/>
          </a:p>
        </p:txBody>
      </p:sp>
      <p:sp>
        <p:nvSpPr>
          <p:cNvPr id="360" name="Google Shape;360;g3235bdd99ee_0_1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235bdd99ee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235bdd99ee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35bdd99ee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235bdd99ee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35bdd99ee_0_1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235bdd99ee_0_1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35bdd99ee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235bdd99ee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35bdd99ee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Popularnost, dostupnost. Anonimnost, nedostupnost transakcija.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Zbog popularnosti i jednostavnog korištenja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Monero. Jer ne ostavlja gotovo nikakav trag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Grupiranje (clustering) adresa koje pripadaju istom korisniku/entitetu, praćenja toka novca, praćenje IP adresa, analiza coin mixera, analiza izlaznih točaka…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Monero skriva pošiljatelja, primatelja i iznos tako da clustering koji se na tome temelji ne funkcionira.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Clustering, </a:t>
            </a:r>
            <a:r>
              <a:rPr lang="en"/>
              <a:t>analiza</a:t>
            </a:r>
            <a:r>
              <a:rPr lang="en"/>
              <a:t> ponašanja, off-chain podatci…</a:t>
            </a:r>
            <a:endParaRPr/>
          </a:p>
        </p:txBody>
      </p:sp>
      <p:sp>
        <p:nvSpPr>
          <p:cNvPr id="196" name="Google Shape;196;g3235bdd99ee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35bdd99ee_2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Afinitet kriptokriminalaca prema kriptovalutama nije slučajan a ni nepoznat.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Svi znamo da cyber kriminalci koriste kriptovalute za provođenje svojih “poslovnih transakcija” a kako bi ih mogli spriječiti moramo razumjeti kako se koncept i primjena kriptovaluta uklapa u njihov ekosistem</a:t>
            </a:r>
            <a:endParaRPr/>
          </a:p>
        </p:txBody>
      </p:sp>
      <p:sp>
        <p:nvSpPr>
          <p:cNvPr id="203" name="Google Shape;203;g3235bdd99ee_2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35bdd99ee_2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Zašto baš od svega kriptovalute?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Brze i sigurne transakcije kao i decentraliziranost daju dosta samopouzdanja kriminalcima jer im omogućuju da sigurno obavljaju svoje poslovne transakcije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Anonimne tj. Pseudoanonimne što ću objasniti kasnije u prezentaciji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Manjak zakonskih regulativa također uvelike olakšava kriminalno poslovanje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Zahtjevan tracing tj praćenje transakcija (najčešće se koristi kombinacija metoda)</a:t>
            </a:r>
            <a:endParaRPr/>
          </a:p>
        </p:txBody>
      </p:sp>
      <p:sp>
        <p:nvSpPr>
          <p:cNvPr id="211" name="Google Shape;211;g3235bdd99ee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35bdd99e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Nepovratnost - jednom kada daš nema natrag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Decentraliziranost - nema središnjeg tijela koje se može penalizirati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Svi znaju za bitcoin što povećava šanse da će znati i kako platiti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Kako je javno prihvaćen onda ga je i lako za razmjeniti, trgovati njime itd..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235bdd99e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5bdd99ee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Sve transakcije na Bitcoin lancu blokova su javne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Iako su adrese heksadekadski zapisi od 64 heksadek znaka to ne znači da pažljivom analizom možemo polako deanonimizirati napadače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Kako su javno vidljive transakcije unovčavanje predstavlja veliki problem napadačima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 fees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Zbog popularnosti je jako istražen i ljudi koji su protiv nas (državna tijela) imaju visoko razumjevanje Bitcoina </a:t>
            </a:r>
            <a:endParaRPr/>
          </a:p>
        </p:txBody>
      </p:sp>
      <p:sp>
        <p:nvSpPr>
          <p:cNvPr id="225" name="Google Shape;225;g3235bdd99ee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35bdd99ee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Nezakonite transakcije po kategoriji i udjeli kriptovaluta u njima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Možemo vidjeti da je Bitcoin i dalje najprevalentniji</a:t>
            </a:r>
            <a:endParaRPr/>
          </a:p>
        </p:txBody>
      </p:sp>
      <p:sp>
        <p:nvSpPr>
          <p:cNvPr id="232" name="Google Shape;232;g3235bdd99ee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35bdd99e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Transakcije nisu javne i adrese je teško za deanonimizirati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IRS plaća ljude ako nađu načine deanonimizacije Monero adresa i transakcija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Decentraliziran - isto kao i Bitcoin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RandomX - rudarenje preko CPU-a -&gt; Cryptojacking</a:t>
            </a:r>
            <a:endParaRPr/>
          </a:p>
        </p:txBody>
      </p:sp>
      <p:sp>
        <p:nvSpPr>
          <p:cNvPr id="242" name="Google Shape;242;g3235bdd99e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137193" y="1057534"/>
            <a:ext cx="6210898" cy="9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1141106" y="3649177"/>
            <a:ext cx="4578027" cy="982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515" y="276827"/>
            <a:ext cx="557789" cy="2335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6747386" y="276827"/>
            <a:ext cx="2112098" cy="3104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6791474" y="199805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1139270" y="2300289"/>
            <a:ext cx="7143084" cy="9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09533" y="2246573"/>
            <a:ext cx="6603478" cy="163017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515" y="276828"/>
            <a:ext cx="373860" cy="1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+Bullets Layout">
  <p:cSld name="Text+Bullets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24132" y="1368338"/>
            <a:ext cx="7799234" cy="29663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424132" y="653679"/>
            <a:ext cx="7799234" cy="5371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137193" y="1057534"/>
            <a:ext cx="6210898" cy="9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1141106" y="3649177"/>
            <a:ext cx="4578027" cy="982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515" y="276827"/>
            <a:ext cx="557789" cy="23358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6747386" y="276827"/>
            <a:ext cx="2112098" cy="3104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6791474" y="199805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1139270" y="2300289"/>
            <a:ext cx="7143084" cy="9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dnaslov">
  <p:cSld name="Podnaslov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6358" y="177263"/>
            <a:ext cx="573985" cy="3576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213447" y="1261872"/>
            <a:ext cx="6603477" cy="4675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2213447" y="2061943"/>
            <a:ext cx="6603477" cy="995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15" y="276827"/>
            <a:ext cx="557789" cy="23358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6747387" y="276827"/>
            <a:ext cx="2112098" cy="2769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6791474" y="199805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+ bullets">
  <p:cSld name="Tekst + bulle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213446" y="955618"/>
            <a:ext cx="4656243" cy="779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2213446" y="3138184"/>
            <a:ext cx="2685125" cy="3430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body"/>
          </p:nvPr>
        </p:nvSpPr>
        <p:spPr>
          <a:xfrm>
            <a:off x="2213446" y="3609740"/>
            <a:ext cx="2685125" cy="9639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4" type="body"/>
          </p:nvPr>
        </p:nvSpPr>
        <p:spPr>
          <a:xfrm>
            <a:off x="5641472" y="3609740"/>
            <a:ext cx="2685124" cy="9639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6" type="body"/>
          </p:nvPr>
        </p:nvSpPr>
        <p:spPr>
          <a:xfrm>
            <a:off x="2213446" y="1884283"/>
            <a:ext cx="4656244" cy="9961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7" type="body"/>
          </p:nvPr>
        </p:nvSpPr>
        <p:spPr>
          <a:xfrm>
            <a:off x="5638967" y="3138184"/>
            <a:ext cx="2685125" cy="3430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kolone">
  <p:cSld name="2 kolon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213446" y="1378458"/>
            <a:ext cx="2788859" cy="6692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3" type="body"/>
          </p:nvPr>
        </p:nvSpPr>
        <p:spPr>
          <a:xfrm>
            <a:off x="2213446" y="2333047"/>
            <a:ext cx="2788859" cy="1192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4" type="body"/>
          </p:nvPr>
        </p:nvSpPr>
        <p:spPr>
          <a:xfrm>
            <a:off x="5511272" y="2333048"/>
            <a:ext cx="2685124" cy="16048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olone">
  <p:cSld name="3 kolon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948404" y="2346049"/>
            <a:ext cx="2127356" cy="16267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3" type="body"/>
          </p:nvPr>
        </p:nvSpPr>
        <p:spPr>
          <a:xfrm>
            <a:off x="6287815" y="2346049"/>
            <a:ext cx="2127356" cy="16267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4" type="body"/>
          </p:nvPr>
        </p:nvSpPr>
        <p:spPr>
          <a:xfrm>
            <a:off x="745088" y="1104900"/>
            <a:ext cx="3529733" cy="9428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5" type="body"/>
          </p:nvPr>
        </p:nvSpPr>
        <p:spPr>
          <a:xfrm>
            <a:off x="745088" y="2346049"/>
            <a:ext cx="2788859" cy="1192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olone + tekst">
  <p:cSld name="3 kolone + teks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1214728" y="2882870"/>
            <a:ext cx="2127356" cy="1598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3" type="body"/>
          </p:nvPr>
        </p:nvSpPr>
        <p:spPr>
          <a:xfrm>
            <a:off x="1214728" y="2475739"/>
            <a:ext cx="2127356" cy="34752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4" type="body"/>
          </p:nvPr>
        </p:nvSpPr>
        <p:spPr>
          <a:xfrm>
            <a:off x="3743616" y="2475739"/>
            <a:ext cx="2127356" cy="34752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5" type="body"/>
          </p:nvPr>
        </p:nvSpPr>
        <p:spPr>
          <a:xfrm>
            <a:off x="6286219" y="2475739"/>
            <a:ext cx="2127356" cy="3475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6" type="body"/>
          </p:nvPr>
        </p:nvSpPr>
        <p:spPr>
          <a:xfrm>
            <a:off x="3748378" y="2882870"/>
            <a:ext cx="2127356" cy="1598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7" type="body"/>
          </p:nvPr>
        </p:nvSpPr>
        <p:spPr>
          <a:xfrm>
            <a:off x="6282029" y="2882870"/>
            <a:ext cx="2127356" cy="1598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8" type="body"/>
          </p:nvPr>
        </p:nvSpPr>
        <p:spPr>
          <a:xfrm>
            <a:off x="1214729" y="1168784"/>
            <a:ext cx="4656244" cy="9961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+ 1 slika">
  <p:cSld name="Tekst + 1 slika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214728" y="853441"/>
            <a:ext cx="3024169" cy="8610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1214728" y="2935298"/>
            <a:ext cx="2496212" cy="12709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4"/>
          <p:cNvSpPr/>
          <p:nvPr>
            <p:ph idx="3" type="pic"/>
          </p:nvPr>
        </p:nvSpPr>
        <p:spPr>
          <a:xfrm>
            <a:off x="5143500" y="771525"/>
            <a:ext cx="4000500" cy="437197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4"/>
          <p:cNvSpPr txBox="1"/>
          <p:nvPr>
            <p:ph idx="4" type="body"/>
          </p:nvPr>
        </p:nvSpPr>
        <p:spPr>
          <a:xfrm>
            <a:off x="1214710" y="1805633"/>
            <a:ext cx="3024187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like">
  <p:cSld name="2 slik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729749" y="4389169"/>
            <a:ext cx="3322705" cy="3528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729749" y="4214522"/>
            <a:ext cx="3322705" cy="1546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3" type="body"/>
          </p:nvPr>
        </p:nvSpPr>
        <p:spPr>
          <a:xfrm>
            <a:off x="5088746" y="4389169"/>
            <a:ext cx="3322705" cy="3528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body"/>
          </p:nvPr>
        </p:nvSpPr>
        <p:spPr>
          <a:xfrm>
            <a:off x="5088746" y="4214522"/>
            <a:ext cx="3322705" cy="1546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5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/>
          <p:nvPr>
            <p:ph idx="6" type="pic"/>
          </p:nvPr>
        </p:nvSpPr>
        <p:spPr>
          <a:xfrm>
            <a:off x="797008" y="1104900"/>
            <a:ext cx="3279353" cy="3009901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5"/>
          <p:cNvSpPr/>
          <p:nvPr>
            <p:ph idx="7" type="pic"/>
          </p:nvPr>
        </p:nvSpPr>
        <p:spPr>
          <a:xfrm>
            <a:off x="5151798" y="1104900"/>
            <a:ext cx="3279353" cy="300990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like + tekst">
  <p:cSld name="2 slike + teks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192606" y="3111688"/>
            <a:ext cx="2748974" cy="4065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1191340" y="3528568"/>
            <a:ext cx="2748974" cy="296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3" type="body"/>
          </p:nvPr>
        </p:nvSpPr>
        <p:spPr>
          <a:xfrm>
            <a:off x="1192606" y="3825098"/>
            <a:ext cx="2748974" cy="7667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4" type="body"/>
          </p:nvPr>
        </p:nvSpPr>
        <p:spPr>
          <a:xfrm>
            <a:off x="5064561" y="3111688"/>
            <a:ext cx="2748974" cy="4065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5" type="body"/>
          </p:nvPr>
        </p:nvSpPr>
        <p:spPr>
          <a:xfrm>
            <a:off x="5063296" y="3528568"/>
            <a:ext cx="2748974" cy="2965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6" type="body"/>
          </p:nvPr>
        </p:nvSpPr>
        <p:spPr>
          <a:xfrm>
            <a:off x="5064561" y="3825097"/>
            <a:ext cx="2748974" cy="7667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7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6"/>
          <p:cNvSpPr/>
          <p:nvPr>
            <p:ph idx="8" type="pic"/>
          </p:nvPr>
        </p:nvSpPr>
        <p:spPr>
          <a:xfrm>
            <a:off x="1281465" y="1121060"/>
            <a:ext cx="2658848" cy="1990628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6"/>
          <p:cNvSpPr/>
          <p:nvPr>
            <p:ph idx="9" type="pic"/>
          </p:nvPr>
        </p:nvSpPr>
        <p:spPr>
          <a:xfrm>
            <a:off x="5149010" y="1121060"/>
            <a:ext cx="2658848" cy="1990628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like">
  <p:cSld name="4 slik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1516673" y="422031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222470" y="3409889"/>
            <a:ext cx="2110524" cy="219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8325161" y="4736833"/>
            <a:ext cx="604892" cy="1598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3" type="body"/>
          </p:nvPr>
        </p:nvSpPr>
        <p:spPr>
          <a:xfrm>
            <a:off x="2392233" y="3409889"/>
            <a:ext cx="2110524" cy="219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4" type="body"/>
          </p:nvPr>
        </p:nvSpPr>
        <p:spPr>
          <a:xfrm>
            <a:off x="4565870" y="3409889"/>
            <a:ext cx="2107553" cy="219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5" type="body"/>
          </p:nvPr>
        </p:nvSpPr>
        <p:spPr>
          <a:xfrm>
            <a:off x="6731758" y="3409889"/>
            <a:ext cx="2107553" cy="219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7"/>
          <p:cNvSpPr/>
          <p:nvPr>
            <p:ph idx="6" type="pic"/>
          </p:nvPr>
        </p:nvSpPr>
        <p:spPr>
          <a:xfrm>
            <a:off x="300362" y="1492490"/>
            <a:ext cx="2040783" cy="1859042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7"/>
          <p:cNvSpPr/>
          <p:nvPr>
            <p:ph idx="7" type="pic"/>
          </p:nvPr>
        </p:nvSpPr>
        <p:spPr>
          <a:xfrm>
            <a:off x="2463748" y="1492490"/>
            <a:ext cx="2040783" cy="185904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7"/>
          <p:cNvSpPr/>
          <p:nvPr>
            <p:ph idx="8" type="pic"/>
          </p:nvPr>
        </p:nvSpPr>
        <p:spPr>
          <a:xfrm>
            <a:off x="4633370" y="1492490"/>
            <a:ext cx="2040783" cy="1859042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7"/>
          <p:cNvSpPr/>
          <p:nvPr>
            <p:ph idx="9" type="pic"/>
          </p:nvPr>
        </p:nvSpPr>
        <p:spPr>
          <a:xfrm>
            <a:off x="6796756" y="1492490"/>
            <a:ext cx="2040783" cy="1859042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zan">
  <p:cSld name="Praza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209533" y="2246573"/>
            <a:ext cx="6603478" cy="163017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1" i="0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515" y="276828"/>
            <a:ext cx="373860" cy="1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3274233" y="222988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3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Sigurnosne prijetnje na Internetu</a:t>
            </a:r>
            <a:endParaRPr sz="1100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1" y="279353"/>
            <a:ext cx="610157" cy="255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6791474" y="222988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 sz="1100"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3274233" y="222988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3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Sigurnosne prijetnje na Internetu</a:t>
            </a:r>
            <a:endParaRPr sz="1100"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1" y="279353"/>
            <a:ext cx="610157" cy="2555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6791474" y="222988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 sz="1100"/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i.org/10.1093/cybsec/tyz003" TargetMode="External"/><Relationship Id="rId4" Type="http://schemas.openxmlformats.org/officeDocument/2006/relationships/hyperlink" Target="https://www.adversis.io/blogs/the-intriguing-world-of-ransomware-payments-exploring-crypto-hacker-hideouts-and-the-art-of-cashing-out" TargetMode="External"/><Relationship Id="rId5" Type="http://schemas.openxmlformats.org/officeDocument/2006/relationships/hyperlink" Target="https://www.reliaquest.com/blog/how-do-ransomware-groups-launder-payments/" TargetMode="External"/><Relationship Id="rId6" Type="http://schemas.openxmlformats.org/officeDocument/2006/relationships/hyperlink" Target="https://www.secalliance.com/blog/the-rise-of-cryptocurrencies-in-ransomware-paymen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i.org/10.1007/s12117-023-09505-1" TargetMode="External"/><Relationship Id="rId4" Type="http://schemas.openxmlformats.org/officeDocument/2006/relationships/hyperlink" Target="https://doi.org/10.4324/9781315618456" TargetMode="External"/><Relationship Id="rId5" Type="http://schemas.openxmlformats.org/officeDocument/2006/relationships/hyperlink" Target="https://doi.org/10.1080/01639625.2019.1706706" TargetMode="External"/><Relationship Id="rId6" Type="http://schemas.openxmlformats.org/officeDocument/2006/relationships/hyperlink" Target="https://doi.org/10.1186/s40163-021-00163-8" TargetMode="External"/><Relationship Id="rId7" Type="http://schemas.openxmlformats.org/officeDocument/2006/relationships/hyperlink" Target="https://doi.org/10.1016/j.cose.2022.102760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1137193" y="1057534"/>
            <a:ext cx="6210898" cy="9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Sigurnosne prijetnje na Internetu</a:t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1141106" y="3649177"/>
            <a:ext cx="4578027" cy="982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Ante Čavar, 8. siječnja, 2025</a:t>
            </a:r>
            <a:endParaRPr/>
          </a:p>
        </p:txBody>
      </p:sp>
      <p:sp>
        <p:nvSpPr>
          <p:cNvPr id="185" name="Google Shape;185;p30"/>
          <p:cNvSpPr txBox="1"/>
          <p:nvPr>
            <p:ph idx="3" type="body"/>
          </p:nvPr>
        </p:nvSpPr>
        <p:spPr>
          <a:xfrm>
            <a:off x="6791474" y="199805"/>
            <a:ext cx="2025450" cy="310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" sz="1000"/>
              <a:t>Akademska godina 2024/2025</a:t>
            </a:r>
            <a:endParaRPr sz="1000"/>
          </a:p>
        </p:txBody>
      </p:sp>
      <p:sp>
        <p:nvSpPr>
          <p:cNvPr id="186" name="Google Shape;186;p30"/>
          <p:cNvSpPr txBox="1"/>
          <p:nvPr>
            <p:ph idx="4" type="body"/>
          </p:nvPr>
        </p:nvSpPr>
        <p:spPr>
          <a:xfrm>
            <a:off x="1139270" y="2300289"/>
            <a:ext cx="7143084" cy="1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/>
              <a:t>Utjecaj i prisutnost kriptovaluta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/>
              <a:t>u kibernetičkom kriminalu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/>
              <a:t>Mane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Nepopularan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Regulacije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Mala likvidnost / volumen transakcija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Ograničeni načini razmjene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Tehnička složenost</a:t>
            </a:r>
            <a:endParaRPr/>
          </a:p>
        </p:txBody>
      </p:sp>
      <p:sp>
        <p:nvSpPr>
          <p:cNvPr id="252" name="Google Shape;252;p39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Monero</a:t>
            </a:r>
            <a:endParaRPr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Monero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40"/>
          <p:cNvGrpSpPr/>
          <p:nvPr/>
        </p:nvGrpSpPr>
        <p:grpSpPr>
          <a:xfrm>
            <a:off x="2952024" y="1190679"/>
            <a:ext cx="5350850" cy="3859196"/>
            <a:chOff x="1666025" y="1190679"/>
            <a:chExt cx="5350850" cy="3859196"/>
          </a:xfrm>
        </p:grpSpPr>
        <p:pic>
          <p:nvPicPr>
            <p:cNvPr id="261" name="Google Shape;261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6025" y="1190679"/>
              <a:ext cx="5315298" cy="3648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40"/>
            <p:cNvSpPr txBox="1"/>
            <p:nvPr/>
          </p:nvSpPr>
          <p:spPr>
            <a:xfrm>
              <a:off x="1669075" y="4811375"/>
              <a:ext cx="53478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Slika 2; T</a:t>
              </a:r>
              <a:r>
                <a:rPr lang="en" sz="1100"/>
                <a:t>he 2024 Crypto Crime Report - Chainalysis</a:t>
              </a:r>
              <a:endParaRPr sz="1100"/>
            </a:p>
          </p:txBody>
        </p:sp>
      </p:grpSp>
      <p:sp>
        <p:nvSpPr>
          <p:cNvPr id="263" name="Google Shape;263;p40"/>
          <p:cNvSpPr txBox="1"/>
          <p:nvPr/>
        </p:nvSpPr>
        <p:spPr>
          <a:xfrm>
            <a:off x="424122" y="1780350"/>
            <a:ext cx="25278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Predviđeni “</a:t>
            </a:r>
            <a:r>
              <a:rPr i="1" lang="en" sz="1800"/>
              <a:t>surviveability</a:t>
            </a:r>
            <a:r>
              <a:rPr lang="en" sz="1800"/>
              <a:t>” za ilegalne servise s korištenjem Monera (plava krivulja) i bez (crvena krivulja)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2023. </a:t>
            </a:r>
            <a:r>
              <a:rPr lang="en" sz="2400"/>
              <a:t>g</a:t>
            </a:r>
            <a:r>
              <a:rPr lang="en" sz="2400"/>
              <a:t>odina rekordna godina po volumenu novca koju su napadači zaradili - 1.1 milijardu dolara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Veliki broj vrsta, malo aktora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Jedan od najčešćih oblika napada (najisplativiji)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" sz="2400"/>
              <a:t>Ransomware-as-a-Service (RaaS)</a:t>
            </a:r>
            <a:endParaRPr i="1" sz="2400"/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9" name="Google Shape;269;p41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Ransomware</a:t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424125" y="1357250"/>
            <a:ext cx="2342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Kako do novca?</a:t>
            </a:r>
            <a:endParaRPr sz="1800"/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6" name="Google Shape;276;p42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Ransomware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42"/>
          <p:cNvCxnSpPr>
            <a:stCxn id="279" idx="3"/>
            <a:endCxn id="280" idx="2"/>
          </p:cNvCxnSpPr>
          <p:nvPr/>
        </p:nvCxnSpPr>
        <p:spPr>
          <a:xfrm>
            <a:off x="2279050" y="2972328"/>
            <a:ext cx="882300" cy="857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281" name="Google Shape;281;p42"/>
          <p:cNvCxnSpPr>
            <a:stCxn id="279" idx="3"/>
            <a:endCxn id="282" idx="1"/>
          </p:cNvCxnSpPr>
          <p:nvPr/>
        </p:nvCxnSpPr>
        <p:spPr>
          <a:xfrm flipH="1" rot="10800000">
            <a:off x="2279050" y="2067228"/>
            <a:ext cx="1056300" cy="9051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283" name="Google Shape;283;p42"/>
          <p:cNvCxnSpPr>
            <a:stCxn id="282" idx="3"/>
            <a:endCxn id="284" idx="1"/>
          </p:cNvCxnSpPr>
          <p:nvPr/>
        </p:nvCxnSpPr>
        <p:spPr>
          <a:xfrm flipH="1" rot="10800000">
            <a:off x="4517550" y="2030000"/>
            <a:ext cx="772200" cy="37200"/>
          </a:xfrm>
          <a:prstGeom prst="bentConnector3">
            <a:avLst>
              <a:gd fmla="val 51800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284" name="Google Shape;284;p42"/>
          <p:cNvSpPr/>
          <p:nvPr/>
        </p:nvSpPr>
        <p:spPr>
          <a:xfrm>
            <a:off x="5289750" y="1870400"/>
            <a:ext cx="11823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Konverzija u Monero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3335250" y="1907600"/>
            <a:ext cx="11823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Mjenjačnica bez KYC/AML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1096750" y="2734221"/>
            <a:ext cx="1182300" cy="47621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Dobivanje otkupnine (BTC)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2"/>
          <p:cNvSpPr/>
          <p:nvPr/>
        </p:nvSpPr>
        <p:spPr>
          <a:xfrm>
            <a:off x="3335250" y="3670300"/>
            <a:ext cx="11823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Mixer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6634050" y="2722175"/>
            <a:ext cx="11823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P2P/DEX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5544350" y="3670300"/>
            <a:ext cx="11823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Mule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42"/>
          <p:cNvCxnSpPr>
            <a:stCxn id="285" idx="0"/>
            <a:endCxn id="282" idx="2"/>
          </p:cNvCxnSpPr>
          <p:nvPr/>
        </p:nvCxnSpPr>
        <p:spPr>
          <a:xfrm rot="10800000">
            <a:off x="3926400" y="2226700"/>
            <a:ext cx="0" cy="144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89" name="Google Shape;289;p42"/>
          <p:cNvSpPr/>
          <p:nvPr/>
        </p:nvSpPr>
        <p:spPr>
          <a:xfrm>
            <a:off x="3819525" y="4352075"/>
            <a:ext cx="11823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Bitcoin bankomati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42"/>
          <p:cNvCxnSpPr>
            <a:stCxn id="284" idx="2"/>
            <a:endCxn id="286" idx="1"/>
          </p:cNvCxnSpPr>
          <p:nvPr/>
        </p:nvCxnSpPr>
        <p:spPr>
          <a:xfrm flipH="1" rot="-5400000">
            <a:off x="5911500" y="2159000"/>
            <a:ext cx="692100" cy="753300"/>
          </a:xfrm>
          <a:prstGeom prst="bentConnector2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42"/>
          <p:cNvCxnSpPr>
            <a:stCxn id="285" idx="3"/>
            <a:endCxn id="287" idx="1"/>
          </p:cNvCxnSpPr>
          <p:nvPr/>
        </p:nvCxnSpPr>
        <p:spPr>
          <a:xfrm>
            <a:off x="4517550" y="3829900"/>
            <a:ext cx="10269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42"/>
          <p:cNvCxnSpPr>
            <a:stCxn id="286" idx="2"/>
            <a:endCxn id="287" idx="0"/>
          </p:cNvCxnSpPr>
          <p:nvPr/>
        </p:nvCxnSpPr>
        <p:spPr>
          <a:xfrm rot="5400000">
            <a:off x="6366000" y="2810975"/>
            <a:ext cx="628800" cy="1089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42"/>
          <p:cNvCxnSpPr>
            <a:stCxn id="294" idx="4"/>
            <a:endCxn id="289" idx="3"/>
          </p:cNvCxnSpPr>
          <p:nvPr/>
        </p:nvCxnSpPr>
        <p:spPr>
          <a:xfrm rot="5400000">
            <a:off x="4932075" y="3986525"/>
            <a:ext cx="594900" cy="455400"/>
          </a:xfrm>
          <a:prstGeom prst="bentConnector2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5" name="Google Shape;295;p42"/>
          <p:cNvSpPr/>
          <p:nvPr/>
        </p:nvSpPr>
        <p:spPr>
          <a:xfrm>
            <a:off x="7860900" y="1796825"/>
            <a:ext cx="11823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Legitimna mjenjačnica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42"/>
          <p:cNvCxnSpPr>
            <a:stCxn id="286" idx="0"/>
            <a:endCxn id="295" idx="1"/>
          </p:cNvCxnSpPr>
          <p:nvPr/>
        </p:nvCxnSpPr>
        <p:spPr>
          <a:xfrm rot="-5400000">
            <a:off x="7160100" y="2021375"/>
            <a:ext cx="765900" cy="63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42"/>
          <p:cNvCxnSpPr>
            <a:stCxn id="284" idx="0"/>
            <a:endCxn id="295" idx="1"/>
          </p:cNvCxnSpPr>
          <p:nvPr/>
        </p:nvCxnSpPr>
        <p:spPr>
          <a:xfrm flipH="1" rot="-5400000">
            <a:off x="6827850" y="923450"/>
            <a:ext cx="86100" cy="1980000"/>
          </a:xfrm>
          <a:prstGeom prst="bentConnector4">
            <a:avLst>
              <a:gd fmla="val -276568" name="adj1"/>
              <a:gd fmla="val 649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42"/>
          <p:cNvCxnSpPr>
            <a:stCxn id="287" idx="3"/>
            <a:endCxn id="295" idx="1"/>
          </p:cNvCxnSpPr>
          <p:nvPr/>
        </p:nvCxnSpPr>
        <p:spPr>
          <a:xfrm flipH="1" rot="10800000">
            <a:off x="6726650" y="1956400"/>
            <a:ext cx="1134300" cy="1873500"/>
          </a:xfrm>
          <a:prstGeom prst="bentConnector3">
            <a:avLst>
              <a:gd fmla="val 973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42"/>
          <p:cNvCxnSpPr>
            <a:stCxn id="295" idx="2"/>
            <a:endCxn id="289" idx="2"/>
          </p:cNvCxnSpPr>
          <p:nvPr/>
        </p:nvCxnSpPr>
        <p:spPr>
          <a:xfrm rot="5400000">
            <a:off x="5153700" y="1373075"/>
            <a:ext cx="2555400" cy="4041300"/>
          </a:xfrm>
          <a:prstGeom prst="bentConnector3">
            <a:avLst>
              <a:gd fmla="val 1093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Ransomware</a:t>
            </a:r>
            <a:endParaRPr/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3"/>
          <p:cNvGrpSpPr/>
          <p:nvPr/>
        </p:nvGrpSpPr>
        <p:grpSpPr>
          <a:xfrm>
            <a:off x="2238825" y="1190679"/>
            <a:ext cx="5984395" cy="3859196"/>
            <a:chOff x="1331475" y="1190679"/>
            <a:chExt cx="5984395" cy="3859196"/>
          </a:xfrm>
        </p:grpSpPr>
        <p:pic>
          <p:nvPicPr>
            <p:cNvPr id="307" name="Google Shape;30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1475" y="1190679"/>
              <a:ext cx="5984395" cy="3648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43"/>
            <p:cNvSpPr txBox="1"/>
            <p:nvPr/>
          </p:nvSpPr>
          <p:spPr>
            <a:xfrm>
              <a:off x="1669075" y="4811375"/>
              <a:ext cx="53478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Slika 3; The 2024 Crypto Crime Report - Chainalysis</a:t>
              </a:r>
              <a:endParaRPr sz="1100"/>
            </a:p>
          </p:txBody>
        </p:sp>
      </p:grpSp>
      <p:sp>
        <p:nvSpPr>
          <p:cNvPr id="309" name="Google Shape;309;p43"/>
          <p:cNvSpPr txBox="1"/>
          <p:nvPr/>
        </p:nvSpPr>
        <p:spPr>
          <a:xfrm>
            <a:off x="2400" y="2541350"/>
            <a:ext cx="22365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Odredišta na koja završe sredstva iz </a:t>
            </a:r>
            <a:r>
              <a:rPr i="1" lang="en" sz="1800"/>
              <a:t>ransomeware</a:t>
            </a:r>
            <a:r>
              <a:rPr lang="en" sz="1800"/>
              <a:t> napada po ud</a:t>
            </a:r>
            <a:r>
              <a:rPr lang="en" sz="1800"/>
              <a:t>jelu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/>
              <a:t>U</a:t>
            </a:r>
            <a:r>
              <a:rPr lang="en" sz="2400"/>
              <a:t> 2023. godini “oprano” 22.2 milijardi dolara u kriptovalutama</a:t>
            </a:r>
            <a:endParaRPr sz="24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Ransomware, kupovina ilegalnih supstanci…</a:t>
            </a:r>
            <a:endParaRPr sz="24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Escrow servisi</a:t>
            </a:r>
            <a:endParaRPr sz="2400"/>
          </a:p>
          <a:p>
            <a:pPr indent="-2286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" sz="2400"/>
              <a:t>Smurfing</a:t>
            </a:r>
            <a:endParaRPr sz="2400"/>
          </a:p>
        </p:txBody>
      </p:sp>
      <p:sp>
        <p:nvSpPr>
          <p:cNvPr id="315" name="Google Shape;315;p44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Pranje novca</a:t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/>
              <a:t>Izuzetno nestabilna i promjenjiva okolina (nešto što je radilo jučer ne radi danas)</a:t>
            </a:r>
            <a:endParaRPr/>
          </a:p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"/>
              <a:t>Mostovi (skakanje između blockchainova)</a:t>
            </a:r>
            <a:endParaRPr/>
          </a:p>
        </p:txBody>
      </p:sp>
      <p:sp>
        <p:nvSpPr>
          <p:cNvPr id="322" name="Google Shape;322;p45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Pranje novca</a:t>
            </a:r>
            <a:endParaRPr/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Pranje novca</a:t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0" name="Google Shape;330;p46"/>
          <p:cNvGrpSpPr/>
          <p:nvPr/>
        </p:nvGrpSpPr>
        <p:grpSpPr>
          <a:xfrm>
            <a:off x="2875425" y="1190679"/>
            <a:ext cx="5347800" cy="3875221"/>
            <a:chOff x="124925" y="1190679"/>
            <a:chExt cx="5347800" cy="3875221"/>
          </a:xfrm>
        </p:grpSpPr>
        <p:pic>
          <p:nvPicPr>
            <p:cNvPr id="331" name="Google Shape;33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3475" y="1190679"/>
              <a:ext cx="3329210" cy="3648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46"/>
            <p:cNvSpPr txBox="1"/>
            <p:nvPr/>
          </p:nvSpPr>
          <p:spPr>
            <a:xfrm>
              <a:off x="124925" y="4827400"/>
              <a:ext cx="53478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Slika 4; The 2024 Crypto Crime Report - Chainalysis, iSpoof početkom 2023</a:t>
              </a:r>
              <a:endParaRPr sz="1100"/>
            </a:p>
          </p:txBody>
        </p:sp>
      </p:grpSp>
      <p:sp>
        <p:nvSpPr>
          <p:cNvPr id="333" name="Google Shape;333;p46"/>
          <p:cNvSpPr txBox="1"/>
          <p:nvPr/>
        </p:nvSpPr>
        <p:spPr>
          <a:xfrm>
            <a:off x="4920" y="2038350"/>
            <a:ext cx="28704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Jednostavan primjer prijenosa novca (ovih grupa u skroz lijevom čvoru ima vi</a:t>
            </a:r>
            <a:r>
              <a:rPr lang="en" sz="1800"/>
              <a:t>še zato ne vrijedi ulaz = sum(izlazi)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Pranje novca</a:t>
            </a:r>
            <a:endParaRPr/>
          </a:p>
        </p:txBody>
      </p:sp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Google Shape;340;p47"/>
          <p:cNvGrpSpPr/>
          <p:nvPr/>
        </p:nvGrpSpPr>
        <p:grpSpPr>
          <a:xfrm>
            <a:off x="152400" y="1254479"/>
            <a:ext cx="8839199" cy="1317271"/>
            <a:chOff x="152400" y="2571754"/>
            <a:chExt cx="8839199" cy="1317271"/>
          </a:xfrm>
        </p:grpSpPr>
        <p:pic>
          <p:nvPicPr>
            <p:cNvPr id="341" name="Google Shape;341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2571754"/>
              <a:ext cx="8839199" cy="1078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47"/>
            <p:cNvSpPr txBox="1"/>
            <p:nvPr/>
          </p:nvSpPr>
          <p:spPr>
            <a:xfrm>
              <a:off x="1505100" y="3650525"/>
              <a:ext cx="61338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Slika 5; The 2024 Crypto Crime Report - Chainalysis, Sjeverno Korejski protokol pranja novca</a:t>
              </a:r>
              <a:endParaRPr sz="1100"/>
            </a:p>
          </p:txBody>
        </p:sp>
      </p:grpSp>
      <p:sp>
        <p:nvSpPr>
          <p:cNvPr id="343" name="Google Shape;343;p47"/>
          <p:cNvSpPr txBox="1"/>
          <p:nvPr/>
        </p:nvSpPr>
        <p:spPr>
          <a:xfrm>
            <a:off x="-7" y="3462652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Složeniji primjer obfuskacije toka novca kakvu primjenjuje između ostalog Sjeverna Koreja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idx="2" type="body"/>
          </p:nvPr>
        </p:nvSpPr>
        <p:spPr>
          <a:xfrm>
            <a:off x="424125" y="1368351"/>
            <a:ext cx="77991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i="1" lang="en"/>
              <a:t>Clustering</a:t>
            </a:r>
            <a:endParaRPr i="1"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Transakcija ima više ulaznih adresa -&gt; sve pripadaju istom korisniku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Praćenje gdje se vraća ostatak transakcije (</a:t>
            </a:r>
            <a:r>
              <a:rPr i="1" lang="en"/>
              <a:t>change address</a:t>
            </a:r>
            <a:r>
              <a:rPr lang="en"/>
              <a:t>)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Povezati što je veći broj adresa za jedan entitet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"/>
              <a:t>Praćenje novca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Sredstva se prate kroz sve transakcije dok ne dođu do poznatog entiteta (burza, javni novčanik…) - </a:t>
            </a:r>
            <a:r>
              <a:rPr i="1" lang="en"/>
              <a:t>Linear Taint Analysis</a:t>
            </a:r>
            <a:endParaRPr i="1"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Gleda povezanost između transakcija koje dijele isti iznos ili obrazac - </a:t>
            </a:r>
            <a:r>
              <a:rPr i="1" lang="en"/>
              <a:t>Common Taint</a:t>
            </a:r>
            <a:endParaRPr i="1"/>
          </a:p>
        </p:txBody>
      </p:sp>
      <p:sp>
        <p:nvSpPr>
          <p:cNvPr id="349" name="Google Shape;349;p48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Metode otkrivanja</a:t>
            </a:r>
            <a:endParaRPr/>
          </a:p>
        </p:txBody>
      </p:sp>
      <p:sp>
        <p:nvSpPr>
          <p:cNvPr id="350" name="Google Shape;35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2" type="body"/>
          </p:nvPr>
        </p:nvSpPr>
        <p:spPr>
          <a:xfrm>
            <a:off x="424125" y="1319525"/>
            <a:ext cx="77991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/>
              <a:t>Pitanja za ispite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Motivacija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Kriptovalute</a:t>
            </a:r>
            <a:endParaRPr sz="2000"/>
          </a:p>
          <a:p>
            <a:pPr indent="-152400" lvl="1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🞄"/>
            </a:pPr>
            <a:r>
              <a:rPr lang="en" sz="1800"/>
              <a:t>Bitcoin</a:t>
            </a:r>
            <a:endParaRPr sz="1800"/>
          </a:p>
          <a:p>
            <a:pPr indent="-152400" lvl="1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🞄"/>
            </a:pPr>
            <a:r>
              <a:rPr lang="en" sz="1800"/>
              <a:t>Monero</a:t>
            </a:r>
            <a:endParaRPr sz="18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Ransomware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Pranje novca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Metode praćenja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Zaključak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Literatura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Dodatna literatura</a:t>
            </a:r>
            <a:endParaRPr sz="2000"/>
          </a:p>
          <a:p>
            <a:pPr indent="-762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92" name="Google Shape;192;p31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Pregled predavanja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idx="2" type="body"/>
          </p:nvPr>
        </p:nvSpPr>
        <p:spPr>
          <a:xfrm>
            <a:off x="424125" y="1368351"/>
            <a:ext cx="77991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" sz="2500"/>
              <a:t>Analiza ponašanja / transakcijskih obrazaca</a:t>
            </a:r>
            <a:endParaRPr sz="25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Usklađivanje vremena transakcija s poznatim događajima ili obrascima aktivnosti</a:t>
            </a:r>
            <a:endParaRPr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Analiza iznosa transakcija kako bi se prepoznali karakteristični obrasci plaćanja</a:t>
            </a:r>
            <a:endParaRPr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može povezati transakcije s aktivnostima na dark web tržištima ili ransomware napadima</a:t>
            </a:r>
            <a:endParaRPr sz="1900"/>
          </a:p>
          <a:p>
            <a:pPr indent="-2349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Upotreba </a:t>
            </a:r>
            <a:r>
              <a:rPr i="1" lang="en" sz="2500"/>
              <a:t>off-chain</a:t>
            </a:r>
            <a:r>
              <a:rPr lang="en" sz="2500"/>
              <a:t> podataka</a:t>
            </a:r>
            <a:endParaRPr sz="25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KYC/AML podaci burzi</a:t>
            </a:r>
            <a:endParaRPr i="1"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Dark web forumi i tržišta</a:t>
            </a:r>
            <a:endParaRPr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Curenje podataka na javnim mrežama</a:t>
            </a:r>
            <a:endParaRPr sz="1900"/>
          </a:p>
        </p:txBody>
      </p:sp>
      <p:sp>
        <p:nvSpPr>
          <p:cNvPr id="356" name="Google Shape;356;p49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Metode otkrivanja</a:t>
            </a:r>
            <a:endParaRPr/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idx="2" type="body"/>
          </p:nvPr>
        </p:nvSpPr>
        <p:spPr>
          <a:xfrm>
            <a:off x="424125" y="1368351"/>
            <a:ext cx="77991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" sz="2500"/>
              <a:t>Analiza </a:t>
            </a:r>
            <a:r>
              <a:rPr i="1" lang="en" sz="2500"/>
              <a:t>mixer</a:t>
            </a:r>
            <a:r>
              <a:rPr lang="en" sz="2500"/>
              <a:t>/</a:t>
            </a:r>
            <a:r>
              <a:rPr i="1" lang="en" sz="2500"/>
              <a:t>tumbler </a:t>
            </a:r>
            <a:r>
              <a:rPr lang="en" sz="2500"/>
              <a:t>usluga</a:t>
            </a:r>
            <a:endParaRPr sz="25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Analiziranje ulaznih i izlaznih transakcije kako bi prepoznali povezanosti</a:t>
            </a:r>
            <a:endParaRPr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Identifikacija popularnih servisa</a:t>
            </a:r>
            <a:endParaRPr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Analiza ugašenih servisa</a:t>
            </a:r>
            <a:endParaRPr sz="1900"/>
          </a:p>
          <a:p>
            <a:pPr indent="-2349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i="1" lang="en" sz="2500"/>
              <a:t>Cross-chain</a:t>
            </a:r>
            <a:r>
              <a:rPr lang="en" sz="2500"/>
              <a:t> analiza</a:t>
            </a:r>
            <a:endParaRPr sz="25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i="1" lang="en" sz="1900"/>
              <a:t>Atomic swaps</a:t>
            </a:r>
            <a:endParaRPr i="1"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Povezivanje adresa na različitim lancima blokova putem transakcija na burzama</a:t>
            </a:r>
            <a:endParaRPr sz="1900"/>
          </a:p>
          <a:p>
            <a:pPr indent="-1587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Cilj je pratiti sredstva koja kriminalci pokušavaju sakriti na više </a:t>
            </a:r>
            <a:r>
              <a:rPr lang="en" sz="1900"/>
              <a:t>privatnim</a:t>
            </a:r>
            <a:r>
              <a:rPr lang="en" sz="1900"/>
              <a:t> </a:t>
            </a:r>
            <a:r>
              <a:rPr lang="en" sz="1900"/>
              <a:t>lancima blokova</a:t>
            </a:r>
            <a:endParaRPr sz="1900"/>
          </a:p>
        </p:txBody>
      </p:sp>
      <p:sp>
        <p:nvSpPr>
          <p:cNvPr id="363" name="Google Shape;363;p50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Metode otkrivanja</a:t>
            </a:r>
            <a:endParaRPr/>
          </a:p>
        </p:txBody>
      </p:sp>
      <p:sp>
        <p:nvSpPr>
          <p:cNvPr id="364" name="Google Shape;36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idx="2" type="body"/>
          </p:nvPr>
        </p:nvSpPr>
        <p:spPr>
          <a:xfrm>
            <a:off x="424125" y="1368353"/>
            <a:ext cx="77994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54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Kriptovalute omogućuju kriminalcima anonimnost i globalnu dostupnost, ali rastuće sofisticirane analitičke metode i regulacija otežavaju zlouporabu. </a:t>
            </a:r>
            <a:endParaRPr sz="2400"/>
          </a:p>
          <a:p>
            <a:pPr indent="-2286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Razumijevanje tehnologije i metoda kibernetičkog kriminala ključno je za učinkovito suzbijanje ovih prijetnji.</a:t>
            </a:r>
            <a:endParaRPr sz="2400"/>
          </a:p>
        </p:txBody>
      </p:sp>
      <p:sp>
        <p:nvSpPr>
          <p:cNvPr id="370" name="Google Shape;370;p51"/>
          <p:cNvSpPr txBox="1"/>
          <p:nvPr>
            <p:ph idx="3" type="body"/>
          </p:nvPr>
        </p:nvSpPr>
        <p:spPr>
          <a:xfrm>
            <a:off x="424132" y="653679"/>
            <a:ext cx="7799234" cy="5371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371" name="Google Shape;37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idx="2" type="body"/>
          </p:nvPr>
        </p:nvSpPr>
        <p:spPr>
          <a:xfrm>
            <a:off x="424125" y="1368350"/>
            <a:ext cx="77994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" sz="1400" u="sng"/>
              <a:t>The 2024 Crypto Crime Report; Veljača 2024., Chainalysis</a:t>
            </a:r>
            <a:endParaRPr b="1" sz="1400" u="sng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Masarah Paquet-Clouston, Bernhard Haslhofer, Benoît Dupont, Ransomware payments in the Bitcoin ecosystem, Journal of Cybersecurity, Volume 5, Issue 1, 2019, tyz003,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https://doi.org/10.1093/cybsec/tyz003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A. Kumar, N. Sharma, R. Chauhan, K. Joshi, R. Singh and M. Kumari, "Detecting Ransomware in Bitcoin Network: Experimental Insights," 2024 IEEE 3rd World Conference on Applied Intelligence and Computing (AIC), Gwalior, India, 2024, pp. 1349-1354, doi: 10.1109/AIC61668.2024.10731015.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Robinson, Amy, Casey Corcoran and James Waldo. “New Risks in Ransomware: Supply Chain Attacks and Cryptocurrency.” Paper, Belfer Center for Science and International Affairs, Harvard Kennedy School, 16. svibnja 2022.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https://www.adversis.io/blogs/the-intriguing-world-of-ransomware-payments-exploring-crypto-hacker-hideouts-and-the-art-of-cashing-out</a:t>
            </a:r>
            <a:r>
              <a:rPr lang="en" sz="1400"/>
              <a:t>, adversis - pristupljeno 3.1.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https://www.reliaquest.com/blog/how-do-ransomware-groups-launder-payments/</a:t>
            </a:r>
            <a:r>
              <a:rPr lang="en" sz="1400"/>
              <a:t>, admin reliaquest, 10. siječnja 2022 - pristupljeno 3.1.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https://www.secalliance.com/blog/the-rise-of-cryptocurrencies-in-ransomware-payments</a:t>
            </a:r>
            <a:r>
              <a:rPr lang="en" sz="1400"/>
              <a:t>, SecAlliance, 22. kolovoza 2023 - pristupljeno 4.1.</a:t>
            </a:r>
            <a:endParaRPr sz="1400"/>
          </a:p>
        </p:txBody>
      </p:sp>
      <p:sp>
        <p:nvSpPr>
          <p:cNvPr id="377" name="Google Shape;377;p52"/>
          <p:cNvSpPr txBox="1"/>
          <p:nvPr>
            <p:ph idx="3" type="body"/>
          </p:nvPr>
        </p:nvSpPr>
        <p:spPr>
          <a:xfrm>
            <a:off x="424132" y="653679"/>
            <a:ext cx="7799234" cy="5371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Literatura</a:t>
            </a:r>
            <a:endParaRPr/>
          </a:p>
        </p:txBody>
      </p:sp>
      <p:sp>
        <p:nvSpPr>
          <p:cNvPr id="378" name="Google Shape;37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idx="2" type="body"/>
          </p:nvPr>
        </p:nvSpPr>
        <p:spPr>
          <a:xfrm>
            <a:off x="424125" y="1368350"/>
            <a:ext cx="77994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Nazzari, M. From payday to payoff: Exploring the money laundering strategies of cybercriminals. Trends Organ Crim (2023).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https://doi.org/10.1007/s12117-023-09505-1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N. Alsalami and B. Zhang, "SoK: A Systematic Study of Anonymity in Cryptocurrencies," 2019 IEEE Conference on Dependable and Secure Computing (DSC), Hangzhou, China, 2019, pp. 1-9, doi: 10.1109/DSC47296.2019.8937681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Holt, T. (Ed.). (2016). Cybercrime Through an Interdisciplinary Lens (1st ed.). Routledge.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https://doi.org/10.4324/9781315618456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Nolasco Braaten, C., &amp; Vaughn, M. S. (2019). Convenience Theory of Cryptocurrency Crime: A Content Analysis of U.S. Federal Court Decisions. Deviant Behavior, 42(8), 958–978.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https://doi.org/10.1080/01639625.2019.1706706</a:t>
            </a:r>
            <a:endParaRPr sz="14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Trozze, A., Kamps, J., Akartuna, E.A. et al. Cryptocurrencies and future financial crime. Crime Sci 11, 1 (2022).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https://doi.org/10.1186/s40163-021-00163-8</a:t>
            </a:r>
            <a:endParaRPr sz="1400"/>
          </a:p>
          <a:p>
            <a:pPr indent="-1651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Alena Yuryna Connolly, Hervé Borrion. Reducing Ransomware Crime: Analysis of Victims’ Payment Decisions, Computers &amp; Security, Volume 119, 2022, 102760, ISSN 0167-4048,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https://doi.org/10.1016/j.cose.2022.102760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4" name="Google Shape;384;p53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Dodatna literatura</a:t>
            </a:r>
            <a:endParaRPr/>
          </a:p>
        </p:txBody>
      </p:sp>
      <p:sp>
        <p:nvSpPr>
          <p:cNvPr id="385" name="Google Shape;38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3471605" y="1756650"/>
            <a:ext cx="22008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</a:pPr>
            <a:r>
              <a:rPr lang="en"/>
              <a:t>Hvala!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2" type="body"/>
          </p:nvPr>
        </p:nvSpPr>
        <p:spPr>
          <a:xfrm>
            <a:off x="424125" y="1368353"/>
            <a:ext cx="7799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Koje su prednosti korištenja Bitcoina a koje Monera?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Zašto autori </a:t>
            </a:r>
            <a:r>
              <a:rPr i="1" lang="en" sz="2000"/>
              <a:t>ransomwarea </a:t>
            </a:r>
            <a:r>
              <a:rPr lang="en" sz="2000"/>
              <a:t>i dalje u velikoj količini prihvaćaju Bitcoin?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Koja je valuta (od dvije spomenute) bolja za pranje novca i zašto?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Koje se tehnike otkrivanja koriste u svrhu deanonimizacije Bitcoin transakcija?</a:t>
            </a:r>
            <a:endParaRPr sz="2000"/>
          </a:p>
          <a:p>
            <a:pPr indent="-2032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Zašto tehnika </a:t>
            </a:r>
            <a:r>
              <a:rPr i="1" lang="en" sz="2000"/>
              <a:t>clusteringa</a:t>
            </a:r>
            <a:r>
              <a:rPr lang="en" sz="2000"/>
              <a:t> ne funkcionira na Moneru?</a:t>
            </a:r>
            <a:endParaRPr sz="2000"/>
          </a:p>
          <a:p>
            <a:pPr indent="-203200" lvl="0" marL="254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Nabroji barem 3 načina deanonimizacije transakcija na </a:t>
            </a:r>
            <a:r>
              <a:rPr i="1" lang="en" sz="2000"/>
              <a:t>blockchainu</a:t>
            </a:r>
            <a:endParaRPr i="1" sz="2000"/>
          </a:p>
          <a:p>
            <a:pPr indent="-76200" lvl="0" marL="254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99" name="Google Shape;199;p32"/>
          <p:cNvSpPr txBox="1"/>
          <p:nvPr>
            <p:ph idx="3" type="body"/>
          </p:nvPr>
        </p:nvSpPr>
        <p:spPr>
          <a:xfrm>
            <a:off x="424132" y="653679"/>
            <a:ext cx="7799234" cy="5371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Pitanja za ispite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2" type="body"/>
          </p:nvPr>
        </p:nvSpPr>
        <p:spPr>
          <a:xfrm>
            <a:off x="424050" y="1255950"/>
            <a:ext cx="77994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en"/>
              <a:t>Činjenica da većina kriminalaca preferira kriptovalute nije slučajna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en"/>
              <a:t>Kako bi se bolje borili protiv neprijatelja, bitno ga je razumjeti</a:t>
            </a:r>
            <a:endParaRPr/>
          </a:p>
        </p:txBody>
      </p:sp>
      <p:sp>
        <p:nvSpPr>
          <p:cNvPr id="206" name="Google Shape;206;p33"/>
          <p:cNvSpPr txBox="1"/>
          <p:nvPr>
            <p:ph idx="3" type="body"/>
          </p:nvPr>
        </p:nvSpPr>
        <p:spPr>
          <a:xfrm>
            <a:off x="424132" y="653679"/>
            <a:ext cx="7799234" cy="5371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Motivacija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672450" y="3670275"/>
            <a:ext cx="7799100" cy="1183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rotWithShape="0" algn="bl" dir="19920000" dist="95250">
              <a:srgbClr val="000000">
                <a:alpha val="3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>
                <a:solidFill>
                  <a:srgbClr val="434343"/>
                </a:solidFill>
              </a:rPr>
              <a:t>If you know the enemy and know yourself, you need not fear the result of a hundred battles. If you know yourself but not the enemy, for every victory gained you will also suffer a defeat. If you know neither the enemy nor yourself, you will succumb in every battle.</a:t>
            </a:r>
            <a:r>
              <a:rPr i="1" lang="en"/>
              <a:t>”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Sun Tzu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/>
              <a:t>Zašto baš kriptovalute?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Brze transakcije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Sigurne transakcije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(Pseudo)Anonimne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Manjak regulacije</a:t>
            </a:r>
            <a:endParaRPr/>
          </a:p>
          <a:p>
            <a:pPr indent="-17145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Teško za pratiti transakcije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"/>
              <a:t>Ne postoje alternative</a:t>
            </a:r>
            <a:endParaRPr/>
          </a:p>
        </p:txBody>
      </p:sp>
      <p:sp>
        <p:nvSpPr>
          <p:cNvPr id="214" name="Google Shape;214;p34"/>
          <p:cNvSpPr txBox="1"/>
          <p:nvPr>
            <p:ph idx="3" type="body"/>
          </p:nvPr>
        </p:nvSpPr>
        <p:spPr>
          <a:xfrm>
            <a:off x="424132" y="653679"/>
            <a:ext cx="7799234" cy="5371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Kriptovalute</a:t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🞄"/>
            </a:pPr>
            <a:r>
              <a:rPr lang="en"/>
              <a:t>Prednosti: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Nepovratnost transakcija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Globalna prihvaćenost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Decentralizacija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Javna percepcija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Lakoća konverzije</a:t>
            </a:r>
            <a:endParaRPr/>
          </a:p>
        </p:txBody>
      </p:sp>
      <p:sp>
        <p:nvSpPr>
          <p:cNvPr id="221" name="Google Shape;221;p35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🞄"/>
            </a:pPr>
            <a:r>
              <a:rPr lang="en"/>
              <a:t>Mane: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Javnost transakcija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Pseudoanonimnost adresa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Unovčavanje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Transakcijske naknade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🞄"/>
            </a:pPr>
            <a:r>
              <a:rPr lang="en"/>
              <a:t>Popularnost</a:t>
            </a:r>
            <a:endParaRPr/>
          </a:p>
        </p:txBody>
      </p:sp>
      <p:sp>
        <p:nvSpPr>
          <p:cNvPr id="228" name="Google Shape;228;p36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37"/>
          <p:cNvGrpSpPr/>
          <p:nvPr/>
        </p:nvGrpSpPr>
        <p:grpSpPr>
          <a:xfrm>
            <a:off x="2619825" y="1190675"/>
            <a:ext cx="5603400" cy="3826400"/>
            <a:chOff x="1564100" y="1190675"/>
            <a:chExt cx="5603400" cy="3826400"/>
          </a:xfrm>
        </p:grpSpPr>
        <p:pic>
          <p:nvPicPr>
            <p:cNvPr descr="&#10;" id="237" name="Google Shape;23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4100" y="1190675"/>
              <a:ext cx="5538026" cy="363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7"/>
            <p:cNvSpPr txBox="1"/>
            <p:nvPr/>
          </p:nvSpPr>
          <p:spPr>
            <a:xfrm>
              <a:off x="1564100" y="4829575"/>
              <a:ext cx="56034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Slika 1; The 2024 Crypto Crime Report - Chainalysis</a:t>
              </a:r>
              <a:endParaRPr sz="1100"/>
            </a:p>
          </p:txBody>
        </p:sp>
      </p:grpSp>
      <p:sp>
        <p:nvSpPr>
          <p:cNvPr id="239" name="Google Shape;239;p37"/>
          <p:cNvSpPr txBox="1"/>
          <p:nvPr/>
        </p:nvSpPr>
        <p:spPr>
          <a:xfrm>
            <a:off x="4925" y="2038350"/>
            <a:ext cx="26148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 slike vidimo kako je Bitcoin najzastupljeniji kada pri</a:t>
            </a:r>
            <a:r>
              <a:rPr lang="en" sz="1800"/>
              <a:t>čamo o volumenu u nezakonim transakcijama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2" type="body"/>
          </p:nvPr>
        </p:nvSpPr>
        <p:spPr>
          <a:xfrm>
            <a:off x="424132" y="1368338"/>
            <a:ext cx="77991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/>
              <a:t>Prednosti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Gotovo potpuna privatnost i anonimnost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Transakcije nisu javne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Decentraliziran</a:t>
            </a:r>
            <a:endParaRPr/>
          </a:p>
          <a:p>
            <a:pPr indent="-171450" lvl="1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RandomX algoritam koji preferira rudarenje putem CPU-a</a:t>
            </a:r>
            <a:endParaRPr/>
          </a:p>
        </p:txBody>
      </p:sp>
      <p:sp>
        <p:nvSpPr>
          <p:cNvPr id="245" name="Google Shape;245;p38"/>
          <p:cNvSpPr txBox="1"/>
          <p:nvPr>
            <p:ph idx="3" type="body"/>
          </p:nvPr>
        </p:nvSpPr>
        <p:spPr>
          <a:xfrm>
            <a:off x="424132" y="653679"/>
            <a:ext cx="7799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Monero</a:t>
            </a:r>
            <a:endParaRPr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