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5" r:id="rId4"/>
    <p:sldMasterId id="214748365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12192000"/>
  <p:notesSz cx="6858000" cy="9144000"/>
  <p:embeddedFontLst>
    <p:embeddedFont>
      <p:font typeface="Robo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30C06D7-BD31-430F-96AC-37A2CCA9A40D}">
  <a:tblStyle styleId="{530C06D7-BD31-430F-96AC-37A2CCA9A4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Roboto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oboto-italic.fntdata"/><Relationship Id="rId16" Type="http://schemas.openxmlformats.org/officeDocument/2006/relationships/slide" Target="slides/slide10.xml"/><Relationship Id="rId38" Type="http://schemas.openxmlformats.org/officeDocument/2006/relationships/font" Target="fonts/Roboto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hr-H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628ec794c_1_59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3628ec794c_1_5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b78051a79_0_5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5b78051a79_0_5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3628ec794c_1_6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3628ec794c_1_6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b78051a79_0_5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5b78051a79_0_5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3628ec794c_1_6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3628ec794c_1_6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5b78051a79_0_5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5b78051a79_0_5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3628ec794c_1_6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33628ec794c_1_6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628ec794c_1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3628ec794c_1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628ec794c_1_6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g33628ec794c_1_6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3628ec794c_1_6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3628ec794c_1_6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3628ec794c_1_6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3628ec794c_1_6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628ec794c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3628ec794c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b78051a79_0_5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5b78051a79_0_5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3628ec794c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3628ec794c_1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b78051a79_0_5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35b78051a79_0_5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628ec794c_1_6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33628ec794c_1_6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5b78051a79_0_50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g35b78051a79_0_5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628ec794c_1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33628ec794c_1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3628ec794c_1_6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3628ec794c_1_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b78051a79_0_4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5b78051a79_0_4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628ec794c_1_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3628ec794c_1_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">
  <p:cSld name="Naslov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idx="1" type="body"/>
          </p:nvPr>
        </p:nvSpPr>
        <p:spPr>
          <a:xfrm>
            <a:off x="1516257" y="1410045"/>
            <a:ext cx="8281197" cy="1310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2" type="body"/>
          </p:nvPr>
        </p:nvSpPr>
        <p:spPr>
          <a:xfrm>
            <a:off x="1521475" y="4865569"/>
            <a:ext cx="6104036" cy="1310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17" name="Google Shape;17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353" y="369103"/>
            <a:ext cx="743718" cy="311443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8996515" y="369103"/>
            <a:ext cx="2816131" cy="413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00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4" type="body"/>
          </p:nvPr>
        </p:nvSpPr>
        <p:spPr>
          <a:xfrm>
            <a:off x="1519026" y="3067052"/>
            <a:ext cx="9524112" cy="1310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raj">
  <p:cSld name="Kraj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body"/>
          </p:nvPr>
        </p:nvSpPr>
        <p:spPr>
          <a:xfrm>
            <a:off x="2946044" y="2995430"/>
            <a:ext cx="8804637" cy="217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 b="1" i="0" sz="7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353" y="369104"/>
            <a:ext cx="498480" cy="20874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+Bullets Layout">
  <p:cSld name="Text+Bullets Layou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509" y="1824450"/>
            <a:ext cx="10398978" cy="3955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572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slov">
  <p:cSld name="Naslov">
    <p:bg>
      <p:bgPr>
        <a:solidFill>
          <a:schemeClr val="dk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idx="1" type="body"/>
          </p:nvPr>
        </p:nvSpPr>
        <p:spPr>
          <a:xfrm>
            <a:off x="1516257" y="1410045"/>
            <a:ext cx="8281197" cy="1310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b="1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1521475" y="4865569"/>
            <a:ext cx="6104036" cy="1310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40" name="Google Shape;40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353" y="369103"/>
            <a:ext cx="743718" cy="311443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6"/>
          <p:cNvSpPr/>
          <p:nvPr/>
        </p:nvSpPr>
        <p:spPr>
          <a:xfrm>
            <a:off x="8996515" y="369103"/>
            <a:ext cx="2816131" cy="41389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00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6"/>
          <p:cNvSpPr txBox="1"/>
          <p:nvPr>
            <p:ph idx="3" type="body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4" type="body"/>
          </p:nvPr>
        </p:nvSpPr>
        <p:spPr>
          <a:xfrm>
            <a:off x="1519026" y="3067052"/>
            <a:ext cx="9524112" cy="13102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dnaslov">
  <p:cSld name="Podnaslov">
    <p:bg>
      <p:bgPr>
        <a:solidFill>
          <a:schemeClr val="dk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8478" y="236351"/>
            <a:ext cx="765313" cy="47680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" type="body"/>
          </p:nvPr>
        </p:nvSpPr>
        <p:spPr>
          <a:xfrm>
            <a:off x="2951263" y="1682496"/>
            <a:ext cx="8804636" cy="6233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2951263" y="2749258"/>
            <a:ext cx="8804636" cy="13270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/>
        </p:nvSpPr>
        <p:spPr>
          <a:xfrm>
            <a:off x="2022231" y="562708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353" y="369103"/>
            <a:ext cx="743718" cy="311443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7"/>
          <p:cNvSpPr/>
          <p:nvPr/>
        </p:nvSpPr>
        <p:spPr>
          <a:xfrm>
            <a:off x="8996516" y="369103"/>
            <a:ext cx="2816131" cy="369331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01000A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11100215" y="6315777"/>
            <a:ext cx="806523" cy="2130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azan">
  <p:cSld name="Prazan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raj">
  <p:cSld name="Kraj">
    <p:bg>
      <p:bgPr>
        <a:solidFill>
          <a:schemeClr val="dk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946044" y="2995430"/>
            <a:ext cx="8804637" cy="217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Font typeface="Arial"/>
              <a:buNone/>
              <a:defRPr b="1" i="0" sz="7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pic>
        <p:nvPicPr>
          <p:cNvPr id="59" name="Google Shape;5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353" y="369104"/>
            <a:ext cx="498480" cy="208746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/>
        </p:nvSpPr>
        <p:spPr>
          <a:xfrm>
            <a:off x="3633324" y="297317"/>
            <a:ext cx="3795164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b="0" i="0" lang="hr-HR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Sigurnost operacijskih sustava i aplikacija</a:t>
            </a:r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1" y="372471"/>
            <a:ext cx="813542" cy="34068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/>
        </p:nvSpPr>
        <p:spPr>
          <a:xfrm>
            <a:off x="9055299" y="29731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r>
              <a:rPr b="0" i="0" lang="hr-HR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Studentske prezentacije</a:t>
            </a:r>
            <a:endParaRPr/>
          </a:p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3633324" y="297317"/>
            <a:ext cx="3795164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325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hr-HR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Sigurnost operacijskih sustava i aplikacija</a:t>
            </a:r>
            <a:endParaRPr/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1001" y="372471"/>
            <a:ext cx="813542" cy="340682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4"/>
          <p:cNvSpPr txBox="1"/>
          <p:nvPr/>
        </p:nvSpPr>
        <p:spPr>
          <a:xfrm>
            <a:off x="9055299" y="29731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rPr b="0" i="0" lang="hr-HR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Studentske prezentacije</a:t>
            </a:r>
            <a:endParaRPr/>
          </a:p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tx1"/>
                </a:solidFill>
              </a:defRPr>
            </a:lvl1pPr>
            <a:lvl2pPr lvl="1" algn="r">
              <a:buNone/>
              <a:defRPr sz="1300">
                <a:solidFill>
                  <a:schemeClr val="tx1"/>
                </a:solidFill>
              </a:defRPr>
            </a:lvl2pPr>
            <a:lvl3pPr lvl="2" algn="r">
              <a:buNone/>
              <a:defRPr sz="1300">
                <a:solidFill>
                  <a:schemeClr val="tx1"/>
                </a:solidFill>
              </a:defRPr>
            </a:lvl3pPr>
            <a:lvl4pPr lvl="3" algn="r">
              <a:buNone/>
              <a:defRPr sz="1300">
                <a:solidFill>
                  <a:schemeClr val="tx1"/>
                </a:solidFill>
              </a:defRPr>
            </a:lvl4pPr>
            <a:lvl5pPr lvl="4" algn="r">
              <a:buNone/>
              <a:defRPr sz="1300">
                <a:solidFill>
                  <a:schemeClr val="tx1"/>
                </a:solidFill>
              </a:defRPr>
            </a:lvl5pPr>
            <a:lvl6pPr lvl="5" algn="r">
              <a:buNone/>
              <a:defRPr sz="1300">
                <a:solidFill>
                  <a:schemeClr val="tx1"/>
                </a:solidFill>
              </a:defRPr>
            </a:lvl6pPr>
            <a:lvl7pPr lvl="6" algn="r">
              <a:buNone/>
              <a:defRPr sz="1300">
                <a:solidFill>
                  <a:schemeClr val="tx1"/>
                </a:solidFill>
              </a:defRPr>
            </a:lvl7pPr>
            <a:lvl8pPr lvl="7" algn="r">
              <a:buNone/>
              <a:defRPr sz="1300">
                <a:solidFill>
                  <a:schemeClr val="tx1"/>
                </a:solidFill>
              </a:defRPr>
            </a:lvl8pPr>
            <a:lvl9pPr lvl="8" algn="r">
              <a:buNone/>
              <a:defRPr sz="1300">
                <a:solidFill>
                  <a:schemeClr val="tx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fuzzingbook.org/" TargetMode="External"/><Relationship Id="rId4" Type="http://schemas.openxmlformats.org/officeDocument/2006/relationships/hyperlink" Target="https://github.com/AFLplusplus/AFLplusplus" TargetMode="External"/><Relationship Id="rId5" Type="http://schemas.openxmlformats.org/officeDocument/2006/relationships/hyperlink" Target="https://github.com/AFLplusplus/AFLplusplus" TargetMode="External"/><Relationship Id="rId6" Type="http://schemas.openxmlformats.org/officeDocument/2006/relationships/hyperlink" Target="https://llvm.org/docs/LibFuzzer.html" TargetMode="External"/><Relationship Id="rId7" Type="http://schemas.openxmlformats.org/officeDocument/2006/relationships/hyperlink" Target="https://llvm.org/docs/LibFuzzer.html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1516257" y="1410045"/>
            <a:ext cx="8281197" cy="131026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20312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r-HR">
                <a:latin typeface="Arial"/>
                <a:ea typeface="Arial"/>
                <a:cs typeface="Arial"/>
                <a:sym typeface="Arial"/>
              </a:rPr>
              <a:t>Sigurnost operacijskih sustava i aplikacija</a:t>
            </a:r>
            <a:endParaRPr/>
          </a:p>
        </p:txBody>
      </p:sp>
      <p:sp>
        <p:nvSpPr>
          <p:cNvPr id="67" name="Google Shape;67;p10"/>
          <p:cNvSpPr txBox="1"/>
          <p:nvPr>
            <p:ph idx="2" type="body"/>
          </p:nvPr>
        </p:nvSpPr>
        <p:spPr>
          <a:xfrm>
            <a:off x="1521475" y="4865569"/>
            <a:ext cx="6104036" cy="13102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</a:pPr>
            <a:r>
              <a:rPr lang="hr-HR"/>
              <a:t>Ante Čavar, 23.05.2025</a:t>
            </a:r>
            <a:endParaRPr/>
          </a:p>
        </p:txBody>
      </p:sp>
      <p:sp>
        <p:nvSpPr>
          <p:cNvPr id="68" name="Google Shape;68;p10"/>
          <p:cNvSpPr txBox="1"/>
          <p:nvPr>
            <p:ph idx="3" type="body"/>
          </p:nvPr>
        </p:nvSpPr>
        <p:spPr>
          <a:xfrm>
            <a:off x="9055299" y="266407"/>
            <a:ext cx="2700600" cy="4141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None/>
            </a:pPr>
            <a:r>
              <a:rPr lang="hr-HR" sz="1300"/>
              <a:t>Akademska godina 2024/2025</a:t>
            </a:r>
            <a:endParaRPr/>
          </a:p>
        </p:txBody>
      </p:sp>
      <p:sp>
        <p:nvSpPr>
          <p:cNvPr id="69" name="Google Shape;69;p10"/>
          <p:cNvSpPr txBox="1"/>
          <p:nvPr>
            <p:ph idx="4" type="body"/>
          </p:nvPr>
        </p:nvSpPr>
        <p:spPr>
          <a:xfrm>
            <a:off x="1519026" y="3067052"/>
            <a:ext cx="9524112" cy="1626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r-HR"/>
              <a:t>Dinamička analiza koda:</a:t>
            </a:r>
            <a:endParaRPr/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hr-HR"/>
              <a:t>Fuzzing</a:t>
            </a:r>
            <a:endParaRPr/>
          </a:p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9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Karakteristike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Nema pristupa izvornom kodu ili internim strukturama programa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Tretira program kao "crnu kutiju"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najjednostavniji ali i najmanje učinkovit pristup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Primjene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Testiranje vlastitih programa kad izvorni kod nije dostupan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Penetracijska testiranja vanjskih sustava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Implementiran u alatima kao što su Radamsa i OWASP ZAP</a:t>
            </a:r>
            <a:endParaRPr b="1"/>
          </a:p>
        </p:txBody>
      </p:sp>
      <p:sp>
        <p:nvSpPr>
          <p:cNvPr id="182" name="Google Shape;182;p19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hr-HR"/>
              <a:t>Vrste fuzzinga - Crna kutija</a:t>
            </a:r>
            <a:endParaRPr i="1"/>
          </a:p>
        </p:txBody>
      </p:sp>
      <p:sp>
        <p:nvSpPr>
          <p:cNvPr id="183" name="Google Shape;183;p19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84" name="Google Shape;184;p19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Prednosti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Jednostavna implementacija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Nema potrebe za poznavanjem implementacije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Može se primijeniti na bilo koji program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jedini način testiranja softvera zatvorenog koda (</a:t>
            </a:r>
            <a:r>
              <a:rPr i="1" lang="hr-HR"/>
              <a:t>closed source</a:t>
            </a:r>
            <a:r>
              <a:rPr lang="hr-HR"/>
              <a:t>)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Nedostaci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Niska pokrivenost koda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Neučinkovito pronalaženje dubokih grešaka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Teško pronalazi ranjivosti koje zahtijevaju specifične ulaze</a:t>
            </a:r>
            <a:endParaRPr b="1"/>
          </a:p>
        </p:txBody>
      </p:sp>
      <p:sp>
        <p:nvSpPr>
          <p:cNvPr id="190" name="Google Shape;190;p20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hr-HR"/>
              <a:t>Vrste fuzzinga - Crna kutija</a:t>
            </a:r>
            <a:endParaRPr i="1"/>
          </a:p>
        </p:txBody>
      </p:sp>
      <p:sp>
        <p:nvSpPr>
          <p:cNvPr id="191" name="Google Shape;191;p20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Karakteristike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Potpuni pristup izvornom kodu programa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Koristi statičku analizu, simboličko izvršavanje i praćenje putanja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omogućuje dubinsko testiranje kompleksnih uvjeta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Primjeri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SAGE (Microsoft)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KLEE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Mayhem</a:t>
            </a:r>
            <a:endParaRPr/>
          </a:p>
        </p:txBody>
      </p:sp>
      <p:sp>
        <p:nvSpPr>
          <p:cNvPr id="198" name="Google Shape;198;p21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Vrste </a:t>
            </a:r>
            <a:r>
              <a:rPr i="1" lang="hr-HR"/>
              <a:t>fuzzinga</a:t>
            </a:r>
            <a:r>
              <a:rPr lang="hr-HR"/>
              <a:t> - Bijela kutija</a:t>
            </a:r>
            <a:endParaRPr/>
          </a:p>
        </p:txBody>
      </p:sp>
      <p:sp>
        <p:nvSpPr>
          <p:cNvPr id="199" name="Google Shape;199;p21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00" name="Google Shape;200;p21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Prednosti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Visoka pokrivenost koda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Efikasno pronalaženje kompleksnih ranjivosti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Može ciljano testirati kritične dijelove koda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Mogućnost zaobilaženja složenih uvjeta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Nedostaci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Skupo za implementaciju i održavanje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Zahtijeva specijalizirane alate i znanje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Problemi sa skalabilnošću kod velikih programa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"Path explosion" problem</a:t>
            </a:r>
            <a:endParaRPr/>
          </a:p>
        </p:txBody>
      </p:sp>
      <p:sp>
        <p:nvSpPr>
          <p:cNvPr id="206" name="Google Shape;206;p22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Vrste </a:t>
            </a:r>
            <a:r>
              <a:rPr i="1" lang="hr-HR"/>
              <a:t>fuzzinga</a:t>
            </a:r>
            <a:r>
              <a:rPr lang="hr-HR"/>
              <a:t> - Bijela kutija</a:t>
            </a:r>
            <a:endParaRPr/>
          </a:p>
        </p:txBody>
      </p:sp>
      <p:sp>
        <p:nvSpPr>
          <p:cNvPr id="207" name="Google Shape;207;p22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08" name="Google Shape;208;p22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Karakteristike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Djelomični pristup informacijama o strukturi programa (najčešće dobiveni reverzingom)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Koristi instrumentaciju za praćenje pokrivenosti koda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najpopularniji pristup u modernom </a:t>
            </a:r>
            <a:r>
              <a:rPr i="1" lang="hr-HR"/>
              <a:t>fuzzingu</a:t>
            </a:r>
            <a:endParaRPr i="1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Primjeri alata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AFL (American Fuzzy Lop)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libFuzzer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honggfuzz</a:t>
            </a:r>
            <a:endParaRPr/>
          </a:p>
        </p:txBody>
      </p:sp>
      <p:sp>
        <p:nvSpPr>
          <p:cNvPr id="214" name="Google Shape;214;p23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Vrste </a:t>
            </a:r>
            <a:r>
              <a:rPr i="1" lang="hr-HR"/>
              <a:t>fuzzinga</a:t>
            </a:r>
            <a:r>
              <a:rPr lang="hr-HR"/>
              <a:t> - Siva kutija</a:t>
            </a:r>
            <a:endParaRPr/>
          </a:p>
        </p:txBody>
      </p:sp>
      <p:sp>
        <p:nvSpPr>
          <p:cNvPr id="215" name="Google Shape;215;p23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16" name="Google Shape;216;p23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Prednosti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Bolja pokrivenost koda od black-box pristupa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Manje resursa od white-box pristupa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Praktično primjenjiv na veće sustave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Ravnoteža između efikasnosti i implementacijske složenosti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Tehnike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i="1" lang="hr-HR"/>
              <a:t>Coverage-guided fuzzing</a:t>
            </a:r>
            <a:endParaRPr i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i="1" lang="hr-HR"/>
              <a:t>Feedback-driven fuzzing</a:t>
            </a:r>
            <a:endParaRPr i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i="1" lang="hr-HR"/>
              <a:t>Evolutionary fuzzing</a:t>
            </a:r>
            <a:endParaRPr/>
          </a:p>
        </p:txBody>
      </p:sp>
      <p:sp>
        <p:nvSpPr>
          <p:cNvPr id="222" name="Google Shape;222;p24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Vrste </a:t>
            </a:r>
            <a:r>
              <a:rPr i="1" lang="hr-HR"/>
              <a:t>fuzzinga</a:t>
            </a:r>
            <a:r>
              <a:rPr lang="hr-HR"/>
              <a:t> - Siva kutija</a:t>
            </a:r>
            <a:endParaRPr/>
          </a:p>
        </p:txBody>
      </p:sp>
      <p:sp>
        <p:nvSpPr>
          <p:cNvPr id="223" name="Google Shape;223;p24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24" name="Google Shape;224;p24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 txBox="1"/>
          <p:nvPr>
            <p:ph idx="2" type="body"/>
          </p:nvPr>
        </p:nvSpPr>
        <p:spPr>
          <a:xfrm>
            <a:off x="565500" y="1824450"/>
            <a:ext cx="10398900" cy="4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257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Usporedba prema efikasnosti pronalaska ranjivosti</a:t>
            </a:r>
            <a:endParaRPr b="1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2575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Odabir pristupa prema cilju</a:t>
            </a:r>
            <a:endParaRPr b="1"/>
          </a:p>
          <a:p>
            <a:pPr indent="-21526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Za nepoznate sustave bez pristupa kodu: crna kutija</a:t>
            </a:r>
            <a:endParaRPr/>
          </a:p>
          <a:p>
            <a:pPr indent="-21526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Za kritične komponente gdje je važna visoka pokrivenost: bijela </a:t>
            </a:r>
            <a:r>
              <a:rPr lang="hr-HR"/>
              <a:t>kutija</a:t>
            </a:r>
            <a:endParaRPr/>
          </a:p>
          <a:p>
            <a:pPr indent="-21526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Za većinu modernih primjena u industriji: siva kutija</a:t>
            </a:r>
            <a:endParaRPr/>
          </a:p>
        </p:txBody>
      </p:sp>
      <p:sp>
        <p:nvSpPr>
          <p:cNvPr id="230" name="Google Shape;230;p25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Vrste </a:t>
            </a:r>
            <a:r>
              <a:rPr i="1" lang="hr-HR"/>
              <a:t>fuzzinga</a:t>
            </a:r>
            <a:r>
              <a:rPr lang="hr-HR"/>
              <a:t> - usporedba</a:t>
            </a:r>
            <a:endParaRPr/>
          </a:p>
        </p:txBody>
      </p:sp>
      <p:sp>
        <p:nvSpPr>
          <p:cNvPr id="231" name="Google Shape;231;p25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graphicFrame>
        <p:nvGraphicFramePr>
          <p:cNvPr id="232" name="Google Shape;232;p25"/>
          <p:cNvGraphicFramePr/>
          <p:nvPr/>
        </p:nvGraphicFramePr>
        <p:xfrm>
          <a:off x="565500" y="303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{530C06D7-BD31-430F-96AC-37A2CCA9A40D}</a:tableStyleId>
              </a:tblPr>
              <a:tblGrid>
                <a:gridCol w="2057400"/>
                <a:gridCol w="1901300"/>
                <a:gridCol w="2581475"/>
                <a:gridCol w="1689425"/>
                <a:gridCol w="2057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/>
                        <a:t>Pristup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/>
                        <a:t>Pokrivenost koda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/>
                        <a:t>Zahtjevnost implementacije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/>
                        <a:t>Brzina izvođenja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hr-HR"/>
                        <a:t>Skalabilnost</a:t>
                      </a:r>
                      <a:endParaRPr b="1"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4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Crna kutija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Niska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Niska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Visoka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Visoka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Bijela kutija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Vrlo visoka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Vrlo visoka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Niska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Niska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Siva kutija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Srednja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Srednja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Srednja-visoka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hr-HR"/>
                        <a:t>Srednja-visoka</a:t>
                      </a:r>
                      <a:endParaRPr/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33" name="Google Shape;233;p25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/>
          <p:nvPr>
            <p:ph idx="2" type="body"/>
          </p:nvPr>
        </p:nvSpPr>
        <p:spPr>
          <a:xfrm>
            <a:off x="565500" y="1824450"/>
            <a:ext cx="10398900" cy="41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Evolucija </a:t>
            </a:r>
            <a:r>
              <a:rPr b="1" i="1" lang="hr-HR"/>
              <a:t>fuzzing</a:t>
            </a:r>
            <a:r>
              <a:rPr b="1" lang="hr-HR"/>
              <a:t> alata</a:t>
            </a:r>
            <a:endParaRPr b="1"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Rani alati: jednostavni generatori nasumičnih ulaza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Srednja generacija: format-aware fuzzeri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Moderna generacija: inteligentni, coverage-guided fuzzeri</a:t>
            </a:r>
            <a:endParaRPr/>
          </a:p>
          <a:p>
            <a:pPr indent="-2743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Kategorizacija alata po primjeni</a:t>
            </a:r>
            <a:endParaRPr b="1"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Opći fuzzeri (za razne aplikacije)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Specijalizirani fuzzeri (za protokole, parsere, itd.)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In-process i out-of-process fuzzeri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Kontinuirani </a:t>
            </a:r>
            <a:r>
              <a:rPr i="1" lang="hr-HR"/>
              <a:t>fuzzing</a:t>
            </a:r>
            <a:r>
              <a:rPr lang="hr-HR"/>
              <a:t> sustavi (CI/CD integracija)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6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hr-HR"/>
              <a:t>Fuzzing</a:t>
            </a:r>
            <a:r>
              <a:rPr lang="hr-HR"/>
              <a:t> alati - pregled</a:t>
            </a:r>
            <a:endParaRPr/>
          </a:p>
        </p:txBody>
      </p:sp>
      <p:sp>
        <p:nvSpPr>
          <p:cNvPr id="240" name="Google Shape;240;p26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41" name="Google Shape;241;p26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7"/>
          <p:cNvSpPr txBox="1"/>
          <p:nvPr>
            <p:ph idx="2" type="body"/>
          </p:nvPr>
        </p:nvSpPr>
        <p:spPr>
          <a:xfrm>
            <a:off x="565500" y="1824450"/>
            <a:ext cx="4831800" cy="4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AFL (American Fuzzy Lop)</a:t>
            </a:r>
            <a:endParaRPr b="1"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Najpopularniji grey-box fuzzer</a:t>
            </a:r>
            <a:endParaRPr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Koristi genetske algoritme za generiranje ulaza</a:t>
            </a:r>
            <a:endParaRPr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Instrumentation-guided </a:t>
            </a:r>
            <a:r>
              <a:rPr i="1" lang="hr-HR"/>
              <a:t>fuzzing</a:t>
            </a:r>
            <a:endParaRPr i="1"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revolucionirao </a:t>
            </a:r>
            <a:r>
              <a:rPr i="1" lang="hr-HR"/>
              <a:t>fuzzing</a:t>
            </a:r>
            <a:r>
              <a:rPr lang="hr-HR"/>
              <a:t> tehnologiju</a:t>
            </a:r>
            <a:endParaRPr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AFL++ je moderne nadogradnja originalnog AFL-a</a:t>
            </a:r>
            <a:endParaRPr b="1"/>
          </a:p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libFuzzer</a:t>
            </a:r>
            <a:endParaRPr b="1"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In-process, coverage-guided fuzzer</a:t>
            </a:r>
            <a:endParaRPr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Integriran s LLVM kompajlerom</a:t>
            </a:r>
            <a:endParaRPr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Vrlo brz zbog izbjegavanja fork()</a:t>
            </a:r>
            <a:endParaRPr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Pogodan za jedinične testove</a:t>
            </a:r>
            <a:endParaRPr/>
          </a:p>
        </p:txBody>
      </p:sp>
      <p:sp>
        <p:nvSpPr>
          <p:cNvPr id="247" name="Google Shape;247;p27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hr-HR"/>
              <a:t>Fuzzing</a:t>
            </a:r>
            <a:r>
              <a:rPr lang="hr-HR"/>
              <a:t> alati - otvorenog koda</a:t>
            </a:r>
            <a:endParaRPr/>
          </a:p>
        </p:txBody>
      </p:sp>
      <p:sp>
        <p:nvSpPr>
          <p:cNvPr id="248" name="Google Shape;248;p27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49" name="Google Shape;249;p27"/>
          <p:cNvSpPr txBox="1"/>
          <p:nvPr>
            <p:ph idx="2" type="body"/>
          </p:nvPr>
        </p:nvSpPr>
        <p:spPr>
          <a:xfrm>
            <a:off x="5764950" y="1824450"/>
            <a:ext cx="48318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743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Honggfuzz</a:t>
            </a:r>
            <a:endParaRPr b="1"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Podržava više hardverskih feedback kanala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Efikasan na višejezgrenim sustavima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Podržava hardware-based feedback (Intel PT)</a:t>
            </a:r>
            <a:endParaRPr/>
          </a:p>
          <a:p>
            <a:pPr indent="-27432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Syzkaller:</a:t>
            </a:r>
            <a:endParaRPr b="1"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Specijaliziran za testiranje jezgre OS-a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Razvijen od Googlea</a:t>
            </a:r>
            <a:endParaRPr/>
          </a:p>
          <a:p>
            <a:pPr indent="-175259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Pronašao tisuće kritičnih ranjivosti u Linux kernelu</a:t>
            </a:r>
            <a:endParaRPr/>
          </a:p>
        </p:txBody>
      </p:sp>
      <p:sp>
        <p:nvSpPr>
          <p:cNvPr id="250" name="Google Shape;250;p27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8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hr-HR"/>
              <a:t>Fuzzing</a:t>
            </a:r>
            <a:r>
              <a:rPr lang="hr-HR"/>
              <a:t> alati - AFL</a:t>
            </a:r>
            <a:endParaRPr/>
          </a:p>
        </p:txBody>
      </p:sp>
      <p:sp>
        <p:nvSpPr>
          <p:cNvPr id="256" name="Google Shape;256;p28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pic>
        <p:nvPicPr>
          <p:cNvPr id="257" name="Google Shape;25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500" y="1587672"/>
            <a:ext cx="7864373" cy="4965529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28"/>
          <p:cNvSpPr txBox="1"/>
          <p:nvPr/>
        </p:nvSpPr>
        <p:spPr>
          <a:xfrm>
            <a:off x="8619900" y="1628075"/>
            <a:ext cx="3076200" cy="47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700"/>
              <a:t>Primjer fuzziranja programa koristeći AFL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700"/>
              <a:t>Možemo primjetiti metrike poput: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-HR" sz="1700"/>
              <a:t>vrijeme od pokretanja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-HR" sz="1700"/>
              <a:t>vrijeme od zadnjeg </a:t>
            </a:r>
            <a:r>
              <a:rPr lang="hr-HR" sz="1700"/>
              <a:t>pada</a:t>
            </a:r>
            <a:r>
              <a:rPr i="1" lang="hr-HR" sz="1700"/>
              <a:t> </a:t>
            </a:r>
            <a:r>
              <a:rPr lang="hr-HR" sz="1700"/>
              <a:t>sustava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-HR" sz="1700"/>
              <a:t>koliko putova je otkriveno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-HR" sz="1700"/>
              <a:t>koliko unikatnih padova je detektirano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-HR" sz="1700"/>
              <a:t>ukupno padova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hr-HR" sz="1700"/>
              <a:t>trenutno stanje (koji skup testova/podataka se vrti)</a:t>
            </a:r>
            <a:endParaRPr sz="1700"/>
          </a:p>
        </p:txBody>
      </p:sp>
      <p:cxnSp>
        <p:nvCxnSpPr>
          <p:cNvPr id="259" name="Google Shape;259;p28"/>
          <p:cNvCxnSpPr/>
          <p:nvPr/>
        </p:nvCxnSpPr>
        <p:spPr>
          <a:xfrm rot="10800000">
            <a:off x="5174025" y="2419825"/>
            <a:ext cx="3691200" cy="9144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0" name="Google Shape;260;p28"/>
          <p:cNvCxnSpPr/>
          <p:nvPr/>
        </p:nvCxnSpPr>
        <p:spPr>
          <a:xfrm rot="10800000">
            <a:off x="5140675" y="2765550"/>
            <a:ext cx="3713400" cy="8586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1" name="Google Shape;261;p28"/>
          <p:cNvCxnSpPr/>
          <p:nvPr/>
        </p:nvCxnSpPr>
        <p:spPr>
          <a:xfrm rot="10800000">
            <a:off x="7605275" y="2676425"/>
            <a:ext cx="1271100" cy="1728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2" name="Google Shape;262;p28"/>
          <p:cNvCxnSpPr/>
          <p:nvPr/>
        </p:nvCxnSpPr>
        <p:spPr>
          <a:xfrm rot="10800000">
            <a:off x="7192375" y="4293275"/>
            <a:ext cx="1661700" cy="858600"/>
          </a:xfrm>
          <a:prstGeom prst="straightConnector1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p28"/>
          <p:cNvCxnSpPr/>
          <p:nvPr/>
        </p:nvCxnSpPr>
        <p:spPr>
          <a:xfrm rot="10800000">
            <a:off x="2754225" y="3925250"/>
            <a:ext cx="6111000" cy="1505400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p28"/>
          <p:cNvCxnSpPr/>
          <p:nvPr/>
        </p:nvCxnSpPr>
        <p:spPr>
          <a:xfrm flipH="1">
            <a:off x="8876425" y="4248625"/>
            <a:ext cx="11100" cy="312300"/>
          </a:xfrm>
          <a:prstGeom prst="straightConnector1">
            <a:avLst/>
          </a:prstGeom>
          <a:noFill/>
          <a:ln cap="flat" cmpd="sng" w="28575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8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idx="2" type="body"/>
          </p:nvPr>
        </p:nvSpPr>
        <p:spPr>
          <a:xfrm>
            <a:off x="565500" y="1824450"/>
            <a:ext cx="10398900" cy="4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80"/>
              <a:buFont typeface="Arial"/>
              <a:buChar char="•"/>
            </a:pPr>
            <a:r>
              <a:rPr lang="hr-HR" sz="2380"/>
              <a:t>Pitanja za ispite</a:t>
            </a:r>
            <a:endParaRPr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Motivacija</a:t>
            </a:r>
            <a:endParaRPr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Uvod u </a:t>
            </a:r>
            <a:r>
              <a:rPr i="1" lang="hr-HR" sz="2380"/>
              <a:t>fuzzing</a:t>
            </a:r>
            <a:endParaRPr i="1"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Vrste </a:t>
            </a:r>
            <a:r>
              <a:rPr i="1" lang="hr-HR" sz="2380"/>
              <a:t>fuzzinga</a:t>
            </a:r>
            <a:endParaRPr sz="194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i="1" lang="hr-HR" sz="2380"/>
              <a:t>Fuzzing</a:t>
            </a:r>
            <a:r>
              <a:rPr lang="hr-HR" sz="2380"/>
              <a:t> alati</a:t>
            </a:r>
            <a:endParaRPr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Primjeri </a:t>
            </a:r>
            <a:r>
              <a:rPr i="1" lang="hr-HR" sz="2380"/>
              <a:t>fuzzinga</a:t>
            </a:r>
            <a:endParaRPr i="1"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Izazovi </a:t>
            </a:r>
            <a:r>
              <a:rPr i="1" lang="hr-HR" sz="2380"/>
              <a:t>fuzzinga</a:t>
            </a:r>
            <a:endParaRPr i="1"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Zaključak</a:t>
            </a:r>
            <a:endParaRPr sz="2380"/>
          </a:p>
          <a:p>
            <a:pPr indent="-26543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380"/>
              <a:buChar char="•"/>
            </a:pPr>
            <a:r>
              <a:rPr lang="hr-HR" sz="2380"/>
              <a:t>Literatura</a:t>
            </a:r>
            <a:endParaRPr sz="2380"/>
          </a:p>
          <a:p>
            <a:pPr indent="-114300" lvl="0" marL="342900" rtl="0" algn="l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80"/>
              <a:buFont typeface="Arial"/>
              <a:buNone/>
            </a:pPr>
            <a:r>
              <a:t/>
            </a:r>
            <a:endParaRPr sz="1979"/>
          </a:p>
        </p:txBody>
      </p:sp>
      <p:sp>
        <p:nvSpPr>
          <p:cNvPr id="76" name="Google Shape;76;p11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Pregled predavanja</a:t>
            </a:r>
            <a:endParaRPr/>
          </a:p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78" name="Google Shape;78;p11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9"/>
          <p:cNvSpPr txBox="1"/>
          <p:nvPr>
            <p:ph idx="2" type="body"/>
          </p:nvPr>
        </p:nvSpPr>
        <p:spPr>
          <a:xfrm>
            <a:off x="565500" y="1824450"/>
            <a:ext cx="4831800" cy="4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9146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Komercijalni alati</a:t>
            </a:r>
            <a:endParaRPr b="1"/>
          </a:p>
          <a:p>
            <a:pPr indent="-18859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Peach Fuzzer</a:t>
            </a:r>
            <a:endParaRPr b="1"/>
          </a:p>
          <a:p>
            <a:pPr indent="-194309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Profesionalni framework</a:t>
            </a:r>
            <a:endParaRPr/>
          </a:p>
          <a:p>
            <a:pPr indent="-194309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Podržava složene protokole i formate</a:t>
            </a:r>
            <a:endParaRPr/>
          </a:p>
          <a:p>
            <a:pPr indent="-194309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Koristi se u enterprise okruženjima</a:t>
            </a:r>
            <a:endParaRPr/>
          </a:p>
          <a:p>
            <a:pPr indent="-18859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Defensics (Synopsys):</a:t>
            </a:r>
            <a:endParaRPr b="1"/>
          </a:p>
          <a:p>
            <a:pPr indent="-194309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Specijaliziran za testiranje mrežnih protokola</a:t>
            </a:r>
            <a:endParaRPr/>
          </a:p>
          <a:p>
            <a:pPr indent="-194309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Ekstenzivna biblioteka gotovih testnih slučajeva</a:t>
            </a:r>
            <a:endParaRPr/>
          </a:p>
          <a:p>
            <a:pPr indent="-194309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Fokus na sigurnost industrijskih sustava</a:t>
            </a:r>
            <a:endParaRPr/>
          </a:p>
        </p:txBody>
      </p:sp>
      <p:sp>
        <p:nvSpPr>
          <p:cNvPr id="271" name="Google Shape;271;p29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i="1" lang="hr-HR"/>
              <a:t>Fuzzing</a:t>
            </a:r>
            <a:r>
              <a:rPr lang="hr-HR"/>
              <a:t> alati - komercijalni i cloud</a:t>
            </a:r>
            <a:endParaRPr/>
          </a:p>
        </p:txBody>
      </p:sp>
      <p:sp>
        <p:nvSpPr>
          <p:cNvPr id="272" name="Google Shape;272;p29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73" name="Google Shape;273;p29"/>
          <p:cNvSpPr txBox="1"/>
          <p:nvPr>
            <p:ph idx="2" type="body"/>
          </p:nvPr>
        </p:nvSpPr>
        <p:spPr>
          <a:xfrm>
            <a:off x="5764950" y="1824450"/>
            <a:ext cx="4831800" cy="45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10000"/>
          </a:bodyPr>
          <a:lstStyle/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Cloud </a:t>
            </a:r>
            <a:r>
              <a:rPr b="1" i="1" lang="hr-HR"/>
              <a:t>fuzzing</a:t>
            </a:r>
            <a:r>
              <a:rPr b="1" lang="hr-HR"/>
              <a:t> platforme</a:t>
            </a:r>
            <a:endParaRPr b="1"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Google OSS-Fuzz</a:t>
            </a:r>
            <a:endParaRPr b="1"/>
          </a:p>
          <a:p>
            <a:pPr indent="-171450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Kontinuirani </a:t>
            </a:r>
            <a:r>
              <a:rPr i="1" lang="hr-HR"/>
              <a:t>fuzzing</a:t>
            </a:r>
            <a:r>
              <a:rPr lang="hr-HR"/>
              <a:t> projekt za open-source projekte</a:t>
            </a:r>
            <a:endParaRPr/>
          </a:p>
          <a:p>
            <a:pPr indent="-171450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otkrio preko 16,000 bugova u brojnim projektima</a:t>
            </a:r>
            <a:endParaRPr/>
          </a:p>
          <a:p>
            <a:pPr indent="-171450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Besplatno dostupan za open-source projekte</a:t>
            </a:r>
            <a:endParaRPr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Google ClusterFuzz</a:t>
            </a:r>
            <a:endParaRPr b="1"/>
          </a:p>
          <a:p>
            <a:pPr indent="-171450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Distribuirana infrastruktura za skalabilni </a:t>
            </a:r>
            <a:r>
              <a:rPr i="1" lang="hr-HR"/>
              <a:t>fuzzing</a:t>
            </a:r>
            <a:endParaRPr i="1"/>
          </a:p>
          <a:p>
            <a:pPr indent="-171450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Automatizira cijeli proces pronalaska, reprodukcije i praćenja bugova</a:t>
            </a:r>
            <a:endParaRPr/>
          </a:p>
          <a:p>
            <a:pPr indent="-161925" lvl="1" marL="569912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Microsoft Security Risk Detection:</a:t>
            </a:r>
            <a:endParaRPr b="1"/>
          </a:p>
          <a:p>
            <a:pPr indent="-171450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Cloud-bazirani white-box </a:t>
            </a:r>
            <a:r>
              <a:rPr i="1" lang="hr-HR"/>
              <a:t>fuzzing</a:t>
            </a:r>
            <a:r>
              <a:rPr lang="hr-HR"/>
              <a:t> servis</a:t>
            </a:r>
            <a:endParaRPr/>
          </a:p>
          <a:p>
            <a:pPr indent="-171450" lvl="2" marL="801687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Kombinira simboličko izvršavanje i </a:t>
            </a:r>
            <a:r>
              <a:rPr i="1" lang="hr-HR"/>
              <a:t>fuzzing</a:t>
            </a:r>
            <a:endParaRPr i="1"/>
          </a:p>
        </p:txBody>
      </p:sp>
      <p:sp>
        <p:nvSpPr>
          <p:cNvPr id="274" name="Google Shape;274;p29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0"/>
          <p:cNvSpPr txBox="1"/>
          <p:nvPr>
            <p:ph idx="2" type="body"/>
          </p:nvPr>
        </p:nvSpPr>
        <p:spPr>
          <a:xfrm>
            <a:off x="565500" y="1824450"/>
            <a:ext cx="10398900" cy="4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Google Project Zero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Elite tim sigurnosnih istraživača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Koriste </a:t>
            </a:r>
            <a:r>
              <a:rPr i="1" lang="hr-HR"/>
              <a:t>fuzzing</a:t>
            </a:r>
            <a:r>
              <a:rPr lang="hr-HR"/>
              <a:t> za pronalazak zero-day ranjivosti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Otkrili tisuće sigurnosnih propusta u kritičnom softveru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jedan od najuspješnijih primjera primjene </a:t>
            </a:r>
            <a:r>
              <a:rPr i="1" lang="hr-HR"/>
              <a:t>fuzzinga</a:t>
            </a:r>
            <a:endParaRPr i="1"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Microsoft Security Development Lifecycle (SDL)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i="1" lang="hr-HR"/>
              <a:t>Fuzzing</a:t>
            </a:r>
            <a:r>
              <a:rPr lang="hr-HR"/>
              <a:t> kao obavezni dio razvoja softvera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Implementirano za sve Microsoft proizvode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Značajno smanjenje sigurnosnih incidenata</a:t>
            </a:r>
            <a:endParaRPr/>
          </a:p>
        </p:txBody>
      </p:sp>
      <p:sp>
        <p:nvSpPr>
          <p:cNvPr id="280" name="Google Shape;280;p30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Primjeri </a:t>
            </a:r>
            <a:r>
              <a:rPr i="1" lang="hr-HR"/>
              <a:t>fuzzinga</a:t>
            </a:r>
            <a:r>
              <a:rPr lang="hr-HR"/>
              <a:t> - uspješne primjene</a:t>
            </a:r>
            <a:endParaRPr/>
          </a:p>
        </p:txBody>
      </p:sp>
      <p:sp>
        <p:nvSpPr>
          <p:cNvPr id="281" name="Google Shape;281;p30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 txBox="1"/>
          <p:nvPr>
            <p:ph idx="2" type="body"/>
          </p:nvPr>
        </p:nvSpPr>
        <p:spPr>
          <a:xfrm>
            <a:off x="565500" y="1824450"/>
            <a:ext cx="10398900" cy="48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Apple Security Bounty program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Nagrade za pronalazak ranjivosti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Fokus na </a:t>
            </a:r>
            <a:r>
              <a:rPr i="1" lang="hr-HR"/>
              <a:t>fuzzing</a:t>
            </a:r>
            <a:r>
              <a:rPr lang="hr-HR"/>
              <a:t> testiranje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Poboljšava sigurnost iOS i macOS platformi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Uspješni open-source projekti</a:t>
            </a:r>
            <a:endParaRPr b="1"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Chrome Browser - ClusterFuzz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OpenSSL - nakon Heartbleed-a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Linux kernel - Syzkaller</a:t>
            </a:r>
            <a:endParaRPr/>
          </a:p>
          <a:p>
            <a:pPr indent="-22860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Firefox - ContinuousFuzzing program</a:t>
            </a:r>
            <a:endParaRPr/>
          </a:p>
        </p:txBody>
      </p:sp>
      <p:sp>
        <p:nvSpPr>
          <p:cNvPr id="288" name="Google Shape;288;p31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Primjeri </a:t>
            </a:r>
            <a:r>
              <a:rPr i="1" lang="hr-HR"/>
              <a:t>fuzzinga</a:t>
            </a:r>
            <a:r>
              <a:rPr lang="hr-HR"/>
              <a:t> - uspješne primjene</a:t>
            </a:r>
            <a:endParaRPr/>
          </a:p>
        </p:txBody>
      </p:sp>
      <p:sp>
        <p:nvSpPr>
          <p:cNvPr id="289" name="Google Shape;289;p31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2"/>
          <p:cNvSpPr txBox="1"/>
          <p:nvPr>
            <p:ph idx="2" type="body"/>
          </p:nvPr>
        </p:nvSpPr>
        <p:spPr>
          <a:xfrm>
            <a:off x="565500" y="1824450"/>
            <a:ext cx="103989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Logička ograničenja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Teško otkrivanje složenih logičkih grešaka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Nemogućnost verificiranja poslovne logike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i="1" lang="hr-HR"/>
              <a:t>fuzzing</a:t>
            </a:r>
            <a:r>
              <a:rPr lang="hr-HR"/>
              <a:t> nije prikladan za pronalazak semantičkih grešaka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Ograničenja u validaciji ispravnosti funkcioniranja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Dubinske barijere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checksum provjere i kompleksni preduvjeti značajno otežavaju </a:t>
            </a:r>
            <a:r>
              <a:rPr i="1" lang="hr-HR"/>
              <a:t>fuzzing</a:t>
            </a:r>
            <a:endParaRPr i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Format-specifična ograničenja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Magic bytes i složene strukture formata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Višefazne autentikacije i autorizacije</a:t>
            </a:r>
            <a:endParaRPr/>
          </a:p>
        </p:txBody>
      </p:sp>
      <p:sp>
        <p:nvSpPr>
          <p:cNvPr id="296" name="Google Shape;296;p32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Izazovi </a:t>
            </a:r>
            <a:r>
              <a:rPr i="1" lang="hr-HR"/>
              <a:t>fuzzinga</a:t>
            </a:r>
            <a:r>
              <a:rPr lang="hr-HR"/>
              <a:t> - ograničenja pristupa</a:t>
            </a:r>
            <a:endParaRPr/>
          </a:p>
        </p:txBody>
      </p:sp>
      <p:sp>
        <p:nvSpPr>
          <p:cNvPr id="297" name="Google Shape;297;p32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298" name="Google Shape;298;p32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/>
          <p:nvPr>
            <p:ph idx="2" type="body"/>
          </p:nvPr>
        </p:nvSpPr>
        <p:spPr>
          <a:xfrm>
            <a:off x="565500" y="1824450"/>
            <a:ext cx="103989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Strukturni izazovi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Nelinearni programski tokovi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Velike aplikacije s kompleksnim arhitekturama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Virtualizirani i skriveni slojevi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Distribuirane aplikacije i mikroservisi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Izazovi praćenja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Teško praćenje pokrivenosti koda u nekim okruženjima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JIT kompilacija i dinamički generirani kod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Interpretirni jezici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Hardverske komponente</a:t>
            </a:r>
            <a:endParaRPr/>
          </a:p>
        </p:txBody>
      </p:sp>
      <p:sp>
        <p:nvSpPr>
          <p:cNvPr id="304" name="Google Shape;304;p33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Izazovi </a:t>
            </a:r>
            <a:r>
              <a:rPr i="1" lang="hr-HR"/>
              <a:t>fuzzinga</a:t>
            </a:r>
            <a:r>
              <a:rPr lang="hr-HR"/>
              <a:t> - ograničenja pristupa</a:t>
            </a:r>
            <a:endParaRPr/>
          </a:p>
        </p:txBody>
      </p:sp>
      <p:sp>
        <p:nvSpPr>
          <p:cNvPr id="305" name="Google Shape;305;p33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06" name="Google Shape;306;p33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4"/>
          <p:cNvSpPr txBox="1"/>
          <p:nvPr>
            <p:ph idx="2" type="body"/>
          </p:nvPr>
        </p:nvSpPr>
        <p:spPr>
          <a:xfrm>
            <a:off x="565500" y="1824450"/>
            <a:ext cx="103989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Organizacijski izazovi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Integracija </a:t>
            </a:r>
            <a:r>
              <a:rPr i="1" lang="hr-HR"/>
              <a:t>fuzzinga</a:t>
            </a:r>
            <a:r>
              <a:rPr lang="hr-HR"/>
              <a:t> u postojeće razvojne procese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Budžetiranje i resursi za sigurnosno testiranje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Educiranje razvijača o </a:t>
            </a:r>
            <a:r>
              <a:rPr i="1" lang="hr-HR"/>
              <a:t>fuzzing</a:t>
            </a:r>
            <a:r>
              <a:rPr lang="hr-HR"/>
              <a:t> tehnikama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Mjerenje povrata investicije (ROI) za </a:t>
            </a:r>
            <a:r>
              <a:rPr i="1" lang="hr-HR"/>
              <a:t>fuzzing</a:t>
            </a:r>
            <a:endParaRPr i="1"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Vremenski okvir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Balansiranje između vremena razvoja i vremena testiranja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Određivanje optimalnog trajanja </a:t>
            </a:r>
            <a:r>
              <a:rPr i="1" lang="hr-HR"/>
              <a:t>fuzzing</a:t>
            </a:r>
            <a:r>
              <a:rPr lang="hr-HR"/>
              <a:t> kampanje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Godefroid (2020) navodi "problem određivanja kada prestati s </a:t>
            </a:r>
            <a:r>
              <a:rPr i="1" lang="hr-HR"/>
              <a:t>fuzzingom</a:t>
            </a:r>
            <a:r>
              <a:rPr lang="hr-HR"/>
              <a:t>"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Strategije za brzu identifikaciju visoko-vrijednih ranjivosti</a:t>
            </a:r>
            <a:endParaRPr/>
          </a:p>
        </p:txBody>
      </p:sp>
      <p:sp>
        <p:nvSpPr>
          <p:cNvPr id="312" name="Google Shape;312;p34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Izazovi </a:t>
            </a:r>
            <a:r>
              <a:rPr i="1" lang="hr-HR"/>
              <a:t>fuzzinga</a:t>
            </a:r>
            <a:r>
              <a:rPr lang="hr-HR"/>
              <a:t> - praktična primjena</a:t>
            </a:r>
            <a:endParaRPr/>
          </a:p>
        </p:txBody>
      </p:sp>
      <p:sp>
        <p:nvSpPr>
          <p:cNvPr id="313" name="Google Shape;313;p34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14" name="Google Shape;314;p34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5"/>
          <p:cNvSpPr txBox="1"/>
          <p:nvPr>
            <p:ph idx="2" type="body"/>
          </p:nvPr>
        </p:nvSpPr>
        <p:spPr>
          <a:xfrm>
            <a:off x="565500" y="1824450"/>
            <a:ext cx="10398900" cy="47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Regulatorni aspekti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Usklađenost s industrijskim standardima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Regulatorni zahtjevi za sigurnosno testiranje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Dokumentiranje procesa za certifikaciju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Pravna odgovornost za neotkrivene ranjivosti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</a:pPr>
            <a:r>
              <a:rPr b="1" lang="hr-HR"/>
              <a:t>Zakonska ograničenja</a:t>
            </a:r>
            <a:endParaRPr b="1"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Etičke i pravne granice testiranja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Testiranje sustava trećih strana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Odgovornost i transparentnost u otkrivanju ranjivosti</a:t>
            </a:r>
            <a:endParaRPr/>
          </a:p>
          <a:p>
            <a:pPr indent="-228600" lvl="1" marL="56991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/>
              <a:t>Usklađenost s GDPR-om i drugim propisima o privatnosti</a:t>
            </a:r>
            <a:endParaRPr/>
          </a:p>
        </p:txBody>
      </p:sp>
      <p:sp>
        <p:nvSpPr>
          <p:cNvPr id="320" name="Google Shape;320;p35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Izazovi </a:t>
            </a:r>
            <a:r>
              <a:rPr i="1" lang="hr-HR"/>
              <a:t>fuzzinga</a:t>
            </a:r>
            <a:r>
              <a:rPr lang="hr-HR"/>
              <a:t> - praktična primjena</a:t>
            </a:r>
            <a:endParaRPr/>
          </a:p>
        </p:txBody>
      </p:sp>
      <p:sp>
        <p:nvSpPr>
          <p:cNvPr id="321" name="Google Shape;321;p35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22" name="Google Shape;322;p35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6"/>
          <p:cNvSpPr txBox="1"/>
          <p:nvPr>
            <p:ph idx="2" type="body"/>
          </p:nvPr>
        </p:nvSpPr>
        <p:spPr>
          <a:xfrm>
            <a:off x="565500" y="1824450"/>
            <a:ext cx="10398900" cy="42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hr-HR"/>
              <a:t>Automatizirajući pronalazak ranjivosti, </a:t>
            </a:r>
            <a:r>
              <a:rPr i="1" lang="hr-HR"/>
              <a:t>fuzzing </a:t>
            </a:r>
            <a:r>
              <a:rPr lang="hr-HR"/>
              <a:t>uvelike pridonosi sigurnosti i stabilnosti programa kojima se svakodnevno služimo</a:t>
            </a:r>
            <a:endParaRPr/>
          </a:p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Još dugo godina će ostati jedna od </a:t>
            </a:r>
            <a:r>
              <a:rPr lang="hr-HR"/>
              <a:t>dominantnih</a:t>
            </a:r>
            <a:r>
              <a:rPr lang="hr-HR"/>
              <a:t> tehnika testiranja programa zbog automatizacije te pokrivenosti svih slučajeva</a:t>
            </a:r>
            <a:endParaRPr/>
          </a:p>
          <a:p>
            <a:pPr indent="-29146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Smatram da će u budućnosti </a:t>
            </a:r>
            <a:r>
              <a:rPr i="1" lang="hr-HR"/>
              <a:t>fuzzing</a:t>
            </a:r>
            <a:r>
              <a:rPr lang="hr-HR"/>
              <a:t> biti više integriran sa DevSecOps procesima te da će se uz razvoj kako strojnog učenja tako i LLM-ova </a:t>
            </a:r>
            <a:r>
              <a:rPr i="1" lang="hr-HR"/>
              <a:t>fuzzing</a:t>
            </a:r>
            <a:r>
              <a:rPr lang="hr-HR"/>
              <a:t> još više unaprijediti</a:t>
            </a:r>
            <a:endParaRPr/>
          </a:p>
        </p:txBody>
      </p:sp>
      <p:sp>
        <p:nvSpPr>
          <p:cNvPr id="328" name="Google Shape;328;p36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Zaključak</a:t>
            </a:r>
            <a:endParaRPr/>
          </a:p>
        </p:txBody>
      </p:sp>
      <p:sp>
        <p:nvSpPr>
          <p:cNvPr id="329" name="Google Shape;329;p36"/>
          <p:cNvSpPr txBox="1"/>
          <p:nvPr>
            <p:ph idx="12" type="sldNum"/>
          </p:nvPr>
        </p:nvSpPr>
        <p:spPr>
          <a:xfrm>
            <a:off x="10964470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30" name="Google Shape;330;p36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7"/>
          <p:cNvSpPr txBox="1"/>
          <p:nvPr>
            <p:ph idx="2" type="body"/>
          </p:nvPr>
        </p:nvSpPr>
        <p:spPr>
          <a:xfrm>
            <a:off x="565500" y="1824450"/>
            <a:ext cx="103989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Chen, Chen, et al. "A systematic review of fuzzing techniques." Computers &amp; Security 75 (2018): 118-137.</a:t>
            </a:r>
            <a:endParaRPr/>
          </a:p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Godefroid, Patrice. "Fuzzing: Hack, art, and science." Communications of the ACM 63.2 (2020): 70-76.</a:t>
            </a:r>
            <a:endParaRPr/>
          </a:p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Zhu, Xiaogang, et al. "Fuzzing: a survey for roadmap." ACM Computing Surveys (CSUR) 54.11s (2022): 1-36.</a:t>
            </a:r>
            <a:endParaRPr/>
          </a:p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Manès, Valentin J.M., et al. "The art, science, and engineering of fuzzing: A survey." IEEE Transactions on Software Engineering 47.11 (2019): 2312-2331.</a:t>
            </a:r>
            <a:endParaRPr/>
          </a:p>
          <a:p>
            <a:pPr indent="-257175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Liang, Hongliang, et al. "Fuzzing: State of the art." IEEE Transactions on Reliability 67.3 (2018): 1199-1218.</a:t>
            </a:r>
            <a:endParaRPr/>
          </a:p>
        </p:txBody>
      </p:sp>
      <p:sp>
        <p:nvSpPr>
          <p:cNvPr id="336" name="Google Shape;336;p37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Literatura</a:t>
            </a:r>
            <a:endParaRPr/>
          </a:p>
        </p:txBody>
      </p:sp>
      <p:sp>
        <p:nvSpPr>
          <p:cNvPr id="337" name="Google Shape;337;p37"/>
          <p:cNvSpPr txBox="1"/>
          <p:nvPr>
            <p:ph idx="12" type="sldNum"/>
          </p:nvPr>
        </p:nvSpPr>
        <p:spPr>
          <a:xfrm>
            <a:off x="10964395" y="633285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38" name="Google Shape;338;p37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8"/>
          <p:cNvSpPr txBox="1"/>
          <p:nvPr>
            <p:ph idx="2" type="body"/>
          </p:nvPr>
        </p:nvSpPr>
        <p:spPr>
          <a:xfrm>
            <a:off x="565509" y="1844450"/>
            <a:ext cx="10398900" cy="39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0850" lvl="0" marL="342900" rtl="0" algn="l">
              <a:spcBef>
                <a:spcPts val="0"/>
              </a:spcBef>
              <a:spcAft>
                <a:spcPts val="0"/>
              </a:spcAft>
              <a:buSzPts val="5300"/>
              <a:buChar char="•"/>
            </a:pPr>
            <a:r>
              <a:rPr lang="hr-HR" sz="2800">
                <a:solidFill>
                  <a:srgbClr val="000000"/>
                </a:solidFill>
              </a:rPr>
              <a:t>Zeller, Andreas and Gopinath, Rahul and Böhme, Marcel and Fraser, Gordon and Holler, Christian (2019) The Fuzzing Book</a:t>
            </a:r>
            <a:endParaRPr sz="2800">
              <a:solidFill>
                <a:srgbClr val="000000"/>
              </a:solidFill>
            </a:endParaRPr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lang="hr-HR">
                <a:solidFill>
                  <a:srgbClr val="000000"/>
                </a:solidFill>
              </a:rPr>
              <a:t>alt: </a:t>
            </a:r>
            <a:r>
              <a:rPr lang="hr-HR" u="sng">
                <a:solidFill>
                  <a:schemeClr val="hlink"/>
                </a:solidFill>
                <a:hlinkClick r:id="rId3"/>
              </a:rPr>
              <a:t>https://www.fuzzingbook.org/</a:t>
            </a:r>
            <a:endParaRPr sz="2800">
              <a:solidFill>
                <a:srgbClr val="000000"/>
              </a:solidFill>
            </a:endParaRPr>
          </a:p>
          <a:p>
            <a:pPr indent="-450850" lvl="0" marL="342900" rtl="0" algn="l">
              <a:spcBef>
                <a:spcPts val="0"/>
              </a:spcBef>
              <a:spcAft>
                <a:spcPts val="0"/>
              </a:spcAft>
              <a:buSzPts val="5300"/>
              <a:buChar char="•"/>
            </a:pPr>
            <a:r>
              <a:rPr lang="hr-HR" sz="2800">
                <a:solidFill>
                  <a:srgbClr val="000000"/>
                </a:solidFill>
              </a:rPr>
              <a:t>AFL++:</a:t>
            </a:r>
            <a:r>
              <a:rPr lang="hr-HR" sz="2800">
                <a:solidFill>
                  <a:srgbClr val="000000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hr-HR" sz="2800" u="sng">
                <a:solidFill>
                  <a:schemeClr val="hlink"/>
                </a:solidFill>
                <a:hlinkClick r:id="rId5"/>
              </a:rPr>
              <a:t>https://github.com/AFLplusplus/AFLplusplus</a:t>
            </a:r>
            <a:endParaRPr sz="2800" u="sng">
              <a:solidFill>
                <a:schemeClr val="hlink"/>
              </a:solidFill>
            </a:endParaRPr>
          </a:p>
          <a:p>
            <a:pPr indent="-450850" lvl="0" marL="342900" rtl="0" algn="l">
              <a:spcBef>
                <a:spcPts val="0"/>
              </a:spcBef>
              <a:spcAft>
                <a:spcPts val="0"/>
              </a:spcAft>
              <a:buSzPts val="5300"/>
              <a:buChar char="•"/>
            </a:pPr>
            <a:r>
              <a:rPr lang="hr-HR" sz="2800">
                <a:solidFill>
                  <a:srgbClr val="000000"/>
                </a:solidFill>
              </a:rPr>
              <a:t>libFuzzer:</a:t>
            </a:r>
            <a:r>
              <a:rPr lang="hr-HR" sz="2800">
                <a:solidFill>
                  <a:srgbClr val="000000"/>
                </a:solidFill>
                <a:uFill>
                  <a:noFill/>
                </a:u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hr-HR" sz="2800" u="sng">
                <a:solidFill>
                  <a:schemeClr val="hlink"/>
                </a:solidFill>
                <a:hlinkClick r:id="rId7"/>
              </a:rPr>
              <a:t>https://llvm.org/docs/LibFuzzer.html</a:t>
            </a:r>
            <a:endParaRPr sz="2800" u="sng">
              <a:solidFill>
                <a:schemeClr val="hlink"/>
              </a:solidFill>
            </a:endParaRPr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8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Dodatna literatura</a:t>
            </a:r>
            <a:endParaRPr/>
          </a:p>
        </p:txBody>
      </p:sp>
      <p:sp>
        <p:nvSpPr>
          <p:cNvPr id="345" name="Google Shape;345;p38"/>
          <p:cNvSpPr txBox="1"/>
          <p:nvPr>
            <p:ph idx="12" type="sldNum"/>
          </p:nvPr>
        </p:nvSpPr>
        <p:spPr>
          <a:xfrm>
            <a:off x="10964470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346" name="Google Shape;346;p38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2"/>
          <p:cNvSpPr txBox="1"/>
          <p:nvPr>
            <p:ph idx="2" type="body"/>
          </p:nvPr>
        </p:nvSpPr>
        <p:spPr>
          <a:xfrm>
            <a:off x="565500" y="1824450"/>
            <a:ext cx="103989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r-HR" sz="2400"/>
              <a:t>Objasnite razliku između black-box, white-box i grey-box </a:t>
            </a:r>
            <a:r>
              <a:rPr i="1" lang="hr-HR" sz="2400"/>
              <a:t>fuzzing</a:t>
            </a:r>
            <a:r>
              <a:rPr lang="hr-HR" sz="2400"/>
              <a:t> pristupa.</a:t>
            </a:r>
            <a:endParaRPr sz="2400"/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r-HR" sz="2400"/>
              <a:t>Navedite i opišite najmanje tri vrste tehnika generiranja ulaznih podataka u </a:t>
            </a:r>
            <a:r>
              <a:rPr i="1" lang="hr-HR" sz="2400"/>
              <a:t>fuzzingu</a:t>
            </a:r>
            <a:r>
              <a:rPr lang="hr-HR" sz="2400"/>
              <a:t>.</a:t>
            </a:r>
            <a:endParaRPr sz="2400"/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r-HR" sz="2400"/>
              <a:t>Navedite barem 2 uspješna primjera korištenja </a:t>
            </a:r>
            <a:r>
              <a:rPr i="1" lang="hr-HR" sz="2400"/>
              <a:t>fuzzinga</a:t>
            </a:r>
            <a:r>
              <a:rPr lang="hr-HR" sz="2400"/>
              <a:t> u industriji te ih ukratko opišite</a:t>
            </a:r>
            <a:endParaRPr sz="2400"/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r-HR" sz="2400"/>
              <a:t>Opišite glavne izazove moderne </a:t>
            </a:r>
            <a:r>
              <a:rPr i="1" lang="hr-HR" sz="2400"/>
              <a:t>fuzzing</a:t>
            </a:r>
            <a:r>
              <a:rPr lang="hr-HR" sz="2400"/>
              <a:t> metodologije i kako se adresiraju.</a:t>
            </a:r>
            <a:endParaRPr sz="2400"/>
          </a:p>
          <a:p>
            <a:pPr indent="-2667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hr-HR" sz="2400"/>
              <a:t>Navedite najmanje tri popularna </a:t>
            </a:r>
            <a:r>
              <a:rPr i="1" lang="hr-HR" sz="2400"/>
              <a:t>fuzzing</a:t>
            </a:r>
            <a:r>
              <a:rPr lang="hr-HR" sz="2400"/>
              <a:t> alata te im opišite svrhu tj. domenu u kojoj se koriste</a:t>
            </a:r>
            <a:endParaRPr sz="2400"/>
          </a:p>
        </p:txBody>
      </p:sp>
      <p:sp>
        <p:nvSpPr>
          <p:cNvPr id="84" name="Google Shape;84;p12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Pitanja za ispite</a:t>
            </a:r>
            <a:endParaRPr/>
          </a:p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10964470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86" name="Google Shape;86;p12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/>
          <p:nvPr>
            <p:ph idx="1" type="body"/>
          </p:nvPr>
        </p:nvSpPr>
        <p:spPr>
          <a:xfrm>
            <a:off x="2946044" y="2995430"/>
            <a:ext cx="8804637" cy="21735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0"/>
              <a:buNone/>
            </a:pPr>
            <a:r>
              <a:rPr lang="hr-HR"/>
              <a:t>Hvala!</a:t>
            </a:r>
            <a:endParaRPr/>
          </a:p>
        </p:txBody>
      </p:sp>
      <p:sp>
        <p:nvSpPr>
          <p:cNvPr id="352" name="Google Shape;352;p39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3"/>
          <p:cNvSpPr txBox="1"/>
          <p:nvPr>
            <p:ph idx="2" type="body"/>
          </p:nvPr>
        </p:nvSpPr>
        <p:spPr>
          <a:xfrm>
            <a:off x="565500" y="1824450"/>
            <a:ext cx="10398900" cy="47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hr-HR" sz="2800"/>
              <a:t>Problem sigurnosti softvera</a:t>
            </a:r>
            <a:endParaRPr b="1" sz="28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Sigurnosni propusti u softveru uzrokuju milijarde dolara štete godišnje</a:t>
            </a:r>
            <a:endParaRPr sz="26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Tradicionalno testiranje često propušta rubne slučajeve i neočekivane ulaze</a:t>
            </a:r>
            <a:endParaRPr sz="26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Ručna provjera koda je spora i podložna ljudskim greškama</a:t>
            </a:r>
            <a:endParaRPr sz="26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hr-HR" sz="2800"/>
              <a:t>Ograničenja postojećih pristupa</a:t>
            </a:r>
            <a:endParaRPr b="1" sz="28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Statička analiza koda ne može otkriti sve vrste ranjivosti</a:t>
            </a:r>
            <a:endParaRPr sz="26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Ručno penetracijsko testiranje nije skalabilno</a:t>
            </a:r>
            <a:endParaRPr sz="2600"/>
          </a:p>
          <a:p>
            <a:pPr indent="-215900" lvl="1" marL="569912" rtl="0" algn="l">
              <a:spcBef>
                <a:spcPts val="0"/>
              </a:spcBef>
              <a:spcAft>
                <a:spcPts val="0"/>
              </a:spcAft>
              <a:buSzPts val="2600"/>
              <a:buChar char="•"/>
            </a:pPr>
            <a:r>
              <a:rPr lang="hr-HR" sz="2600"/>
              <a:t>Standardni testovi često pokrivaju samo očekivane putanje izvršavanja</a:t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92" name="Google Shape;92;p13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Motivacija</a:t>
            </a:r>
            <a:endParaRPr/>
          </a:p>
        </p:txBody>
      </p:sp>
      <p:sp>
        <p:nvSpPr>
          <p:cNvPr id="93" name="Google Shape;93;p13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94" name="Google Shape;94;p13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565500" y="1824450"/>
            <a:ext cx="10398900" cy="47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hr-HR" sz="2800"/>
              <a:t>Primjeri skupih sigurnosnih propusta</a:t>
            </a:r>
            <a:endParaRPr b="1" sz="2800"/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 sz="2800"/>
              <a:t>Equifax breach (2017): preko 147 milijuna korisnika, trošak &gt;$1.7 milijardi</a:t>
            </a:r>
            <a:endParaRPr sz="2800"/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 sz="2800"/>
              <a:t>Heartbleed (2014): ranjivost u OpenSSL-u koja je pogodila 2/3 web poslužitelja</a:t>
            </a:r>
            <a:endParaRPr sz="2800"/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 sz="2800"/>
              <a:t>Log4Shell (2021): kritična ranjivost u široko korištenom logging </a:t>
            </a:r>
            <a:r>
              <a:rPr lang="hr-HR"/>
              <a:t>okviru</a:t>
            </a:r>
            <a:endParaRPr sz="2800"/>
          </a:p>
          <a:p>
            <a:pPr indent="-292100" lvl="0" marL="342900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b="1" lang="hr-HR" sz="2800"/>
              <a:t>Financijski i reputacijski rizici</a:t>
            </a:r>
            <a:endParaRPr b="1" sz="2800"/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 sz="2800"/>
              <a:t>Prekidi poslovanja</a:t>
            </a:r>
            <a:endParaRPr sz="2800"/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 sz="2800"/>
              <a:t>Gubitak povjerenja klijenata</a:t>
            </a:r>
            <a:endParaRPr sz="2800"/>
          </a:p>
          <a:p>
            <a:pPr indent="-228600" lvl="1" marL="569912" rtl="0" algn="l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hr-HR" sz="2800"/>
              <a:t>Regulatorne kazne (GDPR, CCPA)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</p:txBody>
      </p:sp>
      <p:sp>
        <p:nvSpPr>
          <p:cNvPr id="100" name="Google Shape;100;p14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Motivacija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idx="2" type="body"/>
          </p:nvPr>
        </p:nvSpPr>
        <p:spPr>
          <a:xfrm>
            <a:off x="565425" y="1824450"/>
            <a:ext cx="10398900" cy="34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0861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Definicija</a:t>
            </a:r>
            <a:endParaRPr b="1"/>
          </a:p>
          <a:p>
            <a:pPr indent="-20193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(Automatizirana) tehnika testiranja koja šalje neočekivane ili nepravilne podatke programu</a:t>
            </a:r>
            <a:endParaRPr/>
          </a:p>
          <a:p>
            <a:pPr indent="-201930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Cilj je pronaći sigurnosne propuste i ranjivosti koji se ne otkrivaju standardnim testiranjem</a:t>
            </a:r>
            <a:endParaRPr b="1"/>
          </a:p>
          <a:p>
            <a:pPr indent="-42291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Temeljna ideja</a:t>
            </a:r>
            <a:endParaRPr b="1"/>
          </a:p>
          <a:p>
            <a:pPr indent="-3797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"Zbuniti" program nevaljanim, neočekivanim ili nasumičnim ulazima</a:t>
            </a:r>
            <a:endParaRPr/>
          </a:p>
          <a:p>
            <a:pPr indent="-3797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Izazvati rušenja, curenja memorije ili druga neispravna ponašanja</a:t>
            </a:r>
            <a:endParaRPr/>
          </a:p>
          <a:p>
            <a:pPr indent="-37973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hackeri već desetljećima koriste </a:t>
            </a:r>
            <a:r>
              <a:rPr i="1" lang="hr-HR"/>
              <a:t>fuzzing</a:t>
            </a:r>
            <a:r>
              <a:rPr lang="hr-HR"/>
              <a:t> za otkrivanje ranjivosti</a:t>
            </a:r>
            <a:endParaRPr b="1"/>
          </a:p>
        </p:txBody>
      </p:sp>
      <p:sp>
        <p:nvSpPr>
          <p:cNvPr id="108" name="Google Shape;108;p15"/>
          <p:cNvSpPr txBox="1"/>
          <p:nvPr>
            <p:ph idx="3" type="body"/>
          </p:nvPr>
        </p:nvSpPr>
        <p:spPr>
          <a:xfrm>
            <a:off x="565509" y="871572"/>
            <a:ext cx="10398978" cy="7161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Uvod u </a:t>
            </a:r>
            <a:r>
              <a:rPr i="1" lang="hr-HR"/>
              <a:t>fuzzing</a:t>
            </a:r>
            <a:r>
              <a:rPr lang="hr-HR"/>
              <a:t> - osnove</a:t>
            </a:r>
            <a:endParaRPr/>
          </a:p>
        </p:txBody>
      </p:sp>
      <p:sp>
        <p:nvSpPr>
          <p:cNvPr id="109" name="Google Shape;109;p15"/>
          <p:cNvSpPr txBox="1"/>
          <p:nvPr>
            <p:ph idx="12" type="sldNum"/>
          </p:nvPr>
        </p:nvSpPr>
        <p:spPr>
          <a:xfrm>
            <a:off x="10964470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grpSp>
        <p:nvGrpSpPr>
          <p:cNvPr id="110" name="Google Shape;110;p15"/>
          <p:cNvGrpSpPr/>
          <p:nvPr/>
        </p:nvGrpSpPr>
        <p:grpSpPr>
          <a:xfrm>
            <a:off x="565425" y="5237175"/>
            <a:ext cx="10686195" cy="858300"/>
            <a:chOff x="565425" y="5475300"/>
            <a:chExt cx="10686195" cy="858300"/>
          </a:xfrm>
        </p:grpSpPr>
        <p:sp>
          <p:nvSpPr>
            <p:cNvPr id="111" name="Google Shape;111;p15"/>
            <p:cNvSpPr/>
            <p:nvPr/>
          </p:nvSpPr>
          <p:spPr>
            <a:xfrm>
              <a:off x="565425" y="5475300"/>
              <a:ext cx="1977000" cy="85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/>
                <a:t>Generiranje testnih slučajeva</a:t>
              </a:r>
              <a:endParaRPr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725996" y="5475300"/>
              <a:ext cx="1652100" cy="85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/>
                <a:t>Izvršavanje sa generiranim slučajevima</a:t>
              </a:r>
              <a:endParaRPr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6561679" y="5475300"/>
              <a:ext cx="1753200" cy="85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/>
                <a:t>Praćenje neočekivanog ponašanja (err codes)</a:t>
              </a:r>
              <a:endParaRPr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9498420" y="5475300"/>
              <a:ext cx="1753200" cy="857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r-HR"/>
                <a:t>Analiza rezultata i identifikacija ranjivosti</a:t>
              </a:r>
              <a:endParaRPr/>
            </a:p>
          </p:txBody>
        </p:sp>
        <p:cxnSp>
          <p:nvCxnSpPr>
            <p:cNvPr id="115" name="Google Shape;115;p15"/>
            <p:cNvCxnSpPr>
              <a:stCxn id="111" idx="3"/>
              <a:endCxn id="112" idx="1"/>
            </p:cNvCxnSpPr>
            <p:nvPr/>
          </p:nvCxnSpPr>
          <p:spPr>
            <a:xfrm>
              <a:off x="2542425" y="5904150"/>
              <a:ext cx="118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6" name="Google Shape;116;p15"/>
            <p:cNvCxnSpPr>
              <a:stCxn id="112" idx="3"/>
              <a:endCxn id="113" idx="1"/>
            </p:cNvCxnSpPr>
            <p:nvPr/>
          </p:nvCxnSpPr>
          <p:spPr>
            <a:xfrm>
              <a:off x="5378096" y="5904150"/>
              <a:ext cx="118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7" name="Google Shape;117;p15"/>
            <p:cNvCxnSpPr>
              <a:stCxn id="113" idx="3"/>
              <a:endCxn id="114" idx="1"/>
            </p:cNvCxnSpPr>
            <p:nvPr/>
          </p:nvCxnSpPr>
          <p:spPr>
            <a:xfrm>
              <a:off x="8314879" y="5904150"/>
              <a:ext cx="11835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118" name="Google Shape;118;p15"/>
            <p:cNvCxnSpPr>
              <a:stCxn id="114" idx="2"/>
              <a:endCxn id="111" idx="2"/>
            </p:cNvCxnSpPr>
            <p:nvPr/>
          </p:nvCxnSpPr>
          <p:spPr>
            <a:xfrm rot="5400000">
              <a:off x="5964120" y="1922700"/>
              <a:ext cx="600" cy="8821200"/>
            </a:xfrm>
            <a:prstGeom prst="bentConnector3">
              <a:avLst>
                <a:gd fmla="val 39687500" name="adj1"/>
              </a:avLst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  <p:sp>
        <p:nvSpPr>
          <p:cNvPr id="119" name="Google Shape;119;p15"/>
          <p:cNvSpPr txBox="1"/>
          <p:nvPr/>
        </p:nvSpPr>
        <p:spPr>
          <a:xfrm>
            <a:off x="565500" y="6333000"/>
            <a:ext cx="2709900" cy="2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>
                <a:solidFill>
                  <a:srgbClr val="434343"/>
                </a:solidFill>
              </a:rPr>
              <a:t>Princip rada </a:t>
            </a:r>
            <a:r>
              <a:rPr i="1" lang="hr-HR">
                <a:solidFill>
                  <a:srgbClr val="434343"/>
                </a:solidFill>
              </a:rPr>
              <a:t>fuzzinga</a:t>
            </a:r>
            <a:endParaRPr i="1">
              <a:solidFill>
                <a:srgbClr val="434343"/>
              </a:solidFill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557650" y="5237175"/>
            <a:ext cx="10686300" cy="1415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idx="2" type="body"/>
          </p:nvPr>
        </p:nvSpPr>
        <p:spPr>
          <a:xfrm>
            <a:off x="565425" y="1824450"/>
            <a:ext cx="10398900" cy="48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Rane tehnike (1990-e)</a:t>
            </a:r>
            <a:endParaRPr b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Jednostavno nasumično generiranje ulaznih podataka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Niska uspješnost i efikasnost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Ograničena primjena</a:t>
            </a:r>
            <a:endParaRPr/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Srednja faza (2000-e)</a:t>
            </a:r>
            <a:endParaRPr b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Razvoj format-aware fuzzinga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Fuzzing kao dio sigurnosnih audita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Prve primjene u industriji</a:t>
            </a:r>
            <a:endParaRPr/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Moderni fuzzing (2010-e do danas)</a:t>
            </a:r>
            <a:endParaRPr b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Coverage-guided fuzzing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Integracija s CI/CD pipeline-ima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Genetski algoritmi i evolucijski pristup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i="1" lang="hr-HR"/>
              <a:t>Manès et al</a:t>
            </a:r>
            <a:r>
              <a:rPr lang="hr-HR"/>
              <a:t>. (2019): </a:t>
            </a:r>
            <a:r>
              <a:rPr lang="hr-HR" u="sng"/>
              <a:t>"revolucionarni skok u učinkovitosti"</a:t>
            </a:r>
            <a:endParaRPr u="sng"/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Najnoviji trendovi</a:t>
            </a:r>
            <a:endParaRPr b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Integrirani fuzzing u razvojne alate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Specijalizirani fuzzing za različite domene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Kombinacija s drugim sigurnosnim tehnikama</a:t>
            </a:r>
            <a:endParaRPr/>
          </a:p>
        </p:txBody>
      </p:sp>
      <p:sp>
        <p:nvSpPr>
          <p:cNvPr id="127" name="Google Shape;127;p16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Uvod u fuzzing - povijest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10964470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29" name="Google Shape;129;p16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Uvod u </a:t>
            </a:r>
            <a:r>
              <a:rPr i="1" lang="hr-HR"/>
              <a:t>fuzzing</a:t>
            </a:r>
            <a:r>
              <a:rPr lang="hr-HR"/>
              <a:t> - povijest</a:t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0964470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  <p:grpSp>
        <p:nvGrpSpPr>
          <p:cNvPr id="137" name="Google Shape;137;p17"/>
          <p:cNvGrpSpPr/>
          <p:nvPr/>
        </p:nvGrpSpPr>
        <p:grpSpPr>
          <a:xfrm>
            <a:off x="5733150" y="1826375"/>
            <a:ext cx="4983075" cy="2965211"/>
            <a:chOff x="4312920" y="1362689"/>
            <a:chExt cx="3737400" cy="2223964"/>
          </a:xfrm>
        </p:grpSpPr>
        <p:sp>
          <p:nvSpPr>
            <p:cNvPr id="138" name="Google Shape;138;p17"/>
            <p:cNvSpPr/>
            <p:nvPr/>
          </p:nvSpPr>
          <p:spPr>
            <a:xfrm>
              <a:off x="4849302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" name="Google Shape;139;p17"/>
            <p:cNvGrpSpPr/>
            <p:nvPr/>
          </p:nvGrpSpPr>
          <p:grpSpPr>
            <a:xfrm>
              <a:off x="4312920" y="1362689"/>
              <a:ext cx="3737400" cy="2223964"/>
              <a:chOff x="4312920" y="1362689"/>
              <a:chExt cx="3737400" cy="2223964"/>
            </a:xfrm>
          </p:grpSpPr>
          <p:grpSp>
            <p:nvGrpSpPr>
              <p:cNvPr id="140" name="Google Shape;140;p17"/>
              <p:cNvGrpSpPr/>
              <p:nvPr/>
            </p:nvGrpSpPr>
            <p:grpSpPr>
              <a:xfrm>
                <a:off x="4808316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41" name="Google Shape;141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42" name="Google Shape;142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3" name="Google Shape;143;p17"/>
              <p:cNvSpPr txBox="1"/>
              <p:nvPr/>
            </p:nvSpPr>
            <p:spPr>
              <a:xfrm>
                <a:off x="4526679" y="3215253"/>
                <a:ext cx="6927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hr-HR" sz="1600">
                    <a:latin typeface="Roboto"/>
                    <a:ea typeface="Roboto"/>
                    <a:cs typeface="Roboto"/>
                    <a:sym typeface="Roboto"/>
                  </a:rPr>
                  <a:t>2010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4" name="Google Shape;144;p17"/>
              <p:cNvSpPr txBox="1"/>
              <p:nvPr/>
            </p:nvSpPr>
            <p:spPr>
              <a:xfrm>
                <a:off x="4312920" y="1362689"/>
                <a:ext cx="3737400" cy="14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rmAutofit fontScale="62500" lnSpcReduction="20000"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hr-HR" sz="3600">
                    <a:solidFill>
                      <a:schemeClr val="dk1"/>
                    </a:solidFill>
                  </a:rPr>
                  <a:t>Moderni </a:t>
                </a:r>
                <a:r>
                  <a:rPr b="1" i="1" lang="hr-HR" sz="3600">
                    <a:solidFill>
                      <a:schemeClr val="dk1"/>
                    </a:solidFill>
                  </a:rPr>
                  <a:t>fuzzing</a:t>
                </a:r>
                <a:endParaRPr b="1" i="1" sz="3600">
                  <a:solidFill>
                    <a:schemeClr val="dk1"/>
                  </a:solidFill>
                </a:endParaRPr>
              </a:p>
              <a:p>
                <a:pPr indent="-161925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Coverage-guided </a:t>
                </a:r>
                <a:r>
                  <a:rPr i="1"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fuzzing</a:t>
                </a:r>
                <a:endParaRPr i="1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61925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Integracija s CI/CD pipeline-ima</a:t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61925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Genetski algoritmi i evolucijski pristup</a:t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61925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i="1"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Manès et al</a:t>
                </a: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(2019): </a:t>
                </a:r>
                <a:r>
                  <a:rPr lang="hr-HR" sz="2800" u="sng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"revolucionarni skok u učinkovitosti"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45" name="Google Shape;145;p17"/>
          <p:cNvGrpSpPr/>
          <p:nvPr/>
        </p:nvGrpSpPr>
        <p:grpSpPr>
          <a:xfrm>
            <a:off x="7426475" y="3612875"/>
            <a:ext cx="4765219" cy="3168522"/>
            <a:chOff x="5582946" y="2702598"/>
            <a:chExt cx="3574004" cy="2376451"/>
          </a:xfrm>
        </p:grpSpPr>
        <p:sp>
          <p:nvSpPr>
            <p:cNvPr id="146" name="Google Shape;146;p17"/>
            <p:cNvSpPr/>
            <p:nvPr/>
          </p:nvSpPr>
          <p:spPr>
            <a:xfrm>
              <a:off x="6807650" y="3079475"/>
              <a:ext cx="23493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7" name="Google Shape;147;p17"/>
            <p:cNvGrpSpPr/>
            <p:nvPr/>
          </p:nvGrpSpPr>
          <p:grpSpPr>
            <a:xfrm>
              <a:off x="5582946" y="2702598"/>
              <a:ext cx="3347400" cy="2376451"/>
              <a:chOff x="5582946" y="2702598"/>
              <a:chExt cx="3347400" cy="2376451"/>
            </a:xfrm>
          </p:grpSpPr>
          <p:grpSp>
            <p:nvGrpSpPr>
              <p:cNvPr id="148" name="Google Shape;148;p17"/>
              <p:cNvGrpSpPr/>
              <p:nvPr/>
            </p:nvGrpSpPr>
            <p:grpSpPr>
              <a:xfrm rot="10800000">
                <a:off x="6760035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49" name="Google Shape;149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0" name="Google Shape;150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1" name="Google Shape;151;p17"/>
              <p:cNvSpPr txBox="1"/>
              <p:nvPr/>
            </p:nvSpPr>
            <p:spPr>
              <a:xfrm>
                <a:off x="6435811" y="2702598"/>
                <a:ext cx="10704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hr-HR" sz="1600">
                    <a:latin typeface="Roboto"/>
                    <a:ea typeface="Roboto"/>
                    <a:cs typeface="Roboto"/>
                    <a:sym typeface="Roboto"/>
                  </a:rPr>
                  <a:t>danas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52" name="Google Shape;152;p17"/>
              <p:cNvSpPr txBox="1"/>
              <p:nvPr/>
            </p:nvSpPr>
            <p:spPr>
              <a:xfrm>
                <a:off x="5582946" y="3494449"/>
                <a:ext cx="3347400" cy="158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rmAutofit fontScale="70000" lnSpcReduction="20000"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hr-HR" sz="3600">
                    <a:solidFill>
                      <a:schemeClr val="dk1"/>
                    </a:solidFill>
                  </a:rPr>
                  <a:t>Najnoviji trendovi</a:t>
                </a:r>
                <a:endParaRPr b="1" sz="3600">
                  <a:solidFill>
                    <a:schemeClr val="dk1"/>
                  </a:solidFill>
                </a:endParaRPr>
              </a:p>
              <a:p>
                <a:pPr indent="-175259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Integrirani </a:t>
                </a:r>
                <a:r>
                  <a:rPr i="1"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fuzzing</a:t>
                </a: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u razvojne alate</a:t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5259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Specijalizirani </a:t>
                </a:r>
                <a:r>
                  <a:rPr i="1"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fuzzing</a:t>
                </a: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za različite domene</a:t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5259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Kombinacija s drugim sigurnosnim tehnikama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53" name="Google Shape;153;p17"/>
          <p:cNvGrpSpPr/>
          <p:nvPr/>
        </p:nvGrpSpPr>
        <p:grpSpPr>
          <a:xfrm>
            <a:off x="644038" y="1826375"/>
            <a:ext cx="4061111" cy="2965225"/>
            <a:chOff x="495991" y="1362689"/>
            <a:chExt cx="3045909" cy="2223974"/>
          </a:xfrm>
        </p:grpSpPr>
        <p:sp>
          <p:nvSpPr>
            <p:cNvPr id="154" name="Google Shape;154;p17"/>
            <p:cNvSpPr/>
            <p:nvPr/>
          </p:nvSpPr>
          <p:spPr>
            <a:xfrm>
              <a:off x="932600" y="3079475"/>
              <a:ext cx="1958400" cy="133500"/>
            </a:xfrm>
            <a:prstGeom prst="rect">
              <a:avLst/>
            </a:prstGeom>
            <a:solidFill>
              <a:srgbClr val="0E945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17"/>
            <p:cNvGrpSpPr/>
            <p:nvPr/>
          </p:nvGrpSpPr>
          <p:grpSpPr>
            <a:xfrm>
              <a:off x="495991" y="1362689"/>
              <a:ext cx="3045909" cy="2223974"/>
              <a:chOff x="495991" y="1362689"/>
              <a:chExt cx="3045909" cy="2223974"/>
            </a:xfrm>
          </p:grpSpPr>
          <p:sp>
            <p:nvSpPr>
              <p:cNvPr id="156" name="Google Shape;156;p17"/>
              <p:cNvSpPr txBox="1"/>
              <p:nvPr/>
            </p:nvSpPr>
            <p:spPr>
              <a:xfrm>
                <a:off x="495991" y="3215263"/>
                <a:ext cx="8712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hr-HR" sz="1600">
                    <a:latin typeface="Roboto"/>
                    <a:ea typeface="Roboto"/>
                    <a:cs typeface="Roboto"/>
                    <a:sym typeface="Roboto"/>
                  </a:rPr>
                  <a:t>1990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7" name="Google Shape;157;p17"/>
              <p:cNvGrpSpPr/>
              <p:nvPr/>
            </p:nvGrpSpPr>
            <p:grpSpPr>
              <a:xfrm>
                <a:off x="881025" y="2800065"/>
                <a:ext cx="92400" cy="411825"/>
                <a:chOff x="845575" y="2563700"/>
                <a:chExt cx="92400" cy="411825"/>
              </a:xfrm>
            </p:grpSpPr>
            <p:cxnSp>
              <p:nvCxnSpPr>
                <p:cNvPr id="158" name="Google Shape;158;p17"/>
                <p:cNvCxnSpPr/>
                <p:nvPr/>
              </p:nvCxnSpPr>
              <p:spPr>
                <a:xfrm>
                  <a:off x="891775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59" name="Google Shape;159;p17"/>
                <p:cNvSpPr/>
                <p:nvPr/>
              </p:nvSpPr>
              <p:spPr>
                <a:xfrm>
                  <a:off x="845575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0" name="Google Shape;160;p17"/>
              <p:cNvSpPr txBox="1"/>
              <p:nvPr/>
            </p:nvSpPr>
            <p:spPr>
              <a:xfrm>
                <a:off x="496000" y="1362689"/>
                <a:ext cx="3045900" cy="1438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hr-HR" sz="2500">
                    <a:latin typeface="Roboto"/>
                    <a:ea typeface="Roboto"/>
                    <a:cs typeface="Roboto"/>
                    <a:sym typeface="Roboto"/>
                  </a:rPr>
                  <a:t>Rane tehnike</a:t>
                </a:r>
                <a:endParaRPr b="1" sz="250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52425" lvl="0" marL="457200" rtl="0" algn="l">
                  <a:spcBef>
                    <a:spcPts val="0"/>
                  </a:spcBef>
                  <a:spcAft>
                    <a:spcPts val="0"/>
                  </a:spcAft>
                  <a:buSzPts val="1950"/>
                  <a:buFont typeface="Roboto"/>
                  <a:buChar char="●"/>
                </a:pPr>
                <a:r>
                  <a:rPr lang="hr-HR" sz="1950">
                    <a:latin typeface="Roboto"/>
                    <a:ea typeface="Roboto"/>
                    <a:cs typeface="Roboto"/>
                    <a:sym typeface="Roboto"/>
                  </a:rPr>
                  <a:t>Jednostavno nasumično generiranje ulaznih podataka</a:t>
                </a:r>
                <a:endParaRPr sz="195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52425" lvl="0" marL="457200" rtl="0" algn="l">
                  <a:spcBef>
                    <a:spcPts val="0"/>
                  </a:spcBef>
                  <a:spcAft>
                    <a:spcPts val="0"/>
                  </a:spcAft>
                  <a:buSzPts val="1950"/>
                  <a:buFont typeface="Roboto"/>
                  <a:buChar char="●"/>
                </a:pPr>
                <a:r>
                  <a:rPr lang="hr-HR" sz="1950">
                    <a:latin typeface="Roboto"/>
                    <a:ea typeface="Roboto"/>
                    <a:cs typeface="Roboto"/>
                    <a:sym typeface="Roboto"/>
                  </a:rPr>
                  <a:t>Niska uspješnost i efikasnost</a:t>
                </a:r>
                <a:endParaRPr sz="1950"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-352425" lvl="0" marL="457200" rtl="0" algn="l">
                  <a:spcBef>
                    <a:spcPts val="0"/>
                  </a:spcBef>
                  <a:spcAft>
                    <a:spcPts val="0"/>
                  </a:spcAft>
                  <a:buSzPts val="1950"/>
                  <a:buFont typeface="Roboto"/>
                  <a:buChar char="●"/>
                </a:pPr>
                <a:r>
                  <a:rPr lang="hr-HR" sz="1950">
                    <a:latin typeface="Roboto"/>
                    <a:ea typeface="Roboto"/>
                    <a:cs typeface="Roboto"/>
                    <a:sym typeface="Roboto"/>
                  </a:rPr>
                  <a:t>Ograničena primjena</a:t>
                </a:r>
                <a:endParaRPr sz="195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61" name="Google Shape;161;p17"/>
          <p:cNvGrpSpPr/>
          <p:nvPr/>
        </p:nvGrpSpPr>
        <p:grpSpPr>
          <a:xfrm>
            <a:off x="2162025" y="3612873"/>
            <a:ext cx="4286350" cy="3168324"/>
            <a:chOff x="1634510" y="2702596"/>
            <a:chExt cx="3214843" cy="2376302"/>
          </a:xfrm>
        </p:grpSpPr>
        <p:sp>
          <p:nvSpPr>
            <p:cNvPr id="162" name="Google Shape;162;p17"/>
            <p:cNvSpPr/>
            <p:nvPr/>
          </p:nvSpPr>
          <p:spPr>
            <a:xfrm>
              <a:off x="2890952" y="3079475"/>
              <a:ext cx="1958400" cy="133500"/>
            </a:xfrm>
            <a:prstGeom prst="rect">
              <a:avLst/>
            </a:prstGeom>
            <a:solidFill>
              <a:srgbClr val="08563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3" name="Google Shape;163;p17"/>
            <p:cNvGrpSpPr/>
            <p:nvPr/>
          </p:nvGrpSpPr>
          <p:grpSpPr>
            <a:xfrm>
              <a:off x="1634510" y="2702596"/>
              <a:ext cx="2886900" cy="2376302"/>
              <a:chOff x="1634510" y="2702596"/>
              <a:chExt cx="2886900" cy="2376302"/>
            </a:xfrm>
          </p:grpSpPr>
          <p:sp>
            <p:nvSpPr>
              <p:cNvPr id="164" name="Google Shape;164;p17"/>
              <p:cNvSpPr txBox="1"/>
              <p:nvPr/>
            </p:nvSpPr>
            <p:spPr>
              <a:xfrm>
                <a:off x="2525595" y="2702596"/>
                <a:ext cx="745800" cy="37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2100"/>
                  </a:spcAft>
                  <a:buNone/>
                </a:pPr>
                <a:r>
                  <a:rPr b="1" lang="hr-HR" sz="1600">
                    <a:latin typeface="Roboto"/>
                    <a:ea typeface="Roboto"/>
                    <a:cs typeface="Roboto"/>
                    <a:sym typeface="Roboto"/>
                  </a:rPr>
                  <a:t>2000</a:t>
                </a:r>
                <a:endParaRPr b="1" sz="16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65" name="Google Shape;165;p17"/>
              <p:cNvGrpSpPr/>
              <p:nvPr/>
            </p:nvGrpSpPr>
            <p:grpSpPr>
              <a:xfrm rot="10800000">
                <a:off x="2849073" y="3079467"/>
                <a:ext cx="92400" cy="411825"/>
                <a:chOff x="2070100" y="2563700"/>
                <a:chExt cx="92400" cy="411825"/>
              </a:xfrm>
            </p:grpSpPr>
            <p:cxnSp>
              <p:nvCxnSpPr>
                <p:cNvPr id="166" name="Google Shape;166;p17"/>
                <p:cNvCxnSpPr/>
                <p:nvPr/>
              </p:nvCxnSpPr>
              <p:spPr>
                <a:xfrm>
                  <a:off x="2116300" y="2616125"/>
                  <a:ext cx="0" cy="35940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167" name="Google Shape;167;p17"/>
                <p:cNvSpPr/>
                <p:nvPr/>
              </p:nvSpPr>
              <p:spPr>
                <a:xfrm>
                  <a:off x="2070100" y="2563700"/>
                  <a:ext cx="92400" cy="92400"/>
                </a:xfrm>
                <a:prstGeom prst="ellipse">
                  <a:avLst/>
                </a:prstGeom>
                <a:solidFill>
                  <a:srgbClr val="000000"/>
                </a:solidFill>
                <a:ln>
                  <a:noFill/>
                </a:ln>
              </p:spPr>
              <p:txBody>
                <a:bodyPr anchorCtr="0" anchor="ctr" bIns="121900" lIns="121900" spcFirstLastPara="1" rIns="121900" wrap="square" tIns="1219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68" name="Google Shape;168;p17"/>
              <p:cNvSpPr txBox="1"/>
              <p:nvPr/>
            </p:nvSpPr>
            <p:spPr>
              <a:xfrm>
                <a:off x="1634510" y="3491299"/>
                <a:ext cx="2886900" cy="1587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121900" lIns="121900" spcFirstLastPara="1" rIns="121900" wrap="square" tIns="121900">
                <a:normAutofit fontScale="70000"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hr-HR" sz="3600">
                    <a:solidFill>
                      <a:schemeClr val="dk1"/>
                    </a:solidFill>
                  </a:rPr>
                  <a:t>Srednja faza</a:t>
                </a:r>
                <a:endParaRPr b="1" sz="3600">
                  <a:solidFill>
                    <a:schemeClr val="dk1"/>
                  </a:solidFill>
                </a:endParaRPr>
              </a:p>
              <a:p>
                <a:pPr indent="-175259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Razvoj format-aware </a:t>
                </a:r>
                <a:r>
                  <a:rPr i="1"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fuzzinga</a:t>
                </a:r>
                <a:endParaRPr i="1"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5259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i="1"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Fuzzing</a:t>
                </a: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kao dio sigurnosnih audita</a:t>
                </a:r>
                <a:endParaRPr sz="2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-175259" lvl="1" marL="569912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•"/>
                </a:pPr>
                <a:r>
                  <a:rPr lang="hr-HR" sz="2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Prve primjene u industriji</a:t>
                </a:r>
                <a:endParaRPr b="1" sz="11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idx="2" type="body"/>
          </p:nvPr>
        </p:nvSpPr>
        <p:spPr>
          <a:xfrm>
            <a:off x="565500" y="1824450"/>
            <a:ext cx="10398900" cy="45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Mutacijski </a:t>
            </a:r>
            <a:r>
              <a:rPr b="1" i="1" lang="hr-HR"/>
              <a:t>fuzzing</a:t>
            </a:r>
            <a:endParaRPr b="1" i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Modificira postojeće validne ulazne podatke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Nasumične promjene bitova, bajtova ili blokova podataka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Efikasno za testiranje formata datoteka i protokola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najčešće korištena tehnika u praksi</a:t>
            </a:r>
            <a:endParaRPr/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Generativni </a:t>
            </a:r>
            <a:r>
              <a:rPr b="1" i="1" lang="hr-HR"/>
              <a:t>fuzzing</a:t>
            </a:r>
            <a:endParaRPr b="1" i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Stvara ulazne podatke od početka prema specifikaciji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Zahtijeva model ili specifikaciju formata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Bolja pokrivenost kompleksnih formata podataka</a:t>
            </a:r>
            <a:endParaRPr/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Gramatički </a:t>
            </a:r>
            <a:r>
              <a:rPr b="1" i="1" lang="hr-HR"/>
              <a:t>fuzzing</a:t>
            </a:r>
            <a:endParaRPr b="1" i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Koristi formalnu gramatiku za generiranje ulaza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Idealan za jezike i strukturirane protokole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Primjeri: testiranje parsera, interpretera, kompajlera</a:t>
            </a:r>
            <a:endParaRPr/>
          </a:p>
          <a:p>
            <a:pPr indent="-257175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hr-HR"/>
              <a:t>Hibridni pristupi</a:t>
            </a:r>
            <a:endParaRPr b="1"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Kombinacija različitih tehnika generiranja</a:t>
            </a:r>
            <a:endParaRPr/>
          </a:p>
          <a:p>
            <a:pPr indent="-161925" lvl="1" marL="569912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hr-HR"/>
              <a:t>Prilagodba specifičnim potrebama i ciljanim aplikacijama</a:t>
            </a:r>
            <a:endParaRPr/>
          </a:p>
        </p:txBody>
      </p:sp>
      <p:sp>
        <p:nvSpPr>
          <p:cNvPr id="174" name="Google Shape;174;p18"/>
          <p:cNvSpPr txBox="1"/>
          <p:nvPr>
            <p:ph idx="3" type="body"/>
          </p:nvPr>
        </p:nvSpPr>
        <p:spPr>
          <a:xfrm>
            <a:off x="565509" y="871572"/>
            <a:ext cx="10398900" cy="716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hr-HR"/>
              <a:t>Vrste </a:t>
            </a:r>
            <a:r>
              <a:rPr i="1" lang="hr-HR"/>
              <a:t>fuzzinga</a:t>
            </a:r>
            <a:r>
              <a:rPr lang="hr-HR"/>
              <a:t> - tehnike generiranja ulaza</a:t>
            </a:r>
            <a:endParaRPr/>
          </a:p>
        </p:txBody>
      </p:sp>
      <p:sp>
        <p:nvSpPr>
          <p:cNvPr id="175" name="Google Shape;175;p18"/>
          <p:cNvSpPr txBox="1"/>
          <p:nvPr>
            <p:ph idx="12" type="sldNum"/>
          </p:nvPr>
        </p:nvSpPr>
        <p:spPr>
          <a:xfrm>
            <a:off x="10964395" y="6333009"/>
            <a:ext cx="731700" cy="52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r-HR"/>
              <a:t>‹#›</a:t>
            </a:fld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11534075" y="6478900"/>
            <a:ext cx="524100" cy="5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hr-HR" sz="1300"/>
              <a:t>/23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2000B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Custom 1">
      <a:dk1>
        <a:srgbClr val="02000B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