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37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4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40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33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38.xml"/>
  <Override ContentType="application/vnd.openxmlformats-officedocument.presentationml.slideLayout+xml" PartName="/ppt/slideLayouts/slideLayout42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34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47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43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39.xml"/>
  <Override ContentType="application/vnd.openxmlformats-officedocument.presentationml.slideLayout+xml" PartName="/ppt/slideLayouts/slideLayout35.xml"/>
  <Override ContentType="application/vnd.openxmlformats-officedocument.presentationml.slideLayout+xml" PartName="/ppt/slideLayouts/slideLayout4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36.xml"/>
  <Override ContentType="application/vnd.openxmlformats-officedocument.presentationml.slideLayout+xml" PartName="/ppt/slideLayouts/slideLayout44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41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45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3.xml"/>
  <Override ContentType="application/vnd.openxmlformats-officedocument.presentationml.slideMaster+xml" PartName="/ppt/slideMasters/slideMaster2.xml"/>
  <Override ContentType="application/vnd.openxmlformats-officedocument.presentationml.slideMaster+xml" PartName="/ppt/slideMasters/slideMaster1.xml"/>
  <Override ContentType="application/vnd.openxmlformats-officedocument.presentationml.slideMaster+xml" PartName="/ppt/slideMasters/slideMaster4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2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theme+xml" PartName="/ppt/theme/theme3.xml"/>
  <Override ContentType="application/vnd.openxmlformats-officedocument.theme+xml" PartName="/ppt/theme/theme4.xml"/>
  <Override ContentType="application/vnd.openxmlformats-officedocument.theme+xml" PartName="/ppt/theme/theme5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4"/>
    <p:sldMasterId id="2147483661" r:id="rId5"/>
    <p:sldMasterId id="2147483674" r:id="rId6"/>
    <p:sldMasterId id="2147483687" r:id="rId7"/>
  </p:sldMasterIdLst>
  <p:notesMasterIdLst>
    <p:notesMasterId r:id="rId8"/>
  </p:notesMasterIdLst>
  <p:sldIdLst>
    <p:sldId id="256" r:id="rId9"/>
    <p:sldId id="257" r:id="rId10"/>
    <p:sldId id="258" r:id="rId11"/>
    <p:sldId id="259" r:id="rId12"/>
    <p:sldId id="260" r:id="rId13"/>
    <p:sldId id="261" r:id="rId14"/>
    <p:sldId id="262" r:id="rId15"/>
    <p:sldId id="263" r:id="rId16"/>
    <p:sldId id="264" r:id="rId17"/>
    <p:sldId id="265" r:id="rId18"/>
    <p:sldId id="266" r:id="rId19"/>
    <p:sldId id="267" r:id="rId20"/>
    <p:sldId id="268" r:id="rId21"/>
    <p:sldId id="269" r:id="rId22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3" roundtripDataSignature="AMtx7mg+KrWY5iIFnCyZks/kIomouFUOf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DBA1F135-1C9A-49B7-9BCE-BAC630DC49D1}">
  <a:tblStyle styleId="{DBA1F135-1C9A-49B7-9BCE-BAC630DC49D1}" styleName="Table_0">
    <a:wholeTbl>
      <a:tcTxStyle>
        <a:font>
          <a:latin typeface="Arial"/>
          <a:ea typeface="Arial"/>
          <a:cs typeface="Arial"/>
        </a:font>
        <a:srgbClr val="000000"/>
      </a:tcTx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2.xml"/><Relationship Id="rId11" Type="http://schemas.openxmlformats.org/officeDocument/2006/relationships/slide" Target="slides/slide3.xml"/><Relationship Id="rId22" Type="http://schemas.openxmlformats.org/officeDocument/2006/relationships/slide" Target="slides/slide14.xml"/><Relationship Id="rId10" Type="http://schemas.openxmlformats.org/officeDocument/2006/relationships/slide" Target="slides/slide2.xml"/><Relationship Id="rId21" Type="http://schemas.openxmlformats.org/officeDocument/2006/relationships/slide" Target="slides/slide13.xml"/><Relationship Id="rId13" Type="http://schemas.openxmlformats.org/officeDocument/2006/relationships/slide" Target="slides/slide5.xml"/><Relationship Id="rId12" Type="http://schemas.openxmlformats.org/officeDocument/2006/relationships/slide" Target="slides/slide4.xml"/><Relationship Id="rId23" Type="http://customschemas.google.com/relationships/presentationmetadata" Target="meta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1.xml"/><Relationship Id="rId15" Type="http://schemas.openxmlformats.org/officeDocument/2006/relationships/slide" Target="slides/slide7.xml"/><Relationship Id="rId14" Type="http://schemas.openxmlformats.org/officeDocument/2006/relationships/slide" Target="slides/slide6.xml"/><Relationship Id="rId17" Type="http://schemas.openxmlformats.org/officeDocument/2006/relationships/slide" Target="slides/slide9.xml"/><Relationship Id="rId16" Type="http://schemas.openxmlformats.org/officeDocument/2006/relationships/slide" Target="slides/slide8.xml"/><Relationship Id="rId5" Type="http://schemas.openxmlformats.org/officeDocument/2006/relationships/slideMaster" Target="slideMasters/slideMaster2.xml"/><Relationship Id="rId19" Type="http://schemas.openxmlformats.org/officeDocument/2006/relationships/slide" Target="slides/slide11.xml"/><Relationship Id="rId6" Type="http://schemas.openxmlformats.org/officeDocument/2006/relationships/slideMaster" Target="slideMasters/slideMaster3.xml"/><Relationship Id="rId18" Type="http://schemas.openxmlformats.org/officeDocument/2006/relationships/slide" Target="slides/slide10.xml"/><Relationship Id="rId7" Type="http://schemas.openxmlformats.org/officeDocument/2006/relationships/slideMaster" Target="slideMasters/slideMaster4.xml"/><Relationship Id="rId8" Type="http://schemas.openxmlformats.org/officeDocument/2006/relationships/notesMaster" Target="notesMasters/notesMaster1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5" name="Google Shape;5;n"/>
          <p:cNvSpPr txBox="1"/>
          <p:nvPr>
            <p:ph idx="3"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6" name="Google Shape;6;n"/>
          <p:cNvSpPr txBox="1"/>
          <p:nvPr>
            <p:ph idx="10"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400" u="none" cap="none" strike="noStrike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SzPts val="1400"/>
              <a:buFont typeface="Times New Roman"/>
              <a:buNone/>
            </a:pPr>
            <a:fld id="{00000000-1234-1234-1234-123412341234}" type="slidenum">
              <a:rPr b="0" i="0" lang="en-US" sz="1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4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9" name="Shape 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Google Shape;230;p1:notes"/>
          <p:cNvSpPr/>
          <p:nvPr>
            <p:ph idx="2" type="sldImg"/>
          </p:nvPr>
        </p:nvSpPr>
        <p:spPr>
          <a:xfrm>
            <a:off x="685800" y="1143000"/>
            <a:ext cx="5486040" cy="308592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>
            <a:noFill/>
          </a:ln>
        </p:spPr>
      </p:sp>
      <p:sp>
        <p:nvSpPr>
          <p:cNvPr id="231" name="Google Shape;231;p1:notes"/>
          <p:cNvSpPr txBox="1"/>
          <p:nvPr>
            <p:ph idx="1" type="body"/>
          </p:nvPr>
        </p:nvSpPr>
        <p:spPr>
          <a:xfrm>
            <a:off x="685800" y="4400640"/>
            <a:ext cx="5486040" cy="36000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20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:notes"/>
          <p:cNvSpPr txBox="1"/>
          <p:nvPr>
            <p:ph idx="12" type="sldNum"/>
          </p:nvPr>
        </p:nvSpPr>
        <p:spPr>
          <a:xfrm>
            <a:off x="3884760" y="8685360"/>
            <a:ext cx="2971440" cy="45828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Times New Roman"/>
              <a:buNone/>
            </a:pPr>
            <a:fld id="{00000000-1234-1234-1234-123412341234}" type="slidenum">
              <a:rPr b="0" i="0" lang="en-US" sz="12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endParaRPr b="0" i="0" sz="1200" u="none" cap="none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0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3" name="Google Shape;303;p10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11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11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1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1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2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p1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1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9" name="Shape 3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0" name="Google Shape;330;p1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31" name="Google Shape;331;p1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2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2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5" name="Google Shape;245;p3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4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9" name="Google Shape;259;p4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5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6" name="Google Shape;266;p5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6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5" name="Google Shape;275;p6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0" name="Shape 2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Google Shape;281;p7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2" name="Google Shape;282;p7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8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9" name="Google Shape;289;p8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9:notes"/>
          <p:cNvSpPr txBox="1"/>
          <p:nvPr>
            <p:ph idx="1"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6" name="Google Shape;296;p9:notes"/>
          <p:cNvSpPr/>
          <p:nvPr>
            <p:ph idx="2" type="sldImg"/>
          </p:nvPr>
        </p:nvSpPr>
        <p:spPr>
          <a:xfrm>
            <a:off x="216000" y="812520"/>
            <a:ext cx="7127280" cy="400896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" type="body"/>
          </p:nvPr>
        </p:nvSpPr>
        <p:spPr>
          <a:xfrm>
            <a:off x="1516320" y="141012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2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52" name="Shape 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" name="Google Shape;53;p3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30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5" name="Google Shape;55;p30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30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30"/>
          <p:cNvSpPr txBox="1"/>
          <p:nvPr>
            <p:ph idx="4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3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31"/>
          <p:cNvSpPr txBox="1"/>
          <p:nvPr>
            <p:ph idx="1" type="body"/>
          </p:nvPr>
        </p:nvSpPr>
        <p:spPr>
          <a:xfrm>
            <a:off x="15163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1" name="Google Shape;61;p31"/>
          <p:cNvSpPr txBox="1"/>
          <p:nvPr>
            <p:ph idx="2" type="body"/>
          </p:nvPr>
        </p:nvSpPr>
        <p:spPr>
          <a:xfrm>
            <a:off x="431604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1"/>
          <p:cNvSpPr txBox="1"/>
          <p:nvPr>
            <p:ph idx="3" type="body"/>
          </p:nvPr>
        </p:nvSpPr>
        <p:spPr>
          <a:xfrm>
            <a:off x="71161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1"/>
          <p:cNvSpPr txBox="1"/>
          <p:nvPr>
            <p:ph idx="4" type="body"/>
          </p:nvPr>
        </p:nvSpPr>
        <p:spPr>
          <a:xfrm>
            <a:off x="15163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31"/>
          <p:cNvSpPr txBox="1"/>
          <p:nvPr>
            <p:ph idx="5" type="body"/>
          </p:nvPr>
        </p:nvSpPr>
        <p:spPr>
          <a:xfrm>
            <a:off x="431604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31"/>
          <p:cNvSpPr txBox="1"/>
          <p:nvPr>
            <p:ph idx="6" type="body"/>
          </p:nvPr>
        </p:nvSpPr>
        <p:spPr>
          <a:xfrm>
            <a:off x="71161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3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5" name="Google Shape;75;p32"/>
          <p:cNvSpPr txBox="1"/>
          <p:nvPr>
            <p:ph idx="1" type="subTitle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3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33"/>
          <p:cNvSpPr txBox="1"/>
          <p:nvPr>
            <p:ph idx="1" type="body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4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34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3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6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3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9" name="Google Shape;89;p37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7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7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2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21"/>
          <p:cNvSpPr txBox="1"/>
          <p:nvPr>
            <p:ph idx="1" type="subTitle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4" name="Google Shape;94;p38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8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8"/>
          <p:cNvSpPr txBox="1"/>
          <p:nvPr>
            <p:ph idx="3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3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9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0" name="Google Shape;100;p39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9"/>
          <p:cNvSpPr txBox="1"/>
          <p:nvPr>
            <p:ph idx="3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02" name="Shape 1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Google Shape;103;p4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40"/>
          <p:cNvSpPr txBox="1"/>
          <p:nvPr>
            <p:ph idx="1" type="body"/>
          </p:nvPr>
        </p:nvSpPr>
        <p:spPr>
          <a:xfrm>
            <a:off x="1516320" y="141012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40"/>
          <p:cNvSpPr txBox="1"/>
          <p:nvPr>
            <p:ph idx="2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4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41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41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41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1" name="Google Shape;111;p41"/>
          <p:cNvSpPr txBox="1"/>
          <p:nvPr>
            <p:ph idx="4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4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4" name="Google Shape;114;p42"/>
          <p:cNvSpPr txBox="1"/>
          <p:nvPr>
            <p:ph idx="1" type="body"/>
          </p:nvPr>
        </p:nvSpPr>
        <p:spPr>
          <a:xfrm>
            <a:off x="15163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5" name="Google Shape;115;p42"/>
          <p:cNvSpPr txBox="1"/>
          <p:nvPr>
            <p:ph idx="2" type="body"/>
          </p:nvPr>
        </p:nvSpPr>
        <p:spPr>
          <a:xfrm>
            <a:off x="431604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6" name="Google Shape;116;p42"/>
          <p:cNvSpPr txBox="1"/>
          <p:nvPr>
            <p:ph idx="3" type="body"/>
          </p:nvPr>
        </p:nvSpPr>
        <p:spPr>
          <a:xfrm>
            <a:off x="71161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7" name="Google Shape;117;p42"/>
          <p:cNvSpPr txBox="1"/>
          <p:nvPr>
            <p:ph idx="4" type="body"/>
          </p:nvPr>
        </p:nvSpPr>
        <p:spPr>
          <a:xfrm>
            <a:off x="15163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42"/>
          <p:cNvSpPr txBox="1"/>
          <p:nvPr>
            <p:ph idx="5" type="body"/>
          </p:nvPr>
        </p:nvSpPr>
        <p:spPr>
          <a:xfrm>
            <a:off x="431604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9" name="Google Shape;119;p42"/>
          <p:cNvSpPr txBox="1"/>
          <p:nvPr>
            <p:ph idx="6" type="body"/>
          </p:nvPr>
        </p:nvSpPr>
        <p:spPr>
          <a:xfrm>
            <a:off x="71161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p4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43"/>
          <p:cNvSpPr txBox="1"/>
          <p:nvPr>
            <p:ph idx="1" type="subTitle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4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2" name="Google Shape;132;p44"/>
          <p:cNvSpPr txBox="1"/>
          <p:nvPr>
            <p:ph idx="1" type="body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45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45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4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2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22"/>
          <p:cNvSpPr txBox="1"/>
          <p:nvPr>
            <p:ph idx="1" type="body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p47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4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3" name="Google Shape;143;p48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4" name="Google Shape;144;p48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5" name="Google Shape;145;p48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4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8" name="Google Shape;148;p49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9" name="Google Shape;149;p49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0" name="Google Shape;150;p49"/>
          <p:cNvSpPr txBox="1"/>
          <p:nvPr>
            <p:ph idx="3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50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3" name="Google Shape;153;p50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4" name="Google Shape;154;p50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5" name="Google Shape;155;p50"/>
          <p:cNvSpPr txBox="1"/>
          <p:nvPr>
            <p:ph idx="3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p5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8" name="Google Shape;158;p51"/>
          <p:cNvSpPr txBox="1"/>
          <p:nvPr>
            <p:ph idx="1" type="body"/>
          </p:nvPr>
        </p:nvSpPr>
        <p:spPr>
          <a:xfrm>
            <a:off x="1516320" y="141012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9" name="Google Shape;159;p51"/>
          <p:cNvSpPr txBox="1"/>
          <p:nvPr>
            <p:ph idx="2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5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2" name="Google Shape;162;p52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3" name="Google Shape;163;p52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4" name="Google Shape;164;p52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5" name="Google Shape;165;p52"/>
          <p:cNvSpPr txBox="1"/>
          <p:nvPr>
            <p:ph idx="4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5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8" name="Google Shape;168;p53"/>
          <p:cNvSpPr txBox="1"/>
          <p:nvPr>
            <p:ph idx="1" type="body"/>
          </p:nvPr>
        </p:nvSpPr>
        <p:spPr>
          <a:xfrm>
            <a:off x="15163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9" name="Google Shape;169;p53"/>
          <p:cNvSpPr txBox="1"/>
          <p:nvPr>
            <p:ph idx="2" type="body"/>
          </p:nvPr>
        </p:nvSpPr>
        <p:spPr>
          <a:xfrm>
            <a:off x="431604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0" name="Google Shape;170;p53"/>
          <p:cNvSpPr txBox="1"/>
          <p:nvPr>
            <p:ph idx="3" type="body"/>
          </p:nvPr>
        </p:nvSpPr>
        <p:spPr>
          <a:xfrm>
            <a:off x="71161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1" name="Google Shape;171;p53"/>
          <p:cNvSpPr txBox="1"/>
          <p:nvPr>
            <p:ph idx="4" type="body"/>
          </p:nvPr>
        </p:nvSpPr>
        <p:spPr>
          <a:xfrm>
            <a:off x="15163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2" name="Google Shape;172;p53"/>
          <p:cNvSpPr txBox="1"/>
          <p:nvPr>
            <p:ph idx="5" type="body"/>
          </p:nvPr>
        </p:nvSpPr>
        <p:spPr>
          <a:xfrm>
            <a:off x="431604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3" name="Google Shape;173;p53"/>
          <p:cNvSpPr txBox="1"/>
          <p:nvPr>
            <p:ph idx="6" type="body"/>
          </p:nvPr>
        </p:nvSpPr>
        <p:spPr>
          <a:xfrm>
            <a:off x="71161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 Slide" type="blank">
  <p:cSld name="BLANK"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x">
  <p:cSld name="TITLE_AND_BODY"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p5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4" name="Google Shape;184;p56"/>
          <p:cNvSpPr txBox="1"/>
          <p:nvPr>
            <p:ph idx="1" type="subTitle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" type="obj">
  <p:cSld name="OBJECT"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7" name="Google Shape;187;p57"/>
          <p:cNvSpPr txBox="1"/>
          <p:nvPr>
            <p:ph idx="1" type="body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23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23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" type="twoObj">
  <p:cSld name="TWO_OBJECTS"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0" name="Google Shape;190;p58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1" name="Google Shape;191;p58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9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60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p61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8" name="Google Shape;198;p61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9" name="Google Shape;199;p61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0" name="Google Shape;200;p61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20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p62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3" name="Google Shape;203;p62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4" name="Google Shape;204;p62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5" name="Google Shape;205;p62"/>
          <p:cNvSpPr txBox="1"/>
          <p:nvPr>
            <p:ph idx="3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63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8" name="Google Shape;208;p63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9" name="Google Shape;209;p63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0" name="Google Shape;210;p63"/>
          <p:cNvSpPr txBox="1"/>
          <p:nvPr>
            <p:ph idx="3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Content over Content" type="objOverTx">
  <p:cSld name="OBJECT_OVER_TEXT"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6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3" name="Google Shape;213;p64"/>
          <p:cNvSpPr txBox="1"/>
          <p:nvPr>
            <p:ph idx="1" type="body"/>
          </p:nvPr>
        </p:nvSpPr>
        <p:spPr>
          <a:xfrm>
            <a:off x="1516320" y="141012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4" name="Google Shape;214;p64"/>
          <p:cNvSpPr txBox="1"/>
          <p:nvPr>
            <p:ph idx="2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4 Content" type="fourObj">
  <p:cSld name="FOUR_OBJECTS"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65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7" name="Google Shape;217;p65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8" name="Google Shape;218;p65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9" name="Google Shape;219;p65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0" name="Google Shape;220;p65"/>
          <p:cNvSpPr txBox="1"/>
          <p:nvPr>
            <p:ph idx="4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6 Content">
  <p:cSld name="Title, 6 Content"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p6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3" name="Google Shape;223;p66"/>
          <p:cNvSpPr txBox="1"/>
          <p:nvPr>
            <p:ph idx="1" type="body"/>
          </p:nvPr>
        </p:nvSpPr>
        <p:spPr>
          <a:xfrm>
            <a:off x="15163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4" name="Google Shape;224;p66"/>
          <p:cNvSpPr txBox="1"/>
          <p:nvPr>
            <p:ph idx="2" type="body"/>
          </p:nvPr>
        </p:nvSpPr>
        <p:spPr>
          <a:xfrm>
            <a:off x="431604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5" name="Google Shape;225;p66"/>
          <p:cNvSpPr txBox="1"/>
          <p:nvPr>
            <p:ph idx="3" type="body"/>
          </p:nvPr>
        </p:nvSpPr>
        <p:spPr>
          <a:xfrm>
            <a:off x="7116120" y="141012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6" name="Google Shape;226;p66"/>
          <p:cNvSpPr txBox="1"/>
          <p:nvPr>
            <p:ph idx="4" type="body"/>
          </p:nvPr>
        </p:nvSpPr>
        <p:spPr>
          <a:xfrm>
            <a:off x="15163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7" name="Google Shape;227;p66"/>
          <p:cNvSpPr txBox="1"/>
          <p:nvPr>
            <p:ph idx="5" type="body"/>
          </p:nvPr>
        </p:nvSpPr>
        <p:spPr>
          <a:xfrm>
            <a:off x="431604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8" name="Google Shape;228;p66"/>
          <p:cNvSpPr txBox="1"/>
          <p:nvPr>
            <p:ph idx="6" type="body"/>
          </p:nvPr>
        </p:nvSpPr>
        <p:spPr>
          <a:xfrm>
            <a:off x="7116120" y="2094480"/>
            <a:ext cx="266616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2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entered Text" type="objOnly">
  <p:cSld name="OBJECT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25"/>
          <p:cNvSpPr txBox="1"/>
          <p:nvPr>
            <p:ph idx="1"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and Content" type="twoObjAndObj">
  <p:cSld name="TWO_OBJECTS_AND_OBJECT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6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6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26"/>
          <p:cNvSpPr txBox="1"/>
          <p:nvPr>
            <p:ph idx="2" type="body"/>
          </p:nvPr>
        </p:nvSpPr>
        <p:spPr>
          <a:xfrm>
            <a:off x="575928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6"/>
          <p:cNvSpPr txBox="1"/>
          <p:nvPr>
            <p:ph idx="3" type="body"/>
          </p:nvPr>
        </p:nvSpPr>
        <p:spPr>
          <a:xfrm>
            <a:off x="151632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Content and 2 Content" type="objAndTwoObj">
  <p:cSld name="OBJECT_AND_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27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27"/>
          <p:cNvSpPr txBox="1"/>
          <p:nvPr>
            <p:ph idx="1" type="body"/>
          </p:nvPr>
        </p:nvSpPr>
        <p:spPr>
          <a:xfrm>
            <a:off x="1516320" y="1410120"/>
            <a:ext cx="404064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27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7"/>
          <p:cNvSpPr txBox="1"/>
          <p:nvPr>
            <p:ph idx="3" type="body"/>
          </p:nvPr>
        </p:nvSpPr>
        <p:spPr>
          <a:xfrm>
            <a:off x="5759280" y="209448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2 Content over Content" type="twoObjOverTx">
  <p:cSld name="TWO_OBJECTS_OVER_TEXT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28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151632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5759280" y="1410120"/>
            <a:ext cx="404064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8"/>
          <p:cNvSpPr txBox="1"/>
          <p:nvPr>
            <p:ph idx="3" type="body"/>
          </p:nvPr>
        </p:nvSpPr>
        <p:spPr>
          <a:xfrm>
            <a:off x="1516320" y="2094480"/>
            <a:ext cx="8280720" cy="6246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rmAutofit/>
          </a:bodyPr>
          <a:lstStyle>
            <a:lvl1pPr indent="-228600" lvl="0" marL="457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indent="-228600" lvl="1" marL="914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indent="-228600" lvl="2" marL="1371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indent="-228600" lvl="3" marL="1828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indent="-228600" lvl="4" marL="22860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indent="-228600" lvl="5" marL="27432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indent="-228600" lvl="6" marL="32004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indent="-228600" lvl="7" marL="36576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indent="-228600" lvl="8" marL="411480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5" Type="http://schemas.openxmlformats.org/officeDocument/2006/relationships/theme" Target="../theme/theme1.xml"/><Relationship Id="rId14" Type="http://schemas.openxmlformats.org/officeDocument/2006/relationships/slideLayout" Target="../slideLayouts/slideLayout1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_rels/slideMaster2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3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3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3.xml"/><Relationship Id="rId3" Type="http://schemas.openxmlformats.org/officeDocument/2006/relationships/slideLayout" Target="../slideLayouts/slideLayout14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16.xml"/><Relationship Id="rId6" Type="http://schemas.openxmlformats.org/officeDocument/2006/relationships/slideLayout" Target="../slideLayouts/slideLayout17.xml"/><Relationship Id="rId7" Type="http://schemas.openxmlformats.org/officeDocument/2006/relationships/slideLayout" Target="../slideLayouts/slideLayout18.xml"/><Relationship Id="rId8" Type="http://schemas.openxmlformats.org/officeDocument/2006/relationships/slideLayout" Target="../slideLayouts/slideLayout19.xml"/></Relationships>
</file>

<file path=ppt/slideMasters/_rels/slideMaster3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6.xml"/><Relationship Id="rId12" Type="http://schemas.openxmlformats.org/officeDocument/2006/relationships/slideLayout" Target="../slideLayouts/slideLayout35.xml"/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25.xml"/><Relationship Id="rId3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7.xml"/><Relationship Id="rId9" Type="http://schemas.openxmlformats.org/officeDocument/2006/relationships/slideLayout" Target="../slideLayouts/slideLayout32.xml"/><Relationship Id="rId14" Type="http://schemas.openxmlformats.org/officeDocument/2006/relationships/theme" Target="../theme/theme4.xml"/><Relationship Id="rId5" Type="http://schemas.openxmlformats.org/officeDocument/2006/relationships/slideLayout" Target="../slideLayouts/slideLayout28.xml"/><Relationship Id="rId6" Type="http://schemas.openxmlformats.org/officeDocument/2006/relationships/slideLayout" Target="../slideLayouts/slideLayout29.xml"/><Relationship Id="rId7" Type="http://schemas.openxmlformats.org/officeDocument/2006/relationships/slideLayout" Target="../slideLayouts/slideLayout30.xml"/><Relationship Id="rId8" Type="http://schemas.openxmlformats.org/officeDocument/2006/relationships/slideLayout" Target="../slideLayouts/slideLayout31.xml"/></Relationships>
</file>

<file path=ppt/slideMasters/_rels/slideMaster4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45.xml"/><Relationship Id="rId10" Type="http://schemas.openxmlformats.org/officeDocument/2006/relationships/slideLayout" Target="../slideLayouts/slideLayout44.xml"/><Relationship Id="rId13" Type="http://schemas.openxmlformats.org/officeDocument/2006/relationships/slideLayout" Target="../slideLayouts/slideLayout47.xml"/><Relationship Id="rId12" Type="http://schemas.openxmlformats.org/officeDocument/2006/relationships/slideLayout" Target="../slideLayouts/slideLayout46.xml"/><Relationship Id="rId1" Type="http://schemas.openxmlformats.org/officeDocument/2006/relationships/image" Target="../media/image1.pn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5" Type="http://schemas.openxmlformats.org/officeDocument/2006/relationships/theme" Target="../theme/theme5.xml"/><Relationship Id="rId14" Type="http://schemas.openxmlformats.org/officeDocument/2006/relationships/slideLayout" Target="../slideLayouts/slideLayout4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00B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5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0880" y="372600"/>
            <a:ext cx="81324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15"/>
          <p:cNvSpPr/>
          <p:nvPr/>
        </p:nvSpPr>
        <p:spPr>
          <a:xfrm>
            <a:off x="9055440" y="297360"/>
            <a:ext cx="2700360" cy="4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i="0" lang="en-US" sz="13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 b="0" i="0" sz="1300" u="none" cap="none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" name="Google Shape;12;p15"/>
          <p:cNvSpPr txBox="1"/>
          <p:nvPr>
            <p:ph idx="1" type="body"/>
          </p:nvPr>
        </p:nvSpPr>
        <p:spPr>
          <a:xfrm>
            <a:off x="1516320" y="1410120"/>
            <a:ext cx="828072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3" name="Google Shape;13;p15"/>
          <p:cNvSpPr txBox="1"/>
          <p:nvPr>
            <p:ph idx="2" type="body"/>
          </p:nvPr>
        </p:nvSpPr>
        <p:spPr>
          <a:xfrm>
            <a:off x="1521360" y="4865400"/>
            <a:ext cx="610380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4" name="Google Shape;14;p1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440" y="369000"/>
            <a:ext cx="743400" cy="31104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Google Shape;15;p15"/>
          <p:cNvSpPr/>
          <p:nvPr/>
        </p:nvSpPr>
        <p:spPr>
          <a:xfrm>
            <a:off x="8996400" y="369000"/>
            <a:ext cx="2815920" cy="413640"/>
          </a:xfrm>
          <a:prstGeom prst="rect">
            <a:avLst/>
          </a:prstGeom>
          <a:solidFill>
            <a:srgbClr val="02000E"/>
          </a:solidFill>
          <a:ln cap="flat" cmpd="sng" w="25400">
            <a:solidFill>
              <a:srgbClr val="00000A"/>
            </a:solidFill>
            <a:prstDash val="solid"/>
            <a:miter lim="8000"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" name="Google Shape;16;p15"/>
          <p:cNvSpPr txBox="1"/>
          <p:nvPr>
            <p:ph idx="3" type="body"/>
          </p:nvPr>
        </p:nvSpPr>
        <p:spPr>
          <a:xfrm>
            <a:off x="9055440" y="266400"/>
            <a:ext cx="2700360" cy="4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7" name="Google Shape;17;p15"/>
          <p:cNvSpPr txBox="1"/>
          <p:nvPr>
            <p:ph idx="4" type="body"/>
          </p:nvPr>
        </p:nvSpPr>
        <p:spPr>
          <a:xfrm>
            <a:off x="1519200" y="3067200"/>
            <a:ext cx="952380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  <p:sldLayoutId id="2147483660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7" name="Google Shape;67;p17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0880" y="372600"/>
            <a:ext cx="81324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68" name="Google Shape;68;p17"/>
          <p:cNvSpPr/>
          <p:nvPr/>
        </p:nvSpPr>
        <p:spPr>
          <a:xfrm>
            <a:off x="2022120" y="5626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9" name="Google Shape;69;p17"/>
          <p:cNvSpPr txBox="1"/>
          <p:nvPr>
            <p:ph idx="1" type="body"/>
          </p:nvPr>
        </p:nvSpPr>
        <p:spPr>
          <a:xfrm>
            <a:off x="11100240" y="6315840"/>
            <a:ext cx="806040" cy="21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0" name="Google Shape;70;p17"/>
          <p:cNvSpPr txBox="1"/>
          <p:nvPr>
            <p:ph idx="2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71" name="Google Shape;71;p17"/>
          <p:cNvSpPr txBox="1"/>
          <p:nvPr>
            <p:ph idx="3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1" name="Google Shape;121;p1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0880" y="372600"/>
            <a:ext cx="81324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22" name="Google Shape;122;p19"/>
          <p:cNvSpPr/>
          <p:nvPr/>
        </p:nvSpPr>
        <p:spPr>
          <a:xfrm>
            <a:off x="2022120" y="562680"/>
            <a:ext cx="184320" cy="369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3" name="Google Shape;123;p19"/>
          <p:cNvSpPr txBox="1"/>
          <p:nvPr>
            <p:ph idx="1" type="body"/>
          </p:nvPr>
        </p:nvSpPr>
        <p:spPr>
          <a:xfrm>
            <a:off x="11100240" y="6315840"/>
            <a:ext cx="806040" cy="21276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4" name="Google Shape;124;p19"/>
          <p:cNvSpPr txBox="1"/>
          <p:nvPr>
            <p:ph idx="2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sp>
        <p:nvSpPr>
          <p:cNvPr id="125" name="Google Shape;125;p19"/>
          <p:cNvSpPr txBox="1"/>
          <p:nvPr>
            <p:ph idx="3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6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02000B"/>
        </a:solidFill>
      </p:bgPr>
    </p:bg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54"/>
          <p:cNvSpPr/>
          <p:nvPr/>
        </p:nvSpPr>
        <p:spPr>
          <a:xfrm>
            <a:off x="3633480" y="297360"/>
            <a:ext cx="3794760" cy="4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40"/>
              <a:buFont typeface="Arial"/>
              <a:buNone/>
            </a:pPr>
            <a:r>
              <a:rPr b="0" lang="en-US" sz="144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Sigurnost operacijskih sustava i aplikacija</a:t>
            </a:r>
            <a:endParaRPr b="0" sz="1440" strike="noStrike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54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380880" y="372600"/>
            <a:ext cx="813240" cy="340200"/>
          </a:xfrm>
          <a:prstGeom prst="rect">
            <a:avLst/>
          </a:prstGeom>
          <a:noFill/>
          <a:ln>
            <a:noFill/>
          </a:ln>
        </p:spPr>
      </p:pic>
      <p:sp>
        <p:nvSpPr>
          <p:cNvPr id="177" name="Google Shape;177;p54"/>
          <p:cNvSpPr/>
          <p:nvPr/>
        </p:nvSpPr>
        <p:spPr>
          <a:xfrm>
            <a:off x="9055440" y="297360"/>
            <a:ext cx="2700360" cy="41364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000" lIns="90000" spcFirstLastPara="1" rIns="90000" wrap="square" tIns="45000">
            <a:norm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300"/>
              <a:buFont typeface="Arial"/>
              <a:buNone/>
            </a:pPr>
            <a:r>
              <a:rPr b="0" lang="en-US" sz="130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Studentske prezentacije</a:t>
            </a:r>
            <a:endParaRPr b="0" sz="13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8" name="Google Shape;178;p54"/>
          <p:cNvSpPr txBox="1"/>
          <p:nvPr>
            <p:ph idx="1" type="body"/>
          </p:nvPr>
        </p:nvSpPr>
        <p:spPr>
          <a:xfrm>
            <a:off x="2945880" y="2995560"/>
            <a:ext cx="8804160" cy="217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rm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  <p:pic>
        <p:nvPicPr>
          <p:cNvPr id="179" name="Google Shape;179;p5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379440" y="369000"/>
            <a:ext cx="498240" cy="208440"/>
          </a:xfrm>
          <a:prstGeom prst="rect">
            <a:avLst/>
          </a:prstGeom>
          <a:noFill/>
          <a:ln>
            <a:noFill/>
          </a:ln>
        </p:spPr>
      </p:pic>
      <p:sp>
        <p:nvSpPr>
          <p:cNvPr id="180" name="Google Shape;180;p54"/>
          <p:cNvSpPr txBox="1"/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5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1"/>
          <p:cNvSpPr txBox="1"/>
          <p:nvPr>
            <p:ph idx="4294967295" type="body"/>
          </p:nvPr>
        </p:nvSpPr>
        <p:spPr>
          <a:xfrm>
            <a:off x="1521360" y="4865400"/>
            <a:ext cx="6103800" cy="131004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Ante Čavar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201"/>
              </a:spcBef>
              <a:spcAft>
                <a:spcPts val="0"/>
              </a:spcAft>
              <a:buClr>
                <a:srgbClr val="FFFFFF"/>
              </a:buClr>
              <a:buSzPts val="1400"/>
              <a:buFont typeface="Arial"/>
              <a:buNone/>
            </a:pPr>
            <a:r>
              <a:rPr b="0" i="0" lang="en-US" sz="14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Mentor: prof. Stjepan Groš</a:t>
            </a:r>
            <a:endParaRPr b="0" i="0" sz="14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"/>
          <p:cNvSpPr txBox="1"/>
          <p:nvPr>
            <p:ph idx="4294967295" type="body"/>
          </p:nvPr>
        </p:nvSpPr>
        <p:spPr>
          <a:xfrm>
            <a:off x="1519200" y="2514600"/>
            <a:ext cx="9523800" cy="162576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rmAutofit fontScale="46000"/>
          </a:bodyPr>
          <a:lstStyle/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USPOREDBA ALATA ZA NADZOR I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INTERVENCIJU NA KRAJNJIM TOČKAMA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ct val="100000"/>
              <a:buFont typeface="Arial"/>
              <a:buNone/>
            </a:pPr>
            <a:r>
              <a:rPr b="1" i="0" lang="en-US" sz="6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(ENDPOINT DETECTION AND RESPONSE)</a:t>
            </a:r>
            <a:endParaRPr b="0" i="0" sz="6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4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p10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Darktrace - Enterprise Immune System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Prednosti: Stabilan rad, informativni alarmi, Antigena za automatiziran odgovor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Nedostaci: Visoka cijena, brojni false-positives, slaba integracija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CrowdStrike Falcon - Premium endpoint protection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Prednosti: Cloud arhitektura, AI/ML tehnologija, lagan agent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Nedostaci: Viša cijena, složenost prilagodbe, strma krivulja učenja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Cisco Sourcefire SNORT - Zlatna sredina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Prednosti: 24/7 podrška, dobra integracija, malo false-positives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Nedostaci: Performanse se mogu poboljšati, komplicirano postavljanje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6" name="Google Shape;306;p10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Analiza ključnih proizvoda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07" name="Google Shape;307;p10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11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Mala poduzeća (1-100 zaposlenika)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Budžet: $5,000-$50,000 godišnje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Preporuke: Microsoft Defender XDR, Darktrace, Wazuh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Srednja poduzeća (100-1000 zaposlenika)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Budžet: $50,000-$500,000 godišnje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Preporuke: Cisco Sourcefire SNORT, SentinelOne, Vectra AI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Velika poduzeća (1000+ zaposlenika)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Budžet: $500,000+ godišnje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Preporuke: CrowdStrike Falcon, Palo Alto Cortex XDR, Vectra AI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13" name="Google Shape;313;p11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Preporuke prema veličini poduzeća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14" name="Google Shape;314;p11"/>
          <p:cNvSpPr txBox="1"/>
          <p:nvPr/>
        </p:nvSpPr>
        <p:spPr>
          <a:xfrm>
            <a:off x="11430000" y="640080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1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Tehnološki trendovi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AI/ML dominacija u svim vodećim rješenjima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Cloud-first pristup kao novi standard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Konsolidacija alata - preference za integrirane platforme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Demokratizacija sigurnosti za manje organizacije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1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Nema "one-size-fits-all" rješenja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585"/>
              <a:buFont typeface="Noto Sans Symbols"/>
              <a:buChar char="●"/>
            </a:pPr>
            <a:r>
              <a:rPr b="0" i="1" lang="en-US" sz="13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Optimalan izbor ovisan je o veličini organizacije, budžetu i tehničkim kapacitetima</a:t>
            </a:r>
            <a:endParaRPr b="0" i="0" sz="13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1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Buduće perspektive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Autonomous security s potpuno automatiziranim odgovorom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Quantum-resistant security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Dublja Zero Trust integracija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Proširenje na IoT i edge computing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0" name="Google Shape;320;p12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Ključna otkrića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1" name="Google Shape;321;p12"/>
          <p:cNvSpPr txBox="1"/>
          <p:nvPr/>
        </p:nvSpPr>
        <p:spPr>
          <a:xfrm>
            <a:off x="11430000" y="640080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5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13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Sigurnosni krajolik kontinuirano evoluira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720"/>
              <a:buFont typeface="Noto Sans Symbols"/>
              <a:buChar char="●"/>
            </a:pPr>
            <a:r>
              <a:rPr b="0" i="1" lang="en-US" sz="1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Od tradicionalnih IDS/NIDS sustava prema sofisticiranim XDR platformama</a:t>
            </a:r>
            <a:endParaRPr b="0" i="0" sz="1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Uspješne organizacije će biti one koje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Kombiniraju tehnološku inovaciju s promišljenim strategijskim planiranjem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Kontinuirano ulažu u ljudski kapital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Prilagođavaju odabir tehnologija specifičnim organizacijskim potrebama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Fokusiraju se na proper implementation i ongoing optimization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27" name="Google Shape;327;p13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Zaključak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328" name="Google Shape;328;p13"/>
          <p:cNvSpPr txBox="1"/>
          <p:nvPr/>
        </p:nvSpPr>
        <p:spPr>
          <a:xfrm>
            <a:off x="11430000" y="640080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2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p14"/>
          <p:cNvSpPr txBox="1"/>
          <p:nvPr>
            <p:ph idx="4294967295" type="body"/>
          </p:nvPr>
        </p:nvSpPr>
        <p:spPr>
          <a:xfrm>
            <a:off x="2945880" y="2995560"/>
            <a:ext cx="8804160" cy="217332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92857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7000"/>
              <a:buFont typeface="Arial"/>
              <a:buNone/>
            </a:pPr>
            <a:r>
              <a:rPr b="1" i="0" lang="en-US" sz="7000" u="none" cap="none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Hvala!</a:t>
            </a:r>
            <a:endParaRPr b="0" i="0" sz="7000" u="none" cap="none" strike="noStrike">
              <a:solidFill>
                <a:srgbClr val="FFFFFF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43080" lvl="0" marL="34308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Evolucija sigurnosnih tehnologija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IDS/NIDS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EDR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NDR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XDR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Usporedbe, preporuke i ključna otkrića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43080" lvl="0" marL="34308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rgbClr val="02000B"/>
              </a:buClr>
              <a:buSzPts val="3600"/>
              <a:buFont typeface="Arial"/>
              <a:buChar char="•"/>
            </a:pPr>
            <a:r>
              <a:rPr b="0" i="0" lang="en-US" sz="36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Zaključak</a:t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SzPts val="3600"/>
              <a:buFont typeface="Arial"/>
              <a:buNone/>
            </a:pPr>
            <a:r>
              <a:t/>
            </a:r>
            <a:endParaRPr b="0" i="0" sz="36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1" name="Google Shape;241;p2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Pregled predavanja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2" name="Google Shape;242;p2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i="0" lang="en-US" sz="2400" u="none" cap="none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3"/>
          <p:cNvSpPr txBox="1"/>
          <p:nvPr>
            <p:ph idx="4294967295" type="body"/>
          </p:nvPr>
        </p:nvSpPr>
        <p:spPr>
          <a:xfrm>
            <a:off x="565560" y="4114800"/>
            <a:ext cx="10398600" cy="166428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Ključno: XDR = NDR + EDR (superset postojećih tehnologija)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8" name="Google Shape;248;p3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Evolucija sigurnosnih tehnologija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9" name="Google Shape;249;p3"/>
          <p:cNvSpPr/>
          <p:nvPr/>
        </p:nvSpPr>
        <p:spPr>
          <a:xfrm>
            <a:off x="457200" y="2057400"/>
            <a:ext cx="2057400" cy="1371600"/>
          </a:xfrm>
          <a:prstGeom prst="rect">
            <a:avLst/>
          </a:prstGeom>
          <a:solidFill>
            <a:srgbClr val="CCCCCC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IDS/NIDS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Pasivna detekcija i uzbunjivanje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0" name="Google Shape;250;p3"/>
          <p:cNvSpPr/>
          <p:nvPr/>
        </p:nvSpPr>
        <p:spPr>
          <a:xfrm>
            <a:off x="3429000" y="2057400"/>
            <a:ext cx="2057400" cy="1371600"/>
          </a:xfrm>
          <a:prstGeom prst="rect">
            <a:avLst/>
          </a:prstGeom>
          <a:solidFill>
            <a:srgbClr val="CCCCCC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EDR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Fokusirane endpoint response capabilities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1" name="Google Shape;251;p3"/>
          <p:cNvSpPr/>
          <p:nvPr/>
        </p:nvSpPr>
        <p:spPr>
          <a:xfrm>
            <a:off x="6400800" y="2057400"/>
            <a:ext cx="2057400" cy="1371600"/>
          </a:xfrm>
          <a:prstGeom prst="rect">
            <a:avLst/>
          </a:prstGeom>
          <a:solidFill>
            <a:srgbClr val="CCCCCC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NDR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Mrežno-centrirana detekcija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2" name="Google Shape;252;p3"/>
          <p:cNvSpPr/>
          <p:nvPr/>
        </p:nvSpPr>
        <p:spPr>
          <a:xfrm>
            <a:off x="9372600" y="2057400"/>
            <a:ext cx="2057400" cy="1371600"/>
          </a:xfrm>
          <a:prstGeom prst="rect">
            <a:avLst/>
          </a:prstGeom>
          <a:solidFill>
            <a:srgbClr val="CCCCCC"/>
          </a:solidFill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XDR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Holistička integracija svih slojeva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53" name="Google Shape;253;p3"/>
          <p:cNvCxnSpPr/>
          <p:nvPr/>
        </p:nvCxnSpPr>
        <p:spPr>
          <a:xfrm>
            <a:off x="2514600" y="2743200"/>
            <a:ext cx="914400" cy="0"/>
          </a:xfrm>
          <a:prstGeom prst="straightConnector1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4" name="Google Shape;254;p3"/>
          <p:cNvCxnSpPr/>
          <p:nvPr/>
        </p:nvCxnSpPr>
        <p:spPr>
          <a:xfrm>
            <a:off x="5486400" y="2743200"/>
            <a:ext cx="914400" cy="0"/>
          </a:xfrm>
          <a:prstGeom prst="straightConnector1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55" name="Google Shape;255;p3"/>
          <p:cNvCxnSpPr/>
          <p:nvPr/>
        </p:nvCxnSpPr>
        <p:spPr>
          <a:xfrm>
            <a:off x="8458200" y="2743200"/>
            <a:ext cx="914400" cy="0"/>
          </a:xfrm>
          <a:prstGeom prst="straightConnector1">
            <a:avLst/>
          </a:prstGeom>
          <a:noFill/>
          <a:ln cap="flat" cmpd="sng" w="18350">
            <a:solidFill>
              <a:srgbClr val="000000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56" name="Google Shape;256;p3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4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1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Ključni alati: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Snort: Najpoznatiji open-source IDS/IPS s pravilima zasnovanim na prepoznavanju uzoraka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Suricata: Napredni IDS/IPS s paralelnom obradom paketa i multi-threading podrškom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500"/>
              <a:buFont typeface="Noto Sans Symbols"/>
              <a:buChar char="−"/>
            </a:pPr>
            <a:r>
              <a:rPr b="0" i="0" lang="en-US" sz="20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Zeek: Fokus na detaljnu analizu mrežnog prometa umjesto detekcije putem pravila</a:t>
            </a:r>
            <a:endParaRPr b="0" i="0" sz="20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24399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None/>
            </a:pPr>
            <a:r>
              <a:t/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1260"/>
              <a:buFont typeface="Noto Sans Symbols"/>
              <a:buChar char="●"/>
            </a:pPr>
            <a:r>
              <a:rPr b="0" i="0" lang="en-US" sz="2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Glavna razlika: IDS/NIDS pružaju pasivno nadgledanje, dok DR sustavi omogućavaju aktivno nadgledanje s automatskim odgovorom</a:t>
            </a:r>
            <a:endParaRPr b="0" i="0" sz="2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2" name="Google Shape;262;p4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IDS/NIDS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3" name="Google Shape;263;p4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68" name="Google Shape;268;p5"/>
          <p:cNvGraphicFramePr/>
          <p:nvPr/>
        </p:nvGraphicFramePr>
        <p:xfrm>
          <a:off x="565560" y="18244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{DBA1F135-1C9A-49B7-9BCE-BAC630DC49D1}</a:tableStyleId>
              </a:tblPr>
              <a:tblGrid>
                <a:gridCol w="2079725"/>
                <a:gridCol w="2079725"/>
                <a:gridCol w="2079725"/>
                <a:gridCol w="2079725"/>
                <a:gridCol w="2079725"/>
              </a:tblGrid>
              <a:tr h="102960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Alat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Točnost detekcije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Performanse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Resursna potrošnja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Prosjek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72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Suricata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1.67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  <a:tr h="72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Zeek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2.00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E6E6E6"/>
                    </a:solidFill>
                  </a:tcPr>
                </a:tc>
              </a:tr>
              <a:tr h="7250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Snort</a:t>
                      </a:r>
                      <a:endParaRPr b="1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2.33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269" name="Google Shape;269;p5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Evaluacija performansi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0" name="Google Shape;270;p5"/>
          <p:cNvSpPr txBox="1"/>
          <p:nvPr/>
        </p:nvSpPr>
        <p:spPr>
          <a:xfrm>
            <a:off x="565560" y="5028840"/>
            <a:ext cx="1040724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SzPts val="1800"/>
              <a:buFont typeface="Arial"/>
              <a:buNone/>
            </a:pPr>
            <a:r>
              <a:rPr b="0" i="1" lang="en-US" sz="1800" strike="noStrike">
                <a:latin typeface="Arial"/>
                <a:ea typeface="Arial"/>
                <a:cs typeface="Arial"/>
                <a:sym typeface="Arial"/>
              </a:rPr>
              <a:t>1 = najbolji, 3 = najlošiji</a:t>
            </a:r>
            <a:endParaRPr b="0" i="1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1" name="Google Shape;271;p5"/>
          <p:cNvSpPr txBox="1"/>
          <p:nvPr/>
        </p:nvSpPr>
        <p:spPr>
          <a:xfrm>
            <a:off x="457200" y="5597280"/>
            <a:ext cx="11201400" cy="346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 strike="noStrike">
                <a:latin typeface="Arial"/>
                <a:ea typeface="Arial"/>
                <a:cs typeface="Arial"/>
                <a:sym typeface="Arial"/>
              </a:rPr>
              <a:t>Pobjednik</a:t>
            </a:r>
            <a:r>
              <a:rPr b="0" lang="en-US" sz="1800" strike="noStrike">
                <a:latin typeface="Arial"/>
                <a:ea typeface="Arial"/>
                <a:cs typeface="Arial"/>
                <a:sym typeface="Arial"/>
              </a:rPr>
              <a:t>: Suricata - najbolji overall performer s prosječnom ocjenom 1.67</a:t>
            </a:r>
            <a:endParaRPr b="0" sz="1800" strike="noStrike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2" name="Google Shape;272;p5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6"/>
          <p:cNvSpPr txBox="1"/>
          <p:nvPr>
            <p:ph idx="4294967295" type="body"/>
          </p:nvPr>
        </p:nvSpPr>
        <p:spPr>
          <a:xfrm rot="-3000">
            <a:off x="56520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Ključne karakteristike</a:t>
            </a:r>
            <a:endParaRPr b="0" i="0" sz="22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Kontinuiran 24/7 nadzor krajnjih točaka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Analiza procesa, aplikacija, mrežnih veza i datotečnih operacija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"Walled garden" pristup - fokus isključivo na krajnje točke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Prednosti</a:t>
            </a:r>
            <a:endParaRPr b="0" i="0" sz="22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Visoka granularnost detekcije na razini procesa i datoteka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Posebna korisnost za zaštitu udaljenih radnika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Mogućnost trenutne izolacije kompromitiranih uređaja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90"/>
              <a:buFont typeface="Noto Sans Symbols"/>
              <a:buChar char="●"/>
            </a:pPr>
            <a:r>
              <a:rPr b="0" i="0" lang="en-US" sz="22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Ograničenja</a:t>
            </a:r>
            <a:endParaRPr b="0" i="0" sz="22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Ograničena mrežna vidljivost između uređaja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Ovisnost o agentima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Noto Sans Symbols"/>
              <a:buChar char="−"/>
            </a:pPr>
            <a:r>
              <a:rPr b="0" i="0" lang="en-US" sz="16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Potencijalna potrošnja resursa</a:t>
            </a:r>
            <a:endParaRPr b="0" i="0" sz="16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8" name="Google Shape;278;p6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EDR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79" name="Google Shape;279;p6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3" name="Shape 2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4" name="Google Shape;284;p7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Fokus na mrežnu analizu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Kontinuiran nadzor mrežnih komunikacija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Analiza east-west i north-south prometa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Deep packet inspection za detaljnu analizu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Napredne analitičke metode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Strojno učenje za detekciju anomalija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Analiza ponašanja za prepoznavanje neobičnih obrazaca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050"/>
              <a:buFont typeface="Noto Sans Symbols"/>
              <a:buChar char="−"/>
            </a:pPr>
            <a:r>
              <a:rPr b="0" i="0" lang="en-US" sz="14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Statistička analiza za otkrivanje odstupanja</a:t>
            </a:r>
            <a:endParaRPr b="0" i="0" sz="14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945"/>
              <a:buFont typeface="Noto Sans Symbols"/>
              <a:buChar char="●"/>
            </a:pPr>
            <a:r>
              <a:rPr b="0" i="0" lang="en-US" sz="21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Prednosti</a:t>
            </a:r>
            <a:endParaRPr b="0" i="0" sz="21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Vidljivost u cjelokupnu mrežnu infrastrukturu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Otkrivanje lateral movement napada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125"/>
              <a:buFont typeface="Noto Sans Symbols"/>
              <a:buChar char="−"/>
            </a:pPr>
            <a:r>
              <a:rPr b="0" i="0" lang="en-US" sz="15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Rad bez agenata</a:t>
            </a:r>
            <a:endParaRPr b="0" i="0" sz="15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5" name="Google Shape;285;p7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NDR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86" name="Google Shape;286;p7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0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p8"/>
          <p:cNvSpPr txBox="1"/>
          <p:nvPr>
            <p:ph idx="4294967295" type="body"/>
          </p:nvPr>
        </p:nvSpPr>
        <p:spPr>
          <a:xfrm>
            <a:off x="565560" y="1824480"/>
            <a:ext cx="10398600" cy="3954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-324000" lvl="0" marL="43200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Sljedeća evolucija sigurnosnih tehnologija</a:t>
            </a:r>
            <a:endParaRPr b="0" i="0" sz="1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XDR = "Evoluirana EDR"</a:t>
            </a:r>
            <a:endParaRPr b="0" i="0" sz="1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630"/>
              <a:buFont typeface="Noto Sans Symbols"/>
              <a:buChar char="●"/>
            </a:pPr>
            <a:r>
              <a:rPr b="0" i="0" lang="en-US" sz="14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Proširuje fokus s krajnjih točaka na cjelokupno IT okruženje</a:t>
            </a:r>
            <a:endParaRPr b="0" i="0" sz="14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Široki spektar nadzora</a:t>
            </a:r>
            <a:endParaRPr b="0" i="0" sz="1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Krajnje točke i mrežni promet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Email sustavi i cloud aplikacije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Aplikacijski sloj i identity sustavi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0" marL="432000" marR="0" rtl="0" algn="l">
              <a:lnSpc>
                <a:spcPct val="90000"/>
              </a:lnSpc>
              <a:spcBef>
                <a:spcPts val="1417"/>
              </a:spcBef>
              <a:spcAft>
                <a:spcPts val="0"/>
              </a:spcAft>
              <a:buClr>
                <a:srgbClr val="000000"/>
              </a:buClr>
              <a:buSzPts val="810"/>
              <a:buFont typeface="Noto Sans Symbols"/>
              <a:buChar char="●"/>
            </a:pPr>
            <a:r>
              <a:rPr b="0" i="0" lang="en-US" sz="18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Korelacija podataka</a:t>
            </a:r>
            <a:endParaRPr b="0" i="0" sz="18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Centralizirani pristup analizi sigurnosnih događaja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Automatska korelacija između različitih sigurnosnih slojeva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324000" lvl="1" marL="864000" marR="0" rtl="0" algn="l">
              <a:lnSpc>
                <a:spcPct val="90000"/>
              </a:lnSpc>
              <a:spcBef>
                <a:spcPts val="1134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Noto Sans Symbols"/>
              <a:buChar char="−"/>
            </a:pPr>
            <a:r>
              <a:rPr b="0" i="0" lang="en-US" sz="1800" u="none" cap="none" strike="noStrike">
                <a:solidFill>
                  <a:srgbClr val="02000B"/>
                </a:solidFill>
                <a:latin typeface="Calibri"/>
                <a:ea typeface="Calibri"/>
                <a:cs typeface="Calibri"/>
                <a:sym typeface="Calibri"/>
              </a:rPr>
              <a:t>Smanjenje false-positive alarma</a:t>
            </a:r>
            <a:endParaRPr b="0" i="0" sz="1800" u="none" cap="none" strike="noStrike">
              <a:solidFill>
                <a:srgbClr val="02000B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2" name="Google Shape;292;p8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XDR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93" name="Google Shape;293;p8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7" name="Shape 2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8" name="Google Shape;298;p9"/>
          <p:cNvSpPr txBox="1"/>
          <p:nvPr>
            <p:ph idx="4294967295" type="body"/>
          </p:nvPr>
        </p:nvSpPr>
        <p:spPr>
          <a:xfrm>
            <a:off x="565560" y="871560"/>
            <a:ext cx="10398600" cy="715680"/>
          </a:xfrm>
          <a:prstGeom prst="rect">
            <a:avLst/>
          </a:prstGeom>
          <a:noFill/>
          <a:ln>
            <a:noFill/>
          </a:ln>
        </p:spPr>
        <p:txBody>
          <a:bodyPr anchorCtr="0" anchor="b" bIns="45000" lIns="90000" spcFirstLastPara="1" rIns="90000" wrap="square" tIns="450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2000B"/>
              </a:buClr>
              <a:buSzPts val="4000"/>
              <a:buFont typeface="Arial"/>
              <a:buNone/>
            </a:pPr>
            <a:r>
              <a:rPr b="1" i="0" lang="en-US" sz="4000" u="none" cap="none" strike="noStrike">
                <a:solidFill>
                  <a:srgbClr val="02000B"/>
                </a:solidFill>
                <a:latin typeface="Arial"/>
                <a:ea typeface="Arial"/>
                <a:cs typeface="Arial"/>
                <a:sym typeface="Arial"/>
              </a:rPr>
              <a:t>Tržišni udjeli i pozicioniranje</a:t>
            </a:r>
            <a:endParaRPr b="0" i="0" sz="4000" u="none" cap="none" strike="noStrike">
              <a:solidFill>
                <a:srgbClr val="02000B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aphicFrame>
        <p:nvGraphicFramePr>
          <p:cNvPr id="299" name="Google Shape;299;p9"/>
          <p:cNvGraphicFramePr/>
          <p:nvPr/>
        </p:nvGraphicFramePr>
        <p:xfrm>
          <a:off x="1528560" y="184968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{DBA1F135-1C9A-49B7-9BCE-BAC630DC49D1}</a:tableStyleId>
              </a:tblPr>
              <a:tblGrid>
                <a:gridCol w="4264550"/>
                <a:gridCol w="4265275"/>
              </a:tblGrid>
              <a:tr h="2046250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0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19.5%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Darktrace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1800"/>
                        <a:buFont typeface="Arial"/>
                        <a:buNone/>
                      </a:pPr>
                      <a:r>
                        <a:rPr b="0" i="1" lang="en-US" sz="18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Dominira IDPS segment kroz AI pristup</a:t>
                      </a:r>
                      <a:endParaRPr b="0" sz="18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0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15.5%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CrowdStrike Falcon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Vodi XDR segment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B3B3B3"/>
                    </a:solidFill>
                  </a:tcPr>
                </a:tc>
              </a:tr>
              <a:tr h="2047675"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0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13.0%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Wazuh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2000"/>
                        <a:buFont typeface="Arial"/>
                        <a:buNone/>
                      </a:pPr>
                      <a:r>
                        <a:rPr b="0" i="1" lang="en-US" sz="20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Dominantna open-source alternativa</a:t>
                      </a:r>
                      <a:endParaRPr b="0" sz="20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0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11.3%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3600"/>
                        <a:buFont typeface="Arial"/>
                        <a:buNone/>
                      </a:pPr>
                      <a:r>
                        <a:rPr b="1" lang="en-US" sz="36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Vectra AI</a:t>
                      </a:r>
                      <a:endParaRPr b="0" sz="36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SzPts val="2100"/>
                        <a:buFont typeface="Arial"/>
                        <a:buNone/>
                      </a:pPr>
                      <a:r>
                        <a:rPr b="0" i="1" lang="en-US" sz="2100" u="none" cap="none" strike="noStrike">
                          <a:latin typeface="Arial"/>
                          <a:ea typeface="Arial"/>
                          <a:cs typeface="Arial"/>
                          <a:sym typeface="Arial"/>
                        </a:rPr>
                        <a:t>AI-pogonjena rješenja</a:t>
                      </a:r>
                      <a:endParaRPr b="0" sz="2100" u="none" cap="none" strike="noStrike"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T="45725" marB="45725" marR="90000" marL="90000" anchor="ctr">
                    <a:lnL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rgbClr val="FFFFFF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  <a:solidFill>
                      <a:srgbClr val="CCCCCC"/>
                    </a:solidFill>
                  </a:tcPr>
                </a:tc>
              </a:tr>
            </a:tbl>
          </a:graphicData>
        </a:graphic>
      </p:graphicFrame>
      <p:sp>
        <p:nvSpPr>
          <p:cNvPr id="300" name="Google Shape;300;p9"/>
          <p:cNvSpPr txBox="1"/>
          <p:nvPr/>
        </p:nvSpPr>
        <p:spPr>
          <a:xfrm>
            <a:off x="11430360" y="6401160"/>
            <a:ext cx="1600200" cy="427320"/>
          </a:xfrm>
          <a:prstGeom prst="rect">
            <a:avLst/>
          </a:prstGeom>
          <a:noFill/>
          <a:ln>
            <a:noFill/>
          </a:ln>
        </p:spPr>
        <p:txBody>
          <a:bodyPr anchorCtr="0" anchor="t" bIns="45000" lIns="90000" spcFirstLastPara="1" rIns="90000" wrap="square" tIns="450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‹#›</a:t>
            </a:fld>
            <a:r>
              <a:rPr b="0" lang="en-US" sz="2400" strike="noStrike">
                <a:latin typeface="Times New Roman"/>
                <a:ea typeface="Times New Roman"/>
                <a:cs typeface="Times New Roman"/>
                <a:sym typeface="Times New Roman"/>
              </a:rPr>
              <a:t>/13</a:t>
            </a:r>
            <a:endParaRPr b="0" sz="2400" strike="noStrike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02000C"/>
      </a:dk2>
      <a:lt2>
        <a:srgbClr val="E7E6E6"/>
      </a:lt2>
      <a:accent1>
        <a:srgbClr val="02000E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2018-10-15T17:39:00Z</dcterms:created>
  <dc:creator>Microsoft Office User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0x0101005F4A78737296D44B9C0FDA063D431BDD</vt:lpwstr>
  </property>
  <property fmtid="{D5CDD505-2E9C-101B-9397-08002B2CF9AE}" pid="3" name="Notes">
    <vt:i4>1</vt:i4>
  </property>
  <property fmtid="{D5CDD505-2E9C-101B-9397-08002B2CF9AE}" pid="4" name="PresentationFormat">
    <vt:lpwstr>Widescreen</vt:lpwstr>
  </property>
  <property fmtid="{D5CDD505-2E9C-101B-9397-08002B2CF9AE}" pid="5" name="Slides">
    <vt:i4>10</vt:i4>
  </property>
</Properties>
</file>