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qi8XYuEfydGbJiSu4hTSQZNnP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F6181D-8959-441C-B4FA-79A6BFF26ECF}">
  <a:tblStyle styleId="{F3F6181D-8959-441C-B4FA-79A6BFF26ECF}"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5D5E6E-CD92-4136-A47C-B9371432909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41076A-9A3D-488A-B098-A0B945E1BDE7}"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85914E-893F-45A1-880C-AF2884E077A2}" styleName="Table_3">
    <a:wholeTbl>
      <a:tcTxStyle>
        <a:font>
          <a:latin typeface="Arial"/>
          <a:ea typeface="Arial"/>
          <a:cs typeface="Arial"/>
        </a:font>
        <a:srgbClr val="000000"/>
      </a:tcTxStyle>
      <a:tcStyle>
        <a:tcBdr>
          <a:left>
            <a:ln cap="flat" cmpd="sng" w="6350">
              <a:solidFill>
                <a:srgbClr val="00B0F0"/>
              </a:solidFill>
              <a:prstDash val="solid"/>
              <a:round/>
              <a:headEnd len="sm" w="sm" type="none"/>
              <a:tailEnd len="sm" w="sm" type="none"/>
            </a:ln>
          </a:left>
          <a:right>
            <a:ln cap="flat" cmpd="sng" w="6350">
              <a:solidFill>
                <a:srgbClr val="00B0F0"/>
              </a:solidFill>
              <a:prstDash val="solid"/>
              <a:round/>
              <a:headEnd len="sm" w="sm" type="none"/>
              <a:tailEnd len="sm" w="sm" type="none"/>
            </a:ln>
          </a:right>
          <a:top>
            <a:ln cap="flat" cmpd="sng" w="6350">
              <a:solidFill>
                <a:srgbClr val="00B0F0"/>
              </a:solidFill>
              <a:prstDash val="solid"/>
              <a:round/>
              <a:headEnd len="sm" w="sm" type="none"/>
              <a:tailEnd len="sm" w="sm" type="none"/>
            </a:ln>
          </a:top>
          <a:bottom>
            <a:ln cap="flat" cmpd="sng" w="6350">
              <a:solidFill>
                <a:srgbClr val="00B0F0"/>
              </a:solidFill>
              <a:prstDash val="solid"/>
              <a:round/>
              <a:headEnd len="sm" w="sm" type="none"/>
              <a:tailEnd len="sm" w="sm" type="none"/>
            </a:ln>
          </a:bottom>
          <a:insideH>
            <a:ln cap="flat" cmpd="sng" w="6350">
              <a:solidFill>
                <a:srgbClr val="00B0F0"/>
              </a:solidFill>
              <a:prstDash val="solid"/>
              <a:round/>
              <a:headEnd len="sm" w="sm" type="none"/>
              <a:tailEnd len="sm" w="sm" type="none"/>
            </a:ln>
          </a:insideH>
          <a:insideV>
            <a:ln cap="flat" cmpd="sng" w="6350">
              <a:solidFill>
                <a:srgbClr val="00B0F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2c75c6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f2c75c61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bfac6fad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bfac6fad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f5384ba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f5384ba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f5384ba3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f5384ba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5384ba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5384ba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f5384ba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f5384ba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f5384ba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f5384ba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f5384ba3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f5384ba3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f5384ba3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f5384ba3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5384ba3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5384ba3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562b0a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562b0a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f7e388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f7e388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7e388b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f7e388b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f7e388b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f7e388b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f553fc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f553fc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f2c75c6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f2c75c6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2c75c6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f2c75c6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2c75c61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f2c75c61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2c75c6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2c75c61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bfac6f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bfac6f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bfac6fa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bfac6fa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2c75c6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2c75c6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3"/>
          <p:cNvGrpSpPr/>
          <p:nvPr/>
        </p:nvGrpSpPr>
        <p:grpSpPr>
          <a:xfrm>
            <a:off x="1004144" y="1022025"/>
            <a:ext cx="7136669" cy="152400"/>
            <a:chOff x="1346429" y="1011300"/>
            <a:chExt cx="6452100" cy="152400"/>
          </a:xfrm>
        </p:grpSpPr>
        <p:cxnSp>
          <p:nvCxnSpPr>
            <p:cNvPr id="13" name="Google Shape;13;p2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3"/>
          <p:cNvGrpSpPr/>
          <p:nvPr/>
        </p:nvGrpSpPr>
        <p:grpSpPr>
          <a:xfrm>
            <a:off x="1004151" y="3969100"/>
            <a:ext cx="7136669" cy="152400"/>
            <a:chOff x="1346435" y="3969088"/>
            <a:chExt cx="6452100" cy="152400"/>
          </a:xfrm>
        </p:grpSpPr>
        <p:cxnSp>
          <p:nvCxnSpPr>
            <p:cNvPr id="16" name="Google Shape;16;p2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en-US"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en-US" sz="3559"/>
              <a:t>Yazılım Teknolojileri Dersi </a:t>
            </a:r>
            <a:endParaRPr sz="3559"/>
          </a:p>
          <a:p>
            <a:pPr indent="0" lvl="0" marL="0" rtl="0" algn="ctr">
              <a:lnSpc>
                <a:spcPct val="100000"/>
              </a:lnSpc>
              <a:spcBef>
                <a:spcPts val="0"/>
              </a:spcBef>
              <a:spcAft>
                <a:spcPts val="0"/>
              </a:spcAft>
              <a:buSzPts val="990"/>
              <a:buNone/>
            </a:pPr>
            <a:r>
              <a:rPr lang="en-US" sz="3559"/>
              <a:t>Hafta 6: </a:t>
            </a:r>
            <a:r>
              <a:rPr lang="en-US" sz="3600"/>
              <a:t>DİZİLER VE KATARLAR</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f2c75c613_0_1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sp>
        <p:nvSpPr>
          <p:cNvPr id="144" name="Google Shape;144;gdf2c75c613_0_131"/>
          <p:cNvSpPr txBox="1"/>
          <p:nvPr/>
        </p:nvSpPr>
        <p:spPr>
          <a:xfrm>
            <a:off x="1008950" y="4296926"/>
            <a:ext cx="8061900" cy="98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en-US" sz="2800">
                <a:solidFill>
                  <a:srgbClr val="FF0000"/>
                </a:solidFill>
                <a:latin typeface="PT Sans Narrow"/>
                <a:ea typeface="PT Sans Narrow"/>
                <a:cs typeface="PT Sans Narrow"/>
                <a:sym typeface="PT Sans Narrow"/>
              </a:rPr>
              <a:t>UYARI </a:t>
            </a:r>
            <a:r>
              <a:rPr lang="en-US" sz="2800">
                <a:latin typeface="PT Sans Narrow"/>
                <a:ea typeface="PT Sans Narrow"/>
                <a:cs typeface="PT Sans Narrow"/>
                <a:sym typeface="PT Sans Narrow"/>
              </a:rPr>
              <a:t>: </a:t>
            </a:r>
            <a:r>
              <a:rPr lang="en-US" sz="2800">
                <a:highlight>
                  <a:srgbClr val="FFFFFF"/>
                </a:highlight>
                <a:latin typeface="PT Sans Narrow"/>
                <a:ea typeface="PT Sans Narrow"/>
                <a:cs typeface="PT Sans Narrow"/>
                <a:sym typeface="PT Sans Narrow"/>
              </a:rPr>
              <a:t>Dizi elemanları, aynı veri türünde olmalıdır. </a:t>
            </a:r>
            <a:endParaRPr sz="2800">
              <a:highlight>
                <a:srgbClr val="FFFFFF"/>
              </a:highlight>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p:txBody>
      </p:sp>
      <p:pic>
        <p:nvPicPr>
          <p:cNvPr id="145" name="Google Shape;145;gdf2c75c613_0_131"/>
          <p:cNvPicPr preferRelativeResize="0"/>
          <p:nvPr/>
        </p:nvPicPr>
        <p:blipFill>
          <a:blip r:embed="rId3">
            <a:alphaModFix/>
          </a:blip>
          <a:stretch>
            <a:fillRect/>
          </a:stretch>
        </p:blipFill>
        <p:spPr>
          <a:xfrm>
            <a:off x="404075" y="1424638"/>
            <a:ext cx="4041057" cy="2600050"/>
          </a:xfrm>
          <a:prstGeom prst="rect">
            <a:avLst/>
          </a:prstGeom>
          <a:noFill/>
          <a:ln>
            <a:noFill/>
          </a:ln>
        </p:spPr>
      </p:pic>
      <p:sp>
        <p:nvSpPr>
          <p:cNvPr id="146" name="Google Shape;146;gdf2c75c613_0_131"/>
          <p:cNvSpPr txBox="1"/>
          <p:nvPr/>
        </p:nvSpPr>
        <p:spPr>
          <a:xfrm>
            <a:off x="4940075" y="2011450"/>
            <a:ext cx="3275700" cy="261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solidFill>
                  <a:srgbClr val="222222"/>
                </a:solidFill>
                <a:latin typeface="PT Sans Narrow"/>
                <a:ea typeface="PT Sans Narrow"/>
                <a:cs typeface="PT Sans Narrow"/>
                <a:sym typeface="PT Sans Narrow"/>
              </a:rPr>
              <a:t>Yandaki dizide (1,3) indisli dizi elemanını değiştirsem, dizi bozulur. Sizce neden?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i="1" lang="en-US" sz="2000">
                <a:solidFill>
                  <a:srgbClr val="222222"/>
                </a:solidFill>
                <a:latin typeface="PT Sans Narrow"/>
                <a:ea typeface="PT Sans Narrow"/>
                <a:cs typeface="PT Sans Narrow"/>
                <a:sym typeface="PT Sans Narrow"/>
              </a:rPr>
              <a:t>Tahminlerinizi bana sohbetten yazın :) </a:t>
            </a:r>
            <a:endParaRPr i="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solidFill>
                <a:srgbClr val="222222"/>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bfac6fadd_0_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 Talimatları</a:t>
            </a:r>
            <a:endParaRPr/>
          </a:p>
        </p:txBody>
      </p:sp>
      <p:sp>
        <p:nvSpPr>
          <p:cNvPr id="152" name="Google Shape;152;gdbfac6fadd_0_1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p:txBody>
      </p:sp>
      <p:sp>
        <p:nvSpPr>
          <p:cNvPr id="153" name="Google Shape;153;gdbfac6fadd_0_18"/>
          <p:cNvSpPr txBox="1"/>
          <p:nvPr/>
        </p:nvSpPr>
        <p:spPr>
          <a:xfrm>
            <a:off x="561875" y="1229600"/>
            <a:ext cx="7653900" cy="410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solidFill>
                  <a:srgbClr val="222222"/>
                </a:solidFill>
                <a:latin typeface="PT Sans Narrow"/>
                <a:ea typeface="PT Sans Narrow"/>
                <a:cs typeface="PT Sans Narrow"/>
                <a:sym typeface="PT Sans Narrow"/>
              </a:rPr>
              <a:t>Elinizde</a:t>
            </a:r>
            <a:r>
              <a:rPr b="1" lang="en-US" sz="2000">
                <a:solidFill>
                  <a:srgbClr val="222222"/>
                </a:solidFill>
                <a:latin typeface="PT Sans Narrow"/>
                <a:ea typeface="PT Sans Narrow"/>
                <a:cs typeface="PT Sans Narrow"/>
                <a:sym typeface="PT Sans Narrow"/>
              </a:rPr>
              <a:t>ki madeni paraları ya da kağıt ve kalemi kullanarak, </a:t>
            </a:r>
            <a:endParaRPr b="1" sz="2000">
              <a:solidFill>
                <a:srgbClr val="222222"/>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AutoNum type="arabicPeriod"/>
            </a:pPr>
            <a:r>
              <a:rPr i="1" lang="en-US" sz="1800">
                <a:latin typeface="PT Sans Narrow"/>
                <a:ea typeface="PT Sans Narrow"/>
                <a:cs typeface="PT Sans Narrow"/>
                <a:sym typeface="PT Sans Narrow"/>
              </a:rPr>
              <a:t>Tek boyutlu bir dizi oluşturun. Dizinin boyutunu ve dizi indislerini dizi elemanlarının altına yazın. </a:t>
            </a:r>
            <a:endParaRPr i="1"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AutoNum type="arabicPeriod"/>
            </a:pPr>
            <a:r>
              <a:rPr i="1" lang="en-US" sz="1800">
                <a:latin typeface="PT Sans Narrow"/>
                <a:ea typeface="PT Sans Narrow"/>
                <a:cs typeface="PT Sans Narrow"/>
                <a:sym typeface="PT Sans Narrow"/>
              </a:rPr>
              <a:t>Birinci talimatta oluşturduğunuz tek boyutlu dizinin hemen altına, aynı diziden iki tane daha ekleyin. Bu şekilde elde ettiğiniz çok boyutlu dizinin boyutunu ve dizi elemanlarının indis numaralarını her bir elemanın altına yazın. </a:t>
            </a:r>
            <a:endParaRPr i="1"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en-US" sz="1800">
                <a:solidFill>
                  <a:srgbClr val="FF0000"/>
                </a:solidFill>
                <a:latin typeface="PT Sans Narrow"/>
                <a:ea typeface="PT Sans Narrow"/>
                <a:cs typeface="PT Sans Narrow"/>
                <a:sym typeface="PT Sans Narrow"/>
              </a:rPr>
              <a:t>PAYLAŞ BİZİMLE!! </a:t>
            </a:r>
            <a:r>
              <a:rPr lang="en-US" sz="1800">
                <a:solidFill>
                  <a:srgbClr val="222222"/>
                </a:solidFill>
                <a:latin typeface="PT Sans Narrow"/>
                <a:ea typeface="PT Sans Narrow"/>
                <a:cs typeface="PT Sans Narrow"/>
                <a:sym typeface="PT Sans Narrow"/>
              </a:rPr>
              <a:t>Oluşturduğunuz dizilerin fotoğrafını çekin ve paylaşılan notlardan linkini gönderdiğim dijital panoya isminizle birlikte fotoğrafı gönderin. Her iki talimatında tek bir fotoğrafta görünüyor olmasına dikkat edelim.</a:t>
            </a:r>
            <a:endParaRPr sz="18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solidFill>
                <a:srgbClr val="222222"/>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f5384ba33_0_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159" name="Google Shape;159;gdf5384ba33_0_7"/>
          <p:cNvSpPr txBox="1"/>
          <p:nvPr/>
        </p:nvSpPr>
        <p:spPr>
          <a:xfrm>
            <a:off x="267150" y="4433200"/>
            <a:ext cx="35856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rgbClr val="FF0000"/>
                </a:solidFill>
                <a:latin typeface="PT Sans Narrow"/>
                <a:ea typeface="PT Sans Narrow"/>
                <a:cs typeface="PT Sans Narrow"/>
                <a:sym typeface="PT Sans Narrow"/>
              </a:rPr>
              <a:t>Uyarı!</a:t>
            </a:r>
            <a:r>
              <a:rPr lang="en-US">
                <a:latin typeface="PT Sans Narrow"/>
                <a:ea typeface="PT Sans Narrow"/>
                <a:cs typeface="PT Sans Narrow"/>
                <a:sym typeface="PT Sans Narrow"/>
              </a:rPr>
              <a:t> Notlar dizisi 5 elemana sahiptir.</a:t>
            </a:r>
            <a:endParaRPr>
              <a:latin typeface="PT Sans Narrow"/>
              <a:ea typeface="PT Sans Narrow"/>
              <a:cs typeface="PT Sans Narrow"/>
              <a:sym typeface="PT Sans Narrow"/>
            </a:endParaRPr>
          </a:p>
        </p:txBody>
      </p:sp>
      <p:pic>
        <p:nvPicPr>
          <p:cNvPr id="160" name="Google Shape;160;gdf5384ba33_0_7"/>
          <p:cNvPicPr preferRelativeResize="0"/>
          <p:nvPr/>
        </p:nvPicPr>
        <p:blipFill rotWithShape="1">
          <a:blip r:embed="rId3">
            <a:alphaModFix/>
          </a:blip>
          <a:srcRect b="70781" l="0" r="0" t="0"/>
          <a:stretch/>
        </p:blipFill>
        <p:spPr>
          <a:xfrm>
            <a:off x="152400" y="1845150"/>
            <a:ext cx="4286250" cy="492600"/>
          </a:xfrm>
          <a:prstGeom prst="rect">
            <a:avLst/>
          </a:prstGeom>
          <a:noFill/>
          <a:ln>
            <a:noFill/>
          </a:ln>
        </p:spPr>
      </p:pic>
      <p:pic>
        <p:nvPicPr>
          <p:cNvPr id="161" name="Google Shape;161;gdf5384ba33_0_7"/>
          <p:cNvPicPr preferRelativeResize="0"/>
          <p:nvPr/>
        </p:nvPicPr>
        <p:blipFill rotWithShape="1">
          <a:blip r:embed="rId4">
            <a:alphaModFix/>
          </a:blip>
          <a:srcRect b="76711" l="0" r="0" t="0"/>
          <a:stretch/>
        </p:blipFill>
        <p:spPr>
          <a:xfrm>
            <a:off x="4854150" y="1661575"/>
            <a:ext cx="4162425" cy="561225"/>
          </a:xfrm>
          <a:prstGeom prst="rect">
            <a:avLst/>
          </a:prstGeom>
          <a:noFill/>
          <a:ln>
            <a:noFill/>
          </a:ln>
        </p:spPr>
      </p:pic>
      <p:cxnSp>
        <p:nvCxnSpPr>
          <p:cNvPr id="162" name="Google Shape;162;gdf5384ba33_0_7"/>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163" name="Google Shape;163;gdf5384ba33_0_7"/>
          <p:cNvSpPr txBox="1"/>
          <p:nvPr/>
        </p:nvSpPr>
        <p:spPr>
          <a:xfrm>
            <a:off x="267150" y="2375200"/>
            <a:ext cx="41715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Beş adet öğrenciye ait öğrenci notunu saklamak için oluşturulan “notlar” dizisine değer atamak için: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5</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a:t>
            </a:r>
            <a:r>
              <a:rPr lang="en-US">
                <a:solidFill>
                  <a:srgbClr val="FF0000"/>
                </a:solidFill>
                <a:latin typeface="PT Sans Narrow"/>
                <a:ea typeface="PT Sans Narrow"/>
                <a:cs typeface="PT Sans Narrow"/>
                <a:sym typeface="PT Sans Narrow"/>
              </a:rPr>
              <a:t>};</a:t>
            </a:r>
            <a:endParaRPr/>
          </a:p>
          <a:p>
            <a:pPr indent="0" lvl="0" marL="457200" rtl="0" algn="just">
              <a:lnSpc>
                <a:spcPct val="115000"/>
              </a:lnSpc>
              <a:spcBef>
                <a:spcPts val="0"/>
              </a:spcBef>
              <a:spcAft>
                <a:spcPts val="0"/>
              </a:spcAft>
              <a:buNone/>
            </a:pPr>
            <a:r>
              <a:t/>
            </a:r>
            <a:endParaRPr/>
          </a:p>
        </p:txBody>
      </p:sp>
      <p:sp>
        <p:nvSpPr>
          <p:cNvPr id="164" name="Google Shape;164;gdf5384ba33_0_7"/>
          <p:cNvSpPr txBox="1"/>
          <p:nvPr/>
        </p:nvSpPr>
        <p:spPr>
          <a:xfrm>
            <a:off x="4785225" y="2363700"/>
            <a:ext cx="4171500" cy="181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Dört </a:t>
            </a:r>
            <a:r>
              <a:rPr lang="en-US">
                <a:latin typeface="PT Sans Narrow"/>
                <a:ea typeface="PT Sans Narrow"/>
                <a:cs typeface="PT Sans Narrow"/>
                <a:sym typeface="PT Sans Narrow"/>
              </a:rPr>
              <a:t>adet öğrencinin bir dersten aldığı iki yazılı notunu saklamak için oluşturulan “notlar” dizisine değer atamak için: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en-US" sz="1300">
                <a:solidFill>
                  <a:srgbClr val="0000A0"/>
                </a:solidFill>
                <a:latin typeface="PT Sans Narrow"/>
                <a:ea typeface="PT Sans Narrow"/>
                <a:cs typeface="PT Sans Narrow"/>
                <a:sym typeface="PT Sans Narrow"/>
              </a:rPr>
              <a:t>int </a:t>
            </a:r>
            <a:r>
              <a:rPr lang="en-US" sz="1300">
                <a:highlight>
                  <a:srgbClr val="FFFFFF"/>
                </a:highlight>
                <a:latin typeface="PT Sans Narrow"/>
                <a:ea typeface="PT Sans Narrow"/>
                <a:cs typeface="PT Sans Narrow"/>
                <a:sym typeface="PT Sans Narrow"/>
              </a:rPr>
              <a:t>notlar</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4</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2</a:t>
            </a:r>
            <a:r>
              <a:rPr lang="en-US" sz="1300">
                <a:solidFill>
                  <a:srgbClr val="FF0000"/>
                </a:solidFill>
                <a:latin typeface="PT Sans Narrow"/>
                <a:ea typeface="PT Sans Narrow"/>
                <a:cs typeface="PT Sans Narrow"/>
                <a:sym typeface="PT Sans Narrow"/>
              </a:rPr>
              <a:t>] = {{</a:t>
            </a:r>
            <a:r>
              <a:rPr lang="en-US" sz="1300">
                <a:solidFill>
                  <a:srgbClr val="F000F0"/>
                </a:solidFill>
                <a:latin typeface="PT Sans Narrow"/>
                <a:ea typeface="PT Sans Narrow"/>
                <a:cs typeface="PT Sans Narrow"/>
                <a:sym typeface="PT Sans Narrow"/>
              </a:rPr>
              <a:t>90, 70</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a:t>
            </a:r>
            <a:endParaRPr sz="1300">
              <a:solidFill>
                <a:srgbClr val="F000F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300">
                <a:solidFill>
                  <a:srgbClr val="F000F0"/>
                </a:solidFill>
                <a:latin typeface="PT Sans Narrow"/>
                <a:ea typeface="PT Sans Narrow"/>
                <a:cs typeface="PT Sans Narrow"/>
                <a:sym typeface="PT Sans Narrow"/>
              </a:rPr>
              <a:t>                              </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50, 80</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 </a:t>
            </a:r>
            <a:endParaRPr sz="1300">
              <a:solidFill>
                <a:srgbClr val="F000F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300">
                <a:solidFill>
                  <a:srgbClr val="FF0000"/>
                </a:solidFill>
                <a:latin typeface="PT Sans Narrow"/>
                <a:ea typeface="PT Sans Narrow"/>
                <a:cs typeface="PT Sans Narrow"/>
                <a:sym typeface="PT Sans Narrow"/>
              </a:rPr>
              <a:t>                              {</a:t>
            </a:r>
            <a:r>
              <a:rPr lang="en-US" sz="1300">
                <a:solidFill>
                  <a:srgbClr val="F000F0"/>
                </a:solidFill>
                <a:latin typeface="PT Sans Narrow"/>
                <a:ea typeface="PT Sans Narrow"/>
                <a:cs typeface="PT Sans Narrow"/>
                <a:sym typeface="PT Sans Narrow"/>
              </a:rPr>
              <a:t>85</a:t>
            </a:r>
            <a:r>
              <a:rPr lang="en-US" sz="1300">
                <a:solidFill>
                  <a:srgbClr val="FF0000"/>
                </a:solidFill>
                <a:latin typeface="PT Sans Narrow"/>
                <a:ea typeface="PT Sans Narrow"/>
                <a:cs typeface="PT Sans Narrow"/>
                <a:sym typeface="PT Sans Narrow"/>
              </a:rPr>
              <a:t>, </a:t>
            </a:r>
            <a:r>
              <a:rPr lang="en-US" sz="1300">
                <a:solidFill>
                  <a:srgbClr val="F000F0"/>
                </a:solidFill>
                <a:latin typeface="PT Sans Narrow"/>
                <a:ea typeface="PT Sans Narrow"/>
                <a:cs typeface="PT Sans Narrow"/>
                <a:sym typeface="PT Sans Narrow"/>
              </a:rPr>
              <a:t>86</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a:t>
            </a:r>
            <a:endParaRPr sz="1300">
              <a:solidFill>
                <a:srgbClr val="F000F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300">
                <a:solidFill>
                  <a:srgbClr val="F000F0"/>
                </a:solidFill>
                <a:latin typeface="PT Sans Narrow"/>
                <a:ea typeface="PT Sans Narrow"/>
                <a:cs typeface="PT Sans Narrow"/>
                <a:sym typeface="PT Sans Narrow"/>
              </a:rPr>
              <a:t>                              </a:t>
            </a:r>
            <a:r>
              <a:rPr lang="en-US" sz="1300">
                <a:solidFill>
                  <a:srgbClr val="FF0000"/>
                </a:solidFill>
                <a:latin typeface="PT Sans Narrow"/>
                <a:ea typeface="PT Sans Narrow"/>
                <a:cs typeface="PT Sans Narrow"/>
                <a:sym typeface="PT Sans Narrow"/>
              </a:rPr>
              <a:t>{</a:t>
            </a:r>
            <a:r>
              <a:rPr lang="en-US" sz="1300">
                <a:solidFill>
                  <a:srgbClr val="F000F0"/>
                </a:solidFill>
                <a:latin typeface="PT Sans Narrow"/>
                <a:ea typeface="PT Sans Narrow"/>
                <a:cs typeface="PT Sans Narrow"/>
                <a:sym typeface="PT Sans Narrow"/>
              </a:rPr>
              <a:t>50, 70</a:t>
            </a:r>
            <a:r>
              <a:rPr lang="en-US" sz="1300">
                <a:solidFill>
                  <a:srgbClr val="FF0000"/>
                </a:solidFill>
                <a:latin typeface="PT Sans Narrow"/>
                <a:ea typeface="PT Sans Narrow"/>
                <a:cs typeface="PT Sans Narrow"/>
                <a:sym typeface="PT Sans Narrow"/>
              </a:rPr>
              <a:t>}};</a:t>
            </a:r>
            <a:endParaRPr b="1" sz="1300">
              <a:solidFill>
                <a:srgbClr val="0000A0"/>
              </a:solidFill>
              <a:latin typeface="PT Sans Narrow"/>
              <a:ea typeface="PT Sans Narrow"/>
              <a:cs typeface="PT Sans Narrow"/>
              <a:sym typeface="PT Sans Narrow"/>
            </a:endParaRPr>
          </a:p>
        </p:txBody>
      </p:sp>
      <p:sp>
        <p:nvSpPr>
          <p:cNvPr id="165" name="Google Shape;165;gdf5384ba33_0_7"/>
          <p:cNvSpPr txBox="1"/>
          <p:nvPr/>
        </p:nvSpPr>
        <p:spPr>
          <a:xfrm>
            <a:off x="4967875" y="443320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rgbClr val="FF0000"/>
                </a:solidFill>
                <a:latin typeface="PT Sans Narrow"/>
                <a:ea typeface="PT Sans Narrow"/>
                <a:cs typeface="PT Sans Narrow"/>
                <a:sym typeface="PT Sans Narrow"/>
              </a:rPr>
              <a:t>Uyarı!</a:t>
            </a:r>
            <a:r>
              <a:rPr lang="en-US">
                <a:latin typeface="PT Sans Narrow"/>
                <a:ea typeface="PT Sans Narrow"/>
                <a:cs typeface="PT Sans Narrow"/>
                <a:sym typeface="PT Sans Narrow"/>
              </a:rPr>
              <a:t> Notlar dizisi 4*2 = 8 elemana sahiptir. </a:t>
            </a:r>
            <a:endParaRPr>
              <a:latin typeface="PT Sans Narrow"/>
              <a:ea typeface="PT Sans Narrow"/>
              <a:cs typeface="PT Sans Narrow"/>
              <a:sym typeface="PT Sans Narrow"/>
            </a:endParaRPr>
          </a:p>
        </p:txBody>
      </p:sp>
      <p:sp>
        <p:nvSpPr>
          <p:cNvPr id="166" name="Google Shape;166;gdf5384ba33_0_7"/>
          <p:cNvSpPr txBox="1"/>
          <p:nvPr/>
        </p:nvSpPr>
        <p:spPr>
          <a:xfrm>
            <a:off x="215250" y="1157088"/>
            <a:ext cx="4362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222222"/>
                </a:solidFill>
                <a:latin typeface="PT Sans Narrow"/>
                <a:ea typeface="PT Sans Narrow"/>
                <a:cs typeface="PT Sans Narrow"/>
                <a:sym typeface="PT Sans Narrow"/>
              </a:rPr>
              <a:t>Tek Boyutlu Diziler</a:t>
            </a:r>
            <a:endParaRPr b="1">
              <a:solidFill>
                <a:srgbClr val="222222"/>
              </a:solidFill>
              <a:latin typeface="PT Sans Narrow"/>
              <a:ea typeface="PT Sans Narrow"/>
              <a:cs typeface="PT Sans Narrow"/>
              <a:sym typeface="PT Sans Narrow"/>
            </a:endParaRPr>
          </a:p>
        </p:txBody>
      </p:sp>
      <p:sp>
        <p:nvSpPr>
          <p:cNvPr id="167" name="Google Shape;167;gdf5384ba33_0_7"/>
          <p:cNvSpPr txBox="1"/>
          <p:nvPr/>
        </p:nvSpPr>
        <p:spPr>
          <a:xfrm>
            <a:off x="4854150" y="1203363"/>
            <a:ext cx="4362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222222"/>
                </a:solidFill>
                <a:latin typeface="PT Sans Narrow"/>
                <a:ea typeface="PT Sans Narrow"/>
                <a:cs typeface="PT Sans Narrow"/>
                <a:sym typeface="PT Sans Narrow"/>
              </a:rPr>
              <a:t>Çok Boyutlu Diziler</a:t>
            </a:r>
            <a:endParaRPr b="1">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f5384ba33_0_8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cxnSp>
        <p:nvCxnSpPr>
          <p:cNvPr id="173" name="Google Shape;173;gdf5384ba33_0_88"/>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174" name="Google Shape;174;gdf5384ba33_0_88"/>
          <p:cNvSpPr txBox="1"/>
          <p:nvPr/>
        </p:nvSpPr>
        <p:spPr>
          <a:xfrm>
            <a:off x="4776375" y="1514750"/>
            <a:ext cx="4171500" cy="6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en-US" sz="1600">
                <a:solidFill>
                  <a:srgbClr val="0000A0"/>
                </a:solidFill>
                <a:latin typeface="PT Sans Narrow"/>
                <a:ea typeface="PT Sans Narrow"/>
                <a:cs typeface="PT Sans Narrow"/>
                <a:sym typeface="PT Sans Narrow"/>
              </a:rPr>
              <a:t>int </a:t>
            </a:r>
            <a:r>
              <a:rPr lang="en-US" sz="1600">
                <a:highlight>
                  <a:srgbClr val="FFFFFF"/>
                </a:highlight>
                <a:latin typeface="PT Sans Narrow"/>
                <a:ea typeface="PT Sans Narrow"/>
                <a:cs typeface="PT Sans Narrow"/>
                <a:sym typeface="PT Sans Narrow"/>
              </a:rPr>
              <a:t>notlar </a:t>
            </a:r>
            <a:r>
              <a:rPr lang="en-US" sz="1600">
                <a:solidFill>
                  <a:srgbClr val="FF0000"/>
                </a:solidFill>
                <a:latin typeface="PT Sans Narrow"/>
                <a:ea typeface="PT Sans Narrow"/>
                <a:cs typeface="PT Sans Narrow"/>
                <a:sym typeface="PT Sans Narrow"/>
              </a:rPr>
              <a:t>[</a:t>
            </a:r>
            <a:r>
              <a:rPr lang="en-US" sz="1600">
                <a:solidFill>
                  <a:srgbClr val="F000F0"/>
                </a:solidFill>
                <a:latin typeface="PT Sans Narrow"/>
                <a:ea typeface="PT Sans Narrow"/>
                <a:cs typeface="PT Sans Narrow"/>
                <a:sym typeface="PT Sans Narrow"/>
              </a:rPr>
              <a:t>4</a:t>
            </a:r>
            <a:r>
              <a:rPr lang="en-US" sz="1600">
                <a:solidFill>
                  <a:srgbClr val="FF0000"/>
                </a:solidFill>
                <a:latin typeface="PT Sans Narrow"/>
                <a:ea typeface="PT Sans Narrow"/>
                <a:cs typeface="PT Sans Narrow"/>
                <a:sym typeface="PT Sans Narrow"/>
              </a:rPr>
              <a:t>][</a:t>
            </a:r>
            <a:r>
              <a:rPr lang="en-US" sz="1600">
                <a:solidFill>
                  <a:srgbClr val="F000F0"/>
                </a:solidFill>
                <a:latin typeface="PT Sans Narrow"/>
                <a:ea typeface="PT Sans Narrow"/>
                <a:cs typeface="PT Sans Narrow"/>
                <a:sym typeface="PT Sans Narrow"/>
              </a:rPr>
              <a:t>2</a:t>
            </a:r>
            <a:r>
              <a:rPr lang="en-US" sz="1600">
                <a:solidFill>
                  <a:srgbClr val="FF0000"/>
                </a:solidFill>
                <a:latin typeface="PT Sans Narrow"/>
                <a:ea typeface="PT Sans Narrow"/>
                <a:cs typeface="PT Sans Narrow"/>
                <a:sym typeface="PT Sans Narrow"/>
              </a:rPr>
              <a:t>][</a:t>
            </a:r>
            <a:r>
              <a:rPr lang="en-US" sz="1600">
                <a:solidFill>
                  <a:srgbClr val="F000F0"/>
                </a:solidFill>
                <a:latin typeface="PT Sans Narrow"/>
                <a:ea typeface="PT Sans Narrow"/>
                <a:cs typeface="PT Sans Narrow"/>
                <a:sym typeface="PT Sans Narrow"/>
              </a:rPr>
              <a:t>5</a:t>
            </a:r>
            <a:r>
              <a:rPr lang="en-US" sz="1600">
                <a:solidFill>
                  <a:srgbClr val="FF0000"/>
                </a:solidFill>
                <a:latin typeface="PT Sans Narrow"/>
                <a:ea typeface="PT Sans Narrow"/>
                <a:cs typeface="PT Sans Narrow"/>
                <a:sym typeface="PT Sans Narrow"/>
              </a:rPr>
              <a:t>];</a:t>
            </a:r>
            <a:endParaRPr b="1" sz="1700">
              <a:solidFill>
                <a:srgbClr val="0000A0"/>
              </a:solidFill>
              <a:latin typeface="PT Sans Narrow"/>
              <a:ea typeface="PT Sans Narrow"/>
              <a:cs typeface="PT Sans Narrow"/>
              <a:sym typeface="PT Sans Narrow"/>
            </a:endParaRPr>
          </a:p>
        </p:txBody>
      </p:sp>
      <p:sp>
        <p:nvSpPr>
          <p:cNvPr id="175" name="Google Shape;175;gdf5384ba33_0_88"/>
          <p:cNvSpPr txBox="1"/>
          <p:nvPr/>
        </p:nvSpPr>
        <p:spPr>
          <a:xfrm>
            <a:off x="528525" y="1559100"/>
            <a:ext cx="3565800" cy="288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Dikkat</a:t>
            </a:r>
            <a:r>
              <a:rPr b="1" lang="en-US" sz="1600">
                <a:solidFill>
                  <a:srgbClr val="FF0000"/>
                </a:solidFill>
                <a:latin typeface="PT Sans Narrow"/>
                <a:ea typeface="PT Sans Narrow"/>
                <a:cs typeface="PT Sans Narrow"/>
                <a:sym typeface="PT Sans Narrow"/>
              </a:rPr>
              <a:t>!</a:t>
            </a:r>
            <a:r>
              <a:rPr lang="en-US" sz="1600">
                <a:latin typeface="PT Sans Narrow"/>
                <a:ea typeface="PT Sans Narrow"/>
                <a:cs typeface="PT Sans Narrow"/>
                <a:sym typeface="PT Sans Narrow"/>
              </a:rPr>
              <a:t>    </a:t>
            </a:r>
            <a:endParaRPr sz="1600">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US">
                <a:latin typeface="PT Sans Narrow"/>
                <a:ea typeface="PT Sans Narrow"/>
                <a:cs typeface="PT Sans Narrow"/>
                <a:sym typeface="PT Sans Narrow"/>
              </a:rPr>
              <a:t>Çok boyutlu bir dizide istediğiniz sayıda boyuta sahip olabilirsiniz. Ancak, çok fazla boyut tanımlamanız bilgisayarın belleğini hızlı bir şekilde doldurabilir.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US">
                <a:latin typeface="PT Sans Narrow"/>
                <a:ea typeface="PT Sans Narrow"/>
                <a:cs typeface="PT Sans Narrow"/>
                <a:sym typeface="PT Sans Narrow"/>
              </a:rPr>
              <a:t>Çok boyutlu dizilerin en basit formu iki boyutlu dizilerdir. İki boyutlu bir dizi, dizi elemanlarının da bir dizi olması halidir. </a:t>
            </a:r>
            <a:endParaRPr b="1">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176" name="Google Shape;176;gdf5384ba33_0_88"/>
          <p:cNvSpPr txBox="1"/>
          <p:nvPr/>
        </p:nvSpPr>
        <p:spPr>
          <a:xfrm>
            <a:off x="4999275" y="3336650"/>
            <a:ext cx="39198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rgbClr val="FF0000"/>
                </a:solidFill>
                <a:latin typeface="PT Sans Narrow"/>
                <a:ea typeface="PT Sans Narrow"/>
                <a:cs typeface="PT Sans Narrow"/>
                <a:sym typeface="PT Sans Narrow"/>
              </a:rPr>
              <a:t>Uyarı!</a:t>
            </a:r>
            <a:r>
              <a:rPr lang="en-US">
                <a:latin typeface="PT Sans Narrow"/>
                <a:ea typeface="PT Sans Narrow"/>
                <a:cs typeface="PT Sans Narrow"/>
                <a:sym typeface="PT Sans Narrow"/>
              </a:rPr>
              <a:t> Notlar dizisi 4*2*5 = 40 elemana sahiptir. </a:t>
            </a:r>
            <a:endParaRPr>
              <a:latin typeface="PT Sans Narrow"/>
              <a:ea typeface="PT Sans Narrow"/>
              <a:cs typeface="PT Sans Narrow"/>
              <a:sym typeface="PT Sans Narrow"/>
            </a:endParaRPr>
          </a:p>
        </p:txBody>
      </p:sp>
      <p:sp>
        <p:nvSpPr>
          <p:cNvPr id="177" name="Google Shape;177;gdf5384ba33_0_88"/>
          <p:cNvSpPr txBox="1"/>
          <p:nvPr/>
        </p:nvSpPr>
        <p:spPr>
          <a:xfrm>
            <a:off x="4970475" y="2449000"/>
            <a:ext cx="39774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600">
                <a:latin typeface="PT Sans Narrow"/>
                <a:ea typeface="PT Sans Narrow"/>
                <a:cs typeface="PT Sans Narrow"/>
                <a:sym typeface="PT Sans Narrow"/>
              </a:rPr>
              <a:t>Yukarıdaki notlar dizisi 3 boyutlu bir dizidir. </a:t>
            </a:r>
            <a:endParaRPr sz="1600">
              <a:latin typeface="PT Sans Narrow"/>
              <a:ea typeface="PT Sans Narrow"/>
              <a:cs typeface="PT Sans Narrow"/>
              <a:sym typeface="PT Sans Narrow"/>
            </a:endParaRPr>
          </a:p>
        </p:txBody>
      </p:sp>
      <p:sp>
        <p:nvSpPr>
          <p:cNvPr id="178" name="Google Shape;178;gdf5384ba33_0_88"/>
          <p:cNvSpPr txBox="1"/>
          <p:nvPr/>
        </p:nvSpPr>
        <p:spPr>
          <a:xfrm>
            <a:off x="4854150" y="1203363"/>
            <a:ext cx="4362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222222"/>
                </a:solidFill>
                <a:latin typeface="PT Sans Narrow"/>
                <a:ea typeface="PT Sans Narrow"/>
                <a:cs typeface="PT Sans Narrow"/>
                <a:sym typeface="PT Sans Narrow"/>
              </a:rPr>
              <a:t>Çok Boyutlu Diziler</a:t>
            </a:r>
            <a:endParaRPr b="1">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f5384ba33_0_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184" name="Google Shape;184;gdf5384ba33_0_16"/>
          <p:cNvSpPr txBox="1"/>
          <p:nvPr/>
        </p:nvSpPr>
        <p:spPr>
          <a:xfrm>
            <a:off x="4663725" y="4152575"/>
            <a:ext cx="4362600" cy="68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Uyarı!</a:t>
            </a:r>
            <a:r>
              <a:rPr b="1" lang="en-US" sz="1600">
                <a:latin typeface="PT Sans Narrow"/>
                <a:ea typeface="PT Sans Narrow"/>
                <a:cs typeface="PT Sans Narrow"/>
                <a:sym typeface="PT Sans Narrow"/>
              </a:rPr>
              <a:t> </a:t>
            </a:r>
            <a:r>
              <a:rPr lang="en-US">
                <a:latin typeface="PT Sans Narrow"/>
                <a:ea typeface="PT Sans Narrow"/>
                <a:cs typeface="PT Sans Narrow"/>
                <a:sym typeface="PT Sans Narrow"/>
              </a:rPr>
              <a:t>Başlangıç değeri ataması gerçekleştirilmiştir. Değer atamada bu yöntem satır ve sütunları gösterdiği için daha çok tercih edilir. </a:t>
            </a:r>
            <a:endParaRPr b="1">
              <a:latin typeface="PT Sans Narrow"/>
              <a:ea typeface="PT Sans Narrow"/>
              <a:cs typeface="PT Sans Narrow"/>
              <a:sym typeface="PT Sans Narrow"/>
            </a:endParaRPr>
          </a:p>
        </p:txBody>
      </p:sp>
      <p:pic>
        <p:nvPicPr>
          <p:cNvPr id="185" name="Google Shape;185;gdf5384ba33_0_16"/>
          <p:cNvPicPr preferRelativeResize="0"/>
          <p:nvPr/>
        </p:nvPicPr>
        <p:blipFill rotWithShape="1">
          <a:blip r:embed="rId3">
            <a:alphaModFix/>
          </a:blip>
          <a:srcRect b="70781" l="0" r="0" t="0"/>
          <a:stretch/>
        </p:blipFill>
        <p:spPr>
          <a:xfrm>
            <a:off x="152400" y="1845150"/>
            <a:ext cx="4286250" cy="492600"/>
          </a:xfrm>
          <a:prstGeom prst="rect">
            <a:avLst/>
          </a:prstGeom>
          <a:noFill/>
          <a:ln>
            <a:noFill/>
          </a:ln>
        </p:spPr>
      </p:pic>
      <p:pic>
        <p:nvPicPr>
          <p:cNvPr id="186" name="Google Shape;186;gdf5384ba33_0_16"/>
          <p:cNvPicPr preferRelativeResize="0"/>
          <p:nvPr/>
        </p:nvPicPr>
        <p:blipFill rotWithShape="1">
          <a:blip r:embed="rId4">
            <a:alphaModFix/>
          </a:blip>
          <a:srcRect b="74832" l="0" r="0" t="0"/>
          <a:stretch/>
        </p:blipFill>
        <p:spPr>
          <a:xfrm>
            <a:off x="4854150" y="1813975"/>
            <a:ext cx="4162425" cy="606500"/>
          </a:xfrm>
          <a:prstGeom prst="rect">
            <a:avLst/>
          </a:prstGeom>
          <a:noFill/>
          <a:ln>
            <a:noFill/>
          </a:ln>
        </p:spPr>
      </p:pic>
      <p:cxnSp>
        <p:nvCxnSpPr>
          <p:cNvPr id="187" name="Google Shape;187;gdf5384ba33_0_16"/>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188" name="Google Shape;188;gdf5384ba33_0_16"/>
          <p:cNvSpPr txBox="1"/>
          <p:nvPr/>
        </p:nvSpPr>
        <p:spPr>
          <a:xfrm>
            <a:off x="232125" y="2566350"/>
            <a:ext cx="4126800" cy="12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600">
                <a:latin typeface="PT Sans Narrow"/>
                <a:ea typeface="PT Sans Narrow"/>
                <a:cs typeface="PT Sans Narrow"/>
                <a:sym typeface="PT Sans Narrow"/>
              </a:rPr>
              <a:t>Beş adet öğrenci adlarının ilk harflerini saklamak için oluşturulan “harfler” dizisine değer atamak için: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en-US" sz="1600">
                <a:solidFill>
                  <a:srgbClr val="0000A0"/>
                </a:solidFill>
                <a:latin typeface="PT Sans Narrow"/>
                <a:ea typeface="PT Sans Narrow"/>
                <a:cs typeface="PT Sans Narrow"/>
                <a:sym typeface="PT Sans Narrow"/>
              </a:rPr>
              <a:t>char </a:t>
            </a:r>
            <a:r>
              <a:rPr lang="en-US" sz="1600">
                <a:highlight>
                  <a:srgbClr val="FFFFFF"/>
                </a:highlight>
                <a:latin typeface="PT Sans Narrow"/>
                <a:ea typeface="PT Sans Narrow"/>
                <a:cs typeface="PT Sans Narrow"/>
                <a:sym typeface="PT Sans Narrow"/>
              </a:rPr>
              <a:t>harfler</a:t>
            </a:r>
            <a:r>
              <a:rPr lang="en-US" sz="1600">
                <a:solidFill>
                  <a:srgbClr val="FF0000"/>
                </a:solidFill>
                <a:latin typeface="PT Sans Narrow"/>
                <a:ea typeface="PT Sans Narrow"/>
                <a:cs typeface="PT Sans Narrow"/>
                <a:sym typeface="PT Sans Narrow"/>
              </a:rPr>
              <a:t>[] = {</a:t>
            </a:r>
            <a:r>
              <a:rPr lang="en-US" sz="1600">
                <a:solidFill>
                  <a:srgbClr val="E0A000"/>
                </a:solidFill>
                <a:latin typeface="PT Sans Narrow"/>
                <a:ea typeface="PT Sans Narrow"/>
                <a:cs typeface="PT Sans Narrow"/>
                <a:sym typeface="PT Sans Narrow"/>
              </a:rPr>
              <a:t>'H'</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'K'</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'A'</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'R'</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'S'</a:t>
            </a:r>
            <a:r>
              <a:rPr lang="en-US" sz="1600">
                <a:solidFill>
                  <a:srgbClr val="FF0000"/>
                </a:solidFill>
                <a:latin typeface="PT Sans Narrow"/>
                <a:ea typeface="PT Sans Narrow"/>
                <a:cs typeface="PT Sans Narrow"/>
                <a:sym typeface="PT Sans Narrow"/>
              </a:rPr>
              <a:t>};</a:t>
            </a:r>
            <a:endParaRPr sz="1600">
              <a:latin typeface="PT Sans Narrow"/>
              <a:ea typeface="PT Sans Narrow"/>
              <a:cs typeface="PT Sans Narrow"/>
              <a:sym typeface="PT Sans Narrow"/>
            </a:endParaRPr>
          </a:p>
        </p:txBody>
      </p:sp>
      <p:sp>
        <p:nvSpPr>
          <p:cNvPr id="189" name="Google Shape;189;gdf5384ba33_0_16"/>
          <p:cNvSpPr txBox="1"/>
          <p:nvPr/>
        </p:nvSpPr>
        <p:spPr>
          <a:xfrm>
            <a:off x="4783575" y="2530500"/>
            <a:ext cx="4286100" cy="152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600">
                <a:latin typeface="PT Sans Narrow"/>
                <a:ea typeface="PT Sans Narrow"/>
                <a:cs typeface="PT Sans Narrow"/>
                <a:sym typeface="PT Sans Narrow"/>
              </a:rPr>
              <a:t>Beş adet öğrenci ad ve soyadlarının ilk harflerini saklamak için oluşturulan “harfler” dizisine değer atamak için: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457200" rtl="0" algn="l">
              <a:spcBef>
                <a:spcPts val="0"/>
              </a:spcBef>
              <a:spcAft>
                <a:spcPts val="0"/>
              </a:spcAft>
              <a:buNone/>
            </a:pPr>
            <a:r>
              <a:rPr b="1" lang="en-US" sz="1600">
                <a:solidFill>
                  <a:srgbClr val="0000A0"/>
                </a:solidFill>
                <a:latin typeface="PT Sans Narrow"/>
                <a:ea typeface="PT Sans Narrow"/>
                <a:cs typeface="PT Sans Narrow"/>
                <a:sym typeface="PT Sans Narrow"/>
              </a:rPr>
              <a:t>char </a:t>
            </a:r>
            <a:r>
              <a:rPr lang="en-US" sz="1600">
                <a:highlight>
                  <a:srgbClr val="FFFFFF"/>
                </a:highlight>
                <a:latin typeface="PT Sans Narrow"/>
                <a:ea typeface="PT Sans Narrow"/>
                <a:cs typeface="PT Sans Narrow"/>
                <a:sym typeface="PT Sans Narrow"/>
              </a:rPr>
              <a:t>harfler</a:t>
            </a:r>
            <a:r>
              <a:rPr lang="en-US" sz="1600">
                <a:solidFill>
                  <a:srgbClr val="FF0000"/>
                </a:solidFill>
                <a:latin typeface="PT Sans Narrow"/>
                <a:ea typeface="PT Sans Narrow"/>
                <a:cs typeface="PT Sans Narrow"/>
                <a:sym typeface="PT Sans Narrow"/>
              </a:rPr>
              <a:t>[</a:t>
            </a:r>
            <a:r>
              <a:rPr lang="en-US" sz="1600">
                <a:solidFill>
                  <a:srgbClr val="E0A000"/>
                </a:solidFill>
                <a:latin typeface="PT Sans Narrow"/>
                <a:ea typeface="PT Sans Narrow"/>
                <a:cs typeface="PT Sans Narrow"/>
                <a:sym typeface="PT Sans Narrow"/>
              </a:rPr>
              <a:t>2</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5</a:t>
            </a:r>
            <a:r>
              <a:rPr lang="en-US" sz="1600">
                <a:solidFill>
                  <a:srgbClr val="FF0000"/>
                </a:solidFill>
                <a:latin typeface="PT Sans Narrow"/>
                <a:ea typeface="PT Sans Narrow"/>
                <a:cs typeface="PT Sans Narrow"/>
                <a:sym typeface="PT Sans Narrow"/>
              </a:rPr>
              <a:t>]  = {{</a:t>
            </a:r>
            <a:r>
              <a:rPr lang="en-US" sz="1600">
                <a:solidFill>
                  <a:srgbClr val="E0A000"/>
                </a:solidFill>
                <a:latin typeface="PT Sans Narrow"/>
                <a:ea typeface="PT Sans Narrow"/>
                <a:cs typeface="PT Sans Narrow"/>
                <a:sym typeface="PT Sans Narrow"/>
              </a:rPr>
              <a:t>'H'</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'K'</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'A'</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'R'</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'S'</a:t>
            </a:r>
            <a:r>
              <a:rPr lang="en-US" sz="1600">
                <a:solidFill>
                  <a:srgbClr val="FF0000"/>
                </a:solidFill>
                <a:latin typeface="PT Sans Narrow"/>
                <a:ea typeface="PT Sans Narrow"/>
                <a:cs typeface="PT Sans Narrow"/>
                <a:sym typeface="PT Sans Narrow"/>
              </a:rPr>
              <a:t>},</a:t>
            </a:r>
            <a:endParaRPr sz="16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'M'</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'N'</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'P'</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'S'</a:t>
            </a:r>
            <a:r>
              <a:rPr lang="en-US" sz="1600">
                <a:solidFill>
                  <a:srgbClr val="FF0000"/>
                </a:solidFill>
                <a:latin typeface="PT Sans Narrow"/>
                <a:ea typeface="PT Sans Narrow"/>
                <a:cs typeface="PT Sans Narrow"/>
                <a:sym typeface="PT Sans Narrow"/>
              </a:rPr>
              <a:t>, </a:t>
            </a:r>
            <a:r>
              <a:rPr lang="en-US" sz="1600">
                <a:solidFill>
                  <a:srgbClr val="E0A000"/>
                </a:solidFill>
                <a:latin typeface="PT Sans Narrow"/>
                <a:ea typeface="PT Sans Narrow"/>
                <a:cs typeface="PT Sans Narrow"/>
                <a:sym typeface="PT Sans Narrow"/>
              </a:rPr>
              <a:t>'D'</a:t>
            </a:r>
            <a:r>
              <a:rPr lang="en-US" sz="1600">
                <a:solidFill>
                  <a:srgbClr val="FF0000"/>
                </a:solidFill>
                <a:latin typeface="PT Sans Narrow"/>
                <a:ea typeface="PT Sans Narrow"/>
                <a:cs typeface="PT Sans Narrow"/>
                <a:sym typeface="PT Sans Narrow"/>
              </a:rPr>
              <a:t>} };</a:t>
            </a:r>
            <a:endParaRPr sz="1600">
              <a:latin typeface="PT Sans Narrow"/>
              <a:ea typeface="PT Sans Narrow"/>
              <a:cs typeface="PT Sans Narrow"/>
              <a:sym typeface="PT Sans Narrow"/>
            </a:endParaRPr>
          </a:p>
        </p:txBody>
      </p:sp>
      <p:sp>
        <p:nvSpPr>
          <p:cNvPr id="190" name="Google Shape;190;gdf5384ba33_0_16"/>
          <p:cNvSpPr txBox="1"/>
          <p:nvPr/>
        </p:nvSpPr>
        <p:spPr>
          <a:xfrm>
            <a:off x="116175" y="4151850"/>
            <a:ext cx="4362600" cy="68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Uyarı!</a:t>
            </a:r>
            <a:r>
              <a:rPr b="1" lang="en-US" sz="1500">
                <a:latin typeface="PT Sans Narrow"/>
                <a:ea typeface="PT Sans Narrow"/>
                <a:cs typeface="PT Sans Narrow"/>
                <a:sym typeface="PT Sans Narrow"/>
              </a:rPr>
              <a:t> </a:t>
            </a:r>
            <a:r>
              <a:rPr lang="en-US">
                <a:latin typeface="PT Sans Narrow"/>
                <a:ea typeface="PT Sans Narrow"/>
                <a:cs typeface="PT Sans Narrow"/>
                <a:sym typeface="PT Sans Narrow"/>
              </a:rPr>
              <a:t>Derleyici, bu şekilde dizinin elemanları verildiği zaman dizi boyutunun ne olacağına kendisi karar verecektir. </a:t>
            </a:r>
            <a:endParaRPr b="1">
              <a:latin typeface="PT Sans Narrow"/>
              <a:ea typeface="PT Sans Narrow"/>
              <a:cs typeface="PT Sans Narrow"/>
              <a:sym typeface="PT Sans Narrow"/>
            </a:endParaRPr>
          </a:p>
        </p:txBody>
      </p:sp>
      <p:sp>
        <p:nvSpPr>
          <p:cNvPr id="191" name="Google Shape;191;gdf5384ba33_0_16"/>
          <p:cNvSpPr txBox="1"/>
          <p:nvPr/>
        </p:nvSpPr>
        <p:spPr>
          <a:xfrm>
            <a:off x="215250" y="1157088"/>
            <a:ext cx="4362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222222"/>
                </a:solidFill>
                <a:latin typeface="PT Sans Narrow"/>
                <a:ea typeface="PT Sans Narrow"/>
                <a:cs typeface="PT Sans Narrow"/>
                <a:sym typeface="PT Sans Narrow"/>
              </a:rPr>
              <a:t>Tek Boyutlu Diziler</a:t>
            </a:r>
            <a:endParaRPr b="1">
              <a:solidFill>
                <a:srgbClr val="222222"/>
              </a:solidFill>
              <a:latin typeface="PT Sans Narrow"/>
              <a:ea typeface="PT Sans Narrow"/>
              <a:cs typeface="PT Sans Narrow"/>
              <a:sym typeface="PT Sans Narrow"/>
            </a:endParaRPr>
          </a:p>
        </p:txBody>
      </p:sp>
      <p:sp>
        <p:nvSpPr>
          <p:cNvPr id="192" name="Google Shape;192;gdf5384ba33_0_16"/>
          <p:cNvSpPr txBox="1"/>
          <p:nvPr/>
        </p:nvSpPr>
        <p:spPr>
          <a:xfrm>
            <a:off x="4854150" y="1203363"/>
            <a:ext cx="4362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222222"/>
                </a:solidFill>
                <a:latin typeface="PT Sans Narrow"/>
                <a:ea typeface="PT Sans Narrow"/>
                <a:cs typeface="PT Sans Narrow"/>
                <a:sym typeface="PT Sans Narrow"/>
              </a:rPr>
              <a:t>Çok </a:t>
            </a:r>
            <a:r>
              <a:rPr b="1" lang="en-US" sz="1600">
                <a:solidFill>
                  <a:srgbClr val="222222"/>
                </a:solidFill>
                <a:latin typeface="PT Sans Narrow"/>
                <a:ea typeface="PT Sans Narrow"/>
                <a:cs typeface="PT Sans Narrow"/>
                <a:sym typeface="PT Sans Narrow"/>
              </a:rPr>
              <a:t>Boyutlu Diziler</a:t>
            </a:r>
            <a:endParaRPr b="1">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f5384ba33_0_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198" name="Google Shape;198;gdf5384ba33_0_41"/>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p:txBody>
      </p:sp>
      <p:pic>
        <p:nvPicPr>
          <p:cNvPr id="199" name="Google Shape;199;gdf5384ba33_0_41"/>
          <p:cNvPicPr preferRelativeResize="0"/>
          <p:nvPr/>
        </p:nvPicPr>
        <p:blipFill rotWithShape="1">
          <a:blip r:embed="rId3">
            <a:alphaModFix/>
          </a:blip>
          <a:srcRect b="68560" l="0" r="0" t="0"/>
          <a:stretch/>
        </p:blipFill>
        <p:spPr>
          <a:xfrm>
            <a:off x="152400" y="1845150"/>
            <a:ext cx="4286250" cy="530050"/>
          </a:xfrm>
          <a:prstGeom prst="rect">
            <a:avLst/>
          </a:prstGeom>
          <a:noFill/>
          <a:ln>
            <a:noFill/>
          </a:ln>
        </p:spPr>
      </p:pic>
      <p:cxnSp>
        <p:nvCxnSpPr>
          <p:cNvPr id="200" name="Google Shape;200;gdf5384ba33_0_41"/>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201" name="Google Shape;201;gdf5384ba33_0_41"/>
          <p:cNvSpPr txBox="1"/>
          <p:nvPr/>
        </p:nvSpPr>
        <p:spPr>
          <a:xfrm>
            <a:off x="5017150" y="1768950"/>
            <a:ext cx="3881400" cy="2807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Anket: </a:t>
            </a:r>
            <a:r>
              <a:rPr lang="en-US">
                <a:latin typeface="PT Sans Narrow"/>
                <a:ea typeface="PT Sans Narrow"/>
                <a:cs typeface="PT Sans Narrow"/>
                <a:sym typeface="PT Sans Narrow"/>
              </a:rPr>
              <a:t>Bu diziye 6. öğrencinin notu 45 olarak eklense, yeni dizi hakkında aşağıdakilerden hangisi hatalı olur?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5</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b="1" sz="1800">
              <a:solidFill>
                <a:srgbClr val="0000A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  </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b="1" sz="1800">
              <a:solidFill>
                <a:srgbClr val="0000A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6</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8</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b="1" sz="1800">
              <a:solidFill>
                <a:srgbClr val="0000A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a:latin typeface="PT Sans Narrow"/>
              <a:ea typeface="PT Sans Narrow"/>
              <a:cs typeface="PT Sans Narrow"/>
              <a:sym typeface="PT Sans Narrow"/>
            </a:endParaRPr>
          </a:p>
        </p:txBody>
      </p:sp>
      <p:sp>
        <p:nvSpPr>
          <p:cNvPr id="202" name="Google Shape;202;gdf5384ba33_0_41"/>
          <p:cNvSpPr txBox="1"/>
          <p:nvPr/>
        </p:nvSpPr>
        <p:spPr>
          <a:xfrm>
            <a:off x="267150" y="2375200"/>
            <a:ext cx="41715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Beş adet öğrenciye ait öğrenci notunu saklamak için oluşturulan “notlar” dizisine değer atamak için: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5</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a:t>
            </a:r>
            <a:r>
              <a:rPr lang="en-US">
                <a:solidFill>
                  <a:srgbClr val="FF0000"/>
                </a:solidFill>
                <a:latin typeface="PT Sans Narrow"/>
                <a:ea typeface="PT Sans Narrow"/>
                <a:cs typeface="PT Sans Narrow"/>
                <a:sym typeface="PT Sans Narro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f5384ba33_0_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208" name="Google Shape;208;gdf5384ba33_0_54"/>
          <p:cNvSpPr txBox="1"/>
          <p:nvPr/>
        </p:nvSpPr>
        <p:spPr>
          <a:xfrm>
            <a:off x="311700" y="1692750"/>
            <a:ext cx="4127100" cy="300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Dikkat!</a:t>
            </a:r>
            <a:r>
              <a:rPr b="1" lang="en-US" sz="1600">
                <a:solidFill>
                  <a:srgbClr val="222222"/>
                </a:solidFill>
                <a:latin typeface="PT Sans Narrow"/>
                <a:ea typeface="PT Sans Narrow"/>
                <a:cs typeface="PT Sans Narrow"/>
                <a:sym typeface="PT Sans Narrow"/>
              </a:rPr>
              <a:t> </a:t>
            </a:r>
            <a:endParaRPr sz="15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300">
                <a:solidFill>
                  <a:srgbClr val="222222"/>
                </a:solidFill>
                <a:latin typeface="PT Sans Narrow"/>
                <a:ea typeface="PT Sans Narrow"/>
                <a:cs typeface="PT Sans Narrow"/>
                <a:sym typeface="PT Sans Narrow"/>
              </a:rPr>
              <a:t>Dizideki toplam öğrenci sayısı soruda belirtilmemiştir. Buna göre D seçeneğindeki dizi eleman sayısı 8’dir, ancak 6 öğrenci notu eleman olarak tanımlanmıştır. Bu durumda 7 ve 8. elemanların değerleri 0 olarak algılanır. </a:t>
            </a:r>
            <a:endParaRPr sz="13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3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300">
                <a:solidFill>
                  <a:srgbClr val="222222"/>
                </a:solidFill>
                <a:latin typeface="PT Sans Narrow"/>
                <a:ea typeface="PT Sans Narrow"/>
                <a:cs typeface="PT Sans Narrow"/>
                <a:sym typeface="PT Sans Narrow"/>
              </a:rPr>
              <a:t>Aşağıdaki iki tanımlamada aynıdır. </a:t>
            </a:r>
            <a:endParaRPr sz="13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300">
              <a:solidFill>
                <a:srgbClr val="222222"/>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8</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8</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90, 70, 50, 80, 85, 45, 0, 0</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3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300">
              <a:solidFill>
                <a:srgbClr val="222222"/>
              </a:solidFill>
              <a:latin typeface="PT Sans Narrow"/>
              <a:ea typeface="PT Sans Narrow"/>
              <a:cs typeface="PT Sans Narrow"/>
              <a:sym typeface="PT Sans Narrow"/>
            </a:endParaRPr>
          </a:p>
        </p:txBody>
      </p:sp>
      <p:cxnSp>
        <p:nvCxnSpPr>
          <p:cNvPr id="209" name="Google Shape;209;gdf5384ba33_0_54"/>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210" name="Google Shape;210;gdf5384ba33_0_54"/>
          <p:cNvSpPr txBox="1"/>
          <p:nvPr/>
        </p:nvSpPr>
        <p:spPr>
          <a:xfrm>
            <a:off x="5017150" y="1768950"/>
            <a:ext cx="3881400" cy="287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Anket: </a:t>
            </a:r>
            <a:r>
              <a:rPr lang="en-US">
                <a:latin typeface="PT Sans Narrow"/>
                <a:ea typeface="PT Sans Narrow"/>
                <a:cs typeface="PT Sans Narrow"/>
                <a:sym typeface="PT Sans Narrow"/>
              </a:rPr>
              <a:t>Bu diziye 6. öğrencinin notu 45 olarak eklense, yeni dizi hakkında aşağıdakilerden hangisi hatalı olur?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355600" lvl="0" marL="457200" rtl="0" algn="just">
              <a:lnSpc>
                <a:spcPct val="115000"/>
              </a:lnSpc>
              <a:spcBef>
                <a:spcPts val="0"/>
              </a:spcBef>
              <a:spcAft>
                <a:spcPts val="0"/>
              </a:spcAft>
              <a:buClr>
                <a:srgbClr val="FF0000"/>
              </a:buClr>
              <a:buSzPts val="2000"/>
              <a:buFont typeface="PT Sans Narrow"/>
              <a:buAutoNum type="alphaUcPeriod"/>
            </a:pPr>
            <a:r>
              <a:rPr b="1" lang="en-US" sz="1800">
                <a:solidFill>
                  <a:srgbClr val="FF0000"/>
                </a:solidFill>
                <a:latin typeface="PT Sans Narrow"/>
                <a:ea typeface="PT Sans Narrow"/>
                <a:cs typeface="PT Sans Narrow"/>
                <a:sym typeface="PT Sans Narrow"/>
              </a:rPr>
              <a:t>int </a:t>
            </a:r>
            <a:r>
              <a:rPr lang="en-US" sz="1800">
                <a:solidFill>
                  <a:srgbClr val="FF0000"/>
                </a:solidFill>
                <a:highlight>
                  <a:srgbClr val="FFFFFF"/>
                </a:highlight>
                <a:latin typeface="PT Sans Narrow"/>
                <a:ea typeface="PT Sans Narrow"/>
                <a:cs typeface="PT Sans Narrow"/>
                <a:sym typeface="PT Sans Narrow"/>
              </a:rPr>
              <a:t>notlar </a:t>
            </a:r>
            <a:r>
              <a:rPr lang="en-US" sz="1800">
                <a:solidFill>
                  <a:srgbClr val="FF0000"/>
                </a:solidFill>
                <a:latin typeface="PT Sans Narrow"/>
                <a:ea typeface="PT Sans Narrow"/>
                <a:cs typeface="PT Sans Narrow"/>
                <a:sym typeface="PT Sans Narrow"/>
              </a:rPr>
              <a:t>[5] = {90, 70, 50, 80, 85, 45};</a:t>
            </a:r>
            <a:endParaRPr b="1" sz="2200">
              <a:solidFill>
                <a:srgbClr val="FF000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  </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b="1" sz="1800">
              <a:solidFill>
                <a:srgbClr val="0000A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6</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notlar </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8</a:t>
            </a:r>
            <a:r>
              <a:rPr lang="en-US">
                <a:solidFill>
                  <a:srgbClr val="FF0000"/>
                </a:solidFill>
                <a:latin typeface="PT Sans Narrow"/>
                <a:ea typeface="PT Sans Narrow"/>
                <a:cs typeface="PT Sans Narrow"/>
                <a:sym typeface="PT Sans Narrow"/>
              </a:rPr>
              <a:t>] = {</a:t>
            </a:r>
            <a:r>
              <a:rPr lang="en-US">
                <a:solidFill>
                  <a:srgbClr val="F000F0"/>
                </a:solidFill>
                <a:latin typeface="PT Sans Narrow"/>
                <a:ea typeface="PT Sans Narrow"/>
                <a:cs typeface="PT Sans Narrow"/>
                <a:sym typeface="PT Sans Narrow"/>
              </a:rPr>
              <a:t>90, 70, 50, 80, 85, 45</a:t>
            </a:r>
            <a:r>
              <a:rPr lang="en-US">
                <a:solidFill>
                  <a:srgbClr val="FF0000"/>
                </a:solidFill>
                <a:latin typeface="PT Sans Narrow"/>
                <a:ea typeface="PT Sans Narrow"/>
                <a:cs typeface="PT Sans Narrow"/>
                <a:sym typeface="PT Sans Narrow"/>
              </a:rPr>
              <a:t>};</a:t>
            </a:r>
            <a:endParaRPr b="1" sz="1800">
              <a:solidFill>
                <a:srgbClr val="0000A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f5384ba33_0_10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216" name="Google Shape;216;gdf5384ba33_0_10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p:txBody>
      </p:sp>
      <p:cxnSp>
        <p:nvCxnSpPr>
          <p:cNvPr id="217" name="Google Shape;217;gdf5384ba33_0_108"/>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218" name="Google Shape;218;gdf5384ba33_0_108"/>
          <p:cNvSpPr txBox="1"/>
          <p:nvPr/>
        </p:nvSpPr>
        <p:spPr>
          <a:xfrm>
            <a:off x="5017150" y="1768950"/>
            <a:ext cx="3881400" cy="278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Anket: </a:t>
            </a:r>
            <a:r>
              <a:rPr lang="en-US">
                <a:latin typeface="PT Sans Narrow"/>
                <a:ea typeface="PT Sans Narrow"/>
                <a:cs typeface="PT Sans Narrow"/>
                <a:sym typeface="PT Sans Narrow"/>
              </a:rPr>
              <a:t>Örnekteki harfler dizisinde (1,2) numaralı indis’ten önce gelen dizi elemanı hangisidir?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317500" lvl="0" marL="457200" rtl="0" algn="just">
              <a:lnSpc>
                <a:spcPct val="115000"/>
              </a:lnSpc>
              <a:spcBef>
                <a:spcPts val="0"/>
              </a:spcBef>
              <a:spcAft>
                <a:spcPts val="0"/>
              </a:spcAft>
              <a:buSzPts val="1400"/>
              <a:buFont typeface="PT Sans Narrow"/>
              <a:buAutoNum type="alphaUcPeriod"/>
            </a:pPr>
            <a:r>
              <a:rPr lang="en-US" sz="1500">
                <a:latin typeface="PT Sans Narrow"/>
                <a:ea typeface="PT Sans Narrow"/>
                <a:cs typeface="PT Sans Narrow"/>
                <a:sym typeface="PT Sans Narrow"/>
              </a:rPr>
              <a:t>N</a:t>
            </a:r>
            <a:endParaRPr sz="15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M</a:t>
            </a:r>
            <a:endParaRPr sz="15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K</a:t>
            </a:r>
            <a:endParaRPr sz="15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D</a:t>
            </a:r>
            <a:endParaRPr sz="15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a:latin typeface="PT Sans Narrow"/>
              <a:ea typeface="PT Sans Narrow"/>
              <a:cs typeface="PT Sans Narrow"/>
              <a:sym typeface="PT Sans Narrow"/>
            </a:endParaRPr>
          </a:p>
        </p:txBody>
      </p:sp>
      <p:sp>
        <p:nvSpPr>
          <p:cNvPr id="219" name="Google Shape;219;gdf5384ba33_0_108"/>
          <p:cNvSpPr txBox="1"/>
          <p:nvPr/>
        </p:nvSpPr>
        <p:spPr>
          <a:xfrm>
            <a:off x="311700" y="1768950"/>
            <a:ext cx="4171500" cy="91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457200" rtl="0" algn="l">
              <a:spcBef>
                <a:spcPts val="0"/>
              </a:spcBef>
              <a:spcAft>
                <a:spcPts val="0"/>
              </a:spcAft>
              <a:buNone/>
            </a:pPr>
            <a:r>
              <a:rPr b="1" lang="en-US" sz="1500">
                <a:solidFill>
                  <a:srgbClr val="0000A0"/>
                </a:solidFill>
                <a:latin typeface="PT Sans Narrow"/>
                <a:ea typeface="PT Sans Narrow"/>
                <a:cs typeface="PT Sans Narrow"/>
                <a:sym typeface="PT Sans Narrow"/>
              </a:rPr>
              <a:t>char </a:t>
            </a:r>
            <a:r>
              <a:rPr lang="en-US" sz="1500">
                <a:highlight>
                  <a:srgbClr val="FFFFFF"/>
                </a:highlight>
                <a:latin typeface="PT Sans Narrow"/>
                <a:ea typeface="PT Sans Narrow"/>
                <a:cs typeface="PT Sans Narrow"/>
                <a:sym typeface="PT Sans Narrow"/>
              </a:rPr>
              <a:t>harfler</a:t>
            </a:r>
            <a:r>
              <a:rPr lang="en-US" sz="1500">
                <a:solidFill>
                  <a:srgbClr val="FF0000"/>
                </a:solidFill>
                <a:latin typeface="PT Sans Narrow"/>
                <a:ea typeface="PT Sans Narrow"/>
                <a:cs typeface="PT Sans Narrow"/>
                <a:sym typeface="PT Sans Narrow"/>
              </a:rPr>
              <a:t>[</a:t>
            </a:r>
            <a:r>
              <a:rPr lang="en-US" sz="1500">
                <a:solidFill>
                  <a:srgbClr val="E0A000"/>
                </a:solidFill>
                <a:latin typeface="PT Sans Narrow"/>
                <a:ea typeface="PT Sans Narrow"/>
                <a:cs typeface="PT Sans Narrow"/>
                <a:sym typeface="PT Sans Narrow"/>
              </a:rPr>
              <a:t>2</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5</a:t>
            </a:r>
            <a:r>
              <a:rPr lang="en-US" sz="1500">
                <a:solidFill>
                  <a:srgbClr val="FF0000"/>
                </a:solidFill>
                <a:latin typeface="PT Sans Narrow"/>
                <a:ea typeface="PT Sans Narrow"/>
                <a:cs typeface="PT Sans Narrow"/>
                <a:sym typeface="PT Sans Narrow"/>
              </a:rPr>
              <a:t>]  = {{</a:t>
            </a:r>
            <a:r>
              <a:rPr lang="en-US" sz="1500">
                <a:solidFill>
                  <a:srgbClr val="E0A000"/>
                </a:solidFill>
                <a:latin typeface="PT Sans Narrow"/>
                <a:ea typeface="PT Sans Narrow"/>
                <a:cs typeface="PT Sans Narrow"/>
                <a:sym typeface="PT Sans Narrow"/>
              </a:rPr>
              <a:t>'H'</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'K'</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'A'</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'R'</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'S'</a:t>
            </a:r>
            <a:r>
              <a:rPr lang="en-US" sz="1500">
                <a:solidFill>
                  <a:srgbClr val="FF0000"/>
                </a:solidFill>
                <a:latin typeface="PT Sans Narrow"/>
                <a:ea typeface="PT Sans Narrow"/>
                <a:cs typeface="PT Sans Narrow"/>
                <a:sym typeface="PT Sans Narrow"/>
              </a:rPr>
              <a:t>}, </a:t>
            </a:r>
            <a:endParaRPr sz="15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'M'</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'N'</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'P'</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'S'</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'D'</a:t>
            </a:r>
            <a:r>
              <a:rPr lang="en-US" sz="1500">
                <a:solidFill>
                  <a:srgbClr val="FF0000"/>
                </a:solidFill>
                <a:latin typeface="PT Sans Narrow"/>
                <a:ea typeface="PT Sans Narrow"/>
                <a:cs typeface="PT Sans Narrow"/>
                <a:sym typeface="PT Sans Narrow"/>
              </a:rPr>
              <a:t>} };</a:t>
            </a:r>
            <a:endParaRPr b="1" sz="1500">
              <a:solidFill>
                <a:srgbClr val="0000A0"/>
              </a:solidFill>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f5384ba33_0_1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Dizilere Değer Verelim!</a:t>
            </a:r>
            <a:endParaRPr/>
          </a:p>
        </p:txBody>
      </p:sp>
      <p:sp>
        <p:nvSpPr>
          <p:cNvPr id="225" name="Google Shape;225;gdf5384ba33_0_11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p:txBody>
      </p:sp>
      <p:cxnSp>
        <p:nvCxnSpPr>
          <p:cNvPr id="226" name="Google Shape;226;gdf5384ba33_0_118"/>
          <p:cNvCxnSpPr/>
          <p:nvPr/>
        </p:nvCxnSpPr>
        <p:spPr>
          <a:xfrm flipH="1">
            <a:off x="4564650" y="1420700"/>
            <a:ext cx="13200" cy="3643800"/>
          </a:xfrm>
          <a:prstGeom prst="straightConnector1">
            <a:avLst/>
          </a:prstGeom>
          <a:noFill/>
          <a:ln cap="flat" cmpd="sng" w="38100">
            <a:solidFill>
              <a:schemeClr val="dk1"/>
            </a:solidFill>
            <a:prstDash val="solid"/>
            <a:round/>
            <a:headEnd len="med" w="med" type="none"/>
            <a:tailEnd len="med" w="med" type="none"/>
          </a:ln>
        </p:spPr>
      </p:cxnSp>
      <p:sp>
        <p:nvSpPr>
          <p:cNvPr id="227" name="Google Shape;227;gdf5384ba33_0_118"/>
          <p:cNvSpPr txBox="1"/>
          <p:nvPr/>
        </p:nvSpPr>
        <p:spPr>
          <a:xfrm>
            <a:off x="5017150" y="1768950"/>
            <a:ext cx="3881400" cy="289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600">
                <a:solidFill>
                  <a:srgbClr val="FF0000"/>
                </a:solidFill>
                <a:latin typeface="PT Sans Narrow"/>
                <a:ea typeface="PT Sans Narrow"/>
                <a:cs typeface="PT Sans Narrow"/>
                <a:sym typeface="PT Sans Narrow"/>
              </a:rPr>
              <a:t>Anket: </a:t>
            </a:r>
            <a:r>
              <a:rPr lang="en-US">
                <a:latin typeface="PT Sans Narrow"/>
                <a:ea typeface="PT Sans Narrow"/>
                <a:cs typeface="PT Sans Narrow"/>
                <a:sym typeface="PT Sans Narrow"/>
              </a:rPr>
              <a:t>Örnekteki harfler dizisinde (1,2) numaralı indis’ten önce gelen dizi elemanı hangisidir?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355600" lvl="0" marL="457200" rtl="0" algn="just">
              <a:lnSpc>
                <a:spcPct val="115000"/>
              </a:lnSpc>
              <a:spcBef>
                <a:spcPts val="0"/>
              </a:spcBef>
              <a:spcAft>
                <a:spcPts val="0"/>
              </a:spcAft>
              <a:buClr>
                <a:srgbClr val="FF0000"/>
              </a:buClr>
              <a:buSzPts val="2000"/>
              <a:buFont typeface="PT Sans Narrow"/>
              <a:buAutoNum type="alphaUcPeriod"/>
            </a:pPr>
            <a:r>
              <a:rPr b="1" lang="en-US" sz="2100">
                <a:solidFill>
                  <a:srgbClr val="FF0000"/>
                </a:solidFill>
                <a:latin typeface="PT Sans Narrow"/>
                <a:ea typeface="PT Sans Narrow"/>
                <a:cs typeface="PT Sans Narrow"/>
                <a:sym typeface="PT Sans Narrow"/>
              </a:rPr>
              <a:t>N</a:t>
            </a:r>
            <a:endParaRPr b="1" sz="2100">
              <a:solidFill>
                <a:srgbClr val="FF0000"/>
              </a:solidFill>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M</a:t>
            </a:r>
            <a:endParaRPr sz="15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K</a:t>
            </a:r>
            <a:endParaRPr sz="15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lphaUcPeriod"/>
            </a:pPr>
            <a:r>
              <a:rPr lang="en-US" sz="1500">
                <a:latin typeface="PT Sans Narrow"/>
                <a:ea typeface="PT Sans Narrow"/>
                <a:cs typeface="PT Sans Narrow"/>
                <a:sym typeface="PT Sans Narrow"/>
              </a:rPr>
              <a:t>D</a:t>
            </a:r>
            <a:endParaRPr sz="15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a:latin typeface="PT Sans Narrow"/>
              <a:ea typeface="PT Sans Narrow"/>
              <a:cs typeface="PT Sans Narrow"/>
              <a:sym typeface="PT Sans Narrow"/>
            </a:endParaRPr>
          </a:p>
        </p:txBody>
      </p:sp>
      <p:sp>
        <p:nvSpPr>
          <p:cNvPr id="228" name="Google Shape;228;gdf5384ba33_0_118"/>
          <p:cNvSpPr txBox="1"/>
          <p:nvPr/>
        </p:nvSpPr>
        <p:spPr>
          <a:xfrm>
            <a:off x="311700" y="1632350"/>
            <a:ext cx="4171500" cy="252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457200" rtl="0" algn="l">
              <a:spcBef>
                <a:spcPts val="0"/>
              </a:spcBef>
              <a:spcAft>
                <a:spcPts val="0"/>
              </a:spcAft>
              <a:buNone/>
            </a:pPr>
            <a:r>
              <a:rPr b="1" lang="en-US" sz="1500">
                <a:solidFill>
                  <a:srgbClr val="0000A0"/>
                </a:solidFill>
                <a:latin typeface="PT Sans Narrow"/>
                <a:ea typeface="PT Sans Narrow"/>
                <a:cs typeface="PT Sans Narrow"/>
                <a:sym typeface="PT Sans Narrow"/>
              </a:rPr>
              <a:t>char </a:t>
            </a:r>
            <a:r>
              <a:rPr lang="en-US" sz="1500">
                <a:highlight>
                  <a:srgbClr val="FFFFFF"/>
                </a:highlight>
                <a:latin typeface="PT Sans Narrow"/>
                <a:ea typeface="PT Sans Narrow"/>
                <a:cs typeface="PT Sans Narrow"/>
                <a:sym typeface="PT Sans Narrow"/>
              </a:rPr>
              <a:t>harfler</a:t>
            </a:r>
            <a:r>
              <a:rPr lang="en-US" sz="1500">
                <a:solidFill>
                  <a:srgbClr val="FF0000"/>
                </a:solidFill>
                <a:latin typeface="PT Sans Narrow"/>
                <a:ea typeface="PT Sans Narrow"/>
                <a:cs typeface="PT Sans Narrow"/>
                <a:sym typeface="PT Sans Narrow"/>
              </a:rPr>
              <a:t>[</a:t>
            </a:r>
            <a:r>
              <a:rPr lang="en-US" sz="1500">
                <a:solidFill>
                  <a:srgbClr val="E0A000"/>
                </a:solidFill>
                <a:latin typeface="PT Sans Narrow"/>
                <a:ea typeface="PT Sans Narrow"/>
                <a:cs typeface="PT Sans Narrow"/>
                <a:sym typeface="PT Sans Narrow"/>
              </a:rPr>
              <a:t>2</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5</a:t>
            </a:r>
            <a:r>
              <a:rPr lang="en-US" sz="1500">
                <a:solidFill>
                  <a:srgbClr val="FF0000"/>
                </a:solidFill>
                <a:latin typeface="PT Sans Narrow"/>
                <a:ea typeface="PT Sans Narrow"/>
                <a:cs typeface="PT Sans Narrow"/>
                <a:sym typeface="PT Sans Narrow"/>
              </a:rPr>
              <a:t>]  = {{</a:t>
            </a:r>
            <a:r>
              <a:rPr lang="en-US" sz="1500">
                <a:solidFill>
                  <a:srgbClr val="E0A000"/>
                </a:solidFill>
                <a:latin typeface="PT Sans Narrow"/>
                <a:ea typeface="PT Sans Narrow"/>
                <a:cs typeface="PT Sans Narrow"/>
                <a:sym typeface="PT Sans Narrow"/>
              </a:rPr>
              <a:t>'H'</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'K'</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'A'</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'R'</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'S'</a:t>
            </a:r>
            <a:r>
              <a:rPr lang="en-US" sz="1500">
                <a:solidFill>
                  <a:srgbClr val="FF0000"/>
                </a:solidFill>
                <a:latin typeface="PT Sans Narrow"/>
                <a:ea typeface="PT Sans Narrow"/>
                <a:cs typeface="PT Sans Narrow"/>
                <a:sym typeface="PT Sans Narrow"/>
              </a:rPr>
              <a:t>}, </a:t>
            </a:r>
            <a:endParaRPr sz="15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'M'</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'N'</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'P'</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'S'</a:t>
            </a:r>
            <a:r>
              <a:rPr lang="en-US" sz="1500">
                <a:solidFill>
                  <a:srgbClr val="FF0000"/>
                </a:solidFill>
                <a:latin typeface="PT Sans Narrow"/>
                <a:ea typeface="PT Sans Narrow"/>
                <a:cs typeface="PT Sans Narrow"/>
                <a:sym typeface="PT Sans Narrow"/>
              </a:rPr>
              <a:t>, </a:t>
            </a:r>
            <a:r>
              <a:rPr lang="en-US" sz="1500">
                <a:solidFill>
                  <a:srgbClr val="E0A000"/>
                </a:solidFill>
                <a:latin typeface="PT Sans Narrow"/>
                <a:ea typeface="PT Sans Narrow"/>
                <a:cs typeface="PT Sans Narrow"/>
                <a:sym typeface="PT Sans Narrow"/>
              </a:rPr>
              <a:t>'D'</a:t>
            </a:r>
            <a:r>
              <a:rPr lang="en-US" sz="1500">
                <a:solidFill>
                  <a:srgbClr val="FF0000"/>
                </a:solidFill>
                <a:latin typeface="PT Sans Narrow"/>
                <a:ea typeface="PT Sans Narrow"/>
                <a:cs typeface="PT Sans Narrow"/>
                <a:sym typeface="PT Sans Narrow"/>
              </a:rPr>
              <a:t>} };</a:t>
            </a:r>
            <a:endParaRPr sz="15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500">
                <a:solidFill>
                  <a:srgbClr val="FF0000"/>
                </a:solidFill>
                <a:latin typeface="PT Sans Narrow"/>
                <a:ea typeface="PT Sans Narrow"/>
                <a:cs typeface="PT Sans Narrow"/>
                <a:sym typeface="PT Sans Narrow"/>
              </a:rPr>
              <a:t>İndisler: </a:t>
            </a:r>
            <a:endParaRPr sz="15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(0,0) = H       </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(0,1) = K</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(0,2) = A</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(0,3) = R</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(0,4) = S</a:t>
            </a:r>
            <a:endParaRPr sz="1500">
              <a:solidFill>
                <a:srgbClr val="434343"/>
              </a:solidFill>
              <a:latin typeface="PT Sans Narrow"/>
              <a:ea typeface="PT Sans Narrow"/>
              <a:cs typeface="PT Sans Narrow"/>
              <a:sym typeface="PT Sans Narrow"/>
            </a:endParaRPr>
          </a:p>
        </p:txBody>
      </p:sp>
      <p:sp>
        <p:nvSpPr>
          <p:cNvPr id="229" name="Google Shape;229;gdf5384ba33_0_118"/>
          <p:cNvSpPr txBox="1"/>
          <p:nvPr/>
        </p:nvSpPr>
        <p:spPr>
          <a:xfrm>
            <a:off x="1482825" y="2821250"/>
            <a:ext cx="3000000" cy="1339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(1,0) = M    </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(1,1) = N</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(1,2) = P</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(1,3) = S</a:t>
            </a:r>
            <a:endParaRPr sz="1500">
              <a:solidFill>
                <a:srgbClr val="434343"/>
              </a:solidFill>
              <a:latin typeface="PT Sans Narrow"/>
              <a:ea typeface="PT Sans Narrow"/>
              <a:cs typeface="PT Sans Narrow"/>
              <a:sym typeface="PT Sans Narrow"/>
            </a:endParaRPr>
          </a:p>
          <a:p>
            <a:pPr indent="0" lvl="0" marL="457200" rtl="0" algn="l">
              <a:spcBef>
                <a:spcPts val="0"/>
              </a:spcBef>
              <a:spcAft>
                <a:spcPts val="0"/>
              </a:spcAft>
              <a:buNone/>
            </a:pPr>
            <a:r>
              <a:rPr lang="en-US" sz="1500">
                <a:solidFill>
                  <a:srgbClr val="434343"/>
                </a:solidFill>
                <a:latin typeface="PT Sans Narrow"/>
                <a:ea typeface="PT Sans Narrow"/>
                <a:cs typeface="PT Sans Narrow"/>
                <a:sym typeface="PT Sans Narrow"/>
              </a:rPr>
              <a:t>(1,4) = D</a:t>
            </a:r>
            <a:endParaRPr sz="1500">
              <a:solidFill>
                <a:srgbClr val="434343"/>
              </a:solidFill>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f5384ba33_0_1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Döngülerle Diziler</a:t>
            </a:r>
            <a:endParaRPr/>
          </a:p>
        </p:txBody>
      </p:sp>
      <p:sp>
        <p:nvSpPr>
          <p:cNvPr id="235" name="Google Shape;235;gdf5384ba33_0_129"/>
          <p:cNvSpPr txBox="1"/>
          <p:nvPr>
            <p:ph idx="1" type="body"/>
          </p:nvPr>
        </p:nvSpPr>
        <p:spPr>
          <a:xfrm>
            <a:off x="311700" y="1266325"/>
            <a:ext cx="3720600" cy="3302700"/>
          </a:xfrm>
          <a:prstGeom prst="rect">
            <a:avLst/>
          </a:prstGeom>
        </p:spPr>
        <p:txBody>
          <a:bodyPr anchorCtr="0" anchor="t" bIns="91425" lIns="91425" spcFirstLastPara="1" rIns="91425" wrap="square" tIns="91425">
            <a:normAutofit fontScale="55000" lnSpcReduction="10000"/>
          </a:bodyPr>
          <a:lstStyle/>
          <a:p>
            <a:pPr indent="0" lvl="0" marL="0" rtl="0" algn="just">
              <a:lnSpc>
                <a:spcPct val="115000"/>
              </a:lnSpc>
              <a:spcBef>
                <a:spcPts val="0"/>
              </a:spcBef>
              <a:spcAft>
                <a:spcPts val="0"/>
              </a:spcAft>
              <a:buNone/>
            </a:pPr>
            <a:r>
              <a:rPr lang="en-US" sz="2900">
                <a:solidFill>
                  <a:srgbClr val="000000"/>
                </a:solidFill>
                <a:latin typeface="PT Sans Narrow"/>
                <a:ea typeface="PT Sans Narrow"/>
                <a:cs typeface="PT Sans Narrow"/>
                <a:sym typeface="PT Sans Narrow"/>
              </a:rPr>
              <a:t>Dizilere ilk değer atamanın diğer bir yolu da döngüleri kullanmaktır. Bunu gerçekleştirmek için, önce diziyi normalde yaptığımız gibi tanımlar ve daha sonra oluşturacağımız döngü içerisinde istediğimiz değerleri atarız. </a:t>
            </a:r>
            <a:endParaRPr sz="29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700">
              <a:solidFill>
                <a:srgbClr val="00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29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en-US" sz="2900">
                <a:solidFill>
                  <a:srgbClr val="FF0000"/>
                </a:solidFill>
                <a:latin typeface="PT Sans Narrow"/>
                <a:ea typeface="PT Sans Narrow"/>
                <a:cs typeface="PT Sans Narrow"/>
                <a:sym typeface="PT Sans Narrow"/>
              </a:rPr>
              <a:t>Problem: </a:t>
            </a:r>
            <a:r>
              <a:rPr lang="en-US" sz="2900">
                <a:solidFill>
                  <a:srgbClr val="000000"/>
                </a:solidFill>
                <a:latin typeface="PT Sans Narrow"/>
                <a:ea typeface="PT Sans Narrow"/>
                <a:cs typeface="PT Sans Narrow"/>
                <a:sym typeface="PT Sans Narrow"/>
              </a:rPr>
              <a:t>Ayşe öğretmen sınıfındaki beş öğrencisinin Yabancı Dil sınav notlarını bir program kullanarak listelemek istemektedir. Bunun için öğrencilerinden biri aşağıdaki kodları tasarlamaktadır.</a:t>
            </a:r>
            <a:endParaRPr/>
          </a:p>
        </p:txBody>
      </p:sp>
      <p:sp>
        <p:nvSpPr>
          <p:cNvPr id="236" name="Google Shape;236;gdf5384ba33_0_129"/>
          <p:cNvSpPr txBox="1"/>
          <p:nvPr>
            <p:ph idx="1" type="body"/>
          </p:nvPr>
        </p:nvSpPr>
        <p:spPr>
          <a:xfrm>
            <a:off x="4799300" y="1266325"/>
            <a:ext cx="3720600" cy="33027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US" sz="2100">
                <a:solidFill>
                  <a:srgbClr val="00A000"/>
                </a:solidFill>
                <a:latin typeface="PT Sans Narrow"/>
                <a:ea typeface="PT Sans Narrow"/>
                <a:cs typeface="PT Sans Narrow"/>
                <a:sym typeface="PT Sans Narrow"/>
              </a:rPr>
              <a:t>#include &lt;iostream&gt;</a:t>
            </a:r>
            <a:endParaRPr sz="2100">
              <a:solidFill>
                <a:srgbClr val="00A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b="1" lang="en-US" sz="2100">
                <a:solidFill>
                  <a:srgbClr val="0000A0"/>
                </a:solidFill>
                <a:latin typeface="PT Sans Narrow"/>
                <a:ea typeface="PT Sans Narrow"/>
                <a:cs typeface="PT Sans Narrow"/>
                <a:sym typeface="PT Sans Narrow"/>
              </a:rPr>
              <a:t>using namespace </a:t>
            </a:r>
            <a:r>
              <a:rPr b="1" lang="en-US" sz="2100">
                <a:solidFill>
                  <a:srgbClr val="00A000"/>
                </a:solidFill>
                <a:latin typeface="PT Sans Narrow"/>
                <a:ea typeface="PT Sans Narrow"/>
                <a:cs typeface="PT Sans Narrow"/>
                <a:sym typeface="PT Sans Narrow"/>
              </a:rPr>
              <a:t>std</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main </a:t>
            </a:r>
            <a:r>
              <a:rPr lang="en-US" sz="2100">
                <a:solidFill>
                  <a:srgbClr val="FF0000"/>
                </a:solidFill>
                <a:latin typeface="PT Sans Narrow"/>
                <a:ea typeface="PT Sans Narrow"/>
                <a:cs typeface="PT Sans Narrow"/>
                <a:sym typeface="PT Sans Narrow"/>
              </a:rPr>
              <a:t>( )</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notlar</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5</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for</a:t>
            </a:r>
            <a:r>
              <a:rPr lang="en-US" sz="2100">
                <a:solidFill>
                  <a:srgbClr val="FF0000"/>
                </a:solidFill>
                <a:latin typeface="PT Sans Narrow"/>
                <a:ea typeface="PT Sans Narrow"/>
                <a:cs typeface="PT Sans Narrow"/>
                <a:sym typeface="PT Sans Narrow"/>
              </a:rPr>
              <a:t>(</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0</a:t>
            </a:r>
            <a:r>
              <a:rPr lang="en-US" sz="2100">
                <a:solidFill>
                  <a:srgbClr val="FF0000"/>
                </a:solidFill>
                <a:latin typeface="PT Sans Narrow"/>
                <a:ea typeface="PT Sans Narrow"/>
                <a:cs typeface="PT Sans Narrow"/>
                <a:sym typeface="PT Sans Narrow"/>
              </a:rPr>
              <a: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&lt;</a:t>
            </a:r>
            <a:r>
              <a:rPr lang="en-US" sz="2100">
                <a:solidFill>
                  <a:srgbClr val="F000F0"/>
                </a:solidFill>
                <a:latin typeface="PT Sans Narrow"/>
                <a:ea typeface="PT Sans Narrow"/>
                <a:cs typeface="PT Sans Narrow"/>
                <a:sym typeface="PT Sans Narrow"/>
              </a:rPr>
              <a:t>5</a:t>
            </a:r>
            <a:r>
              <a:rPr lang="en-US" sz="2100">
                <a:solidFill>
                  <a:srgbClr val="FF0000"/>
                </a:solidFill>
                <a:latin typeface="PT Sans Narrow"/>
                <a:ea typeface="PT Sans Narrow"/>
                <a:cs typeface="PT Sans Narrow"/>
                <a:sym typeface="PT Sans Narrow"/>
              </a:rPr>
              <a: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A000"/>
                </a:solidFill>
                <a:latin typeface="PT Sans Narrow"/>
                <a:ea typeface="PT Sans Narrow"/>
                <a:cs typeface="PT Sans Narrow"/>
                <a:sym typeface="PT Sans Narrow"/>
              </a:rPr>
              <a:t>cout </a:t>
            </a:r>
            <a:r>
              <a:rPr lang="en-US" sz="2100">
                <a:solidFill>
                  <a:srgbClr val="FF0000"/>
                </a:solidFill>
                <a:latin typeface="PT Sans Narrow"/>
                <a:ea typeface="PT Sans Narrow"/>
                <a:cs typeface="PT Sans Narrow"/>
                <a:sym typeface="PT Sans Narrow"/>
              </a:rPr>
              <a:t>&lt;&lt;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1 </a:t>
            </a:r>
            <a:r>
              <a:rPr lang="en-US" sz="2100">
                <a:solidFill>
                  <a:srgbClr val="FF0000"/>
                </a:solidFill>
                <a:latin typeface="PT Sans Narrow"/>
                <a:ea typeface="PT Sans Narrow"/>
                <a:cs typeface="PT Sans Narrow"/>
                <a:sym typeface="PT Sans Narrow"/>
              </a:rPr>
              <a:t>&lt;&lt; </a:t>
            </a:r>
            <a:r>
              <a:rPr lang="en-US" sz="2100">
                <a:solidFill>
                  <a:srgbClr val="0000FF"/>
                </a:solidFill>
                <a:latin typeface="PT Sans Narrow"/>
                <a:ea typeface="PT Sans Narrow"/>
                <a:cs typeface="PT Sans Narrow"/>
                <a:sym typeface="PT Sans Narrow"/>
              </a:rPr>
              <a:t>". ogrenci notunu giriniz: "</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A000"/>
                </a:solidFill>
                <a:latin typeface="PT Sans Narrow"/>
                <a:ea typeface="PT Sans Narrow"/>
                <a:cs typeface="PT Sans Narrow"/>
                <a:sym typeface="PT Sans Narrow"/>
              </a:rPr>
              <a:t>cin </a:t>
            </a:r>
            <a:r>
              <a:rPr lang="en-US" sz="2100">
                <a:solidFill>
                  <a:srgbClr val="FF0000"/>
                </a:solidFill>
                <a:latin typeface="PT Sans Narrow"/>
                <a:ea typeface="PT Sans Narrow"/>
                <a:cs typeface="PT Sans Narrow"/>
                <a:sym typeface="PT Sans Narrow"/>
              </a:rPr>
              <a:t>&gt;&gt; </a:t>
            </a:r>
            <a:r>
              <a:rPr lang="en-US" sz="2100">
                <a:solidFill>
                  <a:srgbClr val="000000"/>
                </a:solidFill>
                <a:highlight>
                  <a:srgbClr val="FFFFFF"/>
                </a:highlight>
                <a:latin typeface="PT Sans Narrow"/>
                <a:ea typeface="PT Sans Narrow"/>
                <a:cs typeface="PT Sans Narrow"/>
                <a:sym typeface="PT Sans Narrow"/>
              </a:rPr>
              <a:t>notlar</a:t>
            </a:r>
            <a:r>
              <a:rPr lang="en-US" sz="2100">
                <a:solidFill>
                  <a:srgbClr val="FF0000"/>
                </a:solidFill>
                <a:latin typeface="PT Sans Narrow"/>
                <a:ea typeface="PT Sans Narrow"/>
                <a:cs typeface="PT Sans Narrow"/>
                <a:sym typeface="PT Sans Narrow"/>
              </a:rPr>
              <a:t>[</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return </a:t>
            </a:r>
            <a:r>
              <a:rPr lang="en-US" sz="2100">
                <a:solidFill>
                  <a:srgbClr val="F000F0"/>
                </a:solidFill>
                <a:latin typeface="PT Sans Narrow"/>
                <a:ea typeface="PT Sans Narrow"/>
                <a:cs typeface="PT Sans Narrow"/>
                <a:sym typeface="PT Sans Narrow"/>
              </a:rPr>
              <a:t>0</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US" sz="2100">
                <a:solidFill>
                  <a:srgbClr val="FF0000"/>
                </a:solidFill>
                <a:latin typeface="PT Sans Narrow"/>
                <a:ea typeface="PT Sans Narrow"/>
                <a:cs typeface="PT Sans Narrow"/>
                <a:sym typeface="PT Sans Narrow"/>
              </a:rPr>
              <a:t>}</a:t>
            </a:r>
            <a:endParaRPr sz="21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sz="2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50"/>
            <a:ext cx="8520600" cy="707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20"/>
              <a:buFont typeface="Arial"/>
              <a:buNone/>
            </a:pPr>
            <a:r>
              <a:rPr b="0" lang="en-US" sz="1920">
                <a:solidFill>
                  <a:srgbClr val="000000"/>
                </a:solidFill>
              </a:rPr>
              <a:t>Haftanın amacı, tek boyutlu ve çok boyutlu dizi tanımlama ve diziler üzerinde farklı işlemlerin gerçekleştirilmesi ile örnek çözümlerin öğretilmesi amaçlanmaktadır. Katarların tanımlanması ve kullanımını uygulayarak dizilerden farkını öğrenir.</a:t>
            </a:r>
            <a:endParaRPr sz="1920">
              <a:solidFill>
                <a:srgbClr val="4E4534"/>
              </a:solidFill>
            </a:endParaRPr>
          </a:p>
        </p:txBody>
      </p:sp>
      <p:sp>
        <p:nvSpPr>
          <p:cNvPr id="72" name="Google Shape;72;p2"/>
          <p:cNvSpPr txBox="1"/>
          <p:nvPr>
            <p:ph idx="1" type="body"/>
          </p:nvPr>
        </p:nvSpPr>
        <p:spPr>
          <a:xfrm>
            <a:off x="726600" y="2571748"/>
            <a:ext cx="8520600" cy="2288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K1. C++ programlama dilinde dizi kavramını anlar.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K2. C++ programlama dilinde tek boyutlu ve çok boyutlu diziler arasında karşılaştırma yapar.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K3. C++ programlama dilinde dizilere değer atama konusunda uygulama yapar.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K4. Dizileri döngü içinde kurgular.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K5. Diziler üzerinde istenen işlemleri gerçekleştirir.</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K6. Diziler ve katarlar arasındaki farkı anlar.</a:t>
            </a:r>
            <a:endParaRPr sz="1725">
              <a:solidFill>
                <a:srgbClr val="000000"/>
              </a:solidFill>
              <a:latin typeface="PT Sans Narrow"/>
              <a:ea typeface="PT Sans Narrow"/>
              <a:cs typeface="PT Sans Narrow"/>
              <a:sym typeface="PT Sans Narrow"/>
            </a:endParaRPr>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Haftanın Amacı</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f562b0a36_0_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Döngülerle Diziler: Grup Çalışması</a:t>
            </a:r>
            <a:endParaRPr/>
          </a:p>
        </p:txBody>
      </p:sp>
      <p:sp>
        <p:nvSpPr>
          <p:cNvPr id="242" name="Google Shape;242;gdf562b0a36_0_2"/>
          <p:cNvSpPr txBox="1"/>
          <p:nvPr>
            <p:ph idx="1" type="body"/>
          </p:nvPr>
        </p:nvSpPr>
        <p:spPr>
          <a:xfrm>
            <a:off x="311700" y="1266325"/>
            <a:ext cx="41709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6 arkadaşının</a:t>
            </a:r>
            <a:r>
              <a:rPr lang="en-US" sz="1700">
                <a:solidFill>
                  <a:srgbClr val="000000"/>
                </a:solidFill>
                <a:latin typeface="PT Sans Narrow"/>
                <a:ea typeface="PT Sans Narrow"/>
                <a:cs typeface="PT Sans Narrow"/>
                <a:sym typeface="PT Sans Narrow"/>
              </a:rPr>
              <a:t> </a:t>
            </a:r>
            <a:r>
              <a:rPr lang="en-US" sz="1600">
                <a:solidFill>
                  <a:srgbClr val="000000"/>
                </a:solidFill>
                <a:latin typeface="PT Sans Narrow"/>
                <a:ea typeface="PT Sans Narrow"/>
                <a:cs typeface="PT Sans Narrow"/>
                <a:sym typeface="PT Sans Narrow"/>
              </a:rPr>
              <a:t>doğduğu yılı ekrana yazdıran program yanda verilmektedir.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Sizce bu kod satırlarını döngü kullanarak yazmak mümkün müdür?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600">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rPr b="1" lang="en-US" sz="1900">
                <a:solidFill>
                  <a:schemeClr val="accent1"/>
                </a:solidFill>
                <a:latin typeface="PT Sans Narrow"/>
                <a:ea typeface="PT Sans Narrow"/>
                <a:cs typeface="PT Sans Narrow"/>
                <a:sym typeface="PT Sans Narrow"/>
              </a:rPr>
              <a:t>Şimdi Sıra Sizde :) </a:t>
            </a:r>
            <a:endParaRPr b="1" sz="1900">
              <a:solidFill>
                <a:schemeClr val="accent1"/>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b="1" sz="1600">
              <a:solidFill>
                <a:schemeClr val="accent1"/>
              </a:solidFill>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Gruplara dağılalım.</a:t>
            </a:r>
            <a:endParaRPr sz="1600">
              <a:solidFill>
                <a:srgbClr val="000000"/>
              </a:solidFill>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Süre 10 dk. </a:t>
            </a:r>
            <a:endParaRPr b="1" sz="1600">
              <a:solidFill>
                <a:schemeClr val="accent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600">
              <a:solidFill>
                <a:srgbClr val="000000"/>
              </a:solidFill>
              <a:latin typeface="PT Sans Narrow"/>
              <a:ea typeface="PT Sans Narrow"/>
              <a:cs typeface="PT Sans Narrow"/>
              <a:sym typeface="PT Sans Narrow"/>
            </a:endParaRPr>
          </a:p>
        </p:txBody>
      </p:sp>
      <p:graphicFrame>
        <p:nvGraphicFramePr>
          <p:cNvPr id="243" name="Google Shape;243;gdf562b0a36_0_2"/>
          <p:cNvGraphicFramePr/>
          <p:nvPr/>
        </p:nvGraphicFramePr>
        <p:xfrm>
          <a:off x="4482575" y="965500"/>
          <a:ext cx="3000000" cy="3000000"/>
        </p:xfrm>
        <a:graphic>
          <a:graphicData uri="http://schemas.openxmlformats.org/drawingml/2006/table">
            <a:tbl>
              <a:tblPr>
                <a:noFill/>
                <a:tableStyleId>{3641076A-9A3D-488A-B098-A0B945E1BDE7}</a:tableStyleId>
              </a:tblPr>
              <a:tblGrid>
                <a:gridCol w="5125125"/>
              </a:tblGrid>
              <a:tr h="2825050">
                <a:tc>
                  <a:txBody>
                    <a:bodyPr/>
                    <a:lstStyle/>
                    <a:p>
                      <a:pPr indent="0" lvl="0" marL="457200" rtl="0" algn="l">
                        <a:lnSpc>
                          <a:spcPct val="115000"/>
                        </a:lnSpc>
                        <a:spcBef>
                          <a:spcPts val="0"/>
                        </a:spcBef>
                        <a:spcAft>
                          <a:spcPts val="0"/>
                        </a:spcAft>
                        <a:buNone/>
                      </a:pPr>
                      <a:r>
                        <a:rPr lang="en-US" sz="1200">
                          <a:solidFill>
                            <a:srgbClr val="00A000"/>
                          </a:solidFill>
                          <a:latin typeface="PT Sans Narrow"/>
                          <a:ea typeface="PT Sans Narrow"/>
                          <a:cs typeface="PT Sans Narrow"/>
                          <a:sym typeface="PT Sans Narrow"/>
                        </a:rPr>
                        <a:t>#include &lt;iostream&gt;</a:t>
                      </a:r>
                      <a:endParaRPr sz="1200">
                        <a:solidFill>
                          <a:srgbClr val="00A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en-US" sz="1200">
                          <a:solidFill>
                            <a:srgbClr val="0000A0"/>
                          </a:solidFill>
                          <a:latin typeface="PT Sans Narrow"/>
                          <a:ea typeface="PT Sans Narrow"/>
                          <a:cs typeface="PT Sans Narrow"/>
                          <a:sym typeface="PT Sans Narrow"/>
                        </a:rPr>
                        <a:t>using namespace </a:t>
                      </a:r>
                      <a:r>
                        <a:rPr b="1" lang="en-US" sz="1200">
                          <a:solidFill>
                            <a:srgbClr val="00A000"/>
                          </a:solidFill>
                          <a:latin typeface="PT Sans Narrow"/>
                          <a:ea typeface="PT Sans Narrow"/>
                          <a:cs typeface="PT Sans Narrow"/>
                          <a:sym typeface="PT Sans Narrow"/>
                        </a:rPr>
                        <a:t>std</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main</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d_yili1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2005</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d_yili2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2004</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d_yili3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2003</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d_yili4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2008</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d_yili5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2006</a:t>
                      </a:r>
                      <a:r>
                        <a:rPr lang="en-US" sz="1200">
                          <a:solidFill>
                            <a:srgbClr val="FF0000"/>
                          </a:solidFill>
                          <a:latin typeface="PT Sans Narrow"/>
                          <a:ea typeface="PT Sans Narrow"/>
                          <a:cs typeface="PT Sans Narrow"/>
                          <a:sym typeface="PT Sans Narrow"/>
                        </a:rPr>
                        <a:t>;    </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int </a:t>
                      </a:r>
                      <a:r>
                        <a:rPr lang="en-US" sz="1200">
                          <a:highlight>
                            <a:srgbClr val="FFFFFF"/>
                          </a:highlight>
                          <a:latin typeface="PT Sans Narrow"/>
                          <a:ea typeface="PT Sans Narrow"/>
                          <a:cs typeface="PT Sans Narrow"/>
                          <a:sym typeface="PT Sans Narrow"/>
                        </a:rPr>
                        <a:t>d_yili6 </a:t>
                      </a:r>
                      <a:r>
                        <a:rPr lang="en-US" sz="1200">
                          <a:solidFill>
                            <a:srgbClr val="FF0000"/>
                          </a:solidFill>
                          <a:latin typeface="PT Sans Narrow"/>
                          <a:ea typeface="PT Sans Narrow"/>
                          <a:cs typeface="PT Sans Narrow"/>
                          <a:sym typeface="PT Sans Narrow"/>
                        </a:rPr>
                        <a:t>= </a:t>
                      </a:r>
                      <a:r>
                        <a:rPr lang="en-US" sz="1200">
                          <a:solidFill>
                            <a:srgbClr val="F000F0"/>
                          </a:solidFill>
                          <a:latin typeface="PT Sans Narrow"/>
                          <a:ea typeface="PT Sans Narrow"/>
                          <a:cs typeface="PT Sans Narrow"/>
                          <a:sym typeface="PT Sans Narrow"/>
                        </a:rPr>
                        <a:t>2002</a:t>
                      </a:r>
                      <a:r>
                        <a:rPr lang="en-US" sz="1200">
                          <a:solidFill>
                            <a:srgbClr val="FF0000"/>
                          </a:solidFill>
                          <a:latin typeface="PT Sans Narrow"/>
                          <a:ea typeface="PT Sans Narrow"/>
                          <a:cs typeface="PT Sans Narrow"/>
                          <a:sym typeface="PT Sans Narrow"/>
                        </a:rPr>
                        <a:t>;</a:t>
                      </a:r>
                      <a:endParaRPr sz="1200">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"1.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d_yili1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"2.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d_yili2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"3.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d_yili3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"4.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d_yili4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"5.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d_yili5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    </a:t>
                      </a:r>
                      <a:r>
                        <a:rPr b="1" lang="en-US" sz="1200">
                          <a:solidFill>
                            <a:srgbClr val="00A000"/>
                          </a:solidFill>
                          <a:latin typeface="PT Sans Narrow"/>
                          <a:ea typeface="PT Sans Narrow"/>
                          <a:cs typeface="PT Sans Narrow"/>
                          <a:sym typeface="PT Sans Narrow"/>
                        </a:rPr>
                        <a:t>cout </a:t>
                      </a:r>
                      <a:r>
                        <a:rPr lang="en-US" sz="1200">
                          <a:solidFill>
                            <a:srgbClr val="FF0000"/>
                          </a:solidFill>
                          <a:latin typeface="PT Sans Narrow"/>
                          <a:ea typeface="PT Sans Narrow"/>
                          <a:cs typeface="PT Sans Narrow"/>
                          <a:sym typeface="PT Sans Narrow"/>
                        </a:rPr>
                        <a:t>&lt;&lt; </a:t>
                      </a:r>
                      <a:r>
                        <a:rPr lang="en-US" sz="1200">
                          <a:solidFill>
                            <a:srgbClr val="0000FF"/>
                          </a:solidFill>
                          <a:latin typeface="PT Sans Narrow"/>
                          <a:ea typeface="PT Sans Narrow"/>
                          <a:cs typeface="PT Sans Narrow"/>
                          <a:sym typeface="PT Sans Narrow"/>
                        </a:rPr>
                        <a:t>"6. arkadasimin dogum yili: " </a:t>
                      </a:r>
                      <a:r>
                        <a:rPr lang="en-US" sz="1200">
                          <a:solidFill>
                            <a:srgbClr val="FF0000"/>
                          </a:solidFill>
                          <a:latin typeface="PT Sans Narrow"/>
                          <a:ea typeface="PT Sans Narrow"/>
                          <a:cs typeface="PT Sans Narrow"/>
                          <a:sym typeface="PT Sans Narrow"/>
                        </a:rPr>
                        <a:t>&lt;&lt; </a:t>
                      </a:r>
                      <a:r>
                        <a:rPr lang="en-US" sz="1200">
                          <a:highlight>
                            <a:srgbClr val="FFFFFF"/>
                          </a:highlight>
                          <a:latin typeface="PT Sans Narrow"/>
                          <a:ea typeface="PT Sans Narrow"/>
                          <a:cs typeface="PT Sans Narrow"/>
                          <a:sym typeface="PT Sans Narrow"/>
                        </a:rPr>
                        <a:t>d_yili6 </a:t>
                      </a:r>
                      <a:r>
                        <a:rPr lang="en-US" sz="1200">
                          <a:solidFill>
                            <a:srgbClr val="FF0000"/>
                          </a:solidFill>
                          <a:latin typeface="PT Sans Narrow"/>
                          <a:ea typeface="PT Sans Narrow"/>
                          <a:cs typeface="PT Sans Narrow"/>
                          <a:sym typeface="PT Sans Narrow"/>
                        </a:rPr>
                        <a:t>&lt;&lt; </a:t>
                      </a:r>
                      <a:r>
                        <a:rPr b="1" lang="en-US" sz="1200">
                          <a:solidFill>
                            <a:srgbClr val="00A000"/>
                          </a:solidFill>
                          <a:latin typeface="PT Sans Narrow"/>
                          <a:ea typeface="PT Sans Narrow"/>
                          <a:cs typeface="PT Sans Narrow"/>
                          <a:sym typeface="PT Sans Narrow"/>
                        </a:rPr>
                        <a:t>endl</a:t>
                      </a:r>
                      <a:r>
                        <a:rPr lang="en-US" sz="1200">
                          <a:solidFill>
                            <a:srgbClr val="FF0000"/>
                          </a:solidFill>
                          <a:latin typeface="PT Sans Narrow"/>
                          <a:ea typeface="PT Sans Narrow"/>
                          <a:cs typeface="PT Sans Narrow"/>
                          <a:sym typeface="PT Sans Narrow"/>
                        </a:rPr>
                        <a:t>;</a:t>
                      </a:r>
                      <a:endParaRPr sz="1200">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9898D9"/>
                          </a:solidFill>
                          <a:latin typeface="PT Sans Narrow"/>
                          <a:ea typeface="PT Sans Narrow"/>
                          <a:cs typeface="PT Sans Narrow"/>
                          <a:sym typeface="PT Sans Narrow"/>
                        </a:rPr>
                        <a:t>    </a:t>
                      </a:r>
                      <a:r>
                        <a:rPr b="1" lang="en-US" sz="1200">
                          <a:solidFill>
                            <a:srgbClr val="0000A0"/>
                          </a:solidFill>
                          <a:latin typeface="PT Sans Narrow"/>
                          <a:ea typeface="PT Sans Narrow"/>
                          <a:cs typeface="PT Sans Narrow"/>
                          <a:sym typeface="PT Sans Narrow"/>
                        </a:rPr>
                        <a:t>return </a:t>
                      </a:r>
                      <a:r>
                        <a:rPr lang="en-US" sz="1200">
                          <a:solidFill>
                            <a:srgbClr val="F000F0"/>
                          </a:solidFill>
                          <a:latin typeface="PT Sans Narrow"/>
                          <a:ea typeface="PT Sans Narrow"/>
                          <a:cs typeface="PT Sans Narrow"/>
                          <a:sym typeface="PT Sans Narrow"/>
                        </a:rPr>
                        <a:t>0</a:t>
                      </a: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en-US" sz="1200">
                          <a:solidFill>
                            <a:srgbClr val="FF0000"/>
                          </a:solidFill>
                          <a:latin typeface="PT Sans Narrow"/>
                          <a:ea typeface="PT Sans Narrow"/>
                          <a:cs typeface="PT Sans Narrow"/>
                          <a:sym typeface="PT Sans Narrow"/>
                        </a:rPr>
                        <a:t>}</a:t>
                      </a:r>
                      <a:endParaRPr sz="12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a:solidFill>
                          <a:srgbClr val="FF0000"/>
                        </a:solidFill>
                        <a:latin typeface="PT Sans Narrow"/>
                        <a:ea typeface="PT Sans Narrow"/>
                        <a:cs typeface="PT Sans Narrow"/>
                        <a:sym typeface="PT Sans Narrow"/>
                      </a:endParaRPr>
                    </a:p>
                  </a:txBody>
                  <a:tcPr marT="91425" marB="91425" marR="89525" marL="895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df7e388b49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Dizilerle Kodlayalım: Grup Çalışması</a:t>
            </a:r>
            <a:endParaRPr/>
          </a:p>
        </p:txBody>
      </p:sp>
      <p:sp>
        <p:nvSpPr>
          <p:cNvPr id="249" name="Google Shape;249;gdf7e388b49_0_0"/>
          <p:cNvSpPr txBox="1"/>
          <p:nvPr>
            <p:ph idx="1" type="body"/>
          </p:nvPr>
        </p:nvSpPr>
        <p:spPr>
          <a:xfrm>
            <a:off x="311700" y="1266325"/>
            <a:ext cx="82212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00">
              <a:solidFill>
                <a:srgbClr val="000000"/>
              </a:solidFill>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en-US" sz="1700">
                <a:solidFill>
                  <a:srgbClr val="000000"/>
                </a:solidFill>
                <a:latin typeface="PT Sans Narrow"/>
                <a:ea typeface="PT Sans Narrow"/>
                <a:cs typeface="PT Sans Narrow"/>
                <a:sym typeface="PT Sans Narrow"/>
              </a:rPr>
              <a:t>Görevlerin her biri gruplara göre değişen kod satırları içermektedir. Ancak bu kod satırlarında programın düzgün çalışmasını sağlayan dizi tanımlama satırları eksiktir. Buna göre eksik kodları yazarak, programın düzgün çalışmasını sağlayınız. Koda ilişkin ekran çıktısını grup olarak dijital panoya yükleyiniz.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rgbClr val="00000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b="1" lang="en-US" sz="1900">
                <a:solidFill>
                  <a:schemeClr val="accent1"/>
                </a:solidFill>
                <a:latin typeface="PT Sans Narrow"/>
                <a:ea typeface="PT Sans Narrow"/>
                <a:cs typeface="PT Sans Narrow"/>
                <a:sym typeface="PT Sans Narrow"/>
              </a:rPr>
              <a:t>Şimdi Sıra Sizde :) </a:t>
            </a:r>
            <a:endParaRPr b="1" sz="1600">
              <a:solidFill>
                <a:schemeClr val="accent1"/>
              </a:solidFill>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Gruplara dağılalım.</a:t>
            </a:r>
            <a:endParaRPr sz="1600">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US" sz="1600">
                <a:solidFill>
                  <a:srgbClr val="000000"/>
                </a:solidFill>
                <a:latin typeface="PT Sans Narrow"/>
                <a:ea typeface="PT Sans Narrow"/>
                <a:cs typeface="PT Sans Narrow"/>
                <a:sym typeface="PT Sans Narrow"/>
              </a:rPr>
              <a:t>Süre 15 dk. </a:t>
            </a:r>
            <a:endParaRPr sz="1600">
              <a:solidFill>
                <a:srgbClr val="000000"/>
              </a:solidFill>
              <a:latin typeface="PT Sans Narrow"/>
              <a:ea typeface="PT Sans Narrow"/>
              <a:cs typeface="PT Sans Narrow"/>
              <a:sym typeface="PT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f7e388b49_0_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Kodlama Ekibi: Bireysel Çalışması</a:t>
            </a:r>
            <a:endParaRPr/>
          </a:p>
        </p:txBody>
      </p:sp>
      <p:sp>
        <p:nvSpPr>
          <p:cNvPr id="255" name="Google Shape;255;gdf7e388b49_0_19"/>
          <p:cNvSpPr txBox="1"/>
          <p:nvPr>
            <p:ph idx="1" type="body"/>
          </p:nvPr>
        </p:nvSpPr>
        <p:spPr>
          <a:xfrm>
            <a:off x="837675" y="2482050"/>
            <a:ext cx="3308100" cy="780900"/>
          </a:xfrm>
          <a:prstGeom prst="rect">
            <a:avLst/>
          </a:prstGeom>
        </p:spPr>
        <p:txBody>
          <a:bodyPr anchorCtr="0" anchor="t" bIns="91425" lIns="91425" spcFirstLastPara="1" rIns="91425" wrap="square" tIns="91425">
            <a:normAutofit fontScale="77500"/>
          </a:bodyPr>
          <a:lstStyle/>
          <a:p>
            <a:pPr indent="0" lvl="0" marL="0" rtl="0" algn="just">
              <a:lnSpc>
                <a:spcPct val="115000"/>
              </a:lnSpc>
              <a:spcBef>
                <a:spcPts val="0"/>
              </a:spcBef>
              <a:spcAft>
                <a:spcPts val="0"/>
              </a:spcAft>
              <a:buNone/>
            </a:pPr>
            <a:r>
              <a:rPr lang="en-US" sz="1700">
                <a:solidFill>
                  <a:srgbClr val="000000"/>
                </a:solidFill>
                <a:latin typeface="PT Sans Narrow"/>
                <a:ea typeface="PT Sans Narrow"/>
                <a:cs typeface="PT Sans Narrow"/>
                <a:sym typeface="PT Sans Narrow"/>
              </a:rPr>
              <a:t>Grup 1: Oyuncuların</a:t>
            </a:r>
            <a:r>
              <a:rPr lang="en-US" sz="1200">
                <a:solidFill>
                  <a:srgbClr val="000000"/>
                </a:solidFill>
                <a:latin typeface="Times New Roman"/>
                <a:ea typeface="Times New Roman"/>
                <a:cs typeface="Times New Roman"/>
                <a:sym typeface="Times New Roman"/>
              </a:rPr>
              <a:t> </a:t>
            </a:r>
            <a:r>
              <a:rPr lang="en-US" sz="1700">
                <a:solidFill>
                  <a:srgbClr val="000000"/>
                </a:solidFill>
                <a:latin typeface="PT Sans Narrow"/>
                <a:ea typeface="PT Sans Narrow"/>
                <a:cs typeface="PT Sans Narrow"/>
                <a:sym typeface="PT Sans Narrow"/>
              </a:rPr>
              <a:t>ilk hafta puanlarını sırayla aşağıdaki gibi ekrana yazdıran kod satırlarını yazınız.</a:t>
            </a:r>
            <a:endParaRPr sz="1700">
              <a:solidFill>
                <a:srgbClr val="000000"/>
              </a:solidFill>
              <a:latin typeface="PT Sans Narrow"/>
              <a:ea typeface="PT Sans Narrow"/>
              <a:cs typeface="PT Sans Narrow"/>
              <a:sym typeface="PT Sans Narrow"/>
            </a:endParaRPr>
          </a:p>
        </p:txBody>
      </p:sp>
      <p:sp>
        <p:nvSpPr>
          <p:cNvPr id="256" name="Google Shape;256;gdf7e388b49_0_19"/>
          <p:cNvSpPr txBox="1"/>
          <p:nvPr/>
        </p:nvSpPr>
        <p:spPr>
          <a:xfrm>
            <a:off x="1144875" y="1296400"/>
            <a:ext cx="7046100" cy="6771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rgbClr val="4E4534"/>
                </a:solidFill>
                <a:latin typeface="PT Sans Narrow"/>
                <a:ea typeface="PT Sans Narrow"/>
                <a:cs typeface="PT Sans Narrow"/>
                <a:sym typeface="PT Sans Narrow"/>
              </a:rPr>
              <a:t>Haftalık bilgisayar oyunu oynayan 5 arkadaşın ilk hafta oyun sonunda aldıkları puanlar aşağıdaki tabloda verilmiştir. Ancak ikinci hafta puan tablosu farklı bir versiyonla ekranda gösteriliyor. </a:t>
            </a:r>
            <a:endParaRPr sz="1600">
              <a:solidFill>
                <a:srgbClr val="4E4534"/>
              </a:solidFill>
              <a:latin typeface="PT Sans Narrow"/>
              <a:ea typeface="PT Sans Narrow"/>
              <a:cs typeface="PT Sans Narrow"/>
              <a:sym typeface="PT Sans Narrow"/>
            </a:endParaRPr>
          </a:p>
        </p:txBody>
      </p:sp>
      <p:graphicFrame>
        <p:nvGraphicFramePr>
          <p:cNvPr id="257" name="Google Shape;257;gdf7e388b49_0_19"/>
          <p:cNvGraphicFramePr/>
          <p:nvPr/>
        </p:nvGraphicFramePr>
        <p:xfrm>
          <a:off x="902563" y="3262950"/>
          <a:ext cx="3000000" cy="3000000"/>
        </p:xfrm>
        <a:graphic>
          <a:graphicData uri="http://schemas.openxmlformats.org/drawingml/2006/table">
            <a:tbl>
              <a:tblPr bandRow="1">
                <a:noFill/>
                <a:tableStyleId>{D185914E-893F-45A1-880C-AF2884E077A2}</a:tableStyleId>
              </a:tblPr>
              <a:tblGrid>
                <a:gridCol w="803775"/>
                <a:gridCol w="389725"/>
                <a:gridCol w="442550"/>
                <a:gridCol w="442550"/>
                <a:gridCol w="442550"/>
                <a:gridCol w="442550"/>
              </a:tblGrid>
              <a:tr h="215650">
                <a:tc>
                  <a:txBody>
                    <a:bodyPr/>
                    <a:lstStyle/>
                    <a:p>
                      <a:pPr indent="0" lvl="0" marL="0" rtl="0" algn="ctr">
                        <a:spcBef>
                          <a:spcPts val="0"/>
                        </a:spcBef>
                        <a:spcAft>
                          <a:spcPts val="0"/>
                        </a:spcAft>
                        <a:buNone/>
                      </a:pPr>
                      <a:r>
                        <a:rPr lang="en-US" sz="1100"/>
                        <a:t>Oyuncu</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5">
                  <a:txBody>
                    <a:bodyPr/>
                    <a:lstStyle/>
                    <a:p>
                      <a:pPr indent="0" lvl="0" marL="0" rtl="0" algn="ctr">
                        <a:spcBef>
                          <a:spcPts val="0"/>
                        </a:spcBef>
                        <a:spcAft>
                          <a:spcPts val="0"/>
                        </a:spcAft>
                        <a:buNone/>
                      </a:pPr>
                      <a:r>
                        <a:rPr lang="en-US" sz="1100"/>
                        <a:t>Puan</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hMerge="1"/>
              </a:tr>
              <a:tr h="215650">
                <a:tc>
                  <a:txBody>
                    <a:bodyPr/>
                    <a:lstStyle/>
                    <a:p>
                      <a:pPr indent="0" lvl="0" marL="0" rtl="0" algn="ctr">
                        <a:spcBef>
                          <a:spcPts val="0"/>
                        </a:spcBef>
                        <a:spcAft>
                          <a:spcPts val="0"/>
                        </a:spcAft>
                        <a:buNone/>
                      </a:pPr>
                      <a:r>
                        <a:rPr lang="en-US" sz="1100"/>
                        <a:t>A</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B</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C</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D</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E</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sp>
        <p:nvSpPr>
          <p:cNvPr id="258" name="Google Shape;258;gdf7e388b49_0_19"/>
          <p:cNvSpPr txBox="1"/>
          <p:nvPr>
            <p:ph idx="1" type="body"/>
          </p:nvPr>
        </p:nvSpPr>
        <p:spPr>
          <a:xfrm>
            <a:off x="4963450" y="2482050"/>
            <a:ext cx="3308100" cy="780900"/>
          </a:xfrm>
          <a:prstGeom prst="rect">
            <a:avLst/>
          </a:prstGeom>
        </p:spPr>
        <p:txBody>
          <a:bodyPr anchorCtr="0" anchor="t" bIns="91425" lIns="91425" spcFirstLastPara="1" rIns="91425" wrap="square" tIns="91425">
            <a:normAutofit fontScale="77500"/>
          </a:bodyPr>
          <a:lstStyle/>
          <a:p>
            <a:pPr indent="0" lvl="0" marL="0" rtl="0" algn="just">
              <a:lnSpc>
                <a:spcPct val="115000"/>
              </a:lnSpc>
              <a:spcBef>
                <a:spcPts val="0"/>
              </a:spcBef>
              <a:spcAft>
                <a:spcPts val="0"/>
              </a:spcAft>
              <a:buNone/>
            </a:pPr>
            <a:r>
              <a:rPr lang="en-US" sz="1700">
                <a:solidFill>
                  <a:srgbClr val="000000"/>
                </a:solidFill>
                <a:latin typeface="PT Sans Narrow"/>
                <a:ea typeface="PT Sans Narrow"/>
                <a:cs typeface="PT Sans Narrow"/>
                <a:sym typeface="PT Sans Narrow"/>
              </a:rPr>
              <a:t>Grup 2: Oyuncuların</a:t>
            </a:r>
            <a:r>
              <a:rPr lang="en-US" sz="1200">
                <a:solidFill>
                  <a:srgbClr val="000000"/>
                </a:solidFill>
                <a:latin typeface="Times New Roman"/>
                <a:ea typeface="Times New Roman"/>
                <a:cs typeface="Times New Roman"/>
                <a:sym typeface="Times New Roman"/>
              </a:rPr>
              <a:t> </a:t>
            </a:r>
            <a:r>
              <a:rPr lang="en-US" sz="1700">
                <a:solidFill>
                  <a:srgbClr val="000000"/>
                </a:solidFill>
                <a:latin typeface="PT Sans Narrow"/>
                <a:ea typeface="PT Sans Narrow"/>
                <a:cs typeface="PT Sans Narrow"/>
                <a:sym typeface="PT Sans Narrow"/>
              </a:rPr>
              <a:t>ikinci </a:t>
            </a:r>
            <a:r>
              <a:rPr lang="en-US" sz="1700">
                <a:solidFill>
                  <a:srgbClr val="000000"/>
                </a:solidFill>
                <a:latin typeface="PT Sans Narrow"/>
                <a:ea typeface="PT Sans Narrow"/>
                <a:cs typeface="PT Sans Narrow"/>
                <a:sym typeface="PT Sans Narrow"/>
              </a:rPr>
              <a:t>hafta puanlarını sırayla aşağıdaki gibi ekrana yazdıran kod satırlarını yazınız.</a:t>
            </a:r>
            <a:endParaRPr sz="1700">
              <a:solidFill>
                <a:srgbClr val="000000"/>
              </a:solidFill>
              <a:latin typeface="PT Sans Narrow"/>
              <a:ea typeface="PT Sans Narrow"/>
              <a:cs typeface="PT Sans Narrow"/>
              <a:sym typeface="PT Sans Narrow"/>
            </a:endParaRPr>
          </a:p>
        </p:txBody>
      </p:sp>
      <p:graphicFrame>
        <p:nvGraphicFramePr>
          <p:cNvPr id="259" name="Google Shape;259;gdf7e388b49_0_19"/>
          <p:cNvGraphicFramePr/>
          <p:nvPr/>
        </p:nvGraphicFramePr>
        <p:xfrm>
          <a:off x="5205325" y="3280513"/>
          <a:ext cx="3000000" cy="3000000"/>
        </p:xfrm>
        <a:graphic>
          <a:graphicData uri="http://schemas.openxmlformats.org/drawingml/2006/table">
            <a:tbl>
              <a:tblPr bandRow="1">
                <a:noFill/>
                <a:tableStyleId>{D185914E-893F-45A1-880C-AF2884E077A2}</a:tableStyleId>
              </a:tblPr>
              <a:tblGrid>
                <a:gridCol w="748575"/>
                <a:gridCol w="503850"/>
                <a:gridCol w="475050"/>
                <a:gridCol w="431875"/>
                <a:gridCol w="417450"/>
                <a:gridCol w="489425"/>
              </a:tblGrid>
              <a:tr h="230075">
                <a:tc rowSpan="2">
                  <a:txBody>
                    <a:bodyPr/>
                    <a:lstStyle/>
                    <a:p>
                      <a:pPr indent="0" lvl="0" marL="0" rtl="0" algn="ctr">
                        <a:spcBef>
                          <a:spcPts val="0"/>
                        </a:spcBef>
                        <a:spcAft>
                          <a:spcPts val="0"/>
                        </a:spcAft>
                        <a:buNone/>
                      </a:pPr>
                      <a:r>
                        <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5">
                  <a:txBody>
                    <a:bodyPr/>
                    <a:lstStyle/>
                    <a:p>
                      <a:pPr indent="0" lvl="0" marL="0" rtl="0" algn="ctr">
                        <a:spcBef>
                          <a:spcPts val="0"/>
                        </a:spcBef>
                        <a:spcAft>
                          <a:spcPts val="0"/>
                        </a:spcAft>
                        <a:buNone/>
                      </a:pPr>
                      <a:r>
                        <a:rPr lang="en-US" sz="1100"/>
                        <a:t>Oyuncu</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hMerge="1"/>
              </a:tr>
              <a:tr h="167450">
                <a:tc vMerge="1"/>
                <a:tc>
                  <a:txBody>
                    <a:bodyPr/>
                    <a:lstStyle/>
                    <a:p>
                      <a:pPr indent="0" lvl="0" marL="0" rtl="0" algn="ctr">
                        <a:spcBef>
                          <a:spcPts val="0"/>
                        </a:spcBef>
                        <a:spcAft>
                          <a:spcPts val="0"/>
                        </a:spcAft>
                        <a:buNone/>
                      </a:pPr>
                      <a:r>
                        <a:rPr lang="en-US" sz="1100"/>
                        <a:t>A</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B</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C</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D</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E</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rowSpan="5">
                  <a:txBody>
                    <a:bodyPr/>
                    <a:lstStyle/>
                    <a:p>
                      <a:pPr indent="0" lvl="0" marL="0" rtl="0" algn="ctr">
                        <a:spcBef>
                          <a:spcPts val="0"/>
                        </a:spcBef>
                        <a:spcAft>
                          <a:spcPts val="0"/>
                        </a:spcAft>
                        <a:buNone/>
                      </a:pPr>
                      <a:r>
                        <a:rPr lang="en-US" sz="1100"/>
                        <a:t>Puan</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cxnSp>
        <p:nvCxnSpPr>
          <p:cNvPr id="260" name="Google Shape;260;gdf7e388b49_0_19"/>
          <p:cNvCxnSpPr/>
          <p:nvPr/>
        </p:nvCxnSpPr>
        <p:spPr>
          <a:xfrm flipH="1">
            <a:off x="4503750" y="2390750"/>
            <a:ext cx="16800" cy="21381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f7e388b49_0_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Kodlama Ekibi: Grup Çalışması</a:t>
            </a:r>
            <a:endParaRPr/>
          </a:p>
        </p:txBody>
      </p:sp>
      <p:sp>
        <p:nvSpPr>
          <p:cNvPr id="266" name="Google Shape;266;gdf7e388b49_0_39"/>
          <p:cNvSpPr txBox="1"/>
          <p:nvPr>
            <p:ph idx="1" type="body"/>
          </p:nvPr>
        </p:nvSpPr>
        <p:spPr>
          <a:xfrm>
            <a:off x="1323700" y="2544275"/>
            <a:ext cx="3308100" cy="7809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US" sz="1400">
                <a:solidFill>
                  <a:srgbClr val="000000"/>
                </a:solidFill>
                <a:latin typeface="PT Sans Narrow"/>
                <a:ea typeface="PT Sans Narrow"/>
                <a:cs typeface="PT Sans Narrow"/>
                <a:sym typeface="PT Sans Narrow"/>
              </a:rPr>
              <a:t>Hafta 1 Puan Tablosu</a:t>
            </a:r>
            <a:endParaRPr sz="1400">
              <a:solidFill>
                <a:srgbClr val="000000"/>
              </a:solidFill>
              <a:latin typeface="PT Sans Narrow"/>
              <a:ea typeface="PT Sans Narrow"/>
              <a:cs typeface="PT Sans Narrow"/>
              <a:sym typeface="PT Sans Narrow"/>
            </a:endParaRPr>
          </a:p>
        </p:txBody>
      </p:sp>
      <p:sp>
        <p:nvSpPr>
          <p:cNvPr id="267" name="Google Shape;267;gdf7e388b49_0_39"/>
          <p:cNvSpPr txBox="1"/>
          <p:nvPr/>
        </p:nvSpPr>
        <p:spPr>
          <a:xfrm>
            <a:off x="1144875" y="1296400"/>
            <a:ext cx="7046100" cy="11697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rgbClr val="4E4534"/>
                </a:solidFill>
                <a:latin typeface="PT Sans Narrow"/>
                <a:ea typeface="PT Sans Narrow"/>
                <a:cs typeface="PT Sans Narrow"/>
                <a:sym typeface="PT Sans Narrow"/>
              </a:rPr>
              <a:t>Haftalık bilgisayar oyunu oynayan 5 arkadaşın ilk hafta oyun sonunda aldıkları puanlar aşağıdaki tabloda verilmiştir. Ancak ikinci hafta puan tablosu farklı bir versiyonla ekranda gösteriliyor. Buna göre ilk haftanın puan tablosunu, ekranda ikinci haftadaki gibi görüntüleyecek programı tasarlayınız.</a:t>
            </a:r>
            <a:endParaRPr sz="1600">
              <a:solidFill>
                <a:srgbClr val="4E4534"/>
              </a:solidFill>
              <a:latin typeface="PT Sans Narrow"/>
              <a:ea typeface="PT Sans Narrow"/>
              <a:cs typeface="PT Sans Narrow"/>
              <a:sym typeface="PT Sans Narrow"/>
            </a:endParaRPr>
          </a:p>
        </p:txBody>
      </p:sp>
      <p:graphicFrame>
        <p:nvGraphicFramePr>
          <p:cNvPr id="268" name="Google Shape;268;gdf7e388b49_0_39"/>
          <p:cNvGraphicFramePr/>
          <p:nvPr/>
        </p:nvGraphicFramePr>
        <p:xfrm>
          <a:off x="809963" y="2893875"/>
          <a:ext cx="3000000" cy="3000000"/>
        </p:xfrm>
        <a:graphic>
          <a:graphicData uri="http://schemas.openxmlformats.org/drawingml/2006/table">
            <a:tbl>
              <a:tblPr bandRow="1">
                <a:noFill/>
                <a:tableStyleId>{D185914E-893F-45A1-880C-AF2884E077A2}</a:tableStyleId>
              </a:tblPr>
              <a:tblGrid>
                <a:gridCol w="803775"/>
                <a:gridCol w="389725"/>
                <a:gridCol w="442550"/>
                <a:gridCol w="442550"/>
                <a:gridCol w="442550"/>
                <a:gridCol w="442550"/>
              </a:tblGrid>
              <a:tr h="215650">
                <a:tc>
                  <a:txBody>
                    <a:bodyPr/>
                    <a:lstStyle/>
                    <a:p>
                      <a:pPr indent="0" lvl="0" marL="0" rtl="0" algn="ctr">
                        <a:spcBef>
                          <a:spcPts val="0"/>
                        </a:spcBef>
                        <a:spcAft>
                          <a:spcPts val="0"/>
                        </a:spcAft>
                        <a:buNone/>
                      </a:pPr>
                      <a:r>
                        <a:rPr lang="en-US" sz="1100"/>
                        <a:t>Oyuncu</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5">
                  <a:txBody>
                    <a:bodyPr/>
                    <a:lstStyle/>
                    <a:p>
                      <a:pPr indent="0" lvl="0" marL="0" rtl="0" algn="ctr">
                        <a:spcBef>
                          <a:spcPts val="0"/>
                        </a:spcBef>
                        <a:spcAft>
                          <a:spcPts val="0"/>
                        </a:spcAft>
                        <a:buNone/>
                      </a:pPr>
                      <a:r>
                        <a:rPr lang="en-US" sz="1100"/>
                        <a:t>Puan</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hMerge="1"/>
              </a:tr>
              <a:tr h="215650">
                <a:tc>
                  <a:txBody>
                    <a:bodyPr/>
                    <a:lstStyle/>
                    <a:p>
                      <a:pPr indent="0" lvl="0" marL="0" rtl="0" algn="ctr">
                        <a:spcBef>
                          <a:spcPts val="0"/>
                        </a:spcBef>
                        <a:spcAft>
                          <a:spcPts val="0"/>
                        </a:spcAft>
                        <a:buNone/>
                      </a:pPr>
                      <a:r>
                        <a:rPr lang="en-US" sz="1100"/>
                        <a:t>A</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B</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C</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D</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15650">
                <a:tc>
                  <a:txBody>
                    <a:bodyPr/>
                    <a:lstStyle/>
                    <a:p>
                      <a:pPr indent="0" lvl="0" marL="0" rtl="0" algn="ctr">
                        <a:spcBef>
                          <a:spcPts val="0"/>
                        </a:spcBef>
                        <a:spcAft>
                          <a:spcPts val="0"/>
                        </a:spcAft>
                        <a:buNone/>
                      </a:pPr>
                      <a:r>
                        <a:rPr lang="en-US" sz="1100"/>
                        <a:t>E</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sp>
        <p:nvSpPr>
          <p:cNvPr id="269" name="Google Shape;269;gdf7e388b49_0_39"/>
          <p:cNvSpPr txBox="1"/>
          <p:nvPr>
            <p:ph idx="1" type="body"/>
          </p:nvPr>
        </p:nvSpPr>
        <p:spPr>
          <a:xfrm>
            <a:off x="5958975" y="2532075"/>
            <a:ext cx="3308100" cy="7809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US" sz="1400">
                <a:solidFill>
                  <a:srgbClr val="000000"/>
                </a:solidFill>
                <a:latin typeface="PT Sans Narrow"/>
                <a:ea typeface="PT Sans Narrow"/>
                <a:cs typeface="PT Sans Narrow"/>
                <a:sym typeface="PT Sans Narrow"/>
              </a:rPr>
              <a:t>Hafta 2 Puan Tablosu</a:t>
            </a:r>
            <a:endParaRPr sz="1400">
              <a:solidFill>
                <a:srgbClr val="000000"/>
              </a:solidFill>
              <a:latin typeface="PT Sans Narrow"/>
              <a:ea typeface="PT Sans Narrow"/>
              <a:cs typeface="PT Sans Narrow"/>
              <a:sym typeface="PT Sans Narrow"/>
            </a:endParaRPr>
          </a:p>
        </p:txBody>
      </p:sp>
      <p:graphicFrame>
        <p:nvGraphicFramePr>
          <p:cNvPr id="270" name="Google Shape;270;gdf7e388b49_0_39"/>
          <p:cNvGraphicFramePr/>
          <p:nvPr/>
        </p:nvGraphicFramePr>
        <p:xfrm>
          <a:off x="5112725" y="2911438"/>
          <a:ext cx="3000000" cy="3000000"/>
        </p:xfrm>
        <a:graphic>
          <a:graphicData uri="http://schemas.openxmlformats.org/drawingml/2006/table">
            <a:tbl>
              <a:tblPr bandRow="1">
                <a:noFill/>
                <a:tableStyleId>{D185914E-893F-45A1-880C-AF2884E077A2}</a:tableStyleId>
              </a:tblPr>
              <a:tblGrid>
                <a:gridCol w="748575"/>
                <a:gridCol w="503850"/>
                <a:gridCol w="475050"/>
                <a:gridCol w="431875"/>
                <a:gridCol w="417450"/>
                <a:gridCol w="489425"/>
              </a:tblGrid>
              <a:tr h="230075">
                <a:tc rowSpan="2">
                  <a:txBody>
                    <a:bodyPr/>
                    <a:lstStyle/>
                    <a:p>
                      <a:pPr indent="0" lvl="0" marL="0" rtl="0" algn="ctr">
                        <a:spcBef>
                          <a:spcPts val="0"/>
                        </a:spcBef>
                        <a:spcAft>
                          <a:spcPts val="0"/>
                        </a:spcAft>
                        <a:buNone/>
                      </a:pPr>
                      <a:r>
                        <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5">
                  <a:txBody>
                    <a:bodyPr/>
                    <a:lstStyle/>
                    <a:p>
                      <a:pPr indent="0" lvl="0" marL="0" rtl="0" algn="ctr">
                        <a:spcBef>
                          <a:spcPts val="0"/>
                        </a:spcBef>
                        <a:spcAft>
                          <a:spcPts val="0"/>
                        </a:spcAft>
                        <a:buNone/>
                      </a:pPr>
                      <a:r>
                        <a:rPr lang="en-US" sz="1100"/>
                        <a:t>Oyuncu</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hMerge="1"/>
              </a:tr>
              <a:tr h="167450">
                <a:tc vMerge="1"/>
                <a:tc>
                  <a:txBody>
                    <a:bodyPr/>
                    <a:lstStyle/>
                    <a:p>
                      <a:pPr indent="0" lvl="0" marL="0" rtl="0" algn="ctr">
                        <a:spcBef>
                          <a:spcPts val="0"/>
                        </a:spcBef>
                        <a:spcAft>
                          <a:spcPts val="0"/>
                        </a:spcAft>
                        <a:buNone/>
                      </a:pPr>
                      <a:r>
                        <a:rPr lang="en-US" sz="1100"/>
                        <a:t>A</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B</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C</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D</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E</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rowSpan="5">
                  <a:txBody>
                    <a:bodyPr/>
                    <a:lstStyle/>
                    <a:p>
                      <a:pPr indent="0" lvl="0" marL="0" rtl="0" algn="ctr">
                        <a:spcBef>
                          <a:spcPts val="0"/>
                        </a:spcBef>
                        <a:spcAft>
                          <a:spcPts val="0"/>
                        </a:spcAft>
                        <a:buNone/>
                      </a:pPr>
                      <a:r>
                        <a:rPr lang="en-US" sz="1100"/>
                        <a:t>Puan</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2</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167450">
                <a:tc vMerge="1"/>
                <a:tc>
                  <a:txBody>
                    <a:bodyPr/>
                    <a:lstStyle/>
                    <a:p>
                      <a:pPr indent="0" lvl="0" marL="0" rtl="0" algn="ctr">
                        <a:spcBef>
                          <a:spcPts val="0"/>
                        </a:spcBef>
                        <a:spcAft>
                          <a:spcPts val="0"/>
                        </a:spcAft>
                        <a:buNone/>
                      </a:pPr>
                      <a:r>
                        <a:rPr lang="en-US" sz="1100"/>
                        <a:t>0</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1</a:t>
                      </a:r>
                      <a:endParaRPr sz="1100"/>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100"/>
                        <a:t>0</a:t>
                      </a:r>
                      <a:endParaRPr sz="11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sp>
        <p:nvSpPr>
          <p:cNvPr id="271" name="Google Shape;271;gdf7e388b49_0_39"/>
          <p:cNvSpPr txBox="1"/>
          <p:nvPr/>
        </p:nvSpPr>
        <p:spPr>
          <a:xfrm>
            <a:off x="774975" y="4304925"/>
            <a:ext cx="752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F0000"/>
                </a:solidFill>
                <a:latin typeface="PT Sans Narrow"/>
                <a:ea typeface="PT Sans Narrow"/>
                <a:cs typeface="PT Sans Narrow"/>
                <a:sym typeface="PT Sans Narrow"/>
              </a:rPr>
              <a:t>Dikkat!</a:t>
            </a:r>
            <a:r>
              <a:rPr lang="en-US" sz="1600">
                <a:solidFill>
                  <a:srgbClr val="4E4534"/>
                </a:solidFill>
                <a:latin typeface="PT Sans Narrow"/>
                <a:ea typeface="PT Sans Narrow"/>
                <a:cs typeface="PT Sans Narrow"/>
                <a:sym typeface="PT Sans Narrow"/>
              </a:rPr>
              <a:t> Elinizde temel problemi çözecek kod satırına ilişkin parçaları vardır. Bunları bir araya getirerek problemi çözebilirsiniz. </a:t>
            </a:r>
            <a:endParaRPr sz="1600">
              <a:solidFill>
                <a:srgbClr val="4E4534"/>
              </a:solidFill>
              <a:latin typeface="PT Sans Narrow"/>
              <a:ea typeface="PT Sans Narrow"/>
              <a:cs typeface="PT Sans Narrow"/>
              <a:sym typeface="PT Sans Narrow"/>
            </a:endParaRPr>
          </a:p>
          <a:p>
            <a:pPr indent="0" lvl="0" marL="0" rtl="0" algn="ctr">
              <a:spcBef>
                <a:spcPts val="0"/>
              </a:spcBef>
              <a:spcAft>
                <a:spcPts val="0"/>
              </a:spcAft>
              <a:buNone/>
            </a:pPr>
            <a:r>
              <a:t/>
            </a:r>
            <a:endParaRPr sz="1600">
              <a:solidFill>
                <a:srgbClr val="4E4534"/>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f553fccb0_0_0"/>
          <p:cNvSpPr txBox="1"/>
          <p:nvPr>
            <p:ph type="title"/>
          </p:nvPr>
        </p:nvSpPr>
        <p:spPr>
          <a:xfrm>
            <a:off x="4993725" y="306175"/>
            <a:ext cx="2862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Farkı Keşfedelim!</a:t>
            </a:r>
            <a:endParaRPr/>
          </a:p>
        </p:txBody>
      </p:sp>
      <p:sp>
        <p:nvSpPr>
          <p:cNvPr id="277" name="Google Shape;277;gdf553fccb0_0_0"/>
          <p:cNvSpPr txBox="1"/>
          <p:nvPr/>
        </p:nvSpPr>
        <p:spPr>
          <a:xfrm>
            <a:off x="563900" y="58925"/>
            <a:ext cx="37716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00A000"/>
                </a:solidFill>
                <a:latin typeface="PT Sans Narrow"/>
                <a:ea typeface="PT Sans Narrow"/>
                <a:cs typeface="PT Sans Narrow"/>
                <a:sym typeface="PT Sans Narrow"/>
              </a:rPr>
              <a:t>#include&lt;iostream&gt;</a:t>
            </a:r>
            <a:endParaRPr sz="11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en-US" sz="1100">
                <a:solidFill>
                  <a:srgbClr val="0000A0"/>
                </a:solidFill>
                <a:latin typeface="PT Sans Narrow"/>
                <a:ea typeface="PT Sans Narrow"/>
                <a:cs typeface="PT Sans Narrow"/>
                <a:sym typeface="PT Sans Narrow"/>
              </a:rPr>
              <a:t>using namespace </a:t>
            </a:r>
            <a:r>
              <a:rPr b="1" lang="en-US" sz="1100">
                <a:solidFill>
                  <a:srgbClr val="00A000"/>
                </a:solidFill>
                <a:latin typeface="PT Sans Narrow"/>
                <a:ea typeface="PT Sans Narrow"/>
                <a:cs typeface="PT Sans Narrow"/>
                <a:sym typeface="PT Sans Narrow"/>
              </a:rPr>
              <a:t>std</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en-US" sz="1100">
                <a:solidFill>
                  <a:srgbClr val="0000A0"/>
                </a:solidFill>
                <a:latin typeface="PT Sans Narrow"/>
                <a:ea typeface="PT Sans Narrow"/>
                <a:cs typeface="PT Sans Narrow"/>
                <a:sym typeface="PT Sans Narrow"/>
              </a:rPr>
              <a:t>int </a:t>
            </a:r>
            <a:r>
              <a:rPr lang="en-US" sz="1100">
                <a:highlight>
                  <a:srgbClr val="FFFFFF"/>
                </a:highlight>
                <a:latin typeface="PT Sans Narrow"/>
                <a:ea typeface="PT Sans Narrow"/>
                <a:cs typeface="PT Sans Narrow"/>
                <a:sym typeface="PT Sans Narrow"/>
              </a:rPr>
              <a:t>main</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char </a:t>
            </a:r>
            <a:r>
              <a:rPr lang="en-US" sz="1100">
                <a:highlight>
                  <a:srgbClr val="FFFFFF"/>
                </a:highlight>
                <a:latin typeface="PT Sans Narrow"/>
                <a:ea typeface="PT Sans Narrow"/>
                <a:cs typeface="PT Sans Narrow"/>
                <a:sym typeface="PT Sans Narrow"/>
              </a:rPr>
              <a:t>dizi</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4</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char </a:t>
            </a:r>
            <a:r>
              <a:rPr lang="en-US" sz="1100">
                <a:highlight>
                  <a:srgbClr val="FFFFFF"/>
                </a:highlight>
                <a:latin typeface="PT Sans Narrow"/>
                <a:ea typeface="PT Sans Narrow"/>
                <a:cs typeface="PT Sans Narrow"/>
                <a:sym typeface="PT Sans Narrow"/>
              </a:rPr>
              <a:t>katar</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5</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int </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solidFill>
                  <a:srgbClr val="0000FF"/>
                </a:solidFill>
                <a:latin typeface="PT Sans Narrow"/>
                <a:ea typeface="PT Sans Narrow"/>
                <a:cs typeface="PT Sans Narrow"/>
                <a:sym typeface="PT Sans Narrow"/>
              </a:rPr>
              <a:t>"İlk ismin karakterlerini giriniz: " </a:t>
            </a:r>
            <a:r>
              <a:rPr lang="en-US" sz="1100">
                <a:solidFill>
                  <a:srgbClr val="FF0000"/>
                </a:solidFill>
                <a:latin typeface="PT Sans Narrow"/>
                <a:ea typeface="PT Sans Narrow"/>
                <a:cs typeface="PT Sans Narrow"/>
                <a:sym typeface="PT Sans Narrow"/>
              </a:rPr>
              <a:t>&lt;&lt; </a:t>
            </a:r>
            <a:r>
              <a:rPr b="1" lang="en-US" sz="1100">
                <a:solidFill>
                  <a:srgbClr val="00A000"/>
                </a:solidFill>
                <a:latin typeface="PT Sans Narrow"/>
                <a:ea typeface="PT Sans Narrow"/>
                <a:cs typeface="PT Sans Narrow"/>
                <a:sym typeface="PT Sans Narrow"/>
              </a:rPr>
              <a:t>endl</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for</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0</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 </a:t>
            </a:r>
            <a:r>
              <a:rPr lang="en-US" sz="1100">
                <a:solidFill>
                  <a:srgbClr val="FF0000"/>
                </a:solidFill>
                <a:latin typeface="PT Sans Narrow"/>
                <a:ea typeface="PT Sans Narrow"/>
                <a:cs typeface="PT Sans Narrow"/>
                <a:sym typeface="PT Sans Narrow"/>
              </a:rPr>
              <a:t>&lt; </a:t>
            </a:r>
            <a:r>
              <a:rPr lang="en-US" sz="1100">
                <a:solidFill>
                  <a:srgbClr val="F000F0"/>
                </a:solidFill>
                <a:latin typeface="PT Sans Narrow"/>
                <a:ea typeface="PT Sans Narrow"/>
                <a:cs typeface="PT Sans Narrow"/>
                <a:sym typeface="PT Sans Narrow"/>
              </a:rPr>
              <a:t>4</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cin </a:t>
            </a:r>
            <a:r>
              <a:rPr lang="en-US" sz="1100">
                <a:solidFill>
                  <a:srgbClr val="FF0000"/>
                </a:solidFill>
                <a:latin typeface="PT Sans Narrow"/>
                <a:ea typeface="PT Sans Narrow"/>
                <a:cs typeface="PT Sans Narrow"/>
                <a:sym typeface="PT Sans Narrow"/>
              </a:rPr>
              <a:t>&gt;&gt; </a:t>
            </a:r>
            <a:r>
              <a:rPr lang="en-US" sz="1100">
                <a:highlight>
                  <a:srgbClr val="FFFFFF"/>
                </a:highlight>
                <a:latin typeface="PT Sans Narrow"/>
                <a:ea typeface="PT Sans Narrow"/>
                <a:cs typeface="PT Sans Narrow"/>
                <a:sym typeface="PT Sans Narrow"/>
              </a:rPr>
              <a:t>dizi</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solidFill>
                  <a:srgbClr val="0000FF"/>
                </a:solidFill>
                <a:latin typeface="PT Sans Narrow"/>
                <a:ea typeface="PT Sans Narrow"/>
                <a:cs typeface="PT Sans Narrow"/>
                <a:sym typeface="PT Sans Narrow"/>
              </a:rPr>
              <a:t>"İkinci ismin karakterlerini giriniz: " </a:t>
            </a:r>
            <a:r>
              <a:rPr lang="en-US" sz="1100">
                <a:solidFill>
                  <a:srgbClr val="FF0000"/>
                </a:solidFill>
                <a:latin typeface="PT Sans Narrow"/>
                <a:ea typeface="PT Sans Narrow"/>
                <a:cs typeface="PT Sans Narrow"/>
                <a:sym typeface="PT Sans Narrow"/>
              </a:rPr>
              <a:t>&lt;&lt; </a:t>
            </a:r>
            <a:r>
              <a:rPr b="1" lang="en-US" sz="1100">
                <a:solidFill>
                  <a:srgbClr val="00A000"/>
                </a:solidFill>
                <a:latin typeface="PT Sans Narrow"/>
                <a:ea typeface="PT Sans Narrow"/>
                <a:cs typeface="PT Sans Narrow"/>
                <a:sym typeface="PT Sans Narrow"/>
              </a:rPr>
              <a:t>endl</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for</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0</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 </a:t>
            </a:r>
            <a:r>
              <a:rPr lang="en-US" sz="1100">
                <a:solidFill>
                  <a:srgbClr val="FF0000"/>
                </a:solidFill>
                <a:latin typeface="PT Sans Narrow"/>
                <a:ea typeface="PT Sans Narrow"/>
                <a:cs typeface="PT Sans Narrow"/>
                <a:sym typeface="PT Sans Narrow"/>
              </a:rPr>
              <a:t>&lt; </a:t>
            </a:r>
            <a:r>
              <a:rPr lang="en-US" sz="1100">
                <a:solidFill>
                  <a:srgbClr val="F000F0"/>
                </a:solidFill>
                <a:latin typeface="PT Sans Narrow"/>
                <a:ea typeface="PT Sans Narrow"/>
                <a:cs typeface="PT Sans Narrow"/>
                <a:sym typeface="PT Sans Narrow"/>
              </a:rPr>
              <a:t>4</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cin </a:t>
            </a:r>
            <a:r>
              <a:rPr lang="en-US" sz="1100">
                <a:solidFill>
                  <a:srgbClr val="FF0000"/>
                </a:solidFill>
                <a:latin typeface="PT Sans Narrow"/>
                <a:ea typeface="PT Sans Narrow"/>
                <a:cs typeface="PT Sans Narrow"/>
                <a:sym typeface="PT Sans Narrow"/>
              </a:rPr>
              <a:t>&gt;&gt; </a:t>
            </a:r>
            <a:r>
              <a:rPr lang="en-US" sz="1100">
                <a:highlight>
                  <a:srgbClr val="FFFFFF"/>
                </a:highlight>
                <a:latin typeface="PT Sans Narrow"/>
                <a:ea typeface="PT Sans Narrow"/>
                <a:cs typeface="PT Sans Narrow"/>
                <a:sym typeface="PT Sans Narrow"/>
              </a:rPr>
              <a:t>katar</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katar</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4</a:t>
            </a:r>
            <a:r>
              <a:rPr lang="en-US" sz="1100">
                <a:solidFill>
                  <a:srgbClr val="FF0000"/>
                </a:solidFill>
                <a:latin typeface="PT Sans Narrow"/>
                <a:ea typeface="PT Sans Narrow"/>
                <a:cs typeface="PT Sans Narrow"/>
                <a:sym typeface="PT Sans Narrow"/>
              </a:rPr>
              <a:t>] = </a:t>
            </a:r>
            <a:r>
              <a:rPr lang="en-US" sz="1100">
                <a:solidFill>
                  <a:srgbClr val="E0A000"/>
                </a:solidFill>
                <a:latin typeface="PT Sans Narrow"/>
                <a:ea typeface="PT Sans Narrow"/>
                <a:cs typeface="PT Sans Narrow"/>
                <a:sym typeface="PT Sans Narrow"/>
              </a:rPr>
              <a:t>'\0'</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solidFill>
                  <a:srgbClr val="0000FF"/>
                </a:solidFill>
                <a:latin typeface="PT Sans Narrow"/>
                <a:ea typeface="PT Sans Narrow"/>
                <a:cs typeface="PT Sans Narrow"/>
                <a:sym typeface="PT Sans Narrow"/>
              </a:rPr>
              <a:t>"İlk isim: "</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for</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r>
              <a:rPr lang="en-US" sz="1100">
                <a:solidFill>
                  <a:srgbClr val="F000F0"/>
                </a:solidFill>
                <a:latin typeface="PT Sans Narrow"/>
                <a:ea typeface="PT Sans Narrow"/>
                <a:cs typeface="PT Sans Narrow"/>
                <a:sym typeface="PT Sans Narrow"/>
              </a:rPr>
              <a:t>0</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 </a:t>
            </a:r>
            <a:r>
              <a:rPr lang="en-US" sz="1100">
                <a:solidFill>
                  <a:srgbClr val="FF0000"/>
                </a:solidFill>
                <a:latin typeface="PT Sans Narrow"/>
                <a:ea typeface="PT Sans Narrow"/>
                <a:cs typeface="PT Sans Narrow"/>
                <a:sym typeface="PT Sans Narrow"/>
              </a:rPr>
              <a:t>&lt; </a:t>
            </a:r>
            <a:r>
              <a:rPr lang="en-US" sz="1100">
                <a:solidFill>
                  <a:srgbClr val="F000F0"/>
                </a:solidFill>
                <a:latin typeface="PT Sans Narrow"/>
                <a:ea typeface="PT Sans Narrow"/>
                <a:cs typeface="PT Sans Narrow"/>
                <a:sym typeface="PT Sans Narrow"/>
              </a:rPr>
              <a:t>4</a:t>
            </a:r>
            <a:r>
              <a:rPr lang="en-US" sz="1100">
                <a:solidFill>
                  <a:srgbClr val="FF0000"/>
                </a:solidFill>
                <a:latin typeface="PT Sans Narrow"/>
                <a:ea typeface="PT Sans Narrow"/>
                <a:cs typeface="PT Sans Narrow"/>
                <a:sym typeface="PT Sans Narrow"/>
              </a:rPr>
              <a:t>; </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highlight>
                  <a:srgbClr val="FFFFFF"/>
                </a:highlight>
                <a:latin typeface="PT Sans Narrow"/>
                <a:ea typeface="PT Sans Narrow"/>
                <a:cs typeface="PT Sans Narrow"/>
                <a:sym typeface="PT Sans Narrow"/>
              </a:rPr>
              <a:t>dizi</a:t>
            </a:r>
            <a:r>
              <a:rPr lang="en-US" sz="1100">
                <a:solidFill>
                  <a:srgbClr val="FF0000"/>
                </a:solidFill>
                <a:latin typeface="PT Sans Narrow"/>
                <a:ea typeface="PT Sans Narrow"/>
                <a:cs typeface="PT Sans Narrow"/>
                <a:sym typeface="PT Sans Narrow"/>
              </a:rPr>
              <a:t>[</a:t>
            </a:r>
            <a:r>
              <a:rPr lang="en-US" sz="1100">
                <a:highlight>
                  <a:srgbClr val="FFFFFF"/>
                </a:highlight>
                <a:latin typeface="PT Sans Narrow"/>
                <a:ea typeface="PT Sans Narrow"/>
                <a:cs typeface="PT Sans Narrow"/>
                <a:sym typeface="PT Sans Narrow"/>
              </a:rPr>
              <a:t>i</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solidFill>
                  <a:srgbClr val="0000FF"/>
                </a:solidFill>
                <a:latin typeface="PT Sans Narrow"/>
                <a:ea typeface="PT Sans Narrow"/>
                <a:cs typeface="PT Sans Narrow"/>
                <a:sym typeface="PT Sans Narrow"/>
              </a:rPr>
              <a:t>"\nİkinci isim: "</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A000"/>
                </a:solidFill>
                <a:latin typeface="PT Sans Narrow"/>
                <a:ea typeface="PT Sans Narrow"/>
                <a:cs typeface="PT Sans Narrow"/>
                <a:sym typeface="PT Sans Narrow"/>
              </a:rPr>
              <a:t>cout </a:t>
            </a:r>
            <a:r>
              <a:rPr lang="en-US" sz="1100">
                <a:solidFill>
                  <a:srgbClr val="FF0000"/>
                </a:solidFill>
                <a:latin typeface="PT Sans Narrow"/>
                <a:ea typeface="PT Sans Narrow"/>
                <a:cs typeface="PT Sans Narrow"/>
                <a:sym typeface="PT Sans Narrow"/>
              </a:rPr>
              <a:t>&lt;&lt; </a:t>
            </a:r>
            <a:r>
              <a:rPr lang="en-US" sz="1100">
                <a:highlight>
                  <a:srgbClr val="FFFFFF"/>
                </a:highlight>
                <a:latin typeface="PT Sans Narrow"/>
                <a:ea typeface="PT Sans Narrow"/>
                <a:cs typeface="PT Sans Narrow"/>
                <a:sym typeface="PT Sans Narrow"/>
              </a:rPr>
              <a:t>katar</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    </a:t>
            </a:r>
            <a:r>
              <a:rPr b="1" lang="en-US" sz="1100">
                <a:solidFill>
                  <a:srgbClr val="0000A0"/>
                </a:solidFill>
                <a:latin typeface="PT Sans Narrow"/>
                <a:ea typeface="PT Sans Narrow"/>
                <a:cs typeface="PT Sans Narrow"/>
                <a:sym typeface="PT Sans Narrow"/>
              </a:rPr>
              <a:t>return </a:t>
            </a:r>
            <a:r>
              <a:rPr lang="en-US" sz="1100">
                <a:solidFill>
                  <a:srgbClr val="F000F0"/>
                </a:solidFill>
                <a:latin typeface="PT Sans Narrow"/>
                <a:ea typeface="PT Sans Narrow"/>
                <a:cs typeface="PT Sans Narrow"/>
                <a:sym typeface="PT Sans Narrow"/>
              </a:rPr>
              <a:t>0</a:t>
            </a:r>
            <a:r>
              <a:rPr lang="en-US" sz="1100">
                <a:solidFill>
                  <a:srgbClr val="FF0000"/>
                </a:solidFill>
                <a:latin typeface="PT Sans Narrow"/>
                <a:ea typeface="PT Sans Narrow"/>
                <a:cs typeface="PT Sans Narrow"/>
                <a:sym typeface="PT Sans Narrow"/>
              </a:rPr>
              <a:t>;</a:t>
            </a:r>
            <a:endParaRPr sz="11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sz="1100">
                <a:solidFill>
                  <a:srgbClr val="FF0000"/>
                </a:solidFill>
                <a:latin typeface="PT Sans Narrow"/>
                <a:ea typeface="PT Sans Narrow"/>
                <a:cs typeface="PT Sans Narrow"/>
                <a:sym typeface="PT Sans Narrow"/>
              </a:rPr>
              <a:t>}</a:t>
            </a:r>
            <a:endParaRPr sz="1100">
              <a:latin typeface="PT Sans Narrow"/>
              <a:ea typeface="PT Sans Narrow"/>
              <a:cs typeface="PT Sans Narrow"/>
              <a:sym typeface="PT Sans Narrow"/>
            </a:endParaRPr>
          </a:p>
        </p:txBody>
      </p:sp>
      <p:graphicFrame>
        <p:nvGraphicFramePr>
          <p:cNvPr id="278" name="Google Shape;278;gdf553fccb0_0_0"/>
          <p:cNvGraphicFramePr/>
          <p:nvPr/>
        </p:nvGraphicFramePr>
        <p:xfrm>
          <a:off x="4946550" y="1527500"/>
          <a:ext cx="3000000" cy="3000000"/>
        </p:xfrm>
        <a:graphic>
          <a:graphicData uri="http://schemas.openxmlformats.org/drawingml/2006/table">
            <a:tbl>
              <a:tblPr bandRow="1">
                <a:noFill/>
                <a:tableStyleId>{D185914E-893F-45A1-880C-AF2884E077A2}</a:tableStyleId>
              </a:tblPr>
              <a:tblGrid>
                <a:gridCol w="2956350"/>
              </a:tblGrid>
              <a:tr h="2220600">
                <a:tc>
                  <a:txBody>
                    <a:bodyPr/>
                    <a:lstStyle/>
                    <a:p>
                      <a:pPr indent="0" lvl="0" marL="0" rtl="0" algn="l">
                        <a:spcBef>
                          <a:spcPts val="0"/>
                        </a:spcBef>
                        <a:spcAft>
                          <a:spcPts val="0"/>
                        </a:spcAft>
                        <a:buNone/>
                      </a:pPr>
                      <a:r>
                        <a:rPr lang="en-US" sz="1500">
                          <a:latin typeface="PT Sans Narrow"/>
                          <a:ea typeface="PT Sans Narrow"/>
                          <a:cs typeface="PT Sans Narrow"/>
                          <a:sym typeface="PT Sans Narrow"/>
                        </a:rPr>
                        <a:t>İ</a:t>
                      </a:r>
                      <a:r>
                        <a:rPr lang="en-US" sz="1500">
                          <a:latin typeface="PT Sans Narrow"/>
                          <a:ea typeface="PT Sans Narrow"/>
                          <a:cs typeface="PT Sans Narrow"/>
                          <a:sym typeface="PT Sans Narrow"/>
                        </a:rPr>
                        <a:t>lk ismin karakterlerini giriniz:</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A</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r</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d</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a</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İkinci ismin karakterlerini giriniz:</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D</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u</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r</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u</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İlk isim: Arda</a:t>
                      </a:r>
                      <a:endParaRPr sz="1500">
                        <a:latin typeface="PT Sans Narrow"/>
                        <a:ea typeface="PT Sans Narrow"/>
                        <a:cs typeface="PT Sans Narrow"/>
                        <a:sym typeface="PT Sans Narrow"/>
                      </a:endParaRPr>
                    </a:p>
                    <a:p>
                      <a:pPr indent="0" lvl="0" marL="0" rtl="0" algn="l">
                        <a:spcBef>
                          <a:spcPts val="0"/>
                        </a:spcBef>
                        <a:spcAft>
                          <a:spcPts val="0"/>
                        </a:spcAft>
                        <a:buNone/>
                      </a:pPr>
                      <a:r>
                        <a:rPr lang="en-US" sz="1500">
                          <a:latin typeface="PT Sans Narrow"/>
                          <a:ea typeface="PT Sans Narrow"/>
                          <a:cs typeface="PT Sans Narrow"/>
                          <a:sym typeface="PT Sans Narrow"/>
                        </a:rPr>
                        <a:t>İkinci isim: Duru</a:t>
                      </a:r>
                      <a:endParaRPr sz="1500">
                        <a:latin typeface="PT Sans Narrow"/>
                        <a:ea typeface="PT Sans Narrow"/>
                        <a:cs typeface="PT Sans Narrow"/>
                        <a:sym typeface="PT Sans Narrow"/>
                      </a:endParaRPr>
                    </a:p>
                  </a:txBody>
                  <a:tcPr marT="0" marB="0" marR="68575" marL="68575" anchor="ctr"/>
                </a:tc>
              </a:tr>
            </a:tbl>
          </a:graphicData>
        </a:graphic>
      </p:graphicFrame>
      <p:cxnSp>
        <p:nvCxnSpPr>
          <p:cNvPr id="279" name="Google Shape;279;gdf553fccb0_0_0"/>
          <p:cNvCxnSpPr/>
          <p:nvPr/>
        </p:nvCxnSpPr>
        <p:spPr>
          <a:xfrm rot="10800000">
            <a:off x="1682975" y="3603000"/>
            <a:ext cx="1068900" cy="0"/>
          </a:xfrm>
          <a:prstGeom prst="straightConnector1">
            <a:avLst/>
          </a:prstGeom>
          <a:noFill/>
          <a:ln cap="flat" cmpd="sng" w="38100">
            <a:solidFill>
              <a:srgbClr val="FF0000"/>
            </a:solidFill>
            <a:prstDash val="solid"/>
            <a:round/>
            <a:headEnd len="med" w="med" type="none"/>
            <a:tailEnd len="med" w="med" type="triangle"/>
          </a:ln>
        </p:spPr>
      </p:cxnSp>
      <p:cxnSp>
        <p:nvCxnSpPr>
          <p:cNvPr id="280" name="Google Shape;280;gdf553fccb0_0_0"/>
          <p:cNvCxnSpPr/>
          <p:nvPr/>
        </p:nvCxnSpPr>
        <p:spPr>
          <a:xfrm rot="10800000">
            <a:off x="1682975" y="4311000"/>
            <a:ext cx="1068900" cy="0"/>
          </a:xfrm>
          <a:prstGeom prst="straightConnector1">
            <a:avLst/>
          </a:prstGeom>
          <a:noFill/>
          <a:ln cap="flat" cmpd="sng" w="38100">
            <a:solidFill>
              <a:srgbClr val="FF0000"/>
            </a:solidFill>
            <a:prstDash val="solid"/>
            <a:round/>
            <a:headEnd len="med" w="med" type="none"/>
            <a:tailEnd len="med" w="med" type="triangle"/>
          </a:ln>
        </p:spPr>
      </p:cxnSp>
      <p:sp>
        <p:nvSpPr>
          <p:cNvPr id="281" name="Google Shape;281;gdf553fccb0_0_0"/>
          <p:cNvSpPr/>
          <p:nvPr/>
        </p:nvSpPr>
        <p:spPr>
          <a:xfrm>
            <a:off x="3525525" y="217775"/>
            <a:ext cx="330600" cy="4607700"/>
          </a:xfrm>
          <a:prstGeom prst="rightBrace">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df553fccb0_0_0"/>
          <p:cNvSpPr txBox="1"/>
          <p:nvPr>
            <p:ph type="title"/>
          </p:nvPr>
        </p:nvSpPr>
        <p:spPr>
          <a:xfrm>
            <a:off x="3856125" y="2282375"/>
            <a:ext cx="1117500" cy="4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700"/>
              <a:t>Kod Çıktısı</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f2c75c613_0_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i="1" lang="en-US" sz="2100">
                <a:solidFill>
                  <a:srgbClr val="000000"/>
                </a:solidFill>
                <a:latin typeface="PT Sans Narrow"/>
                <a:ea typeface="PT Sans Narrow"/>
                <a:cs typeface="PT Sans Narrow"/>
                <a:sym typeface="PT Sans Narrow"/>
              </a:rPr>
              <a:t>Diziler: </a:t>
            </a:r>
            <a:r>
              <a:rPr lang="en-US" sz="2100">
                <a:solidFill>
                  <a:srgbClr val="000000"/>
                </a:solidFill>
                <a:latin typeface="PT Sans Narrow"/>
                <a:ea typeface="PT Sans Narrow"/>
                <a:cs typeface="PT Sans Narrow"/>
                <a:sym typeface="PT Sans Narrow"/>
              </a:rPr>
              <a:t>Dizi, tek bir veri parçasını depolayabilen klasik bir değişkenin aksine, birden çok veri öğesini depolayabilen bir veri yapısıdır. </a:t>
            </a:r>
            <a:endParaRPr sz="21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1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100">
              <a:solidFill>
                <a:srgbClr val="000000"/>
              </a:solidFill>
              <a:latin typeface="PT Sans Narrow"/>
              <a:ea typeface="PT Sans Narrow"/>
              <a:cs typeface="PT Sans Narrow"/>
              <a:sym typeface="PT Sans Narrow"/>
            </a:endParaRPr>
          </a:p>
          <a:p>
            <a:pPr indent="0" lvl="0" marL="0" rtl="0" algn="l">
              <a:spcBef>
                <a:spcPts val="0"/>
              </a:spcBef>
              <a:spcAft>
                <a:spcPts val="0"/>
              </a:spcAft>
              <a:buNone/>
            </a:pPr>
            <a:r>
              <a:t/>
            </a:r>
            <a:endParaRPr sz="21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100">
              <a:latin typeface="PT Sans Narrow"/>
              <a:ea typeface="PT Sans Narrow"/>
              <a:cs typeface="PT Sans Narrow"/>
              <a:sym typeface="PT Sans Narrow"/>
            </a:endParaRPr>
          </a:p>
        </p:txBody>
      </p:sp>
      <p:sp>
        <p:nvSpPr>
          <p:cNvPr id="79" name="Google Shape;79;gdf2c75c613_0_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pic>
        <p:nvPicPr>
          <p:cNvPr id="80" name="Google Shape;80;gdf2c75c613_0_19"/>
          <p:cNvPicPr preferRelativeResize="0"/>
          <p:nvPr/>
        </p:nvPicPr>
        <p:blipFill>
          <a:blip r:embed="rId3">
            <a:alphaModFix/>
          </a:blip>
          <a:stretch>
            <a:fillRect/>
          </a:stretch>
        </p:blipFill>
        <p:spPr>
          <a:xfrm>
            <a:off x="5894159" y="2349725"/>
            <a:ext cx="567866" cy="707400"/>
          </a:xfrm>
          <a:prstGeom prst="rect">
            <a:avLst/>
          </a:prstGeom>
          <a:noFill/>
          <a:ln>
            <a:noFill/>
          </a:ln>
        </p:spPr>
      </p:pic>
      <p:pic>
        <p:nvPicPr>
          <p:cNvPr id="81" name="Google Shape;81;gdf2c75c613_0_19"/>
          <p:cNvPicPr preferRelativeResize="0"/>
          <p:nvPr/>
        </p:nvPicPr>
        <p:blipFill>
          <a:blip r:embed="rId3">
            <a:alphaModFix/>
          </a:blip>
          <a:stretch>
            <a:fillRect/>
          </a:stretch>
        </p:blipFill>
        <p:spPr>
          <a:xfrm>
            <a:off x="5013607" y="2349725"/>
            <a:ext cx="567866" cy="707400"/>
          </a:xfrm>
          <a:prstGeom prst="rect">
            <a:avLst/>
          </a:prstGeom>
          <a:noFill/>
          <a:ln>
            <a:noFill/>
          </a:ln>
        </p:spPr>
      </p:pic>
      <p:pic>
        <p:nvPicPr>
          <p:cNvPr id="82" name="Google Shape;82;gdf2c75c613_0_19"/>
          <p:cNvPicPr preferRelativeResize="0"/>
          <p:nvPr/>
        </p:nvPicPr>
        <p:blipFill>
          <a:blip r:embed="rId3">
            <a:alphaModFix/>
          </a:blip>
          <a:stretch>
            <a:fillRect/>
          </a:stretch>
        </p:blipFill>
        <p:spPr>
          <a:xfrm>
            <a:off x="4133055" y="2349725"/>
            <a:ext cx="567866" cy="707400"/>
          </a:xfrm>
          <a:prstGeom prst="rect">
            <a:avLst/>
          </a:prstGeom>
          <a:noFill/>
          <a:ln>
            <a:noFill/>
          </a:ln>
        </p:spPr>
      </p:pic>
      <p:pic>
        <p:nvPicPr>
          <p:cNvPr id="83" name="Google Shape;83;gdf2c75c613_0_19"/>
          <p:cNvPicPr preferRelativeResize="0"/>
          <p:nvPr/>
        </p:nvPicPr>
        <p:blipFill>
          <a:blip r:embed="rId3">
            <a:alphaModFix/>
          </a:blip>
          <a:stretch>
            <a:fillRect/>
          </a:stretch>
        </p:blipFill>
        <p:spPr>
          <a:xfrm>
            <a:off x="3252502" y="2349725"/>
            <a:ext cx="567866" cy="707400"/>
          </a:xfrm>
          <a:prstGeom prst="rect">
            <a:avLst/>
          </a:prstGeom>
          <a:noFill/>
          <a:ln>
            <a:noFill/>
          </a:ln>
        </p:spPr>
      </p:pic>
      <p:pic>
        <p:nvPicPr>
          <p:cNvPr id="84" name="Google Shape;84;gdf2c75c613_0_19"/>
          <p:cNvPicPr preferRelativeResize="0"/>
          <p:nvPr/>
        </p:nvPicPr>
        <p:blipFill>
          <a:blip r:embed="rId3">
            <a:alphaModFix/>
          </a:blip>
          <a:stretch>
            <a:fillRect/>
          </a:stretch>
        </p:blipFill>
        <p:spPr>
          <a:xfrm>
            <a:off x="2371950" y="2349725"/>
            <a:ext cx="567866" cy="7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f2c75c613_0_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sp>
        <p:nvSpPr>
          <p:cNvPr id="90" name="Google Shape;90;gdf2c75c613_0_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US" sz="2100">
                <a:solidFill>
                  <a:srgbClr val="000000"/>
                </a:solidFill>
                <a:latin typeface="PT Sans Narrow"/>
                <a:ea typeface="PT Sans Narrow"/>
                <a:cs typeface="PT Sans Narrow"/>
                <a:sym typeface="PT Sans Narrow"/>
              </a:rPr>
              <a:t>İndis: </a:t>
            </a:r>
            <a:r>
              <a:rPr lang="en-US" sz="2100">
                <a:solidFill>
                  <a:srgbClr val="000000"/>
                </a:solidFill>
                <a:latin typeface="PT Sans Narrow"/>
                <a:ea typeface="PT Sans Narrow"/>
                <a:cs typeface="PT Sans Narrow"/>
                <a:sym typeface="PT Sans Narrow"/>
              </a:rPr>
              <a:t>Bir dizi, bir veri kümesi tutar. Kümenin her üyesine bir eleman denir. İndis, dizinin hangi elemanına eriştiğinizi gösteren bir sayıdır. </a:t>
            </a:r>
            <a:endParaRPr sz="2100">
              <a:latin typeface="PT Sans Narrow"/>
              <a:ea typeface="PT Sans Narrow"/>
              <a:cs typeface="PT Sans Narrow"/>
              <a:sym typeface="PT Sans Narrow"/>
            </a:endParaRPr>
          </a:p>
        </p:txBody>
      </p:sp>
      <p:pic>
        <p:nvPicPr>
          <p:cNvPr id="91" name="Google Shape;91;gdf2c75c613_0_42"/>
          <p:cNvPicPr preferRelativeResize="0"/>
          <p:nvPr/>
        </p:nvPicPr>
        <p:blipFill>
          <a:blip r:embed="rId3">
            <a:alphaModFix/>
          </a:blip>
          <a:stretch>
            <a:fillRect/>
          </a:stretch>
        </p:blipFill>
        <p:spPr>
          <a:xfrm>
            <a:off x="5894159" y="2349725"/>
            <a:ext cx="567866" cy="707400"/>
          </a:xfrm>
          <a:prstGeom prst="rect">
            <a:avLst/>
          </a:prstGeom>
          <a:noFill/>
          <a:ln>
            <a:noFill/>
          </a:ln>
        </p:spPr>
      </p:pic>
      <p:pic>
        <p:nvPicPr>
          <p:cNvPr id="92" name="Google Shape;92;gdf2c75c613_0_42"/>
          <p:cNvPicPr preferRelativeResize="0"/>
          <p:nvPr/>
        </p:nvPicPr>
        <p:blipFill>
          <a:blip r:embed="rId3">
            <a:alphaModFix/>
          </a:blip>
          <a:stretch>
            <a:fillRect/>
          </a:stretch>
        </p:blipFill>
        <p:spPr>
          <a:xfrm>
            <a:off x="5013607" y="2349725"/>
            <a:ext cx="567866" cy="707400"/>
          </a:xfrm>
          <a:prstGeom prst="rect">
            <a:avLst/>
          </a:prstGeom>
          <a:noFill/>
          <a:ln>
            <a:noFill/>
          </a:ln>
        </p:spPr>
      </p:pic>
      <p:pic>
        <p:nvPicPr>
          <p:cNvPr id="93" name="Google Shape;93;gdf2c75c613_0_42"/>
          <p:cNvPicPr preferRelativeResize="0"/>
          <p:nvPr/>
        </p:nvPicPr>
        <p:blipFill>
          <a:blip r:embed="rId3">
            <a:alphaModFix/>
          </a:blip>
          <a:stretch>
            <a:fillRect/>
          </a:stretch>
        </p:blipFill>
        <p:spPr>
          <a:xfrm>
            <a:off x="4133055" y="2349725"/>
            <a:ext cx="567866" cy="707400"/>
          </a:xfrm>
          <a:prstGeom prst="rect">
            <a:avLst/>
          </a:prstGeom>
          <a:noFill/>
          <a:ln>
            <a:noFill/>
          </a:ln>
        </p:spPr>
      </p:pic>
      <p:pic>
        <p:nvPicPr>
          <p:cNvPr id="94" name="Google Shape;94;gdf2c75c613_0_42"/>
          <p:cNvPicPr preferRelativeResize="0"/>
          <p:nvPr/>
        </p:nvPicPr>
        <p:blipFill>
          <a:blip r:embed="rId3">
            <a:alphaModFix/>
          </a:blip>
          <a:stretch>
            <a:fillRect/>
          </a:stretch>
        </p:blipFill>
        <p:spPr>
          <a:xfrm>
            <a:off x="3252502" y="2349725"/>
            <a:ext cx="567866" cy="707400"/>
          </a:xfrm>
          <a:prstGeom prst="rect">
            <a:avLst/>
          </a:prstGeom>
          <a:noFill/>
          <a:ln>
            <a:noFill/>
          </a:ln>
        </p:spPr>
      </p:pic>
      <p:pic>
        <p:nvPicPr>
          <p:cNvPr id="95" name="Google Shape;95;gdf2c75c613_0_42"/>
          <p:cNvPicPr preferRelativeResize="0"/>
          <p:nvPr/>
        </p:nvPicPr>
        <p:blipFill>
          <a:blip r:embed="rId3">
            <a:alphaModFix/>
          </a:blip>
          <a:stretch>
            <a:fillRect/>
          </a:stretch>
        </p:blipFill>
        <p:spPr>
          <a:xfrm>
            <a:off x="2371950" y="2349725"/>
            <a:ext cx="567866" cy="707400"/>
          </a:xfrm>
          <a:prstGeom prst="rect">
            <a:avLst/>
          </a:prstGeom>
          <a:noFill/>
          <a:ln>
            <a:noFill/>
          </a:ln>
        </p:spPr>
      </p:pic>
      <p:graphicFrame>
        <p:nvGraphicFramePr>
          <p:cNvPr id="96" name="Google Shape;96;gdf2c75c613_0_42"/>
          <p:cNvGraphicFramePr/>
          <p:nvPr/>
        </p:nvGraphicFramePr>
        <p:xfrm>
          <a:off x="1211325" y="3125700"/>
          <a:ext cx="3000000" cy="3000000"/>
        </p:xfrm>
        <a:graphic>
          <a:graphicData uri="http://schemas.openxmlformats.org/drawingml/2006/table">
            <a:tbl>
              <a:tblPr bandRow="1">
                <a:noFill/>
                <a:tableStyleId>{F3F6181D-8959-441C-B4FA-79A6BFF26ECF}</a:tableStyleId>
              </a:tblPr>
              <a:tblGrid>
                <a:gridCol w="1250700"/>
                <a:gridCol w="470400"/>
                <a:gridCol w="831400"/>
                <a:gridCol w="1006425"/>
                <a:gridCol w="685525"/>
                <a:gridCol w="388100"/>
                <a:gridCol w="440700"/>
                <a:gridCol w="952925"/>
              </a:tblGrid>
              <a:tr h="152400">
                <a:tc>
                  <a:txBody>
                    <a:bodyPr/>
                    <a:lstStyle/>
                    <a:p>
                      <a:pPr indent="0" lvl="0" marL="0" rtl="0" algn="just">
                        <a:spcBef>
                          <a:spcPts val="0"/>
                        </a:spcBef>
                        <a:spcAft>
                          <a:spcPts val="0"/>
                        </a:spcAft>
                        <a:buNone/>
                      </a:pPr>
                      <a:r>
                        <a:rPr lang="en-US" sz="2000">
                          <a:latin typeface="Times New Roman"/>
                          <a:ea typeface="Times New Roman"/>
                          <a:cs typeface="Times New Roman"/>
                          <a:sym typeface="Times New Roman"/>
                        </a:rPr>
                        <a:t>İndisler:</a:t>
                      </a:r>
                      <a:endParaRPr sz="20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 0</a:t>
                      </a:r>
                      <a:endParaRPr b="1" sz="20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1</a:t>
                      </a:r>
                      <a:endParaRPr b="1" sz="20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  2</a:t>
                      </a:r>
                      <a:endParaRPr b="1" sz="20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   3</a:t>
                      </a:r>
                      <a:endParaRPr b="1" sz="2000">
                        <a:latin typeface="Times New Roman"/>
                        <a:ea typeface="Times New Roman"/>
                        <a:cs typeface="Times New Roman"/>
                        <a:sym typeface="Times New Roman"/>
                      </a:endParaRPr>
                    </a:p>
                  </a:txBody>
                  <a:tcPr marT="0" marB="0" marR="68575" marL="68575"/>
                </a:tc>
                <a:tc gridSpan="3">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4</a:t>
                      </a:r>
                      <a:endParaRPr b="1" sz="2000">
                        <a:latin typeface="Times New Roman"/>
                        <a:ea typeface="Times New Roman"/>
                        <a:cs typeface="Times New Roman"/>
                        <a:sym typeface="Times New Roman"/>
                      </a:endParaRPr>
                    </a:p>
                    <a:p>
                      <a:pPr indent="0" lvl="0" marL="0" rtl="0" algn="l">
                        <a:spcBef>
                          <a:spcPts val="0"/>
                        </a:spcBef>
                        <a:spcAft>
                          <a:spcPts val="0"/>
                        </a:spcAft>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txBody>
                  <a:tcPr marT="0" marB="0" marR="68575" marL="68575"/>
                </a:tc>
                <a:tc hMerge="1"/>
                <a:tc hMerge="1"/>
              </a:tr>
            </a:tbl>
          </a:graphicData>
        </a:graphic>
      </p:graphicFrame>
      <p:sp>
        <p:nvSpPr>
          <p:cNvPr id="97" name="Google Shape;97;gdf2c75c613_0_42"/>
          <p:cNvSpPr txBox="1"/>
          <p:nvPr/>
        </p:nvSpPr>
        <p:spPr>
          <a:xfrm>
            <a:off x="311700" y="3735300"/>
            <a:ext cx="7898100" cy="8796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b="1" lang="en-US" sz="2100">
                <a:solidFill>
                  <a:srgbClr val="FF0000"/>
                </a:solidFill>
                <a:latin typeface="PT Sans Narrow"/>
                <a:ea typeface="PT Sans Narrow"/>
                <a:cs typeface="PT Sans Narrow"/>
                <a:sym typeface="PT Sans Narrow"/>
              </a:rPr>
              <a:t>UYARI: </a:t>
            </a:r>
            <a:r>
              <a:rPr lang="en-US" sz="2100">
                <a:latin typeface="PT Sans Narrow"/>
                <a:ea typeface="PT Sans Narrow"/>
                <a:cs typeface="PT Sans Narrow"/>
                <a:sym typeface="PT Sans Narrow"/>
              </a:rPr>
              <a:t>Dizilerin indislerinin numaralandırması sıfırdan başlar. Bu nedenle n elemandan oluşan tek boyutlu bir dizideki son elemanın indisi n değil (n-1) olur.</a:t>
            </a:r>
            <a:endParaRPr b="1" i="1"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df2c75c613_0_99"/>
          <p:cNvSpPr txBox="1"/>
          <p:nvPr>
            <p:ph idx="1" type="body"/>
          </p:nvPr>
        </p:nvSpPr>
        <p:spPr>
          <a:xfrm>
            <a:off x="215000" y="1049125"/>
            <a:ext cx="8520600" cy="522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US" sz="2100">
                <a:solidFill>
                  <a:srgbClr val="000000"/>
                </a:solidFill>
                <a:latin typeface="PT Sans Narrow"/>
                <a:ea typeface="PT Sans Narrow"/>
                <a:cs typeface="PT Sans Narrow"/>
                <a:sym typeface="PT Sans Narrow"/>
              </a:rPr>
              <a:t>Diziler tek boyutlu ve çok boyutlu olmak üzere ikiye ayrılır. </a:t>
            </a:r>
            <a:endParaRPr sz="2100">
              <a:latin typeface="PT Sans Narrow"/>
              <a:ea typeface="PT Sans Narrow"/>
              <a:cs typeface="PT Sans Narrow"/>
              <a:sym typeface="PT Sans Narrow"/>
            </a:endParaRPr>
          </a:p>
        </p:txBody>
      </p:sp>
      <p:sp>
        <p:nvSpPr>
          <p:cNvPr id="103" name="Google Shape;103;gdf2c75c613_0_9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pic>
        <p:nvPicPr>
          <p:cNvPr id="104" name="Google Shape;104;gdf2c75c613_0_99"/>
          <p:cNvPicPr preferRelativeResize="0"/>
          <p:nvPr/>
        </p:nvPicPr>
        <p:blipFill>
          <a:blip r:embed="rId3">
            <a:alphaModFix/>
          </a:blip>
          <a:stretch>
            <a:fillRect/>
          </a:stretch>
        </p:blipFill>
        <p:spPr>
          <a:xfrm>
            <a:off x="29250" y="1525175"/>
            <a:ext cx="4162425" cy="2290284"/>
          </a:xfrm>
          <a:prstGeom prst="rect">
            <a:avLst/>
          </a:prstGeom>
          <a:noFill/>
          <a:ln>
            <a:noFill/>
          </a:ln>
        </p:spPr>
      </p:pic>
      <p:cxnSp>
        <p:nvCxnSpPr>
          <p:cNvPr id="105" name="Google Shape;105;gdf2c75c613_0_99"/>
          <p:cNvCxnSpPr/>
          <p:nvPr/>
        </p:nvCxnSpPr>
        <p:spPr>
          <a:xfrm>
            <a:off x="4627700" y="1723525"/>
            <a:ext cx="0" cy="2642100"/>
          </a:xfrm>
          <a:prstGeom prst="straightConnector1">
            <a:avLst/>
          </a:prstGeom>
          <a:noFill/>
          <a:ln cap="flat" cmpd="sng" w="9525">
            <a:solidFill>
              <a:schemeClr val="dk2"/>
            </a:solidFill>
            <a:prstDash val="solid"/>
            <a:round/>
            <a:headEnd len="med" w="med" type="none"/>
            <a:tailEnd len="med" w="med" type="none"/>
          </a:ln>
        </p:spPr>
      </p:cxnSp>
      <p:graphicFrame>
        <p:nvGraphicFramePr>
          <p:cNvPr id="106" name="Google Shape;106;gdf2c75c613_0_99"/>
          <p:cNvGraphicFramePr/>
          <p:nvPr/>
        </p:nvGraphicFramePr>
        <p:xfrm>
          <a:off x="4946850" y="2031350"/>
          <a:ext cx="3000000" cy="3000000"/>
        </p:xfrm>
        <a:graphic>
          <a:graphicData uri="http://schemas.openxmlformats.org/drawingml/2006/table">
            <a:tbl>
              <a:tblPr>
                <a:noFill/>
                <a:tableStyleId>{C15D5E6E-CD92-4136-A47C-B93714329090}</a:tableStyleId>
              </a:tblPr>
              <a:tblGrid>
                <a:gridCol w="3810725"/>
              </a:tblGrid>
              <a:tr h="1551775">
                <a:tc>
                  <a:txBody>
                    <a:bodyPr/>
                    <a:lstStyle/>
                    <a:p>
                      <a:pPr indent="0" lvl="0" marL="0" rtl="0" algn="just">
                        <a:spcBef>
                          <a:spcPts val="0"/>
                        </a:spcBef>
                        <a:spcAft>
                          <a:spcPts val="0"/>
                        </a:spcAft>
                        <a:buNone/>
                      </a:pPr>
                      <a:r>
                        <a:rPr b="1" i="1" lang="en-US" sz="2100">
                          <a:latin typeface="PT Sans Narrow"/>
                          <a:ea typeface="PT Sans Narrow"/>
                          <a:cs typeface="PT Sans Narrow"/>
                          <a:sym typeface="PT Sans Narrow"/>
                        </a:rPr>
                        <a:t>Tek Boyutlu Diziler: </a:t>
                      </a:r>
                      <a:r>
                        <a:rPr lang="en-US" sz="2100">
                          <a:latin typeface="PT Sans Narrow"/>
                          <a:ea typeface="PT Sans Narrow"/>
                          <a:cs typeface="PT Sans Narrow"/>
                          <a:sym typeface="PT Sans Narrow"/>
                        </a:rPr>
                        <a:t>Tek bir veri türü içeren ve birden fazla değişkeni bir arada tutmaya yarayan veri yapısıdır.</a:t>
                      </a:r>
                      <a:endParaRPr b="1" i="1" sz="2100">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f2c75c613_0_110"/>
          <p:cNvSpPr txBox="1"/>
          <p:nvPr>
            <p:ph idx="1" type="body"/>
          </p:nvPr>
        </p:nvSpPr>
        <p:spPr>
          <a:xfrm>
            <a:off x="215000" y="1049125"/>
            <a:ext cx="8520600" cy="522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US" sz="2100">
                <a:solidFill>
                  <a:srgbClr val="000000"/>
                </a:solidFill>
                <a:latin typeface="PT Sans Narrow"/>
                <a:ea typeface="PT Sans Narrow"/>
                <a:cs typeface="PT Sans Narrow"/>
                <a:sym typeface="PT Sans Narrow"/>
              </a:rPr>
              <a:t>Diziler tek boyutlu ve çok boyutlu olmak üzere ikiye ayrılır. </a:t>
            </a:r>
            <a:endParaRPr sz="2100">
              <a:latin typeface="PT Sans Narrow"/>
              <a:ea typeface="PT Sans Narrow"/>
              <a:cs typeface="PT Sans Narrow"/>
              <a:sym typeface="PT Sans Narrow"/>
            </a:endParaRPr>
          </a:p>
        </p:txBody>
      </p:sp>
      <p:sp>
        <p:nvSpPr>
          <p:cNvPr id="112" name="Google Shape;112;gdf2c75c613_0_11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pic>
        <p:nvPicPr>
          <p:cNvPr id="113" name="Google Shape;113;gdf2c75c613_0_110"/>
          <p:cNvPicPr preferRelativeResize="0"/>
          <p:nvPr/>
        </p:nvPicPr>
        <p:blipFill>
          <a:blip r:embed="rId3">
            <a:alphaModFix/>
          </a:blip>
          <a:stretch>
            <a:fillRect/>
          </a:stretch>
        </p:blipFill>
        <p:spPr>
          <a:xfrm>
            <a:off x="4952325" y="1455875"/>
            <a:ext cx="4162425" cy="2428875"/>
          </a:xfrm>
          <a:prstGeom prst="rect">
            <a:avLst/>
          </a:prstGeom>
          <a:noFill/>
          <a:ln>
            <a:noFill/>
          </a:ln>
        </p:spPr>
      </p:pic>
      <p:cxnSp>
        <p:nvCxnSpPr>
          <p:cNvPr id="114" name="Google Shape;114;gdf2c75c613_0_110"/>
          <p:cNvCxnSpPr/>
          <p:nvPr/>
        </p:nvCxnSpPr>
        <p:spPr>
          <a:xfrm>
            <a:off x="4627700" y="1723525"/>
            <a:ext cx="0" cy="2642100"/>
          </a:xfrm>
          <a:prstGeom prst="straightConnector1">
            <a:avLst/>
          </a:prstGeom>
          <a:noFill/>
          <a:ln cap="flat" cmpd="sng" w="9525">
            <a:solidFill>
              <a:schemeClr val="dk2"/>
            </a:solidFill>
            <a:prstDash val="solid"/>
            <a:round/>
            <a:headEnd len="med" w="med" type="none"/>
            <a:tailEnd len="med" w="med" type="none"/>
          </a:ln>
        </p:spPr>
      </p:cxnSp>
      <p:graphicFrame>
        <p:nvGraphicFramePr>
          <p:cNvPr id="115" name="Google Shape;115;gdf2c75c613_0_110"/>
          <p:cNvGraphicFramePr/>
          <p:nvPr/>
        </p:nvGraphicFramePr>
        <p:xfrm>
          <a:off x="600538" y="2138063"/>
          <a:ext cx="3000000" cy="3000000"/>
        </p:xfrm>
        <a:graphic>
          <a:graphicData uri="http://schemas.openxmlformats.org/drawingml/2006/table">
            <a:tbl>
              <a:tblPr>
                <a:noFill/>
                <a:tableStyleId>{C15D5E6E-CD92-4136-A47C-B93714329090}</a:tableStyleId>
              </a:tblPr>
              <a:tblGrid>
                <a:gridCol w="3830950"/>
              </a:tblGrid>
              <a:tr h="1227150">
                <a:tc>
                  <a:txBody>
                    <a:bodyPr/>
                    <a:lstStyle/>
                    <a:p>
                      <a:pPr indent="0" lvl="0" marL="0" rtl="0" algn="just">
                        <a:spcBef>
                          <a:spcPts val="0"/>
                        </a:spcBef>
                        <a:spcAft>
                          <a:spcPts val="0"/>
                        </a:spcAft>
                        <a:buNone/>
                      </a:pPr>
                      <a:r>
                        <a:rPr b="1" i="1" lang="en-US" sz="1900">
                          <a:latin typeface="PT Sans Narrow"/>
                          <a:ea typeface="PT Sans Narrow"/>
                          <a:cs typeface="PT Sans Narrow"/>
                          <a:sym typeface="PT Sans Narrow"/>
                        </a:rPr>
                        <a:t>Çok Boyutlu Diziler: </a:t>
                      </a:r>
                      <a:r>
                        <a:rPr lang="en-US" sz="1900">
                          <a:latin typeface="PT Sans Narrow"/>
                          <a:ea typeface="PT Sans Narrow"/>
                          <a:cs typeface="PT Sans Narrow"/>
                          <a:sym typeface="PT Sans Narrow"/>
                        </a:rPr>
                        <a:t>Dizilerin elemanları da bir dizi tutabilir. Bu dizileri ifade etmek için dizilerin dizisi ya da dizilerden oluşan diziler ifadesi kullanılır. </a:t>
                      </a:r>
                      <a:endParaRPr sz="1900">
                        <a:latin typeface="PT Sans Narrow"/>
                        <a:ea typeface="PT Sans Narrow"/>
                        <a:cs typeface="PT Sans Narrow"/>
                        <a:sym typeface="PT Sans Narrow"/>
                      </a:endParaRPr>
                    </a:p>
                    <a:p>
                      <a:pPr indent="0" lvl="0" marL="0" rtl="0" algn="just">
                        <a:spcBef>
                          <a:spcPts val="0"/>
                        </a:spcBef>
                        <a:spcAft>
                          <a:spcPts val="0"/>
                        </a:spcAft>
                        <a:buNone/>
                      </a:pPr>
                      <a:r>
                        <a:t/>
                      </a:r>
                      <a:endParaRPr sz="1900">
                        <a:latin typeface="PT Sans Narrow"/>
                        <a:ea typeface="PT Sans Narrow"/>
                        <a:cs typeface="PT Sans Narrow"/>
                        <a:sym typeface="PT Sans Narrow"/>
                      </a:endParaRPr>
                    </a:p>
                    <a:p>
                      <a:pPr indent="0" lvl="0" marL="0" rtl="0" algn="just">
                        <a:spcBef>
                          <a:spcPts val="0"/>
                        </a:spcBef>
                        <a:spcAft>
                          <a:spcPts val="0"/>
                        </a:spcAft>
                        <a:buNone/>
                      </a:pPr>
                      <a:r>
                        <a:rPr lang="en-US" sz="1900">
                          <a:latin typeface="PT Sans Narrow"/>
                          <a:ea typeface="PT Sans Narrow"/>
                          <a:cs typeface="PT Sans Narrow"/>
                          <a:sym typeface="PT Sans Narrow"/>
                        </a:rPr>
                        <a:t>Yanda iki boyutlu dizi örneği verilmektedir.</a:t>
                      </a:r>
                      <a:endParaRPr b="1" i="1" sz="1900">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bfac6fadd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pic>
        <p:nvPicPr>
          <p:cNvPr id="121" name="Google Shape;121;gdbfac6fadd_0_0"/>
          <p:cNvPicPr preferRelativeResize="0"/>
          <p:nvPr/>
        </p:nvPicPr>
        <p:blipFill rotWithShape="1">
          <a:blip r:embed="rId3">
            <a:alphaModFix/>
          </a:blip>
          <a:srcRect b="0" l="0" r="30381" t="24885"/>
          <a:stretch/>
        </p:blipFill>
        <p:spPr>
          <a:xfrm>
            <a:off x="4952325" y="1603050"/>
            <a:ext cx="2897825" cy="1824500"/>
          </a:xfrm>
          <a:prstGeom prst="rect">
            <a:avLst/>
          </a:prstGeom>
          <a:noFill/>
          <a:ln>
            <a:noFill/>
          </a:ln>
        </p:spPr>
      </p:pic>
      <p:cxnSp>
        <p:nvCxnSpPr>
          <p:cNvPr id="122" name="Google Shape;122;gdbfac6fadd_0_0"/>
          <p:cNvCxnSpPr/>
          <p:nvPr/>
        </p:nvCxnSpPr>
        <p:spPr>
          <a:xfrm>
            <a:off x="4627700" y="1723525"/>
            <a:ext cx="0" cy="26421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gdbfac6fadd_0_0"/>
          <p:cNvSpPr txBox="1"/>
          <p:nvPr/>
        </p:nvSpPr>
        <p:spPr>
          <a:xfrm>
            <a:off x="311700" y="1483725"/>
            <a:ext cx="3926100" cy="288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en-US" sz="1700">
                <a:solidFill>
                  <a:srgbClr val="FF0000"/>
                </a:solidFill>
                <a:latin typeface="PT Sans Narrow"/>
                <a:ea typeface="PT Sans Narrow"/>
                <a:cs typeface="PT Sans Narrow"/>
                <a:sym typeface="PT Sans Narrow"/>
              </a:rPr>
              <a:t>ANKET SORUSU: </a:t>
            </a:r>
            <a:endParaRPr b="1" i="1" sz="1700">
              <a:solidFill>
                <a:srgbClr val="FF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en-US" sz="1700">
                <a:solidFill>
                  <a:schemeClr val="dk2"/>
                </a:solidFill>
                <a:latin typeface="PT Sans Narrow"/>
                <a:ea typeface="PT Sans Narrow"/>
                <a:cs typeface="PT Sans Narrow"/>
                <a:sym typeface="PT Sans Narrow"/>
              </a:rPr>
              <a:t>Örnekteki diziden  son sütunu çıkarsaydık dizinin eleman sayısı kaç olurdu? </a:t>
            </a:r>
            <a:endParaRPr b="1" sz="1700">
              <a:solidFill>
                <a:schemeClr val="dk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1700">
              <a:solidFill>
                <a:schemeClr val="dk2"/>
              </a:solidFill>
              <a:latin typeface="PT Sans Narrow"/>
              <a:ea typeface="PT Sans Narrow"/>
              <a:cs typeface="PT Sans Narrow"/>
              <a:sym typeface="PT Sans Narrow"/>
            </a:endParaRPr>
          </a:p>
          <a:p>
            <a:pPr indent="-336550" lvl="0" marL="457200" rtl="0" algn="just">
              <a:lnSpc>
                <a:spcPct val="115000"/>
              </a:lnSpc>
              <a:spcBef>
                <a:spcPts val="0"/>
              </a:spcBef>
              <a:spcAft>
                <a:spcPts val="0"/>
              </a:spcAft>
              <a:buClr>
                <a:schemeClr val="dk2"/>
              </a:buClr>
              <a:buSzPts val="1700"/>
              <a:buFont typeface="PT Sans Narrow"/>
              <a:buAutoNum type="alphaUcPeriod"/>
            </a:pPr>
            <a:r>
              <a:rPr b="1" lang="en-US" sz="1700">
                <a:solidFill>
                  <a:schemeClr val="dk2"/>
                </a:solidFill>
                <a:latin typeface="PT Sans Narrow"/>
                <a:ea typeface="PT Sans Narrow"/>
                <a:cs typeface="PT Sans Narrow"/>
                <a:sym typeface="PT Sans Narrow"/>
              </a:rPr>
              <a:t>5</a:t>
            </a:r>
            <a:endParaRPr b="1" sz="1700">
              <a:solidFill>
                <a:schemeClr val="dk2"/>
              </a:solidFill>
              <a:latin typeface="PT Sans Narrow"/>
              <a:ea typeface="PT Sans Narrow"/>
              <a:cs typeface="PT Sans Narrow"/>
              <a:sym typeface="PT Sans Narrow"/>
            </a:endParaRPr>
          </a:p>
          <a:p>
            <a:pPr indent="-336550" lvl="0" marL="457200" rtl="0" algn="just">
              <a:lnSpc>
                <a:spcPct val="115000"/>
              </a:lnSpc>
              <a:spcBef>
                <a:spcPts val="0"/>
              </a:spcBef>
              <a:spcAft>
                <a:spcPts val="0"/>
              </a:spcAft>
              <a:buClr>
                <a:schemeClr val="dk2"/>
              </a:buClr>
              <a:buSzPts val="1700"/>
              <a:buFont typeface="PT Sans Narrow"/>
              <a:buAutoNum type="alphaUcPeriod"/>
            </a:pPr>
            <a:r>
              <a:rPr b="1" lang="en-US" sz="1700">
                <a:solidFill>
                  <a:schemeClr val="dk2"/>
                </a:solidFill>
                <a:latin typeface="PT Sans Narrow"/>
                <a:ea typeface="PT Sans Narrow"/>
                <a:cs typeface="PT Sans Narrow"/>
                <a:sym typeface="PT Sans Narrow"/>
              </a:rPr>
              <a:t>4</a:t>
            </a:r>
            <a:endParaRPr b="1" sz="1700">
              <a:solidFill>
                <a:schemeClr val="dk2"/>
              </a:solidFill>
              <a:latin typeface="PT Sans Narrow"/>
              <a:ea typeface="PT Sans Narrow"/>
              <a:cs typeface="PT Sans Narrow"/>
              <a:sym typeface="PT Sans Narrow"/>
            </a:endParaRPr>
          </a:p>
          <a:p>
            <a:pPr indent="-336550" lvl="0" marL="457200" rtl="0" algn="just">
              <a:lnSpc>
                <a:spcPct val="115000"/>
              </a:lnSpc>
              <a:spcBef>
                <a:spcPts val="0"/>
              </a:spcBef>
              <a:spcAft>
                <a:spcPts val="0"/>
              </a:spcAft>
              <a:buClr>
                <a:schemeClr val="dk2"/>
              </a:buClr>
              <a:buSzPts val="1700"/>
              <a:buFont typeface="PT Sans Narrow"/>
              <a:buAutoNum type="alphaUcPeriod"/>
            </a:pPr>
            <a:r>
              <a:rPr b="1" lang="en-US" sz="1700">
                <a:solidFill>
                  <a:schemeClr val="dk2"/>
                </a:solidFill>
                <a:latin typeface="PT Sans Narrow"/>
                <a:ea typeface="PT Sans Narrow"/>
                <a:cs typeface="PT Sans Narrow"/>
                <a:sym typeface="PT Sans Narrow"/>
              </a:rPr>
              <a:t>6</a:t>
            </a:r>
            <a:endParaRPr b="1" sz="1700">
              <a:solidFill>
                <a:schemeClr val="dk2"/>
              </a:solidFill>
              <a:latin typeface="PT Sans Narrow"/>
              <a:ea typeface="PT Sans Narrow"/>
              <a:cs typeface="PT Sans Narrow"/>
              <a:sym typeface="PT Sans Narrow"/>
            </a:endParaRPr>
          </a:p>
          <a:p>
            <a:pPr indent="-336550" lvl="0" marL="457200" rtl="0" algn="just">
              <a:lnSpc>
                <a:spcPct val="115000"/>
              </a:lnSpc>
              <a:spcBef>
                <a:spcPts val="0"/>
              </a:spcBef>
              <a:spcAft>
                <a:spcPts val="0"/>
              </a:spcAft>
              <a:buClr>
                <a:schemeClr val="dk2"/>
              </a:buClr>
              <a:buSzPts val="1700"/>
              <a:buFont typeface="PT Sans Narrow"/>
              <a:buAutoNum type="alphaUcPeriod"/>
            </a:pPr>
            <a:r>
              <a:rPr b="1" lang="en-US" sz="1700">
                <a:solidFill>
                  <a:schemeClr val="dk2"/>
                </a:solidFill>
                <a:latin typeface="PT Sans Narrow"/>
                <a:ea typeface="PT Sans Narrow"/>
                <a:cs typeface="PT Sans Narrow"/>
                <a:sym typeface="PT Sans Narrow"/>
              </a:rPr>
              <a:t>8</a:t>
            </a:r>
            <a:endParaRPr sz="17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9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bfac6fadd_0_1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Tanıyalım!</a:t>
            </a:r>
            <a:endParaRPr/>
          </a:p>
        </p:txBody>
      </p:sp>
      <p:pic>
        <p:nvPicPr>
          <p:cNvPr id="129" name="Google Shape;129;gdbfac6fadd_0_10"/>
          <p:cNvPicPr preferRelativeResize="0"/>
          <p:nvPr/>
        </p:nvPicPr>
        <p:blipFill>
          <a:blip r:embed="rId3">
            <a:alphaModFix/>
          </a:blip>
          <a:stretch>
            <a:fillRect/>
          </a:stretch>
        </p:blipFill>
        <p:spPr>
          <a:xfrm>
            <a:off x="4952325" y="1455875"/>
            <a:ext cx="4162425" cy="2428875"/>
          </a:xfrm>
          <a:prstGeom prst="rect">
            <a:avLst/>
          </a:prstGeom>
          <a:noFill/>
          <a:ln>
            <a:noFill/>
          </a:ln>
        </p:spPr>
      </p:pic>
      <p:cxnSp>
        <p:nvCxnSpPr>
          <p:cNvPr id="130" name="Google Shape;130;gdbfac6fadd_0_10"/>
          <p:cNvCxnSpPr/>
          <p:nvPr/>
        </p:nvCxnSpPr>
        <p:spPr>
          <a:xfrm>
            <a:off x="4627700" y="1723525"/>
            <a:ext cx="0" cy="26421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gdbfac6fadd_0_10"/>
          <p:cNvSpPr txBox="1"/>
          <p:nvPr/>
        </p:nvSpPr>
        <p:spPr>
          <a:xfrm>
            <a:off x="311700" y="1940925"/>
            <a:ext cx="3926100" cy="195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en-US" sz="1700">
                <a:solidFill>
                  <a:srgbClr val="FF0000"/>
                </a:solidFill>
                <a:latin typeface="PT Sans Narrow"/>
                <a:ea typeface="PT Sans Narrow"/>
                <a:cs typeface="PT Sans Narrow"/>
                <a:sym typeface="PT Sans Narrow"/>
              </a:rPr>
              <a:t>UYARI</a:t>
            </a:r>
            <a:r>
              <a:rPr lang="en-US" sz="1600">
                <a:latin typeface="PT Sans Narrow"/>
                <a:ea typeface="PT Sans Narrow"/>
                <a:cs typeface="PT Sans Narrow"/>
                <a:sym typeface="PT Sans Narrow"/>
              </a:rPr>
              <a:t> </a:t>
            </a:r>
            <a:r>
              <a:rPr lang="en-US" sz="1700">
                <a:latin typeface="PT Sans Narrow"/>
                <a:ea typeface="PT Sans Narrow"/>
                <a:cs typeface="PT Sans Narrow"/>
                <a:sym typeface="PT Sans Narrow"/>
              </a:rPr>
              <a:t>Ayrıca</a:t>
            </a:r>
            <a:r>
              <a:rPr lang="en-US" sz="1600">
                <a:latin typeface="PT Sans Narrow"/>
                <a:ea typeface="PT Sans Narrow"/>
                <a:cs typeface="PT Sans Narrow"/>
                <a:sym typeface="PT Sans Narrow"/>
              </a:rPr>
              <a:t> </a:t>
            </a:r>
            <a:r>
              <a:rPr lang="en-US" sz="1700">
                <a:latin typeface="PT Sans Narrow"/>
                <a:ea typeface="PT Sans Narrow"/>
                <a:cs typeface="PT Sans Narrow"/>
                <a:sym typeface="PT Sans Narrow"/>
              </a:rPr>
              <a:t>çok boyutlu bir dizide saklanabilecek toplam eleman sayısı, tüm boyutların çarpımı ile hesaplanabilir. </a:t>
            </a:r>
            <a:endParaRPr sz="17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sz="1700">
                <a:latin typeface="PT Sans Narrow"/>
                <a:ea typeface="PT Sans Narrow"/>
                <a:cs typeface="PT Sans Narrow"/>
                <a:sym typeface="PT Sans Narrow"/>
              </a:rPr>
              <a:t>Yandaki çok boyutlu dizide 2*4, 8 elemanlı dizi anlamına gelir.</a:t>
            </a:r>
            <a:endParaRPr sz="1900">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f2c75c613_0_7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Dizileri </a:t>
            </a:r>
            <a:r>
              <a:rPr lang="en-US"/>
              <a:t>Tanıyalım!</a:t>
            </a:r>
            <a:endParaRPr/>
          </a:p>
        </p:txBody>
      </p:sp>
      <p:pic>
        <p:nvPicPr>
          <p:cNvPr id="137" name="Google Shape;137;gdf2c75c613_0_79"/>
          <p:cNvPicPr preferRelativeResize="0"/>
          <p:nvPr/>
        </p:nvPicPr>
        <p:blipFill>
          <a:blip r:embed="rId3">
            <a:alphaModFix/>
          </a:blip>
          <a:stretch>
            <a:fillRect/>
          </a:stretch>
        </p:blipFill>
        <p:spPr>
          <a:xfrm>
            <a:off x="404075" y="1424638"/>
            <a:ext cx="4041057" cy="2600050"/>
          </a:xfrm>
          <a:prstGeom prst="rect">
            <a:avLst/>
          </a:prstGeom>
          <a:noFill/>
          <a:ln>
            <a:noFill/>
          </a:ln>
        </p:spPr>
      </p:pic>
      <p:sp>
        <p:nvSpPr>
          <p:cNvPr id="138" name="Google Shape;138;gdf2c75c613_0_79"/>
          <p:cNvSpPr txBox="1"/>
          <p:nvPr/>
        </p:nvSpPr>
        <p:spPr>
          <a:xfrm>
            <a:off x="4940075" y="2011450"/>
            <a:ext cx="3275700" cy="297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solidFill>
                  <a:srgbClr val="222222"/>
                </a:solidFill>
                <a:latin typeface="PT Sans Narrow"/>
                <a:ea typeface="PT Sans Narrow"/>
                <a:cs typeface="PT Sans Narrow"/>
                <a:sym typeface="PT Sans Narrow"/>
              </a:rPr>
              <a:t>Yandaki dizide (1,3) indisli dizi elemanını değiştirsem, dizi bozulur. Sizce neden?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i="1" lang="en-US" sz="2000">
                <a:solidFill>
                  <a:srgbClr val="222222"/>
                </a:solidFill>
                <a:latin typeface="PT Sans Narrow"/>
                <a:ea typeface="PT Sans Narrow"/>
                <a:cs typeface="PT Sans Narrow"/>
                <a:sym typeface="PT Sans Narrow"/>
              </a:rPr>
              <a:t>Ta</a:t>
            </a:r>
            <a:r>
              <a:rPr i="1" lang="en-US" sz="2000">
                <a:solidFill>
                  <a:srgbClr val="222222"/>
                </a:solidFill>
                <a:latin typeface="PT Sans Narrow"/>
                <a:ea typeface="PT Sans Narrow"/>
                <a:cs typeface="PT Sans Narrow"/>
                <a:sym typeface="PT Sans Narrow"/>
              </a:rPr>
              <a:t>hminlerinizi bana sohbetten yazın :) </a:t>
            </a:r>
            <a:endParaRPr i="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20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solidFill>
                <a:srgbClr val="222222"/>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