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5A3CF5-41FF-4B57-AA54-6A163E5F86F2}">
  <a:tblStyle styleId="{CA5A3CF5-41FF-4B57-AA54-6A163E5F86F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2F35C8-B9B3-4BB5-BB85-9192DC598A3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A0F7E5-9819-452C-81E4-1130444F3B2F}" styleName="Table_2">
    <a:wholeTbl>
      <a:tcTxStyle>
        <a:font>
          <a:latin typeface="Arial"/>
          <a:ea typeface="Arial"/>
          <a:cs typeface="Arial"/>
        </a:font>
        <a:srgbClr val="000000"/>
      </a:tcTxStyle>
      <a:tcStyle>
        <a:tcBdr>
          <a:left>
            <a:ln cap="flat" cmpd="sng" w="6350">
              <a:solidFill>
                <a:srgbClr val="548DD4"/>
              </a:solidFill>
              <a:prstDash val="solid"/>
              <a:round/>
              <a:headEnd len="sm" w="sm" type="none"/>
              <a:tailEnd len="sm" w="sm" type="none"/>
            </a:ln>
          </a:left>
          <a:right>
            <a:ln cap="flat" cmpd="sng" w="6350">
              <a:solidFill>
                <a:srgbClr val="548DD4"/>
              </a:solidFill>
              <a:prstDash val="solid"/>
              <a:round/>
              <a:headEnd len="sm" w="sm" type="none"/>
              <a:tailEnd len="sm" w="sm" type="none"/>
            </a:ln>
          </a:right>
          <a:top>
            <a:ln cap="flat" cmpd="sng" w="6350">
              <a:solidFill>
                <a:srgbClr val="548DD4"/>
              </a:solidFill>
              <a:prstDash val="solid"/>
              <a:round/>
              <a:headEnd len="sm" w="sm" type="none"/>
              <a:tailEnd len="sm" w="sm" type="none"/>
            </a:ln>
          </a:top>
          <a:bottom>
            <a:ln cap="flat" cmpd="sng" w="6350">
              <a:solidFill>
                <a:srgbClr val="548DD4"/>
              </a:solidFill>
              <a:prstDash val="solid"/>
              <a:round/>
              <a:headEnd len="sm" w="sm" type="none"/>
              <a:tailEnd len="sm" w="sm" type="none"/>
            </a:ln>
          </a:bottom>
          <a:insideH>
            <a:ln cap="flat" cmpd="sng" w="6350">
              <a:solidFill>
                <a:srgbClr val="548DD4"/>
              </a:solidFill>
              <a:prstDash val="solid"/>
              <a:round/>
              <a:headEnd len="sm" w="sm" type="none"/>
              <a:tailEnd len="sm" w="sm" type="none"/>
            </a:ln>
          </a:insideH>
          <a:insideV>
            <a:ln cap="flat" cmpd="sng" w="6350">
              <a:solidFill>
                <a:srgbClr val="548DD4"/>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DAF6D75-04CD-401E-8AEC-03BF03E9F006}" styleName="Table_3">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fe07797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fe0779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3fe07797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3fe07797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15c9139e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15c9139e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15c9139e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15c9139e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3fe07797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3fe07797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3fe077b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3fe077b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3fe07797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3fe07797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tr" sz="1700">
                <a:solidFill>
                  <a:srgbClr val="EF6C00"/>
                </a:solidFill>
                <a:latin typeface="PT Sans Narrow"/>
                <a:ea typeface="PT Sans Narrow"/>
                <a:cs typeface="PT Sans Narrow"/>
                <a:sym typeface="PT Sans Narrow"/>
              </a:rPr>
              <a:t>Grup </a:t>
            </a:r>
            <a:r>
              <a:rPr b="1" lang="tr" sz="1700">
                <a:solidFill>
                  <a:srgbClr val="EF6C00"/>
                </a:solidFill>
                <a:latin typeface="PT Sans Narrow"/>
                <a:ea typeface="PT Sans Narrow"/>
                <a:cs typeface="PT Sans Narrow"/>
                <a:sym typeface="PT Sans Narrow"/>
              </a:rPr>
              <a:t>Görevleri</a:t>
            </a:r>
            <a:r>
              <a:rPr b="1" lang="tr" sz="1700">
                <a:solidFill>
                  <a:schemeClr val="dk1"/>
                </a:solidFill>
                <a:latin typeface="PT Sans Narrow"/>
                <a:ea typeface="PT Sans Narrow"/>
                <a:cs typeface="PT Sans Narrow"/>
                <a:sym typeface="PT Sans Narrow"/>
              </a:rPr>
              <a:t>: </a:t>
            </a:r>
            <a:r>
              <a:rPr lang="tr" sz="1700">
                <a:solidFill>
                  <a:schemeClr val="dk1"/>
                </a:solidFill>
                <a:latin typeface="PT Sans Narrow"/>
                <a:ea typeface="PT Sans Narrow"/>
                <a:cs typeface="PT Sans Narrow"/>
                <a:sym typeface="PT Sans Narrow"/>
              </a:rPr>
              <a:t>Örnek olayda verilen aritmetik, mantıksal ve karşılaştırmalı işleçleri bulup, yenisi ile değiştirin. Önceki sonuçlar ile yeni sonuçları karşılaştırıp, tartışın. Süre içinde en çok yeni koşul ifadesi yazan grup birinci gelir.   </a:t>
            </a:r>
            <a:endParaRPr sz="1700">
              <a:solidFill>
                <a:schemeClr val="dk1"/>
              </a:solidFill>
              <a:highlight>
                <a:schemeClr val="lt1"/>
              </a:highlight>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3fe07797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3fe07797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3fe07797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3fe07797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3fe07797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3fe07797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3fe07797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3fe07797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fe07797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fe07797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tr" sz="1200">
                <a:solidFill>
                  <a:schemeClr val="dk1"/>
                </a:solidFill>
                <a:latin typeface="Times New Roman"/>
                <a:ea typeface="Times New Roman"/>
                <a:cs typeface="Times New Roman"/>
                <a:sym typeface="Times New Roman"/>
              </a:rPr>
              <a:t>Hazırlık: </a:t>
            </a:r>
            <a:r>
              <a:rPr lang="tr" sz="1200">
                <a:solidFill>
                  <a:schemeClr val="dk1"/>
                </a:solidFill>
                <a:latin typeface="Times New Roman"/>
                <a:ea typeface="Times New Roman"/>
                <a:cs typeface="Times New Roman"/>
                <a:sym typeface="Times New Roman"/>
              </a:rPr>
              <a:t>Eğitmen derse girmeden önce duvar temalı bir dijital panoyu padlet ortamında oluşturur. Linki ders sırasında öğrencilere paylaşılan notlar kısmından iletecektir. Eğitmen sohbet ortamını da kullanabilir.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3fe07797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3fe07797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15c9139e_1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15c9139e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15c9139e_1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d215c9139e_1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215c9139e_1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d215c9139e_1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215c9139e_1_4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d215c9139e_1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215c9139e_1_4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d215c9139e_1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215c9139e_1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215c9139e_1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215c9139e_1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215c9139e_1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215c9139e_1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d215c9139e_1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215c9139e_1_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d215c9139e_1_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3fe07797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3fe07797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215c9139e_1_4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d215c9139e_1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215c9139e_1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d215c9139e_1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Öğrencilere padlet linki verilir ve padlet ortamındaki görevleri yapmaları istenir.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dcd2c9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dcd2c9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dcd2c96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dcd2c9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dcd2c96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dcd2c9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3fe07797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3fe07797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tr" sz="1200">
                <a:solidFill>
                  <a:schemeClr val="dk1"/>
                </a:solidFill>
                <a:latin typeface="Times New Roman"/>
                <a:ea typeface="Times New Roman"/>
                <a:cs typeface="Times New Roman"/>
                <a:sym typeface="Times New Roman"/>
              </a:rPr>
              <a:t>Öğretmen sözlü olarak her soruyu şu şekilde sorabilir: “Sizlere söyleyeceğim ifadeyi lütfen dikkatlice dinleyin. İlk kelimemiz </a:t>
            </a:r>
            <a:r>
              <a:rPr b="1" i="1" lang="tr" sz="1200">
                <a:solidFill>
                  <a:schemeClr val="dk1"/>
                </a:solidFill>
                <a:latin typeface="Times New Roman"/>
                <a:ea typeface="Times New Roman"/>
                <a:cs typeface="Times New Roman"/>
                <a:sym typeface="Times New Roman"/>
              </a:rPr>
              <a:t>Girdi:</a:t>
            </a:r>
            <a:r>
              <a:rPr i="1" lang="tr" sz="1200">
                <a:solidFill>
                  <a:schemeClr val="dk1"/>
                </a:solidFill>
                <a:latin typeface="Times New Roman"/>
                <a:ea typeface="Times New Roman"/>
                <a:cs typeface="Times New Roman"/>
                <a:sym typeface="Times New Roman"/>
              </a:rPr>
              <a:t> </a:t>
            </a:r>
            <a:r>
              <a:rPr b="1" i="1" lang="tr" sz="1200">
                <a:solidFill>
                  <a:schemeClr val="dk1"/>
                </a:solidFill>
                <a:latin typeface="Times New Roman"/>
                <a:ea typeface="Times New Roman"/>
                <a:cs typeface="Times New Roman"/>
                <a:sym typeface="Times New Roman"/>
              </a:rPr>
              <a:t>Bilgisayarlar Girdi ile beslenir.</a:t>
            </a:r>
            <a:r>
              <a:rPr i="1" lang="tr" sz="1200">
                <a:solidFill>
                  <a:schemeClr val="dk1"/>
                </a:solidFill>
                <a:latin typeface="Times New Roman"/>
                <a:ea typeface="Times New Roman"/>
                <a:cs typeface="Times New Roman"/>
                <a:sym typeface="Times New Roman"/>
              </a:rPr>
              <a:t> Bilgisayarın çalışmasına yönelik verdiğim bu ifadeyi ekranda gördüğünüz insan organlarından hangisi ile eşleştirebilirsiniz? Ankete cevaplayınız.”</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 sz="1200">
                <a:solidFill>
                  <a:schemeClr val="dk1"/>
                </a:solidFill>
                <a:latin typeface="Times New Roman"/>
                <a:ea typeface="Times New Roman"/>
                <a:cs typeface="Times New Roman"/>
                <a:sym typeface="Times New Roman"/>
              </a:rPr>
              <a:t>Anket Soruları: </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latin typeface="Times New Roman"/>
                <a:ea typeface="Times New Roman"/>
                <a:cs typeface="Times New Roman"/>
                <a:sym typeface="Times New Roman"/>
              </a:rPr>
              <a:t>Girdi</a:t>
            </a:r>
            <a:r>
              <a:rPr b="1" i="1" lang="tr" sz="1200">
                <a:solidFill>
                  <a:schemeClr val="dk1"/>
                </a:solidFill>
                <a:latin typeface="Times New Roman"/>
                <a:ea typeface="Times New Roman"/>
                <a:cs typeface="Times New Roman"/>
                <a:sym typeface="Times New Roman"/>
              </a:rPr>
              <a:t>: Bilgisayarlar Girdi ile beslenir.</a:t>
            </a:r>
            <a:endParaRPr b="1" i="1"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Kontrol Birimi: </a:t>
            </a:r>
            <a:r>
              <a:rPr i="1" lang="tr" sz="1200">
                <a:solidFill>
                  <a:schemeClr val="dk1"/>
                </a:solidFill>
                <a:highlight>
                  <a:srgbClr val="FFFFFF"/>
                </a:highlight>
                <a:latin typeface="Times New Roman"/>
                <a:ea typeface="Times New Roman"/>
                <a:cs typeface="Times New Roman"/>
                <a:sym typeface="Times New Roman"/>
              </a:rPr>
              <a:t>(İşlemci kontrol birimi tarafından yönlendirilir)</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Aritmetik Birimi </a:t>
            </a:r>
            <a:r>
              <a:rPr i="1" lang="tr" sz="1200">
                <a:solidFill>
                  <a:schemeClr val="dk1"/>
                </a:solidFill>
                <a:highlight>
                  <a:srgbClr val="FFFFFF"/>
                </a:highlight>
                <a:latin typeface="Times New Roman"/>
                <a:ea typeface="Times New Roman"/>
                <a:cs typeface="Times New Roman"/>
                <a:sym typeface="Times New Roman"/>
              </a:rPr>
              <a:t>(Bilgisayardaki işlevleri gerçekleştiren merkezi birimdir )</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Bellek (</a:t>
            </a:r>
            <a:r>
              <a:rPr i="1" lang="tr" sz="1200">
                <a:solidFill>
                  <a:schemeClr val="dk1"/>
                </a:solidFill>
                <a:highlight>
                  <a:srgbClr val="FFFFFF"/>
                </a:highlight>
                <a:latin typeface="Times New Roman"/>
                <a:ea typeface="Times New Roman"/>
                <a:cs typeface="Times New Roman"/>
                <a:sym typeface="Times New Roman"/>
              </a:rPr>
              <a:t>Bilgisayarın belleği tüm verileri kalıcı olarak kaydeder)</a:t>
            </a:r>
            <a:endParaRPr i="1"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b="1" lang="tr" sz="1200">
                <a:solidFill>
                  <a:schemeClr val="dk1"/>
                </a:solidFill>
                <a:highlight>
                  <a:srgbClr val="FFFFFF"/>
                </a:highlight>
                <a:latin typeface="Times New Roman"/>
                <a:ea typeface="Times New Roman"/>
                <a:cs typeface="Times New Roman"/>
                <a:sym typeface="Times New Roman"/>
              </a:rPr>
              <a:t>Çıktı</a:t>
            </a:r>
            <a:r>
              <a:rPr i="1" lang="tr" sz="1200">
                <a:solidFill>
                  <a:schemeClr val="dk1"/>
                </a:solidFill>
                <a:highlight>
                  <a:srgbClr val="FFFFFF"/>
                </a:highlight>
                <a:latin typeface="Times New Roman"/>
                <a:ea typeface="Times New Roman"/>
                <a:cs typeface="Times New Roman"/>
                <a:sym typeface="Times New Roman"/>
              </a:rPr>
              <a:t>(Bilgisayar sonuçları çıktı ile üretir)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3fe07797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3fe07797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3fe07797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3fe07797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tr" sz="1200">
                <a:solidFill>
                  <a:schemeClr val="dk1"/>
                </a:solidFill>
                <a:latin typeface="Times New Roman"/>
                <a:ea typeface="Times New Roman"/>
                <a:cs typeface="Times New Roman"/>
                <a:sym typeface="Times New Roman"/>
              </a:rPr>
              <a:t>Hazırlık:</a:t>
            </a:r>
            <a:r>
              <a:rPr lang="tr" sz="1200">
                <a:solidFill>
                  <a:schemeClr val="dk1"/>
                </a:solidFill>
                <a:latin typeface="Times New Roman"/>
                <a:ea typeface="Times New Roman"/>
                <a:cs typeface="Times New Roman"/>
                <a:sym typeface="Times New Roman"/>
              </a:rPr>
              <a:t> Eğitmen derse girmeden önce grup çalışması için raf temalı bir dijital panoyu padlet ortamında oluşturur. Linki ders sırasında öğrencilere paylaşılan notlar kısmından iletecektir. Eğitmen bunun için sohbet ortamını da kullanabilir. </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304425" y="507100"/>
            <a:ext cx="6561300" cy="32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tr" sz="3559"/>
              <a:t>DENE-YAP TÜRKİYE</a:t>
            </a:r>
            <a:endParaRPr sz="3559"/>
          </a:p>
          <a:p>
            <a:pPr indent="0" lvl="0" marL="0" rtl="0" algn="ctr">
              <a:spcBef>
                <a:spcPts val="0"/>
              </a:spcBef>
              <a:spcAft>
                <a:spcPts val="0"/>
              </a:spcAft>
              <a:buSzPts val="990"/>
              <a:buNone/>
            </a:pPr>
            <a:r>
              <a:t/>
            </a:r>
            <a:endParaRPr sz="3559"/>
          </a:p>
          <a:p>
            <a:pPr indent="0" lvl="0" marL="0" rtl="0" algn="ctr">
              <a:spcBef>
                <a:spcPts val="0"/>
              </a:spcBef>
              <a:spcAft>
                <a:spcPts val="0"/>
              </a:spcAft>
              <a:buSzPts val="990"/>
              <a:buNone/>
            </a:pPr>
            <a:r>
              <a:rPr lang="tr" sz="3559"/>
              <a:t>Yazılım Teknolojileri Dersi </a:t>
            </a:r>
            <a:endParaRPr sz="3559"/>
          </a:p>
          <a:p>
            <a:pPr indent="0" lvl="0" marL="0" rtl="0" algn="ctr">
              <a:spcBef>
                <a:spcPts val="0"/>
              </a:spcBef>
              <a:spcAft>
                <a:spcPts val="0"/>
              </a:spcAft>
              <a:buSzPts val="990"/>
              <a:buNone/>
            </a:pPr>
            <a:r>
              <a:rPr lang="tr" sz="3559"/>
              <a:t>Hafta 1: Programlamaya Giriş</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Bilgisayar Verileri Nasıl Saklar?</a:t>
            </a:r>
            <a:endParaRPr/>
          </a:p>
        </p:txBody>
      </p:sp>
      <p:sp>
        <p:nvSpPr>
          <p:cNvPr id="119" name="Google Shape;119;p22"/>
          <p:cNvSpPr txBox="1"/>
          <p:nvPr>
            <p:ph idx="1" type="body"/>
          </p:nvPr>
        </p:nvSpPr>
        <p:spPr>
          <a:xfrm>
            <a:off x="819150" y="1581425"/>
            <a:ext cx="7505700" cy="2692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656100" y="1371979"/>
            <a:ext cx="7505700" cy="1857723"/>
          </a:xfrm>
          <a:prstGeom prst="rect">
            <a:avLst/>
          </a:prstGeom>
          <a:noFill/>
          <a:ln>
            <a:noFill/>
          </a:ln>
        </p:spPr>
      </p:pic>
      <p:graphicFrame>
        <p:nvGraphicFramePr>
          <p:cNvPr id="121" name="Google Shape;121;p22"/>
          <p:cNvGraphicFramePr/>
          <p:nvPr/>
        </p:nvGraphicFramePr>
        <p:xfrm>
          <a:off x="2997800" y="3966250"/>
          <a:ext cx="3000000" cy="3000000"/>
        </p:xfrm>
        <a:graphic>
          <a:graphicData uri="http://schemas.openxmlformats.org/drawingml/2006/table">
            <a:tbl>
              <a:tblPr>
                <a:noFill/>
                <a:tableStyleId>{CA5A3CF5-41FF-4B57-AA54-6A163E5F86F2}</a:tableStyleId>
              </a:tblPr>
              <a:tblGrid>
                <a:gridCol w="363100"/>
                <a:gridCol w="363850"/>
                <a:gridCol w="363850"/>
                <a:gridCol w="363850"/>
                <a:gridCol w="363850"/>
                <a:gridCol w="363850"/>
                <a:gridCol w="363850"/>
                <a:gridCol w="363850"/>
              </a:tblGrid>
              <a:tr h="421100">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0</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1</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1</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0</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0</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1</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1</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rtl="0" algn="ctr">
                        <a:spcBef>
                          <a:spcPts val="0"/>
                        </a:spcBef>
                        <a:spcAft>
                          <a:spcPts val="0"/>
                        </a:spcAft>
                        <a:buNone/>
                      </a:pPr>
                      <a:r>
                        <a:rPr lang="tr" sz="1700">
                          <a:highlight>
                            <a:srgbClr val="FFFFFF"/>
                          </a:highlight>
                          <a:latin typeface="PT Sans Narrow"/>
                          <a:ea typeface="PT Sans Narrow"/>
                          <a:cs typeface="PT Sans Narrow"/>
                          <a:sym typeface="PT Sans Narrow"/>
                        </a:rPr>
                        <a:t>0</a:t>
                      </a:r>
                      <a:endParaRPr sz="1700">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
        <p:nvSpPr>
          <p:cNvPr id="122" name="Google Shape;122;p22"/>
          <p:cNvSpPr txBox="1"/>
          <p:nvPr/>
        </p:nvSpPr>
        <p:spPr>
          <a:xfrm>
            <a:off x="3724825" y="4348275"/>
            <a:ext cx="7294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latin typeface="PT Sans Narrow"/>
                <a:ea typeface="PT Sans Narrow"/>
                <a:cs typeface="PT Sans Narrow"/>
                <a:sym typeface="PT Sans Narrow"/>
              </a:rPr>
              <a:t>8 bit 1 byte</a:t>
            </a:r>
            <a:endParaRPr sz="1900">
              <a:latin typeface="PT Sans Narrow"/>
              <a:ea typeface="PT Sans Narrow"/>
              <a:cs typeface="PT Sans Narrow"/>
              <a:sym typeface="PT Sans Narrow"/>
            </a:endParaRPr>
          </a:p>
        </p:txBody>
      </p:sp>
      <p:cxnSp>
        <p:nvCxnSpPr>
          <p:cNvPr id="123" name="Google Shape;123;p22"/>
          <p:cNvCxnSpPr/>
          <p:nvPr/>
        </p:nvCxnSpPr>
        <p:spPr>
          <a:xfrm>
            <a:off x="755675" y="3562400"/>
            <a:ext cx="7738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819150" y="1581425"/>
            <a:ext cx="7505700" cy="2692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graphicFrame>
        <p:nvGraphicFramePr>
          <p:cNvPr id="129" name="Google Shape;129;p23"/>
          <p:cNvGraphicFramePr/>
          <p:nvPr/>
        </p:nvGraphicFramePr>
        <p:xfrm>
          <a:off x="995563" y="454025"/>
          <a:ext cx="3000000" cy="3000000"/>
        </p:xfrm>
        <a:graphic>
          <a:graphicData uri="http://schemas.openxmlformats.org/drawingml/2006/table">
            <a:tbl>
              <a:tblPr>
                <a:noFill/>
                <a:tableStyleId>{CA5A3CF5-41FF-4B57-AA54-6A163E5F86F2}</a:tableStyleId>
              </a:tblPr>
              <a:tblGrid>
                <a:gridCol w="2274675"/>
                <a:gridCol w="2308375"/>
                <a:gridCol w="2443175"/>
              </a:tblGrid>
              <a:tr h="336575">
                <a:tc>
                  <a:txBody>
                    <a:bodyPr/>
                    <a:lstStyle/>
                    <a:p>
                      <a:pPr indent="0" lvl="0" marL="0" rtl="0" algn="ctr">
                        <a:spcBef>
                          <a:spcPts val="0"/>
                        </a:spcBef>
                        <a:spcAft>
                          <a:spcPts val="0"/>
                        </a:spcAft>
                        <a:buNone/>
                      </a:pPr>
                      <a:r>
                        <a:rPr b="1" lang="tr" sz="1900">
                          <a:highlight>
                            <a:srgbClr val="CFE2F3"/>
                          </a:highlight>
                          <a:latin typeface="PT Sans Narrow"/>
                          <a:ea typeface="PT Sans Narrow"/>
                          <a:cs typeface="PT Sans Narrow"/>
                          <a:sym typeface="PT Sans Narrow"/>
                        </a:rPr>
                        <a:t>Birim</a:t>
                      </a:r>
                      <a:endParaRPr b="1" sz="1900">
                        <a:highlight>
                          <a:srgbClr val="CFE2F3"/>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tr" sz="1900">
                          <a:highlight>
                            <a:srgbClr val="CFE2F3"/>
                          </a:highlight>
                          <a:latin typeface="PT Sans Narrow"/>
                          <a:ea typeface="PT Sans Narrow"/>
                          <a:cs typeface="PT Sans Narrow"/>
                          <a:sym typeface="PT Sans Narrow"/>
                        </a:rPr>
                        <a:t>Kısaltma</a:t>
                      </a:r>
                      <a:endParaRPr b="1" sz="1900">
                        <a:highlight>
                          <a:srgbClr val="CFE2F3"/>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tr" sz="1900">
                          <a:highlight>
                            <a:srgbClr val="CFE2F3"/>
                          </a:highlight>
                          <a:latin typeface="PT Sans Narrow"/>
                          <a:ea typeface="PT Sans Narrow"/>
                          <a:cs typeface="PT Sans Narrow"/>
                          <a:sym typeface="PT Sans Narrow"/>
                        </a:rPr>
                        <a:t>Kapasite</a:t>
                      </a:r>
                      <a:endParaRPr b="1" sz="1900">
                        <a:highlight>
                          <a:srgbClr val="CFE2F3"/>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Bit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 ya da 0 </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8 bits</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Kilobayt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KB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Megabayt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MB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kilobayt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Gigabayt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GB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megabayt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Terabayt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TB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gigabayt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Petabayt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PB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terabayt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Eksabayt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EB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petabayt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Zettabayt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ZB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eksabayt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36575">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Yottabayt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YB</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900">
                          <a:highlight>
                            <a:srgbClr val="FFFFFF"/>
                          </a:highlight>
                          <a:latin typeface="PT Sans Narrow"/>
                          <a:ea typeface="PT Sans Narrow"/>
                          <a:cs typeface="PT Sans Narrow"/>
                          <a:sym typeface="PT Sans Narrow"/>
                        </a:rPr>
                        <a:t>1024 zettabayt</a:t>
                      </a:r>
                      <a:endParaRPr sz="19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819150" y="1581425"/>
            <a:ext cx="7505700" cy="2692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graphicFrame>
        <p:nvGraphicFramePr>
          <p:cNvPr id="135" name="Google Shape;135;p24"/>
          <p:cNvGraphicFramePr/>
          <p:nvPr/>
        </p:nvGraphicFramePr>
        <p:xfrm>
          <a:off x="1342900" y="1317550"/>
          <a:ext cx="3000000" cy="3000000"/>
        </p:xfrm>
        <a:graphic>
          <a:graphicData uri="http://schemas.openxmlformats.org/drawingml/2006/table">
            <a:tbl>
              <a:tblPr bandRow="1">
                <a:noFill/>
                <a:tableStyleId>{F3A0F7E5-9819-452C-81E4-1130444F3B2F}</a:tableStyleId>
              </a:tblPr>
              <a:tblGrid>
                <a:gridCol w="5556650"/>
              </a:tblGrid>
              <a:tr h="551975">
                <a:tc>
                  <a:txBody>
                    <a:bodyPr/>
                    <a:lstStyle/>
                    <a:p>
                      <a:pPr indent="0" lvl="0" marL="0" rtl="0" algn="just">
                        <a:spcBef>
                          <a:spcPts val="0"/>
                        </a:spcBef>
                        <a:spcAft>
                          <a:spcPts val="0"/>
                        </a:spcAft>
                        <a:buNone/>
                      </a:pPr>
                      <a:r>
                        <a:rPr lang="tr" sz="1900">
                          <a:solidFill>
                            <a:srgbClr val="222222"/>
                          </a:solidFill>
                          <a:highlight>
                            <a:srgbClr val="FFFFFF"/>
                          </a:highlight>
                          <a:latin typeface="PT Sans Narrow"/>
                          <a:ea typeface="PT Sans Narrow"/>
                          <a:cs typeface="PT Sans Narrow"/>
                          <a:sym typeface="PT Sans Narrow"/>
                        </a:rPr>
                        <a:t>20 MB		= </a:t>
                      </a:r>
                      <a:r>
                        <a:rPr lang="tr" sz="1900">
                          <a:solidFill>
                            <a:srgbClr val="FF0000"/>
                          </a:solidFill>
                          <a:highlight>
                            <a:srgbClr val="FFFFFF"/>
                          </a:highlight>
                          <a:latin typeface="PT Sans Narrow"/>
                          <a:ea typeface="PT Sans Narrow"/>
                          <a:cs typeface="PT Sans Narrow"/>
                          <a:sym typeface="PT Sans Narrow"/>
                        </a:rPr>
                        <a:t>20480 </a:t>
                      </a:r>
                      <a:r>
                        <a:rPr lang="tr" sz="1900">
                          <a:solidFill>
                            <a:srgbClr val="222222"/>
                          </a:solidFill>
                          <a:highlight>
                            <a:srgbClr val="FFFFFF"/>
                          </a:highlight>
                          <a:latin typeface="PT Sans Narrow"/>
                          <a:ea typeface="PT Sans Narrow"/>
                          <a:cs typeface="PT Sans Narrow"/>
                          <a:sym typeface="PT Sans Narrow"/>
                        </a:rPr>
                        <a:t>KB</a:t>
                      </a:r>
                      <a:endParaRPr sz="1900">
                        <a:solidFill>
                          <a:srgbClr val="222222"/>
                        </a:solidFill>
                        <a:highlight>
                          <a:srgbClr val="FFFFFF"/>
                        </a:highlight>
                        <a:latin typeface="PT Sans Narrow"/>
                        <a:ea typeface="PT Sans Narrow"/>
                        <a:cs typeface="PT Sans Narrow"/>
                        <a:sym typeface="PT Sans Narrow"/>
                      </a:endParaRPr>
                    </a:p>
                  </a:txBody>
                  <a:tcPr marT="0" marB="0" marR="68575" marL="68575" anchor="ctr"/>
                </a:tc>
              </a:tr>
              <a:tr h="551975">
                <a:tc>
                  <a:txBody>
                    <a:bodyPr/>
                    <a:lstStyle/>
                    <a:p>
                      <a:pPr indent="0" lvl="0" marL="0" rtl="0" algn="just">
                        <a:spcBef>
                          <a:spcPts val="0"/>
                        </a:spcBef>
                        <a:spcAft>
                          <a:spcPts val="0"/>
                        </a:spcAft>
                        <a:buNone/>
                      </a:pPr>
                      <a:r>
                        <a:rPr lang="tr" sz="1900">
                          <a:solidFill>
                            <a:srgbClr val="222222"/>
                          </a:solidFill>
                          <a:highlight>
                            <a:srgbClr val="FFFFFF"/>
                          </a:highlight>
                          <a:latin typeface="PT Sans Narrow"/>
                          <a:ea typeface="PT Sans Narrow"/>
                          <a:cs typeface="PT Sans Narrow"/>
                          <a:sym typeface="PT Sans Narrow"/>
                        </a:rPr>
                        <a:t>8192 MB	         = </a:t>
                      </a:r>
                      <a:r>
                        <a:rPr lang="tr" sz="1900">
                          <a:solidFill>
                            <a:srgbClr val="FF0000"/>
                          </a:solidFill>
                          <a:highlight>
                            <a:srgbClr val="FFFFFF"/>
                          </a:highlight>
                          <a:latin typeface="PT Sans Narrow"/>
                          <a:ea typeface="PT Sans Narrow"/>
                          <a:cs typeface="PT Sans Narrow"/>
                          <a:sym typeface="PT Sans Narrow"/>
                        </a:rPr>
                        <a:t>8</a:t>
                      </a:r>
                      <a:r>
                        <a:rPr lang="tr" sz="1900">
                          <a:solidFill>
                            <a:srgbClr val="222222"/>
                          </a:solidFill>
                          <a:highlight>
                            <a:srgbClr val="FFFFFF"/>
                          </a:highlight>
                          <a:latin typeface="PT Sans Narrow"/>
                          <a:ea typeface="PT Sans Narrow"/>
                          <a:cs typeface="PT Sans Narrow"/>
                          <a:sym typeface="PT Sans Narrow"/>
                        </a:rPr>
                        <a:t> GB</a:t>
                      </a:r>
                      <a:endParaRPr sz="1900">
                        <a:solidFill>
                          <a:srgbClr val="222222"/>
                        </a:solidFill>
                        <a:highlight>
                          <a:srgbClr val="FFFFFF"/>
                        </a:highlight>
                        <a:latin typeface="PT Sans Narrow"/>
                        <a:ea typeface="PT Sans Narrow"/>
                        <a:cs typeface="PT Sans Narrow"/>
                        <a:sym typeface="PT Sans Narrow"/>
                      </a:endParaRPr>
                    </a:p>
                  </a:txBody>
                  <a:tcPr marT="0" marB="0" marR="68575" marL="68575" anchor="ctr"/>
                </a:tc>
              </a:tr>
              <a:tr h="551975">
                <a:tc>
                  <a:txBody>
                    <a:bodyPr/>
                    <a:lstStyle/>
                    <a:p>
                      <a:pPr indent="0" lvl="0" marL="0" rtl="0" algn="just">
                        <a:spcBef>
                          <a:spcPts val="0"/>
                        </a:spcBef>
                        <a:spcAft>
                          <a:spcPts val="0"/>
                        </a:spcAft>
                        <a:buNone/>
                      </a:pPr>
                      <a:r>
                        <a:rPr lang="tr" sz="1900">
                          <a:solidFill>
                            <a:srgbClr val="222222"/>
                          </a:solidFill>
                          <a:highlight>
                            <a:srgbClr val="FFFFFF"/>
                          </a:highlight>
                          <a:latin typeface="PT Sans Narrow"/>
                          <a:ea typeface="PT Sans Narrow"/>
                          <a:cs typeface="PT Sans Narrow"/>
                          <a:sym typeface="PT Sans Narrow"/>
                        </a:rPr>
                        <a:t>17 GB		= </a:t>
                      </a:r>
                      <a:r>
                        <a:rPr lang="tr" sz="1900">
                          <a:solidFill>
                            <a:srgbClr val="FF0000"/>
                          </a:solidFill>
                          <a:highlight>
                            <a:srgbClr val="FFFFFF"/>
                          </a:highlight>
                          <a:latin typeface="PT Sans Narrow"/>
                          <a:ea typeface="PT Sans Narrow"/>
                          <a:cs typeface="PT Sans Narrow"/>
                          <a:sym typeface="PT Sans Narrow"/>
                        </a:rPr>
                        <a:t>17408 </a:t>
                      </a:r>
                      <a:r>
                        <a:rPr lang="tr" sz="1900">
                          <a:solidFill>
                            <a:srgbClr val="222222"/>
                          </a:solidFill>
                          <a:highlight>
                            <a:srgbClr val="FFFFFF"/>
                          </a:highlight>
                          <a:latin typeface="PT Sans Narrow"/>
                          <a:ea typeface="PT Sans Narrow"/>
                          <a:cs typeface="PT Sans Narrow"/>
                          <a:sym typeface="PT Sans Narrow"/>
                        </a:rPr>
                        <a:t>MB</a:t>
                      </a:r>
                      <a:endParaRPr sz="1900">
                        <a:solidFill>
                          <a:srgbClr val="222222"/>
                        </a:solidFill>
                        <a:highlight>
                          <a:srgbClr val="FFFFFF"/>
                        </a:highlight>
                        <a:latin typeface="PT Sans Narrow"/>
                        <a:ea typeface="PT Sans Narrow"/>
                        <a:cs typeface="PT Sans Narrow"/>
                        <a:sym typeface="PT Sans Narrow"/>
                      </a:endParaRPr>
                    </a:p>
                  </a:txBody>
                  <a:tcPr marT="0" marB="0" marR="68575" marL="68575" anchor="ctr"/>
                </a:tc>
              </a:tr>
              <a:tr h="551975">
                <a:tc>
                  <a:txBody>
                    <a:bodyPr/>
                    <a:lstStyle/>
                    <a:p>
                      <a:pPr indent="0" lvl="0" marL="0" rtl="0" algn="just">
                        <a:spcBef>
                          <a:spcPts val="0"/>
                        </a:spcBef>
                        <a:spcAft>
                          <a:spcPts val="0"/>
                        </a:spcAft>
                        <a:buNone/>
                      </a:pPr>
                      <a:r>
                        <a:rPr lang="tr" sz="1900">
                          <a:solidFill>
                            <a:srgbClr val="222222"/>
                          </a:solidFill>
                          <a:highlight>
                            <a:srgbClr val="FFFFFF"/>
                          </a:highlight>
                          <a:latin typeface="PT Sans Narrow"/>
                          <a:ea typeface="PT Sans Narrow"/>
                          <a:cs typeface="PT Sans Narrow"/>
                          <a:sym typeface="PT Sans Narrow"/>
                        </a:rPr>
                        <a:t>9 MB 		= </a:t>
                      </a:r>
                      <a:r>
                        <a:rPr lang="tr" sz="1900">
                          <a:solidFill>
                            <a:srgbClr val="FF0000"/>
                          </a:solidFill>
                          <a:highlight>
                            <a:srgbClr val="FFFFFF"/>
                          </a:highlight>
                          <a:latin typeface="PT Sans Narrow"/>
                          <a:ea typeface="PT Sans Narrow"/>
                          <a:cs typeface="PT Sans Narrow"/>
                          <a:sym typeface="PT Sans Narrow"/>
                        </a:rPr>
                        <a:t>9216</a:t>
                      </a:r>
                      <a:r>
                        <a:rPr lang="tr" sz="1900">
                          <a:solidFill>
                            <a:srgbClr val="222222"/>
                          </a:solidFill>
                          <a:highlight>
                            <a:srgbClr val="FFFFFF"/>
                          </a:highlight>
                          <a:latin typeface="PT Sans Narrow"/>
                          <a:ea typeface="PT Sans Narrow"/>
                          <a:cs typeface="PT Sans Narrow"/>
                          <a:sym typeface="PT Sans Narrow"/>
                        </a:rPr>
                        <a:t> KB</a:t>
                      </a:r>
                      <a:endParaRPr sz="1900">
                        <a:solidFill>
                          <a:srgbClr val="222222"/>
                        </a:solidFill>
                        <a:highlight>
                          <a:srgbClr val="FFFFFF"/>
                        </a:highlight>
                        <a:latin typeface="PT Sans Narrow"/>
                        <a:ea typeface="PT Sans Narrow"/>
                        <a:cs typeface="PT Sans Narrow"/>
                        <a:sym typeface="PT Sans Narrow"/>
                      </a:endParaRPr>
                    </a:p>
                  </a:txBody>
                  <a:tcPr marT="0" marB="0" marR="68575" marL="68575" anchor="ctr"/>
                </a:tc>
              </a:tr>
              <a:tr h="551975">
                <a:tc>
                  <a:txBody>
                    <a:bodyPr/>
                    <a:lstStyle/>
                    <a:p>
                      <a:pPr indent="0" lvl="0" marL="0" rtl="0" algn="just">
                        <a:spcBef>
                          <a:spcPts val="0"/>
                        </a:spcBef>
                        <a:spcAft>
                          <a:spcPts val="0"/>
                        </a:spcAft>
                        <a:buNone/>
                      </a:pPr>
                      <a:r>
                        <a:rPr lang="tr" sz="1900">
                          <a:solidFill>
                            <a:srgbClr val="222222"/>
                          </a:solidFill>
                          <a:highlight>
                            <a:srgbClr val="FFFFFF"/>
                          </a:highlight>
                          <a:latin typeface="PT Sans Narrow"/>
                          <a:ea typeface="PT Sans Narrow"/>
                          <a:cs typeface="PT Sans Narrow"/>
                          <a:sym typeface="PT Sans Narrow"/>
                        </a:rPr>
                        <a:t>7168 EB 	         = </a:t>
                      </a:r>
                      <a:r>
                        <a:rPr lang="tr" sz="1900">
                          <a:solidFill>
                            <a:srgbClr val="FF0000"/>
                          </a:solidFill>
                          <a:highlight>
                            <a:srgbClr val="FFFFFF"/>
                          </a:highlight>
                          <a:latin typeface="PT Sans Narrow"/>
                          <a:ea typeface="PT Sans Narrow"/>
                          <a:cs typeface="PT Sans Narrow"/>
                          <a:sym typeface="PT Sans Narrow"/>
                        </a:rPr>
                        <a:t>7 </a:t>
                      </a:r>
                      <a:r>
                        <a:rPr lang="tr" sz="1900">
                          <a:solidFill>
                            <a:srgbClr val="222222"/>
                          </a:solidFill>
                          <a:highlight>
                            <a:srgbClr val="FFFFFF"/>
                          </a:highlight>
                          <a:latin typeface="PT Sans Narrow"/>
                          <a:ea typeface="PT Sans Narrow"/>
                          <a:cs typeface="PT Sans Narrow"/>
                          <a:sym typeface="PT Sans Narrow"/>
                        </a:rPr>
                        <a:t>ZB</a:t>
                      </a:r>
                      <a:endParaRPr sz="1900">
                        <a:solidFill>
                          <a:srgbClr val="222222"/>
                        </a:solidFill>
                        <a:highlight>
                          <a:srgbClr val="FFFFFF"/>
                        </a:highlight>
                        <a:latin typeface="PT Sans Narrow"/>
                        <a:ea typeface="PT Sans Narrow"/>
                        <a:cs typeface="PT Sans Narrow"/>
                        <a:sym typeface="PT Sans Narrow"/>
                      </a:endParaRPr>
                    </a:p>
                  </a:txBody>
                  <a:tcPr marT="0" marB="0" marR="68575" marL="68575" anchor="ctr"/>
                </a:tc>
              </a:tr>
            </a:tbl>
          </a:graphicData>
        </a:graphic>
      </p:graphicFrame>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Bilgisayar Verileri Nasıl Saklar?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2813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İşleçler </a:t>
            </a:r>
            <a:endParaRPr/>
          </a:p>
        </p:txBody>
      </p:sp>
      <p:sp>
        <p:nvSpPr>
          <p:cNvPr id="142" name="Google Shape;142;p25"/>
          <p:cNvSpPr txBox="1"/>
          <p:nvPr>
            <p:ph idx="1" type="body"/>
          </p:nvPr>
        </p:nvSpPr>
        <p:spPr>
          <a:xfrm>
            <a:off x="819150" y="1573400"/>
            <a:ext cx="7505700" cy="2448000"/>
          </a:xfrm>
          <a:prstGeom prst="rect">
            <a:avLst/>
          </a:prstGeom>
        </p:spPr>
        <p:txBody>
          <a:bodyPr anchorCtr="0" anchor="t" bIns="91425" lIns="91425" spcFirstLastPara="1" rIns="91425" wrap="square" tIns="91425">
            <a:noAutofit/>
          </a:bodyPr>
          <a:lstStyle/>
          <a:p>
            <a:pPr indent="457200" lvl="0" marL="0" rtl="0" algn="just">
              <a:lnSpc>
                <a:spcPct val="180000"/>
              </a:lnSpc>
              <a:spcBef>
                <a:spcPts val="0"/>
              </a:spcBef>
              <a:spcAft>
                <a:spcPts val="0"/>
              </a:spcAft>
              <a:buSzPts val="1018"/>
              <a:buNone/>
            </a:pPr>
            <a:r>
              <a:rPr lang="tr" sz="1700">
                <a:solidFill>
                  <a:srgbClr val="000000"/>
                </a:solidFill>
                <a:latin typeface="PT Sans Narrow"/>
                <a:ea typeface="PT Sans Narrow"/>
                <a:cs typeface="PT Sans Narrow"/>
                <a:sym typeface="PT Sans Narrow"/>
              </a:rPr>
              <a:t>Programlama dillerinde kendi başlarına kullanımlarında herhangi bir anlam ifade etmeyen fakat program akışına katkıda bulunan sembol veya sembol topluluklarına işleç denir. Buna örnek olarak toplama ya da çıkarma işleci verilebilir. + sembolü tek başına bir anlam ifade etmezken iki sayı arasında yer aldığında toplama işlemi yapılmasını sağlar.</a:t>
            </a:r>
            <a:endParaRPr sz="1700">
              <a:solidFill>
                <a:srgbClr val="000000"/>
              </a:solidFill>
              <a:latin typeface="PT Sans Narrow"/>
              <a:ea typeface="PT Sans Narrow"/>
              <a:cs typeface="PT Sans Narrow"/>
              <a:sym typeface="PT Sans Narrow"/>
            </a:endParaRPr>
          </a:p>
          <a:p>
            <a:pPr indent="457200" lvl="0" marL="0" rtl="0" algn="just">
              <a:lnSpc>
                <a:spcPct val="180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i="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2813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İşleçler </a:t>
            </a:r>
            <a:endParaRPr/>
          </a:p>
        </p:txBody>
      </p:sp>
      <p:sp>
        <p:nvSpPr>
          <p:cNvPr id="148" name="Google Shape;148;p26"/>
          <p:cNvSpPr txBox="1"/>
          <p:nvPr>
            <p:ph idx="1" type="body"/>
          </p:nvPr>
        </p:nvSpPr>
        <p:spPr>
          <a:xfrm>
            <a:off x="819150" y="1573400"/>
            <a:ext cx="7505700" cy="3040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349250" lvl="0" marL="914400" rtl="0" algn="just">
              <a:spcBef>
                <a:spcPts val="0"/>
              </a:spcBef>
              <a:spcAft>
                <a:spcPts val="0"/>
              </a:spcAft>
              <a:buClr>
                <a:srgbClr val="000000"/>
              </a:buClr>
              <a:buSzPts val="1900"/>
              <a:buFont typeface="PT Sans Narrow"/>
              <a:buAutoNum type="arabicPeriod"/>
            </a:pPr>
            <a:r>
              <a:rPr b="1" lang="tr" sz="1900">
                <a:solidFill>
                  <a:srgbClr val="000000"/>
                </a:solidFill>
                <a:latin typeface="PT Sans Narrow"/>
                <a:ea typeface="PT Sans Narrow"/>
                <a:cs typeface="PT Sans Narrow"/>
                <a:sym typeface="PT Sans Narrow"/>
              </a:rPr>
              <a:t>Aritmetik işleçler:</a:t>
            </a:r>
            <a:r>
              <a:rPr lang="tr" sz="1900">
                <a:solidFill>
                  <a:srgbClr val="000000"/>
                </a:solidFill>
                <a:latin typeface="PT Sans Narrow"/>
                <a:ea typeface="PT Sans Narrow"/>
                <a:cs typeface="PT Sans Narrow"/>
                <a:sym typeface="PT Sans Narrow"/>
              </a:rPr>
              <a:t> Programlama dilinde iki ifade arasında toplama, çıkarma, bölme, yüzdesini alma gibi matematiksel işlemler için kullanılan sembollerdir.</a:t>
            </a:r>
            <a:endParaRPr sz="1900">
              <a:solidFill>
                <a:srgbClr val="000000"/>
              </a:solidFill>
              <a:latin typeface="PT Sans Narrow"/>
              <a:ea typeface="PT Sans Narrow"/>
              <a:cs typeface="PT Sans Narrow"/>
              <a:sym typeface="PT Sans Narrow"/>
            </a:endParaRPr>
          </a:p>
          <a:p>
            <a:pPr indent="-349250" lvl="0" marL="914400" rtl="0" algn="just">
              <a:spcBef>
                <a:spcPts val="0"/>
              </a:spcBef>
              <a:spcAft>
                <a:spcPts val="0"/>
              </a:spcAft>
              <a:buClr>
                <a:srgbClr val="000000"/>
              </a:buClr>
              <a:buSzPts val="1900"/>
              <a:buFont typeface="PT Sans Narrow"/>
              <a:buAutoNum type="arabicPeriod"/>
            </a:pPr>
            <a:r>
              <a:rPr b="1" lang="tr" sz="1900">
                <a:solidFill>
                  <a:srgbClr val="000000"/>
                </a:solidFill>
                <a:latin typeface="PT Sans Narrow"/>
                <a:ea typeface="PT Sans Narrow"/>
                <a:cs typeface="PT Sans Narrow"/>
                <a:sym typeface="PT Sans Narrow"/>
              </a:rPr>
              <a:t>Karşılaştırmalı işleçler: </a:t>
            </a:r>
            <a:r>
              <a:rPr lang="tr" sz="1900">
                <a:solidFill>
                  <a:srgbClr val="000000"/>
                </a:solidFill>
                <a:latin typeface="PT Sans Narrow"/>
                <a:ea typeface="PT Sans Narrow"/>
                <a:cs typeface="PT Sans Narrow"/>
                <a:sym typeface="PT Sans Narrow"/>
              </a:rPr>
              <a:t>Programlama dilinde aynı türdeki değişkenler arasında belli bir koşula göre karşılaştırma yaptıran sembollerdir. Koşul doğru ise 1, yanlış ise 0 olarak program sonuçlanır.</a:t>
            </a:r>
            <a:endParaRPr sz="1900">
              <a:solidFill>
                <a:srgbClr val="000000"/>
              </a:solidFill>
              <a:latin typeface="PT Sans Narrow"/>
              <a:ea typeface="PT Sans Narrow"/>
              <a:cs typeface="PT Sans Narrow"/>
              <a:sym typeface="PT Sans Narrow"/>
            </a:endParaRPr>
          </a:p>
          <a:p>
            <a:pPr indent="-349250" lvl="0" marL="914400" rtl="0" algn="just">
              <a:spcBef>
                <a:spcPts val="0"/>
              </a:spcBef>
              <a:spcAft>
                <a:spcPts val="0"/>
              </a:spcAft>
              <a:buClr>
                <a:srgbClr val="000000"/>
              </a:buClr>
              <a:buSzPts val="1900"/>
              <a:buFont typeface="PT Sans Narrow"/>
              <a:buAutoNum type="arabicPeriod"/>
            </a:pPr>
            <a:r>
              <a:rPr b="1" lang="tr" sz="1900">
                <a:solidFill>
                  <a:srgbClr val="000000"/>
                </a:solidFill>
                <a:latin typeface="PT Sans Narrow"/>
                <a:ea typeface="PT Sans Narrow"/>
                <a:cs typeface="PT Sans Narrow"/>
                <a:sym typeface="PT Sans Narrow"/>
              </a:rPr>
              <a:t>Mantıksal işleçler: </a:t>
            </a:r>
            <a:r>
              <a:rPr lang="tr" sz="1900">
                <a:solidFill>
                  <a:srgbClr val="000000"/>
                </a:solidFill>
                <a:latin typeface="PT Sans Narrow"/>
                <a:ea typeface="PT Sans Narrow"/>
                <a:cs typeface="PT Sans Narrow"/>
                <a:sym typeface="PT Sans Narrow"/>
              </a:rPr>
              <a:t>Programlama dilinde iki ya da daha fazla koşulun birlikte değerlendirilmesinde kullanılan sembollerdir.</a:t>
            </a:r>
            <a:endParaRPr sz="1600">
              <a:solidFill>
                <a:srgbClr val="000000"/>
              </a:solidFill>
              <a:latin typeface="PT Sans Narrow"/>
              <a:ea typeface="PT Sans Narrow"/>
              <a:cs typeface="PT Sans Narrow"/>
              <a:sym typeface="PT Sans Narrow"/>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b="1" i="1" sz="140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i="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369900" y="63915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İşleçler : </a:t>
            </a:r>
            <a:r>
              <a:rPr lang="tr"/>
              <a:t>Örnek Olay</a:t>
            </a:r>
            <a:endParaRPr/>
          </a:p>
        </p:txBody>
      </p:sp>
      <p:sp>
        <p:nvSpPr>
          <p:cNvPr id="154" name="Google Shape;154;p27"/>
          <p:cNvSpPr txBox="1"/>
          <p:nvPr>
            <p:ph idx="1" type="body"/>
          </p:nvPr>
        </p:nvSpPr>
        <p:spPr>
          <a:xfrm>
            <a:off x="912350" y="1593750"/>
            <a:ext cx="8012100" cy="3868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tr">
                <a:solidFill>
                  <a:srgbClr val="000000"/>
                </a:solidFill>
                <a:highlight>
                  <a:srgbClr val="FFFFFF"/>
                </a:highlight>
                <a:latin typeface="PT Sans Narrow"/>
                <a:ea typeface="PT Sans Narrow"/>
                <a:cs typeface="PT Sans Narrow"/>
                <a:sym typeface="PT Sans Narrow"/>
              </a:rPr>
              <a:t>Bir okulda yaşı 15’in üzerinde olan ve 9. sınıfta okuyan öğrenciler için gezi planı yapılıyor. Okul müdürü sizden bu öğrencilerin isimlerini istedi. Bu durumda bu kriterlere uygun öğrencilerin ismini listelemek için aşağıdaki gibi bir ifade oluşturmalıyız.</a:t>
            </a:r>
            <a:endParaRPr>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tr">
                <a:solidFill>
                  <a:srgbClr val="000000"/>
                </a:solidFill>
                <a:highlight>
                  <a:srgbClr val="FFFFFF"/>
                </a:highlight>
                <a:latin typeface="PT Sans Narrow"/>
                <a:ea typeface="PT Sans Narrow"/>
                <a:cs typeface="PT Sans Narrow"/>
                <a:sym typeface="PT Sans Narrow"/>
              </a:rPr>
              <a:t>Bu örnekte iki koşul bulunmaktadır. Bu iki koşulun da doğru (1) olması gerekmektedir. Bunun için,</a:t>
            </a:r>
            <a:endParaRPr>
              <a:solidFill>
                <a:srgbClr val="000000"/>
              </a:solidFill>
              <a:highlight>
                <a:srgbClr val="FFFFFF"/>
              </a:highlight>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a:solidFill>
                <a:srgbClr val="000000"/>
              </a:solidFill>
              <a:highlight>
                <a:srgbClr val="FFFFFF"/>
              </a:highlight>
              <a:latin typeface="PT Sans Narrow"/>
              <a:ea typeface="PT Sans Narrow"/>
              <a:cs typeface="PT Sans Narrow"/>
              <a:sym typeface="PT Sans Narrow"/>
            </a:endParaRPr>
          </a:p>
          <a:p>
            <a:pPr indent="0" lvl="0" marL="0" rtl="0" algn="ctr">
              <a:lnSpc>
                <a:spcPct val="100000"/>
              </a:lnSpc>
              <a:spcBef>
                <a:spcPts val="0"/>
              </a:spcBef>
              <a:spcAft>
                <a:spcPts val="0"/>
              </a:spcAft>
              <a:buNone/>
            </a:pPr>
            <a:r>
              <a:rPr lang="tr">
                <a:solidFill>
                  <a:srgbClr val="000000"/>
                </a:solidFill>
                <a:highlight>
                  <a:srgbClr val="FFFFFF"/>
                </a:highlight>
                <a:latin typeface="PT Sans Narrow"/>
                <a:ea typeface="PT Sans Narrow"/>
                <a:cs typeface="PT Sans Narrow"/>
                <a:sym typeface="PT Sans Narrow"/>
              </a:rPr>
              <a:t>Eğer Yaş &gt; 15 </a:t>
            </a:r>
            <a:r>
              <a:rPr b="1" lang="tr">
                <a:solidFill>
                  <a:schemeClr val="accent1"/>
                </a:solidFill>
                <a:highlight>
                  <a:srgbClr val="FFFFFF"/>
                </a:highlight>
                <a:latin typeface="PT Sans Narrow"/>
                <a:ea typeface="PT Sans Narrow"/>
                <a:cs typeface="PT Sans Narrow"/>
                <a:sym typeface="PT Sans Narrow"/>
              </a:rPr>
              <a:t>VE</a:t>
            </a:r>
            <a:r>
              <a:rPr lang="tr">
                <a:solidFill>
                  <a:schemeClr val="accent1"/>
                </a:solidFill>
                <a:highlight>
                  <a:srgbClr val="FFFFFF"/>
                </a:highlight>
                <a:latin typeface="PT Sans Narrow"/>
                <a:ea typeface="PT Sans Narrow"/>
                <a:cs typeface="PT Sans Narrow"/>
                <a:sym typeface="PT Sans Narrow"/>
              </a:rPr>
              <a:t> </a:t>
            </a:r>
            <a:r>
              <a:rPr lang="tr">
                <a:solidFill>
                  <a:srgbClr val="000000"/>
                </a:solidFill>
                <a:highlight>
                  <a:srgbClr val="FFFFFF"/>
                </a:highlight>
                <a:latin typeface="PT Sans Narrow"/>
                <a:ea typeface="PT Sans Narrow"/>
                <a:cs typeface="PT Sans Narrow"/>
                <a:sym typeface="PT Sans Narrow"/>
              </a:rPr>
              <a:t>Sınıf == 9 ise öğrenci ismi yaz</a:t>
            </a:r>
            <a:r>
              <a:rPr lang="tr">
                <a:solidFill>
                  <a:srgbClr val="000000"/>
                </a:solidFill>
                <a:latin typeface="PT Sans Narrow"/>
                <a:ea typeface="PT Sans Narrow"/>
                <a:cs typeface="PT Sans Narrow"/>
                <a:sym typeface="PT Sans Narrow"/>
              </a:rPr>
              <a:t>*</a:t>
            </a:r>
            <a:endParaRPr>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t/>
            </a:r>
            <a:endParaRPr>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rPr lang="tr">
                <a:solidFill>
                  <a:srgbClr val="000000"/>
                </a:solidFill>
                <a:highlight>
                  <a:srgbClr val="FFFFFF"/>
                </a:highlight>
                <a:latin typeface="PT Sans Narrow"/>
                <a:ea typeface="PT Sans Narrow"/>
                <a:cs typeface="PT Sans Narrow"/>
                <a:sym typeface="PT Sans Narrow"/>
              </a:rPr>
              <a:t>          1. Koşul      2. Koşul</a:t>
            </a:r>
            <a:endParaRPr>
              <a:solidFill>
                <a:srgbClr val="000000"/>
              </a:solidFill>
              <a:highlight>
                <a:srgbClr val="FFFFFF"/>
              </a:highlight>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a:solidFill>
                <a:srgbClr val="000000"/>
              </a:solidFill>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t/>
            </a:r>
            <a:endParaRPr sz="1700">
              <a:solidFill>
                <a:srgbClr val="000000"/>
              </a:solidFill>
              <a:highlight>
                <a:srgbClr val="FFFFFF"/>
              </a:highlight>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p:nvPr/>
        </p:nvSpPr>
        <p:spPr>
          <a:xfrm>
            <a:off x="1011700" y="1815225"/>
            <a:ext cx="7171200" cy="139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Bir değişkene değer atamak için kullanılır. Atama operatörünün sol taraftaki işleneni değişkendir ve atama operatörünün sağ taraftaki işleneni bir değerdir. </a:t>
            </a:r>
            <a:endParaRPr sz="1800">
              <a:latin typeface="PT Sans Narrow"/>
              <a:ea typeface="PT Sans Narrow"/>
              <a:cs typeface="PT Sans Narrow"/>
              <a:sym typeface="PT Sans Narrow"/>
            </a:endParaRPr>
          </a:p>
          <a:p>
            <a:pPr indent="0" lvl="0" marL="0" rtl="0" algn="ctr">
              <a:spcBef>
                <a:spcPts val="0"/>
              </a:spcBef>
              <a:spcAft>
                <a:spcPts val="0"/>
              </a:spcAft>
              <a:buNone/>
            </a:pPr>
            <a:r>
              <a:rPr b="1" lang="tr" sz="1800">
                <a:solidFill>
                  <a:srgbClr val="FF0000"/>
                </a:solidFill>
                <a:latin typeface="PT Sans Narrow"/>
                <a:ea typeface="PT Sans Narrow"/>
                <a:cs typeface="PT Sans Narrow"/>
                <a:sym typeface="PT Sans Narrow"/>
              </a:rPr>
              <a:t>x  =  5</a:t>
            </a:r>
            <a:endParaRPr sz="1800">
              <a:latin typeface="PT Sans Narrow"/>
              <a:ea typeface="PT Sans Narrow"/>
              <a:cs typeface="PT Sans Narrow"/>
              <a:sym typeface="PT Sans Narrow"/>
            </a:endParaRPr>
          </a:p>
          <a:p>
            <a:pPr indent="0" lvl="0" marL="0" rtl="0" algn="ctr">
              <a:spcBef>
                <a:spcPts val="750"/>
              </a:spcBef>
              <a:spcAft>
                <a:spcPts val="750"/>
              </a:spcAft>
              <a:buNone/>
            </a:pPr>
            <a:r>
              <a:rPr lang="tr" sz="1800">
                <a:latin typeface="PT Sans Narrow"/>
                <a:ea typeface="PT Sans Narrow"/>
                <a:cs typeface="PT Sans Narrow"/>
                <a:sym typeface="PT Sans Narrow"/>
              </a:rPr>
              <a:t>x değişkenine 5 değeri atanıyor.</a:t>
            </a:r>
            <a:endParaRPr/>
          </a:p>
        </p:txBody>
      </p:sp>
      <p:sp>
        <p:nvSpPr>
          <p:cNvPr id="160" name="Google Shape;160;p28"/>
          <p:cNvSpPr txBox="1"/>
          <p:nvPr>
            <p:ph type="title"/>
          </p:nvPr>
        </p:nvSpPr>
        <p:spPr>
          <a:xfrm>
            <a:off x="1115075" y="649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Farklı Atama Türlerini Tanıyalım</a:t>
            </a:r>
            <a:endParaRPr/>
          </a:p>
          <a:p>
            <a:pPr indent="0" lvl="0" marL="0" marR="0" rtl="0" algn="l">
              <a:lnSpc>
                <a:spcPct val="100000"/>
              </a:lnSpc>
              <a:spcBef>
                <a:spcPts val="0"/>
              </a:spcBef>
              <a:spcAft>
                <a:spcPts val="0"/>
              </a:spcAft>
              <a:buNone/>
            </a:pPr>
            <a:r>
              <a:t/>
            </a:r>
            <a:endParaRPr/>
          </a:p>
        </p:txBody>
      </p:sp>
      <p:sp>
        <p:nvSpPr>
          <p:cNvPr id="161" name="Google Shape;161;p28"/>
          <p:cNvSpPr txBox="1"/>
          <p:nvPr>
            <p:ph idx="1" type="body"/>
          </p:nvPr>
        </p:nvSpPr>
        <p:spPr>
          <a:xfrm>
            <a:off x="959975" y="3422975"/>
            <a:ext cx="7572300" cy="241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tr" sz="1600">
                <a:solidFill>
                  <a:schemeClr val="accent1"/>
                </a:solidFill>
                <a:highlight>
                  <a:srgbClr val="FFFFFF"/>
                </a:highlight>
                <a:latin typeface="PT Sans Narrow"/>
                <a:ea typeface="PT Sans Narrow"/>
                <a:cs typeface="PT Sans Narrow"/>
                <a:sym typeface="PT Sans Narrow"/>
              </a:rPr>
              <a:t>Görev: </a:t>
            </a:r>
            <a:r>
              <a:rPr lang="tr" sz="1600">
                <a:solidFill>
                  <a:srgbClr val="000000"/>
                </a:solidFill>
                <a:latin typeface="PT Sans Narrow"/>
                <a:ea typeface="PT Sans Narrow"/>
                <a:cs typeface="PT Sans Narrow"/>
                <a:sym typeface="PT Sans Narrow"/>
              </a:rPr>
              <a:t>Örnekteki  =  atama işlecinin ardından +=   işlecini uygulayın ve sonucu tahmin etmeye çalışın.</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tr" sz="1600">
                <a:solidFill>
                  <a:schemeClr val="accent1"/>
                </a:solidFill>
                <a:latin typeface="PT Sans Narrow"/>
                <a:ea typeface="PT Sans Narrow"/>
                <a:cs typeface="PT Sans Narrow"/>
                <a:sym typeface="PT Sans Narrow"/>
              </a:rPr>
              <a:t>İpucu</a:t>
            </a:r>
            <a:r>
              <a:rPr b="1" lang="tr" sz="1600">
                <a:solidFill>
                  <a:srgbClr val="000000"/>
                </a:solidFill>
                <a:latin typeface="PT Sans Narrow"/>
                <a:ea typeface="PT Sans Narrow"/>
                <a:cs typeface="PT Sans Narrow"/>
                <a:sym typeface="PT Sans Narrow"/>
              </a:rPr>
              <a:t>: </a:t>
            </a:r>
            <a:r>
              <a:rPr lang="tr" sz="1600">
                <a:solidFill>
                  <a:srgbClr val="000000"/>
                </a:solidFill>
                <a:latin typeface="PT Sans Narrow"/>
                <a:ea typeface="PT Sans Narrow"/>
                <a:cs typeface="PT Sans Narrow"/>
                <a:sym typeface="PT Sans Narrow"/>
              </a:rPr>
              <a:t>+= atama işleci ‘+’ ve ‘=’ operatörlerinin birleşimidir. Önce soldaki değişkenin geçerli değerini sağdaki değere ekler ve ardından sonucu soldaki değişkene atar.</a:t>
            </a:r>
            <a:endParaRPr sz="1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1115075" y="649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Farklı Atama Türlerini Tanıyalım</a:t>
            </a:r>
            <a:endParaRPr/>
          </a:p>
          <a:p>
            <a:pPr indent="0" lvl="0" marL="0" marR="0" rtl="0" algn="l">
              <a:lnSpc>
                <a:spcPct val="100000"/>
              </a:lnSpc>
              <a:spcBef>
                <a:spcPts val="0"/>
              </a:spcBef>
              <a:spcAft>
                <a:spcPts val="0"/>
              </a:spcAft>
              <a:buNone/>
            </a:pPr>
            <a:r>
              <a:t/>
            </a:r>
            <a:endParaRPr/>
          </a:p>
        </p:txBody>
      </p:sp>
      <p:sp>
        <p:nvSpPr>
          <p:cNvPr id="167" name="Google Shape;167;p29"/>
          <p:cNvSpPr txBox="1"/>
          <p:nvPr>
            <p:ph idx="1" type="body"/>
          </p:nvPr>
        </p:nvSpPr>
        <p:spPr>
          <a:xfrm>
            <a:off x="1011700" y="2983600"/>
            <a:ext cx="7171200" cy="1853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PT Sans Narrow"/>
              <a:ea typeface="PT Sans Narrow"/>
              <a:cs typeface="PT Sans Narrow"/>
              <a:sym typeface="PT Sans Narrow"/>
            </a:endParaRPr>
          </a:p>
          <a:p>
            <a:pPr indent="0" lvl="0" marL="0" rtl="0" algn="just">
              <a:lnSpc>
                <a:spcPct val="150000"/>
              </a:lnSpc>
              <a:spcBef>
                <a:spcPts val="750"/>
              </a:spcBef>
              <a:spcAft>
                <a:spcPts val="0"/>
              </a:spcAft>
              <a:buNone/>
            </a:pPr>
            <a:r>
              <a:rPr b="1" lang="tr" sz="1500">
                <a:solidFill>
                  <a:schemeClr val="accent1"/>
                </a:solidFill>
                <a:highlight>
                  <a:srgbClr val="FFFFFF"/>
                </a:highlight>
                <a:latin typeface="PT Sans Narrow"/>
                <a:ea typeface="PT Sans Narrow"/>
                <a:cs typeface="PT Sans Narrow"/>
                <a:sym typeface="PT Sans Narrow"/>
              </a:rPr>
              <a:t>Görev</a:t>
            </a:r>
            <a:r>
              <a:rPr b="1" lang="tr" sz="1500">
                <a:solidFill>
                  <a:srgbClr val="000000"/>
                </a:solidFill>
                <a:highlight>
                  <a:srgbClr val="FFFFFF"/>
                </a:highlight>
                <a:latin typeface="PT Sans Narrow"/>
                <a:ea typeface="PT Sans Narrow"/>
                <a:cs typeface="PT Sans Narrow"/>
                <a:sym typeface="PT Sans Narrow"/>
              </a:rPr>
              <a:t>: </a:t>
            </a:r>
            <a:r>
              <a:rPr lang="tr" sz="1500">
                <a:solidFill>
                  <a:srgbClr val="000000"/>
                </a:solidFill>
                <a:latin typeface="PT Sans Narrow"/>
                <a:ea typeface="PT Sans Narrow"/>
                <a:cs typeface="PT Sans Narrow"/>
                <a:sym typeface="PT Sans Narrow"/>
              </a:rPr>
              <a:t>Örnekteki  =  atama işlecinin ardından, - =   işlecini uygulayın ve sonucu tahmin etmeye çalışın.</a:t>
            </a:r>
            <a:endParaRPr sz="15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tr" sz="1500">
                <a:solidFill>
                  <a:schemeClr val="accent1"/>
                </a:solidFill>
                <a:latin typeface="PT Sans Narrow"/>
                <a:ea typeface="PT Sans Narrow"/>
                <a:cs typeface="PT Sans Narrow"/>
                <a:sym typeface="PT Sans Narrow"/>
              </a:rPr>
              <a:t>İpucu</a:t>
            </a:r>
            <a:r>
              <a:rPr b="1" lang="tr" sz="1500">
                <a:solidFill>
                  <a:srgbClr val="000000"/>
                </a:solidFill>
                <a:latin typeface="PT Sans Narrow"/>
                <a:ea typeface="PT Sans Narrow"/>
                <a:cs typeface="PT Sans Narrow"/>
                <a:sym typeface="PT Sans Narrow"/>
              </a:rPr>
              <a:t>: </a:t>
            </a:r>
            <a:r>
              <a:rPr lang="tr" sz="1500">
                <a:solidFill>
                  <a:srgbClr val="000000"/>
                </a:solidFill>
                <a:latin typeface="PT Sans Narrow"/>
                <a:ea typeface="PT Sans Narrow"/>
                <a:cs typeface="PT Sans Narrow"/>
                <a:sym typeface="PT Sans Narrow"/>
              </a:rPr>
              <a:t>‘-’ ve ‘=’ operatörlerinin birleşimidir. Önce soldaki değişkenin geçerli değerini sağdaki değerden çıkarır ve ardından sonucu soldaki değişkene atar.</a:t>
            </a:r>
            <a:endParaRPr sz="1500">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75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a:solidFill>
                <a:srgbClr val="000000"/>
              </a:solidFill>
              <a:highlight>
                <a:srgbClr val="FFFFFF"/>
              </a:highlight>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t/>
            </a:r>
            <a:endParaRPr sz="1400">
              <a:latin typeface="Times New Roman"/>
              <a:ea typeface="Times New Roman"/>
              <a:cs typeface="Times New Roman"/>
              <a:sym typeface="Times New Roman"/>
            </a:endParaRPr>
          </a:p>
        </p:txBody>
      </p:sp>
      <p:sp>
        <p:nvSpPr>
          <p:cNvPr id="168" name="Google Shape;168;p29"/>
          <p:cNvSpPr/>
          <p:nvPr/>
        </p:nvSpPr>
        <p:spPr>
          <a:xfrm>
            <a:off x="1011700" y="1815225"/>
            <a:ext cx="7171200" cy="139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Bir değişkene değer atamak için kullanılır. Atama operatörünün sol taraftaki işleneni değişkendir ve atama operatörünün sağ taraftaki işleneni bir değerdir. </a:t>
            </a:r>
            <a:endParaRPr sz="1800">
              <a:latin typeface="PT Sans Narrow"/>
              <a:ea typeface="PT Sans Narrow"/>
              <a:cs typeface="PT Sans Narrow"/>
              <a:sym typeface="PT Sans Narrow"/>
            </a:endParaRPr>
          </a:p>
          <a:p>
            <a:pPr indent="0" lvl="0" marL="0" rtl="0" algn="ctr">
              <a:spcBef>
                <a:spcPts val="0"/>
              </a:spcBef>
              <a:spcAft>
                <a:spcPts val="0"/>
              </a:spcAft>
              <a:buNone/>
            </a:pPr>
            <a:r>
              <a:rPr b="1" lang="tr" sz="1800">
                <a:solidFill>
                  <a:srgbClr val="FF0000"/>
                </a:solidFill>
                <a:latin typeface="PT Sans Narrow"/>
                <a:ea typeface="PT Sans Narrow"/>
                <a:cs typeface="PT Sans Narrow"/>
                <a:sym typeface="PT Sans Narrow"/>
              </a:rPr>
              <a:t>x  =  5</a:t>
            </a:r>
            <a:endParaRPr sz="1800">
              <a:latin typeface="PT Sans Narrow"/>
              <a:ea typeface="PT Sans Narrow"/>
              <a:cs typeface="PT Sans Narrow"/>
              <a:sym typeface="PT Sans Narrow"/>
            </a:endParaRPr>
          </a:p>
          <a:p>
            <a:pPr indent="0" lvl="0" marL="0" rtl="0" algn="ctr">
              <a:spcBef>
                <a:spcPts val="750"/>
              </a:spcBef>
              <a:spcAft>
                <a:spcPts val="750"/>
              </a:spcAft>
              <a:buNone/>
            </a:pPr>
            <a:r>
              <a:rPr lang="tr" sz="1800">
                <a:latin typeface="PT Sans Narrow"/>
                <a:ea typeface="PT Sans Narrow"/>
                <a:cs typeface="PT Sans Narrow"/>
                <a:sym typeface="PT Sans Narrow"/>
              </a:rPr>
              <a:t>x değişkenine 5 değeri atanıyor.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115075" y="649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Farklı Atama Türlerini Tanıyalım</a:t>
            </a:r>
            <a:endParaRPr/>
          </a:p>
          <a:p>
            <a:pPr indent="0" lvl="0" marL="0" marR="0" rtl="0" algn="l">
              <a:lnSpc>
                <a:spcPct val="100000"/>
              </a:lnSpc>
              <a:spcBef>
                <a:spcPts val="0"/>
              </a:spcBef>
              <a:spcAft>
                <a:spcPts val="0"/>
              </a:spcAft>
              <a:buNone/>
            </a:pPr>
            <a:r>
              <a:t/>
            </a:r>
            <a:endParaRPr/>
          </a:p>
        </p:txBody>
      </p:sp>
      <p:sp>
        <p:nvSpPr>
          <p:cNvPr id="174" name="Google Shape;174;p30"/>
          <p:cNvSpPr/>
          <p:nvPr/>
        </p:nvSpPr>
        <p:spPr>
          <a:xfrm>
            <a:off x="1011700" y="1815225"/>
            <a:ext cx="7171200" cy="139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Bir değişkene değer atamak için kullanılır. Atama operatörünün sol taraftaki işleneni değişkendir ve atama operatörünün sağ taraftaki işleneni bir değerdir. </a:t>
            </a:r>
            <a:endParaRPr sz="1800">
              <a:latin typeface="PT Sans Narrow"/>
              <a:ea typeface="PT Sans Narrow"/>
              <a:cs typeface="PT Sans Narrow"/>
              <a:sym typeface="PT Sans Narrow"/>
            </a:endParaRPr>
          </a:p>
          <a:p>
            <a:pPr indent="0" lvl="0" marL="0" rtl="0" algn="ctr">
              <a:spcBef>
                <a:spcPts val="0"/>
              </a:spcBef>
              <a:spcAft>
                <a:spcPts val="0"/>
              </a:spcAft>
              <a:buNone/>
            </a:pPr>
            <a:r>
              <a:rPr b="1" lang="tr" sz="1800">
                <a:solidFill>
                  <a:srgbClr val="FF0000"/>
                </a:solidFill>
                <a:latin typeface="PT Sans Narrow"/>
                <a:ea typeface="PT Sans Narrow"/>
                <a:cs typeface="PT Sans Narrow"/>
                <a:sym typeface="PT Sans Narrow"/>
              </a:rPr>
              <a:t>x  =  5</a:t>
            </a:r>
            <a:endParaRPr sz="1800">
              <a:latin typeface="PT Sans Narrow"/>
              <a:ea typeface="PT Sans Narrow"/>
              <a:cs typeface="PT Sans Narrow"/>
              <a:sym typeface="PT Sans Narrow"/>
            </a:endParaRPr>
          </a:p>
          <a:p>
            <a:pPr indent="0" lvl="0" marL="0" rtl="0" algn="ctr">
              <a:spcBef>
                <a:spcPts val="750"/>
              </a:spcBef>
              <a:spcAft>
                <a:spcPts val="750"/>
              </a:spcAft>
              <a:buNone/>
            </a:pPr>
            <a:r>
              <a:rPr lang="tr" sz="1800">
                <a:latin typeface="PT Sans Narrow"/>
                <a:ea typeface="PT Sans Narrow"/>
                <a:cs typeface="PT Sans Narrow"/>
                <a:sym typeface="PT Sans Narrow"/>
              </a:rPr>
              <a:t>x değişkenine 5 değeri atanıyor.</a:t>
            </a:r>
            <a:endParaRPr/>
          </a:p>
        </p:txBody>
      </p:sp>
      <p:sp>
        <p:nvSpPr>
          <p:cNvPr id="175" name="Google Shape;175;p30"/>
          <p:cNvSpPr txBox="1"/>
          <p:nvPr>
            <p:ph idx="1" type="body"/>
          </p:nvPr>
        </p:nvSpPr>
        <p:spPr>
          <a:xfrm>
            <a:off x="959975" y="3422975"/>
            <a:ext cx="7572300" cy="241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tr" sz="1600">
                <a:solidFill>
                  <a:schemeClr val="accent1"/>
                </a:solidFill>
                <a:highlight>
                  <a:srgbClr val="FFFFFF"/>
                </a:highlight>
                <a:latin typeface="PT Sans Narrow"/>
                <a:ea typeface="PT Sans Narrow"/>
                <a:cs typeface="PT Sans Narrow"/>
                <a:sym typeface="PT Sans Narrow"/>
              </a:rPr>
              <a:t>Görev: </a:t>
            </a:r>
            <a:r>
              <a:rPr lang="tr" sz="1600">
                <a:solidFill>
                  <a:srgbClr val="000000"/>
                </a:solidFill>
                <a:latin typeface="PT Sans Narrow"/>
                <a:ea typeface="PT Sans Narrow"/>
                <a:cs typeface="PT Sans Narrow"/>
                <a:sym typeface="PT Sans Narrow"/>
              </a:rPr>
              <a:t>Örnekteki  =  atama işlecinin ardından, *=   işlecini uygulayın ve sonucu tahmin etmeye çalışın.</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tr" sz="1600">
                <a:solidFill>
                  <a:schemeClr val="accent1"/>
                </a:solidFill>
                <a:latin typeface="PT Sans Narrow"/>
                <a:ea typeface="PT Sans Narrow"/>
                <a:cs typeface="PT Sans Narrow"/>
                <a:sym typeface="PT Sans Narrow"/>
              </a:rPr>
              <a:t>İpucu</a:t>
            </a:r>
            <a:r>
              <a:rPr b="1" lang="tr" sz="1600">
                <a:solidFill>
                  <a:srgbClr val="000000"/>
                </a:solidFill>
                <a:latin typeface="PT Sans Narrow"/>
                <a:ea typeface="PT Sans Narrow"/>
                <a:cs typeface="PT Sans Narrow"/>
                <a:sym typeface="PT Sans Narrow"/>
              </a:rPr>
              <a:t>: </a:t>
            </a:r>
            <a:r>
              <a:rPr lang="tr" sz="1600">
                <a:solidFill>
                  <a:srgbClr val="000000"/>
                </a:solidFill>
                <a:latin typeface="PT Sans Narrow"/>
                <a:ea typeface="PT Sans Narrow"/>
                <a:cs typeface="PT Sans Narrow"/>
                <a:sym typeface="PT Sans Narrow"/>
              </a:rPr>
              <a:t> "*" ve "=" operatörlerinin birleşimidir. Önce soldaki değişkenin geçerli değerini sağdaki değerle çarpar ve ardından sonucu soldaki değişkene atar.</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1600">
              <a:solidFill>
                <a:srgbClr val="000000"/>
              </a:solidFill>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1115075" y="649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Farklı Atama Türlerini Tanıyalım</a:t>
            </a:r>
            <a:endParaRPr/>
          </a:p>
          <a:p>
            <a:pPr indent="0" lvl="0" marL="0" marR="0" rtl="0" algn="l">
              <a:lnSpc>
                <a:spcPct val="100000"/>
              </a:lnSpc>
              <a:spcBef>
                <a:spcPts val="0"/>
              </a:spcBef>
              <a:spcAft>
                <a:spcPts val="0"/>
              </a:spcAft>
              <a:buNone/>
            </a:pPr>
            <a:r>
              <a:t/>
            </a:r>
            <a:endParaRPr/>
          </a:p>
        </p:txBody>
      </p:sp>
      <p:sp>
        <p:nvSpPr>
          <p:cNvPr id="181" name="Google Shape;181;p31"/>
          <p:cNvSpPr/>
          <p:nvPr/>
        </p:nvSpPr>
        <p:spPr>
          <a:xfrm>
            <a:off x="1011700" y="1815225"/>
            <a:ext cx="7171200" cy="139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Bir değişkene değer atamak için kullanılır. Atama operatörünün sol taraftaki işleneni değişkendir ve atama operatörünün sağ taraftaki işleneni bir değerdir. </a:t>
            </a:r>
            <a:endParaRPr sz="1800">
              <a:latin typeface="PT Sans Narrow"/>
              <a:ea typeface="PT Sans Narrow"/>
              <a:cs typeface="PT Sans Narrow"/>
              <a:sym typeface="PT Sans Narrow"/>
            </a:endParaRPr>
          </a:p>
          <a:p>
            <a:pPr indent="0" lvl="0" marL="0" rtl="0" algn="ctr">
              <a:spcBef>
                <a:spcPts val="0"/>
              </a:spcBef>
              <a:spcAft>
                <a:spcPts val="0"/>
              </a:spcAft>
              <a:buNone/>
            </a:pPr>
            <a:r>
              <a:rPr b="1" lang="tr" sz="1800">
                <a:solidFill>
                  <a:srgbClr val="FF0000"/>
                </a:solidFill>
                <a:latin typeface="PT Sans Narrow"/>
                <a:ea typeface="PT Sans Narrow"/>
                <a:cs typeface="PT Sans Narrow"/>
                <a:sym typeface="PT Sans Narrow"/>
              </a:rPr>
              <a:t>x  =  5</a:t>
            </a:r>
            <a:endParaRPr sz="1800">
              <a:latin typeface="PT Sans Narrow"/>
              <a:ea typeface="PT Sans Narrow"/>
              <a:cs typeface="PT Sans Narrow"/>
              <a:sym typeface="PT Sans Narrow"/>
            </a:endParaRPr>
          </a:p>
          <a:p>
            <a:pPr indent="0" lvl="0" marL="0" rtl="0" algn="ctr">
              <a:spcBef>
                <a:spcPts val="750"/>
              </a:spcBef>
              <a:spcAft>
                <a:spcPts val="750"/>
              </a:spcAft>
              <a:buNone/>
            </a:pPr>
            <a:r>
              <a:rPr lang="tr" sz="1800">
                <a:latin typeface="PT Sans Narrow"/>
                <a:ea typeface="PT Sans Narrow"/>
                <a:cs typeface="PT Sans Narrow"/>
                <a:sym typeface="PT Sans Narrow"/>
              </a:rPr>
              <a:t>x değişkenine 5 değeri atanıyor.</a:t>
            </a:r>
            <a:endParaRPr/>
          </a:p>
        </p:txBody>
      </p:sp>
      <p:sp>
        <p:nvSpPr>
          <p:cNvPr id="182" name="Google Shape;182;p31"/>
          <p:cNvSpPr txBox="1"/>
          <p:nvPr>
            <p:ph idx="1" type="body"/>
          </p:nvPr>
        </p:nvSpPr>
        <p:spPr>
          <a:xfrm>
            <a:off x="959975" y="3422975"/>
            <a:ext cx="7572300" cy="241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tr" sz="1600">
                <a:solidFill>
                  <a:schemeClr val="accent1"/>
                </a:solidFill>
                <a:highlight>
                  <a:srgbClr val="FFFFFF"/>
                </a:highlight>
                <a:latin typeface="PT Sans Narrow"/>
                <a:ea typeface="PT Sans Narrow"/>
                <a:cs typeface="PT Sans Narrow"/>
                <a:sym typeface="PT Sans Narrow"/>
              </a:rPr>
              <a:t>Görev: </a:t>
            </a:r>
            <a:r>
              <a:rPr lang="tr" sz="1600">
                <a:solidFill>
                  <a:srgbClr val="000000"/>
                </a:solidFill>
                <a:latin typeface="PT Sans Narrow"/>
                <a:ea typeface="PT Sans Narrow"/>
                <a:cs typeface="PT Sans Narrow"/>
                <a:sym typeface="PT Sans Narrow"/>
              </a:rPr>
              <a:t>Örnekteki  =  atama işlecinin ardından, /=   işlecini uygulayın ve sonucu tahmin etmeye çalışın.</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tr" sz="1600">
                <a:solidFill>
                  <a:schemeClr val="accent1"/>
                </a:solidFill>
                <a:latin typeface="PT Sans Narrow"/>
                <a:ea typeface="PT Sans Narrow"/>
                <a:cs typeface="PT Sans Narrow"/>
                <a:sym typeface="PT Sans Narrow"/>
              </a:rPr>
              <a:t>İpucu</a:t>
            </a:r>
            <a:r>
              <a:rPr b="1" lang="tr" sz="1600">
                <a:solidFill>
                  <a:srgbClr val="000000"/>
                </a:solidFill>
                <a:latin typeface="PT Sans Narrow"/>
                <a:ea typeface="PT Sans Narrow"/>
                <a:cs typeface="PT Sans Narrow"/>
                <a:sym typeface="PT Sans Narrow"/>
              </a:rPr>
              <a:t>: </a:t>
            </a:r>
            <a:r>
              <a:rPr lang="tr" sz="1600">
                <a:solidFill>
                  <a:srgbClr val="000000"/>
                </a:solidFill>
                <a:latin typeface="PT Sans Narrow"/>
                <a:ea typeface="PT Sans Narrow"/>
                <a:cs typeface="PT Sans Narrow"/>
                <a:sym typeface="PT Sans Narrow"/>
              </a:rPr>
              <a:t> "/" ve "=" operatörlerinin birleşimidir. </a:t>
            </a:r>
            <a:r>
              <a:rPr lang="tr" sz="1600">
                <a:solidFill>
                  <a:srgbClr val="000000"/>
                </a:solidFill>
                <a:latin typeface="PT Sans Narrow"/>
                <a:ea typeface="PT Sans Narrow"/>
                <a:cs typeface="PT Sans Narrow"/>
                <a:sym typeface="PT Sans Narrow"/>
              </a:rPr>
              <a:t>Önce soldaki değişkenin geçerli değerini sağdaki değere böler ve ardından sonucu soldaki değişkene atar.</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1600">
              <a:solidFill>
                <a:srgbClr val="0000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919300" y="18675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Hoşgeldin Panosunu Dolduralım...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115075" y="649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Farklı Atama Türlerini Tanıyalım</a:t>
            </a:r>
            <a:endParaRPr/>
          </a:p>
          <a:p>
            <a:pPr indent="0" lvl="0" marL="0" marR="0" rtl="0" algn="l">
              <a:lnSpc>
                <a:spcPct val="100000"/>
              </a:lnSpc>
              <a:spcBef>
                <a:spcPts val="0"/>
              </a:spcBef>
              <a:spcAft>
                <a:spcPts val="0"/>
              </a:spcAft>
              <a:buNone/>
            </a:pPr>
            <a:r>
              <a:t/>
            </a:r>
            <a:endParaRPr/>
          </a:p>
        </p:txBody>
      </p:sp>
      <p:sp>
        <p:nvSpPr>
          <p:cNvPr id="188" name="Google Shape;188;p32"/>
          <p:cNvSpPr/>
          <p:nvPr/>
        </p:nvSpPr>
        <p:spPr>
          <a:xfrm>
            <a:off x="1011700" y="1815225"/>
            <a:ext cx="7171200" cy="139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Bir değişkene değer atamak için kullanılır. Atama operatörünün sol taraftaki işleneni değişkendir ve atama operatörünün sağ taraftaki işleneni bir değerdir. </a:t>
            </a:r>
            <a:endParaRPr sz="1800">
              <a:latin typeface="PT Sans Narrow"/>
              <a:ea typeface="PT Sans Narrow"/>
              <a:cs typeface="PT Sans Narrow"/>
              <a:sym typeface="PT Sans Narrow"/>
            </a:endParaRPr>
          </a:p>
          <a:p>
            <a:pPr indent="0" lvl="0" marL="0" rtl="0" algn="ctr">
              <a:spcBef>
                <a:spcPts val="0"/>
              </a:spcBef>
              <a:spcAft>
                <a:spcPts val="0"/>
              </a:spcAft>
              <a:buNone/>
            </a:pPr>
            <a:r>
              <a:rPr b="1" lang="tr" sz="1800">
                <a:solidFill>
                  <a:srgbClr val="FF0000"/>
                </a:solidFill>
                <a:latin typeface="PT Sans Narrow"/>
                <a:ea typeface="PT Sans Narrow"/>
                <a:cs typeface="PT Sans Narrow"/>
                <a:sym typeface="PT Sans Narrow"/>
              </a:rPr>
              <a:t>x  =  5</a:t>
            </a:r>
            <a:endParaRPr sz="1800">
              <a:latin typeface="PT Sans Narrow"/>
              <a:ea typeface="PT Sans Narrow"/>
              <a:cs typeface="PT Sans Narrow"/>
              <a:sym typeface="PT Sans Narrow"/>
            </a:endParaRPr>
          </a:p>
          <a:p>
            <a:pPr indent="0" lvl="0" marL="0" rtl="0" algn="ctr">
              <a:spcBef>
                <a:spcPts val="750"/>
              </a:spcBef>
              <a:spcAft>
                <a:spcPts val="750"/>
              </a:spcAft>
              <a:buNone/>
            </a:pPr>
            <a:r>
              <a:rPr lang="tr" sz="1800">
                <a:latin typeface="PT Sans Narrow"/>
                <a:ea typeface="PT Sans Narrow"/>
                <a:cs typeface="PT Sans Narrow"/>
                <a:sym typeface="PT Sans Narrow"/>
              </a:rPr>
              <a:t>x değişkenine 5 değeri atanıyor.</a:t>
            </a:r>
            <a:endParaRPr/>
          </a:p>
        </p:txBody>
      </p:sp>
      <p:sp>
        <p:nvSpPr>
          <p:cNvPr id="189" name="Google Shape;189;p32"/>
          <p:cNvSpPr txBox="1"/>
          <p:nvPr>
            <p:ph idx="1" type="body"/>
          </p:nvPr>
        </p:nvSpPr>
        <p:spPr>
          <a:xfrm>
            <a:off x="959975" y="3422975"/>
            <a:ext cx="7572300" cy="241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tr" sz="1600">
                <a:solidFill>
                  <a:schemeClr val="accent1"/>
                </a:solidFill>
                <a:highlight>
                  <a:srgbClr val="FFFFFF"/>
                </a:highlight>
                <a:latin typeface="PT Sans Narrow"/>
                <a:ea typeface="PT Sans Narrow"/>
                <a:cs typeface="PT Sans Narrow"/>
                <a:sym typeface="PT Sans Narrow"/>
              </a:rPr>
              <a:t>Görev: </a:t>
            </a:r>
            <a:r>
              <a:rPr lang="tr" sz="1600">
                <a:solidFill>
                  <a:srgbClr val="000000"/>
                </a:solidFill>
                <a:latin typeface="PT Sans Narrow"/>
                <a:ea typeface="PT Sans Narrow"/>
                <a:cs typeface="PT Sans Narrow"/>
                <a:sym typeface="PT Sans Narrow"/>
              </a:rPr>
              <a:t>Örnekteki  =  atama işlecinin ardından, %=   işlecini uygulayın ve sonucu tahmin etmeye çalışın.</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b="1" lang="tr" sz="1600">
                <a:solidFill>
                  <a:schemeClr val="accent1"/>
                </a:solidFill>
                <a:latin typeface="PT Sans Narrow"/>
                <a:ea typeface="PT Sans Narrow"/>
                <a:cs typeface="PT Sans Narrow"/>
                <a:sym typeface="PT Sans Narrow"/>
              </a:rPr>
              <a:t>İpucu</a:t>
            </a:r>
            <a:r>
              <a:rPr b="1" lang="tr" sz="1600">
                <a:solidFill>
                  <a:srgbClr val="000000"/>
                </a:solidFill>
                <a:latin typeface="PT Sans Narrow"/>
                <a:ea typeface="PT Sans Narrow"/>
                <a:cs typeface="PT Sans Narrow"/>
                <a:sym typeface="PT Sans Narrow"/>
              </a:rPr>
              <a:t>: </a:t>
            </a:r>
            <a:r>
              <a:rPr lang="tr" sz="1600">
                <a:solidFill>
                  <a:srgbClr val="000000"/>
                </a:solidFill>
                <a:latin typeface="PT Sans Narrow"/>
                <a:ea typeface="PT Sans Narrow"/>
                <a:cs typeface="PT Sans Narrow"/>
                <a:sym typeface="PT Sans Narrow"/>
              </a:rPr>
              <a:t> "%" ve "=" operatörlerinin birleşimidir.</a:t>
            </a:r>
            <a:r>
              <a:rPr lang="tr" sz="1600">
                <a:solidFill>
                  <a:srgbClr val="000000"/>
                </a:solidFill>
                <a:latin typeface="PT Sans Narrow"/>
                <a:ea typeface="PT Sans Narrow"/>
                <a:cs typeface="PT Sans Narrow"/>
                <a:sym typeface="PT Sans Narrow"/>
              </a:rPr>
              <a:t> Önce soldaki değişkenin geçerli değerini sağdaki değere göre modunu alır ve ardından sonucu soldaki değişkene atar.</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600">
              <a:solidFill>
                <a:srgbClr val="000000"/>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t/>
            </a:r>
            <a:endParaRPr sz="1600">
              <a:solidFill>
                <a:srgbClr val="000000"/>
              </a:solidFill>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439725" y="161450"/>
            <a:ext cx="7505700" cy="579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tr"/>
              <a:t>Farklı Atama Türlerini Tanıyalım</a:t>
            </a:r>
            <a:endParaRPr/>
          </a:p>
        </p:txBody>
      </p:sp>
      <p:graphicFrame>
        <p:nvGraphicFramePr>
          <p:cNvPr id="195" name="Google Shape;195;p33"/>
          <p:cNvGraphicFramePr/>
          <p:nvPr/>
        </p:nvGraphicFramePr>
        <p:xfrm>
          <a:off x="690700" y="794650"/>
          <a:ext cx="3000000" cy="3000000"/>
        </p:xfrm>
        <a:graphic>
          <a:graphicData uri="http://schemas.openxmlformats.org/drawingml/2006/table">
            <a:tbl>
              <a:tblPr>
                <a:noFill/>
                <a:tableStyleId>{CA5A3CF5-41FF-4B57-AA54-6A163E5F86F2}</a:tableStyleId>
              </a:tblPr>
              <a:tblGrid>
                <a:gridCol w="1009850"/>
                <a:gridCol w="5407225"/>
                <a:gridCol w="1163225"/>
              </a:tblGrid>
              <a:tr h="307050">
                <a:tc>
                  <a:txBody>
                    <a:bodyPr/>
                    <a:lstStyle/>
                    <a:p>
                      <a:pPr indent="0" lvl="0" marL="0" rtl="0" algn="ctr">
                        <a:spcBef>
                          <a:spcPts val="0"/>
                        </a:spcBef>
                        <a:spcAft>
                          <a:spcPts val="0"/>
                        </a:spcAft>
                        <a:buNone/>
                      </a:pPr>
                      <a:r>
                        <a:rPr b="1" lang="tr">
                          <a:latin typeface="PT Sans Narrow"/>
                          <a:ea typeface="PT Sans Narrow"/>
                          <a:cs typeface="PT Sans Narrow"/>
                          <a:sym typeface="PT Sans Narrow"/>
                        </a:rPr>
                        <a:t>İşleç</a:t>
                      </a:r>
                      <a:endParaRPr b="1">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A1E8D9"/>
                    </a:solidFill>
                  </a:tcPr>
                </a:tc>
                <a:tc>
                  <a:txBody>
                    <a:bodyPr/>
                    <a:lstStyle/>
                    <a:p>
                      <a:pPr indent="0" lvl="0" marL="0" rtl="0" algn="ctr">
                        <a:spcBef>
                          <a:spcPts val="0"/>
                        </a:spcBef>
                        <a:spcAft>
                          <a:spcPts val="0"/>
                        </a:spcAft>
                        <a:buNone/>
                      </a:pPr>
                      <a:r>
                        <a:rPr b="1" lang="tr">
                          <a:latin typeface="PT Sans Narrow"/>
                          <a:ea typeface="PT Sans Narrow"/>
                          <a:cs typeface="PT Sans Narrow"/>
                          <a:sym typeface="PT Sans Narrow"/>
                        </a:rPr>
                        <a:t>Açıklama</a:t>
                      </a:r>
                      <a:endParaRPr b="1">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A1E8D9"/>
                    </a:solidFill>
                  </a:tcPr>
                </a:tc>
                <a:tc>
                  <a:txBody>
                    <a:bodyPr/>
                    <a:lstStyle/>
                    <a:p>
                      <a:pPr indent="0" lvl="0" marL="0" rtl="0" algn="ctr">
                        <a:spcBef>
                          <a:spcPts val="0"/>
                        </a:spcBef>
                        <a:spcAft>
                          <a:spcPts val="0"/>
                        </a:spcAft>
                        <a:buNone/>
                      </a:pPr>
                      <a:r>
                        <a:rPr b="1" lang="tr">
                          <a:latin typeface="PT Sans Narrow"/>
                          <a:ea typeface="PT Sans Narrow"/>
                          <a:cs typeface="PT Sans Narrow"/>
                          <a:sym typeface="PT Sans Narrow"/>
                        </a:rPr>
                        <a:t>Kullanım</a:t>
                      </a:r>
                      <a:endParaRPr b="1">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A1E8D9"/>
                    </a:solidFill>
                  </a:tcPr>
                </a:tc>
              </a:tr>
              <a:tr h="48750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Sağdaki değeri soldaki değişkene atamak için kullanılır.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 = 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z=10</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ekler ve ardından sonucu soldaki değişkene atar.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değerden çıkarır ve ardından sonucu soldaki değişkene atar.</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değerle çarpar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böler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667950">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just">
                        <a:spcBef>
                          <a:spcPts val="0"/>
                        </a:spcBef>
                        <a:spcAft>
                          <a:spcPts val="0"/>
                        </a:spcAft>
                        <a:buNone/>
                      </a:pPr>
                      <a:r>
                        <a:rPr lang="tr">
                          <a:latin typeface="PT Sans Narrow"/>
                          <a:ea typeface="PT Sans Narrow"/>
                          <a:cs typeface="PT Sans Narrow"/>
                          <a:sym typeface="PT Sans Narrow"/>
                        </a:rPr>
                        <a:t>Bu işleç "%" ve "=" operatörlerinin birleşimidir. Önce soldaki değişkenin geçerli değerini sağdaki değere göre modunu alır ve ardından sonucu soldaki değişkene atar.</a:t>
                      </a:r>
                      <a:endParaRPr>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x%=y</a:t>
                      </a:r>
                      <a:endParaRPr>
                        <a:highlight>
                          <a:srgbClr val="FFFFFF"/>
                        </a:highlight>
                        <a:latin typeface="PT Sans Narrow"/>
                        <a:ea typeface="PT Sans Narrow"/>
                        <a:cs typeface="PT Sans Narrow"/>
                        <a:sym typeface="PT Sans Narrow"/>
                      </a:endParaRPr>
                    </a:p>
                    <a:p>
                      <a:pPr indent="0" lvl="0" marL="0" rtl="0" algn="ctr">
                        <a:spcBef>
                          <a:spcPts val="0"/>
                        </a:spcBef>
                        <a:spcAft>
                          <a:spcPts val="0"/>
                        </a:spcAft>
                        <a:buNone/>
                      </a:pPr>
                      <a:r>
                        <a:rPr lang="tr">
                          <a:highlight>
                            <a:srgbClr val="FFFFFF"/>
                          </a:highlight>
                          <a:latin typeface="PT Sans Narrow"/>
                          <a:ea typeface="PT Sans Narrow"/>
                          <a:cs typeface="PT Sans Narrow"/>
                          <a:sym typeface="PT Sans Narrow"/>
                        </a:rPr>
                        <a:t>(x=x%y)</a:t>
                      </a:r>
                      <a:endParaRPr>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nvSpPr>
        <p:spPr>
          <a:xfrm>
            <a:off x="862000" y="720200"/>
            <a:ext cx="7404900" cy="4106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tr" sz="3600">
                <a:solidFill>
                  <a:schemeClr val="accent1"/>
                </a:solidFill>
                <a:latin typeface="PT Sans Narrow"/>
                <a:ea typeface="PT Sans Narrow"/>
                <a:cs typeface="PT Sans Narrow"/>
                <a:sym typeface="PT Sans Narrow"/>
              </a:rPr>
              <a:t>Sayı Sistemleri</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rPr i="0" lang="tr" sz="1600" u="none" cap="none" strike="noStrike">
                <a:highlight>
                  <a:srgbClr val="FFFFFF"/>
                </a:highlight>
                <a:latin typeface="PT Sans Narrow"/>
                <a:ea typeface="PT Sans Narrow"/>
                <a:cs typeface="PT Sans Narrow"/>
                <a:sym typeface="PT Sans Narrow"/>
              </a:rPr>
              <a:t>Bilgisayarlar sadece sayıları anlayabildiğinden bazı harfleri ve kelimeleri yazdığımızda bunları otomatik olarak sayıya çevirmektedir. Sayıları temsil etme ve bunlarla çalışma tekniğine </a:t>
            </a:r>
            <a:r>
              <a:rPr b="1" i="0" lang="tr" sz="1600" u="none" cap="none" strike="noStrike">
                <a:highlight>
                  <a:srgbClr val="FFFFFF"/>
                </a:highlight>
                <a:latin typeface="PT Sans Narrow"/>
                <a:ea typeface="PT Sans Narrow"/>
                <a:cs typeface="PT Sans Narrow"/>
                <a:sym typeface="PT Sans Narrow"/>
              </a:rPr>
              <a:t>sayı sistemi</a:t>
            </a:r>
            <a:r>
              <a:rPr i="0" lang="tr" sz="1600" u="none" cap="none" strike="noStrike">
                <a:highlight>
                  <a:srgbClr val="FFFFFF"/>
                </a:highlight>
                <a:latin typeface="PT Sans Narrow"/>
                <a:ea typeface="PT Sans Narrow"/>
                <a:cs typeface="PT Sans Narrow"/>
                <a:sym typeface="PT Sans Narrow"/>
              </a:rPr>
              <a:t> denir. </a:t>
            </a:r>
            <a:endParaRPr i="0" sz="1600" u="none" cap="none" strike="noStrike">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i="0" sz="1600" u="none" cap="none" strike="noStrike">
              <a:highlight>
                <a:srgbClr val="FFFFFF"/>
              </a:highlight>
              <a:latin typeface="PT Sans Narrow"/>
              <a:ea typeface="PT Sans Narrow"/>
              <a:cs typeface="PT Sans Narrow"/>
              <a:sym typeface="PT Sans Narrow"/>
            </a:endParaRPr>
          </a:p>
          <a:p>
            <a:pPr indent="-330200" lvl="0" marL="457200" marR="0" rtl="0" algn="just">
              <a:lnSpc>
                <a:spcPct val="150000"/>
              </a:lnSpc>
              <a:spcBef>
                <a:spcPts val="0"/>
              </a:spcBef>
              <a:spcAft>
                <a:spcPts val="0"/>
              </a:spcAft>
              <a:buSzPts val="1600"/>
              <a:buFont typeface="Times New Roman"/>
              <a:buChar char="●"/>
            </a:pPr>
            <a:r>
              <a:rPr i="0" lang="tr" sz="1600" u="none" cap="none" strike="noStrike">
                <a:highlight>
                  <a:srgbClr val="FFFFFF"/>
                </a:highlight>
                <a:latin typeface="PT Sans Narrow"/>
                <a:ea typeface="PT Sans Narrow"/>
                <a:cs typeface="PT Sans Narrow"/>
                <a:sym typeface="PT Sans Narrow"/>
              </a:rPr>
              <a:t>Sayı sistemlerinde bir doğal sayıyı oluşturan her bir rakam bir </a:t>
            </a:r>
            <a:r>
              <a:rPr b="1" i="0" lang="tr" sz="1600" u="none" cap="none" strike="noStrike">
                <a:highlight>
                  <a:srgbClr val="FFFFFF"/>
                </a:highlight>
                <a:latin typeface="PT Sans Narrow"/>
                <a:ea typeface="PT Sans Narrow"/>
                <a:cs typeface="PT Sans Narrow"/>
                <a:sym typeface="PT Sans Narrow"/>
              </a:rPr>
              <a:t>basamak</a:t>
            </a:r>
            <a:r>
              <a:rPr i="0" lang="tr" sz="1600" u="none" cap="none" strike="noStrike">
                <a:highlight>
                  <a:srgbClr val="FFFFFF"/>
                </a:highlight>
                <a:latin typeface="PT Sans Narrow"/>
                <a:ea typeface="PT Sans Narrow"/>
                <a:cs typeface="PT Sans Narrow"/>
                <a:sym typeface="PT Sans Narrow"/>
              </a:rPr>
              <a:t>,</a:t>
            </a:r>
            <a:endParaRPr i="0" sz="1600" u="none" cap="none" strike="noStrike">
              <a:highlight>
                <a:srgbClr val="FFFFFF"/>
              </a:highlight>
              <a:latin typeface="PT Sans Narrow"/>
              <a:ea typeface="PT Sans Narrow"/>
              <a:cs typeface="PT Sans Narrow"/>
              <a:sym typeface="PT Sans Narrow"/>
            </a:endParaRPr>
          </a:p>
          <a:p>
            <a:pPr indent="-330200" lvl="0" marL="457200" marR="0" rtl="0" algn="just">
              <a:lnSpc>
                <a:spcPct val="150000"/>
              </a:lnSpc>
              <a:spcBef>
                <a:spcPts val="0"/>
              </a:spcBef>
              <a:spcAft>
                <a:spcPts val="0"/>
              </a:spcAft>
              <a:buSzPts val="1600"/>
              <a:buFont typeface="Times New Roman"/>
              <a:buChar char="●"/>
            </a:pPr>
            <a:r>
              <a:rPr i="0" lang="tr" sz="1600" u="none" cap="none" strike="noStrike">
                <a:highlight>
                  <a:srgbClr val="FFFFFF"/>
                </a:highlight>
                <a:latin typeface="PT Sans Narrow"/>
                <a:ea typeface="PT Sans Narrow"/>
                <a:cs typeface="PT Sans Narrow"/>
                <a:sym typeface="PT Sans Narrow"/>
              </a:rPr>
              <a:t>rakamların bulundukları yerdeki değerine </a:t>
            </a:r>
            <a:r>
              <a:rPr b="1" i="0" lang="tr" sz="1600" u="none" cap="none" strike="noStrike">
                <a:highlight>
                  <a:srgbClr val="FFFFFF"/>
                </a:highlight>
                <a:latin typeface="PT Sans Narrow"/>
                <a:ea typeface="PT Sans Narrow"/>
                <a:cs typeface="PT Sans Narrow"/>
                <a:sym typeface="PT Sans Narrow"/>
              </a:rPr>
              <a:t>basamak değeri</a:t>
            </a:r>
            <a:r>
              <a:rPr i="0" lang="tr" sz="1600" u="none" cap="none" strike="noStrike">
                <a:highlight>
                  <a:srgbClr val="FFFFFF"/>
                </a:highlight>
                <a:latin typeface="PT Sans Narrow"/>
                <a:ea typeface="PT Sans Narrow"/>
                <a:cs typeface="PT Sans Narrow"/>
                <a:sym typeface="PT Sans Narrow"/>
              </a:rPr>
              <a:t>, </a:t>
            </a:r>
            <a:endParaRPr i="0" sz="1600" u="none" cap="none" strike="noStrike">
              <a:highlight>
                <a:srgbClr val="FFFFFF"/>
              </a:highlight>
              <a:latin typeface="PT Sans Narrow"/>
              <a:ea typeface="PT Sans Narrow"/>
              <a:cs typeface="PT Sans Narrow"/>
              <a:sym typeface="PT Sans Narrow"/>
            </a:endParaRPr>
          </a:p>
          <a:p>
            <a:pPr indent="-330200" lvl="0" marL="457200" marR="0" rtl="0" algn="just">
              <a:lnSpc>
                <a:spcPct val="150000"/>
              </a:lnSpc>
              <a:spcBef>
                <a:spcPts val="0"/>
              </a:spcBef>
              <a:spcAft>
                <a:spcPts val="0"/>
              </a:spcAft>
              <a:buSzPts val="1600"/>
              <a:buFont typeface="Times New Roman"/>
              <a:buChar char="●"/>
            </a:pPr>
            <a:r>
              <a:rPr i="0" lang="tr" sz="1600" u="none" cap="none" strike="noStrike">
                <a:highlight>
                  <a:srgbClr val="FFFFFF"/>
                </a:highlight>
                <a:latin typeface="PT Sans Narrow"/>
                <a:ea typeface="PT Sans Narrow"/>
                <a:cs typeface="PT Sans Narrow"/>
                <a:sym typeface="PT Sans Narrow"/>
              </a:rPr>
              <a:t>her basamağın sahip olacağı üstel ifadeye </a:t>
            </a:r>
            <a:r>
              <a:rPr b="1" i="0" lang="tr" sz="1600" u="none" cap="none" strike="noStrike">
                <a:highlight>
                  <a:srgbClr val="FFFFFF"/>
                </a:highlight>
                <a:latin typeface="PT Sans Narrow"/>
                <a:ea typeface="PT Sans Narrow"/>
                <a:cs typeface="PT Sans Narrow"/>
                <a:sym typeface="PT Sans Narrow"/>
              </a:rPr>
              <a:t>basamak ağırlığı</a:t>
            </a:r>
            <a:r>
              <a:rPr i="0" lang="tr" sz="1600" u="none" cap="none" strike="noStrike">
                <a:highlight>
                  <a:srgbClr val="FFFFFF"/>
                </a:highlight>
                <a:latin typeface="PT Sans Narrow"/>
                <a:ea typeface="PT Sans Narrow"/>
                <a:cs typeface="PT Sans Narrow"/>
                <a:sym typeface="PT Sans Narrow"/>
              </a:rPr>
              <a:t>,</a:t>
            </a:r>
            <a:endParaRPr i="0" sz="1600" u="none" cap="none" strike="noStrike">
              <a:highlight>
                <a:srgbClr val="FFFFFF"/>
              </a:highlight>
              <a:latin typeface="PT Sans Narrow"/>
              <a:ea typeface="PT Sans Narrow"/>
              <a:cs typeface="PT Sans Narrow"/>
              <a:sym typeface="PT Sans Narrow"/>
            </a:endParaRPr>
          </a:p>
          <a:p>
            <a:pPr indent="-330200" lvl="0" marL="457200" marR="0" rtl="0" algn="just">
              <a:lnSpc>
                <a:spcPct val="150000"/>
              </a:lnSpc>
              <a:spcBef>
                <a:spcPts val="0"/>
              </a:spcBef>
              <a:spcAft>
                <a:spcPts val="0"/>
              </a:spcAft>
              <a:buSzPts val="1600"/>
              <a:buFont typeface="Times New Roman"/>
              <a:buChar char="●"/>
            </a:pPr>
            <a:r>
              <a:rPr i="0" lang="tr" sz="1600" u="none" cap="none" strike="noStrike">
                <a:highlight>
                  <a:srgbClr val="FFFFFF"/>
                </a:highlight>
                <a:latin typeface="PT Sans Narrow"/>
                <a:ea typeface="PT Sans Narrow"/>
                <a:cs typeface="PT Sans Narrow"/>
                <a:sym typeface="PT Sans Narrow"/>
              </a:rPr>
              <a:t>bu doğal sayının tanımlandığı sayı sistemine de </a:t>
            </a:r>
            <a:r>
              <a:rPr b="1" i="0" lang="tr" sz="1600" u="none" cap="none" strike="noStrike">
                <a:highlight>
                  <a:srgbClr val="FFFFFF"/>
                </a:highlight>
                <a:latin typeface="PT Sans Narrow"/>
                <a:ea typeface="PT Sans Narrow"/>
                <a:cs typeface="PT Sans Narrow"/>
                <a:sym typeface="PT Sans Narrow"/>
              </a:rPr>
              <a:t>sayı tabanı</a:t>
            </a:r>
            <a:r>
              <a:rPr i="0" lang="tr" sz="1600" u="none" cap="none" strike="noStrike">
                <a:highlight>
                  <a:srgbClr val="FFFFFF"/>
                </a:highlight>
                <a:latin typeface="PT Sans Narrow"/>
                <a:ea typeface="PT Sans Narrow"/>
                <a:cs typeface="PT Sans Narrow"/>
                <a:sym typeface="PT Sans Narrow"/>
              </a:rPr>
              <a:t> denir. </a:t>
            </a:r>
            <a:endParaRPr i="0" sz="1600" u="none" cap="none" strike="noStrike">
              <a:highlight>
                <a:srgbClr val="FFFFFF"/>
              </a:highlight>
              <a:latin typeface="PT Sans Narrow"/>
              <a:ea typeface="PT Sans Narrow"/>
              <a:cs typeface="PT Sans Narrow"/>
              <a:sym typeface="PT Sans Narrow"/>
            </a:endParaRPr>
          </a:p>
          <a:p>
            <a:pPr indent="0" lvl="0" marL="457200" marR="0" rtl="0" algn="just">
              <a:lnSpc>
                <a:spcPct val="150000"/>
              </a:lnSpc>
              <a:spcBef>
                <a:spcPts val="0"/>
              </a:spcBef>
              <a:spcAft>
                <a:spcPts val="0"/>
              </a:spcAft>
              <a:buNone/>
            </a:pPr>
            <a:r>
              <a:t/>
            </a:r>
            <a:endParaRPr sz="1600">
              <a:highlight>
                <a:srgbClr val="FFFFFF"/>
              </a:highlight>
              <a:latin typeface="PT Sans Narrow"/>
              <a:ea typeface="PT Sans Narrow"/>
              <a:cs typeface="PT Sans Narrow"/>
              <a:sym typeface="PT Sans Narrow"/>
            </a:endParaRPr>
          </a:p>
          <a:p>
            <a:pPr indent="0" lvl="0" marL="0" marR="0" rtl="0" algn="just">
              <a:lnSpc>
                <a:spcPct val="150000"/>
              </a:lnSpc>
              <a:spcBef>
                <a:spcPts val="0"/>
              </a:spcBef>
              <a:spcAft>
                <a:spcPts val="0"/>
              </a:spcAft>
              <a:buClr>
                <a:srgbClr val="000000"/>
              </a:buClr>
              <a:buSzPts val="1200"/>
              <a:buFont typeface="Arial"/>
              <a:buNone/>
            </a:pPr>
            <a:r>
              <a:rPr i="0" lang="tr" sz="1600" u="none" cap="none" strike="noStrike">
                <a:highlight>
                  <a:srgbClr val="FFFFFF"/>
                </a:highlight>
                <a:latin typeface="PT Sans Narrow"/>
                <a:ea typeface="PT Sans Narrow"/>
                <a:cs typeface="PT Sans Narrow"/>
                <a:sym typeface="PT Sans Narrow"/>
              </a:rPr>
              <a:t>Şimdi bir örnekle bunu keşfedelim… </a:t>
            </a:r>
            <a:endParaRPr i="0" sz="1600" u="none" cap="none" strike="noStrike">
              <a:highlight>
                <a:srgbClr val="FFFFFF"/>
              </a:highlight>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nvSpPr>
        <p:spPr>
          <a:xfrm>
            <a:off x="917000" y="1025000"/>
            <a:ext cx="7654800" cy="419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1" i="0" sz="1700" u="none" cap="none" strike="noStrike">
              <a:highlight>
                <a:srgbClr val="FFFFFF"/>
              </a:highlight>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t/>
            </a:r>
            <a:endParaRPr b="1" i="0" sz="1700" u="none" cap="none" strike="noStrike">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rPr i="0" lang="tr" sz="1700" u="none" cap="none" strike="noStrike">
                <a:highlight>
                  <a:srgbClr val="FFFFFF"/>
                </a:highlight>
                <a:latin typeface="PT Sans Narrow"/>
                <a:ea typeface="PT Sans Narrow"/>
                <a:cs typeface="PT Sans Narrow"/>
                <a:sym typeface="PT Sans Narrow"/>
              </a:rPr>
              <a:t>Bizler günlük yaşantımızda onlu sayı sistemini kullanırken, bilgisayar sistemleri ikili sayı sistemini kullanırlar. Onlu sistemde taban 10, ikili sistemde ise taban 2’dir. </a:t>
            </a:r>
            <a:endParaRPr i="0" sz="1700" u="none" cap="none" strike="noStrike">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t/>
            </a:r>
            <a:endParaRPr i="0" sz="1700" u="none" cap="none" strike="noStrike">
              <a:highlight>
                <a:srgbClr val="FFFFFF"/>
              </a:highlight>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700">
                <a:highlight>
                  <a:srgbClr val="FFFFFF"/>
                </a:highlight>
                <a:latin typeface="PT Sans Narrow"/>
                <a:ea typeface="PT Sans Narrow"/>
                <a:cs typeface="PT Sans Narrow"/>
                <a:sym typeface="PT Sans Narrow"/>
              </a:rPr>
              <a:t>Günlük yaşantımızda onlu sayı sistemini kullanırken, bilgisayar sistemleri ikili sayı sistemini kullanırlar. Onlu sistemde taban 10, ikili sistemde ise taban 2’dir. İkili sayı sisteminin yanı sıra, sekizli ve onaltılı sayı sistemleri de sıklıkla kullanılmaktadır.  Sayı sembolleri 0 ile (taban–1) arasında değer almaktadır.</a:t>
            </a:r>
            <a:endParaRPr i="1" sz="12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highlight>
                <a:srgbClr val="FFFFFF"/>
              </a:highlight>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700">
                <a:highlight>
                  <a:srgbClr val="FFFFFF"/>
                </a:highlight>
                <a:latin typeface="PT Sans Narrow"/>
                <a:ea typeface="PT Sans Narrow"/>
                <a:cs typeface="PT Sans Narrow"/>
                <a:sym typeface="PT Sans Narrow"/>
              </a:rPr>
              <a:t>Onlu sayı sistemlerinde her bir rakam ondalık basamak ya da sadece basamak olarak adlandırılırken, ikili sayı sistemlerinde ikili basamak ya da sadece bit olarak adlandırılır.</a:t>
            </a:r>
            <a:endParaRPr sz="1700">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
        <p:nvSpPr>
          <p:cNvPr id="206" name="Google Shape;206;p35"/>
          <p:cNvSpPr txBox="1"/>
          <p:nvPr>
            <p:ph type="title"/>
          </p:nvPr>
        </p:nvSpPr>
        <p:spPr>
          <a:xfrm>
            <a:off x="1115075" y="649675"/>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Verileri Dönüştürme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70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tr" sz="1200">
                <a:highlight>
                  <a:srgbClr val="FFFFFF"/>
                </a:highlight>
                <a:latin typeface="Times New Roman"/>
                <a:ea typeface="Times New Roman"/>
                <a:cs typeface="Times New Roman"/>
                <a:sym typeface="Times New Roman"/>
              </a:rPr>
              <a:t>.</a:t>
            </a:r>
            <a:endParaRPr sz="120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a:p>
        </p:txBody>
      </p:sp>
      <p:sp>
        <p:nvSpPr>
          <p:cNvPr id="212" name="Google Shape;212;p36"/>
          <p:cNvSpPr/>
          <p:nvPr/>
        </p:nvSpPr>
        <p:spPr>
          <a:xfrm>
            <a:off x="885250" y="2147750"/>
            <a:ext cx="1176600" cy="831300"/>
          </a:xfrm>
          <a:prstGeom prst="upArrowCallout">
            <a:avLst>
              <a:gd fmla="val 14825" name="adj1"/>
              <a:gd fmla="val 25000" name="adj2"/>
              <a:gd fmla="val 25000" name="adj3"/>
              <a:gd fmla="val 55515" name="adj4"/>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Arial"/>
                <a:ea typeface="Arial"/>
                <a:cs typeface="Arial"/>
                <a:sym typeface="Arial"/>
              </a:rPr>
              <a:t>SAYI</a:t>
            </a:r>
            <a:endParaRPr b="1" i="0" sz="1400" u="none" cap="none" strike="noStrike">
              <a:solidFill>
                <a:srgbClr val="FFFFFF"/>
              </a:solidFill>
              <a:latin typeface="Arial"/>
              <a:ea typeface="Arial"/>
              <a:cs typeface="Arial"/>
              <a:sym typeface="Arial"/>
            </a:endParaRPr>
          </a:p>
        </p:txBody>
      </p:sp>
      <p:sp>
        <p:nvSpPr>
          <p:cNvPr id="213" name="Google Shape;213;p36"/>
          <p:cNvSpPr/>
          <p:nvPr/>
        </p:nvSpPr>
        <p:spPr>
          <a:xfrm>
            <a:off x="3180150" y="660225"/>
            <a:ext cx="1098300" cy="831300"/>
          </a:xfrm>
          <a:prstGeom prst="downArrowCallout">
            <a:avLst>
              <a:gd fmla="val 25000" name="adj1"/>
              <a:gd fmla="val 25000" name="adj2"/>
              <a:gd fmla="val 25000" name="adj3"/>
              <a:gd fmla="val 64977" name="adj4"/>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Times New Roman"/>
                <a:ea typeface="Times New Roman"/>
                <a:cs typeface="Times New Roman"/>
                <a:sym typeface="Times New Roman"/>
              </a:rPr>
              <a:t>Sayı Tabanı</a:t>
            </a:r>
            <a:endParaRPr b="1" i="0" sz="1400" u="none" cap="none" strike="noStrike">
              <a:solidFill>
                <a:srgbClr val="FFFFFF"/>
              </a:solidFill>
              <a:latin typeface="Times New Roman"/>
              <a:ea typeface="Times New Roman"/>
              <a:cs typeface="Times New Roman"/>
              <a:sym typeface="Times New Roman"/>
            </a:endParaRPr>
          </a:p>
        </p:txBody>
      </p:sp>
      <p:sp>
        <p:nvSpPr>
          <p:cNvPr id="214" name="Google Shape;214;p36"/>
          <p:cNvSpPr/>
          <p:nvPr/>
        </p:nvSpPr>
        <p:spPr>
          <a:xfrm>
            <a:off x="4253750" y="2147750"/>
            <a:ext cx="1176600" cy="831300"/>
          </a:xfrm>
          <a:prstGeom prst="upArrowCallout">
            <a:avLst>
              <a:gd fmla="val 14825" name="adj1"/>
              <a:gd fmla="val 25000" name="adj2"/>
              <a:gd fmla="val 25000" name="adj3"/>
              <a:gd fmla="val 55515" name="adj4"/>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Arial"/>
                <a:ea typeface="Arial"/>
                <a:cs typeface="Arial"/>
                <a:sym typeface="Arial"/>
              </a:rPr>
              <a:t>Basamak değeri</a:t>
            </a:r>
            <a:endParaRPr b="1" i="0" sz="1400" u="none" cap="none" strike="noStrike">
              <a:solidFill>
                <a:srgbClr val="FFFFFF"/>
              </a:solidFill>
              <a:latin typeface="Arial"/>
              <a:ea typeface="Arial"/>
              <a:cs typeface="Arial"/>
              <a:sym typeface="Arial"/>
            </a:endParaRPr>
          </a:p>
        </p:txBody>
      </p:sp>
      <p:sp>
        <p:nvSpPr>
          <p:cNvPr id="215" name="Google Shape;215;p36"/>
          <p:cNvSpPr txBox="1"/>
          <p:nvPr/>
        </p:nvSpPr>
        <p:spPr>
          <a:xfrm>
            <a:off x="818050" y="1544500"/>
            <a:ext cx="13110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3  8  7</a:t>
            </a:r>
            <a:endParaRPr b="0" i="0" sz="1400" u="none" cap="none" strike="noStrike">
              <a:solidFill>
                <a:srgbClr val="000000"/>
              </a:solidFill>
              <a:latin typeface="Open Sans"/>
              <a:ea typeface="Open Sans"/>
              <a:cs typeface="Open Sans"/>
              <a:sym typeface="Open Sans"/>
            </a:endParaRPr>
          </a:p>
        </p:txBody>
      </p:sp>
      <p:sp>
        <p:nvSpPr>
          <p:cNvPr id="216" name="Google Shape;216;p36"/>
          <p:cNvSpPr txBox="1"/>
          <p:nvPr/>
        </p:nvSpPr>
        <p:spPr>
          <a:xfrm>
            <a:off x="2454200"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3</a:t>
            </a:r>
            <a:endParaRPr b="1" i="0" sz="1400" u="none" cap="none" strike="noStrike">
              <a:solidFill>
                <a:srgbClr val="9900FF"/>
              </a:solidFill>
              <a:latin typeface="Open Sans"/>
              <a:ea typeface="Open Sans"/>
              <a:cs typeface="Open Sans"/>
              <a:sym typeface="Open Sans"/>
            </a:endParaRPr>
          </a:p>
        </p:txBody>
      </p:sp>
      <p:sp>
        <p:nvSpPr>
          <p:cNvPr id="217" name="Google Shape;217;p36"/>
          <p:cNvSpPr txBox="1"/>
          <p:nvPr/>
        </p:nvSpPr>
        <p:spPr>
          <a:xfrm>
            <a:off x="1994700" y="1612750"/>
            <a:ext cx="699300" cy="438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rgbClr val="000000"/>
              </a:solidFill>
              <a:latin typeface="Open Sans"/>
              <a:ea typeface="Open Sans"/>
              <a:cs typeface="Open Sans"/>
              <a:sym typeface="Open Sans"/>
            </a:endParaRPr>
          </a:p>
        </p:txBody>
      </p:sp>
      <p:sp>
        <p:nvSpPr>
          <p:cNvPr id="218" name="Google Shape;218;p36"/>
          <p:cNvSpPr txBox="1"/>
          <p:nvPr/>
        </p:nvSpPr>
        <p:spPr>
          <a:xfrm>
            <a:off x="5044925" y="16127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p:txBody>
      </p:sp>
      <p:sp>
        <p:nvSpPr>
          <p:cNvPr id="219" name="Google Shape;219;p36"/>
          <p:cNvSpPr txBox="1"/>
          <p:nvPr/>
        </p:nvSpPr>
        <p:spPr>
          <a:xfrm>
            <a:off x="2880075"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220" name="Google Shape;220;p36"/>
          <p:cNvSpPr txBox="1"/>
          <p:nvPr/>
        </p:nvSpPr>
        <p:spPr>
          <a:xfrm>
            <a:off x="3406663"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221" name="Google Shape;221;p36"/>
          <p:cNvSpPr txBox="1"/>
          <p:nvPr/>
        </p:nvSpPr>
        <p:spPr>
          <a:xfrm>
            <a:off x="4114888" y="1536550"/>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1" i="0" sz="1400" u="none" cap="none" strike="noStrike">
              <a:solidFill>
                <a:srgbClr val="000000"/>
              </a:solidFill>
              <a:latin typeface="Open Sans"/>
              <a:ea typeface="Open Sans"/>
              <a:cs typeface="Open Sans"/>
              <a:sym typeface="Open Sans"/>
            </a:endParaRPr>
          </a:p>
        </p:txBody>
      </p:sp>
      <p:sp>
        <p:nvSpPr>
          <p:cNvPr id="222" name="Google Shape;222;p36"/>
          <p:cNvSpPr txBox="1"/>
          <p:nvPr/>
        </p:nvSpPr>
        <p:spPr>
          <a:xfrm>
            <a:off x="3825750" y="1378525"/>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2</a:t>
            </a:r>
            <a:endParaRPr b="1" i="0" sz="500" u="none" cap="none" strike="noStrike">
              <a:solidFill>
                <a:srgbClr val="0000FF"/>
              </a:solidFill>
              <a:latin typeface="Open Sans"/>
              <a:ea typeface="Open Sans"/>
              <a:cs typeface="Open Sans"/>
              <a:sym typeface="Open Sans"/>
            </a:endParaRPr>
          </a:p>
        </p:txBody>
      </p:sp>
      <p:sp>
        <p:nvSpPr>
          <p:cNvPr id="223" name="Google Shape;223;p36"/>
          <p:cNvSpPr txBox="1"/>
          <p:nvPr/>
        </p:nvSpPr>
        <p:spPr>
          <a:xfrm>
            <a:off x="4524825"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8</a:t>
            </a:r>
            <a:endParaRPr b="1" i="0" sz="1400" u="none" cap="none" strike="noStrike">
              <a:solidFill>
                <a:srgbClr val="9900FF"/>
              </a:solidFill>
              <a:latin typeface="Open Sans"/>
              <a:ea typeface="Open Sans"/>
              <a:cs typeface="Open Sans"/>
              <a:sym typeface="Open Sans"/>
            </a:endParaRPr>
          </a:p>
        </p:txBody>
      </p:sp>
      <p:sp>
        <p:nvSpPr>
          <p:cNvPr id="224" name="Google Shape;224;p36"/>
          <p:cNvSpPr txBox="1"/>
          <p:nvPr/>
        </p:nvSpPr>
        <p:spPr>
          <a:xfrm>
            <a:off x="4950700"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225" name="Google Shape;225;p36"/>
          <p:cNvSpPr txBox="1"/>
          <p:nvPr/>
        </p:nvSpPr>
        <p:spPr>
          <a:xfrm>
            <a:off x="5477288"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226" name="Google Shape;226;p36"/>
          <p:cNvSpPr txBox="1"/>
          <p:nvPr/>
        </p:nvSpPr>
        <p:spPr>
          <a:xfrm>
            <a:off x="6185513" y="154731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a:t>
            </a:r>
            <a:endParaRPr b="1" i="0" sz="1400" u="none" cap="none" strike="noStrike">
              <a:solidFill>
                <a:srgbClr val="000000"/>
              </a:solidFill>
              <a:latin typeface="Open Sans"/>
              <a:ea typeface="Open Sans"/>
              <a:cs typeface="Open Sans"/>
              <a:sym typeface="Open Sans"/>
            </a:endParaRPr>
          </a:p>
        </p:txBody>
      </p:sp>
      <p:sp>
        <p:nvSpPr>
          <p:cNvPr id="227" name="Google Shape;227;p36"/>
          <p:cNvSpPr txBox="1"/>
          <p:nvPr/>
        </p:nvSpPr>
        <p:spPr>
          <a:xfrm>
            <a:off x="5896375" y="1389288"/>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1</a:t>
            </a:r>
            <a:endParaRPr b="1" i="0" sz="500" u="none" cap="none" strike="noStrike">
              <a:solidFill>
                <a:srgbClr val="0000FF"/>
              </a:solidFill>
              <a:latin typeface="Open Sans"/>
              <a:ea typeface="Open Sans"/>
              <a:cs typeface="Open Sans"/>
              <a:sym typeface="Open Sans"/>
            </a:endParaRPr>
          </a:p>
        </p:txBody>
      </p:sp>
      <p:sp>
        <p:nvSpPr>
          <p:cNvPr id="228" name="Google Shape;228;p36"/>
          <p:cNvSpPr txBox="1"/>
          <p:nvPr/>
        </p:nvSpPr>
        <p:spPr>
          <a:xfrm>
            <a:off x="6595450"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rgbClr val="9900FF"/>
                </a:solidFill>
                <a:highlight>
                  <a:srgbClr val="FFFFFF"/>
                </a:highlight>
                <a:latin typeface="Times New Roman"/>
                <a:ea typeface="Times New Roman"/>
                <a:cs typeface="Times New Roman"/>
                <a:sym typeface="Times New Roman"/>
              </a:rPr>
              <a:t>7</a:t>
            </a:r>
            <a:endParaRPr b="1" i="0" sz="1400" u="none" cap="none" strike="noStrike">
              <a:solidFill>
                <a:srgbClr val="9900FF"/>
              </a:solidFill>
              <a:latin typeface="Open Sans"/>
              <a:ea typeface="Open Sans"/>
              <a:cs typeface="Open Sans"/>
              <a:sym typeface="Open Sans"/>
            </a:endParaRPr>
          </a:p>
        </p:txBody>
      </p:sp>
      <p:sp>
        <p:nvSpPr>
          <p:cNvPr id="229" name="Google Shape;229;p36"/>
          <p:cNvSpPr txBox="1"/>
          <p:nvPr/>
        </p:nvSpPr>
        <p:spPr>
          <a:xfrm>
            <a:off x="7021325"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100"/>
              <a:buFont typeface="Arial"/>
              <a:buNone/>
            </a:pPr>
            <a:r>
              <a:rPr b="1" i="0" lang="tr" sz="3100" u="none" cap="none" strike="noStrike">
                <a:solidFill>
                  <a:schemeClr val="dk1"/>
                </a:solidFill>
                <a:highlight>
                  <a:srgbClr val="FFFFFF"/>
                </a:highlight>
                <a:latin typeface="Times New Roman"/>
                <a:ea typeface="Times New Roman"/>
                <a:cs typeface="Times New Roman"/>
                <a:sym typeface="Times New Roman"/>
              </a:rPr>
              <a:t>x</a:t>
            </a:r>
            <a:endParaRPr b="1" i="0" sz="1400" u="none" cap="none" strike="noStrike">
              <a:solidFill>
                <a:srgbClr val="000000"/>
              </a:solidFill>
              <a:latin typeface="Open Sans"/>
              <a:ea typeface="Open Sans"/>
              <a:cs typeface="Open Sans"/>
              <a:sym typeface="Open Sans"/>
            </a:endParaRPr>
          </a:p>
        </p:txBody>
      </p:sp>
      <p:sp>
        <p:nvSpPr>
          <p:cNvPr id="230" name="Google Shape;230;p36"/>
          <p:cNvSpPr txBox="1"/>
          <p:nvPr/>
        </p:nvSpPr>
        <p:spPr>
          <a:xfrm>
            <a:off x="7547913" y="1539363"/>
            <a:ext cx="699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100"/>
              <a:buFont typeface="Arial"/>
              <a:buNone/>
            </a:pPr>
            <a:r>
              <a:rPr b="1" i="0" lang="tr" sz="3100" u="none" cap="none" strike="noStrike">
                <a:solidFill>
                  <a:srgbClr val="38761D"/>
                </a:solidFill>
                <a:highlight>
                  <a:srgbClr val="FFFFFF"/>
                </a:highlight>
                <a:latin typeface="Times New Roman"/>
                <a:ea typeface="Times New Roman"/>
                <a:cs typeface="Times New Roman"/>
                <a:sym typeface="Times New Roman"/>
              </a:rPr>
              <a:t>10</a:t>
            </a:r>
            <a:endParaRPr b="1" i="0" sz="1400" u="none" cap="none" strike="noStrike">
              <a:solidFill>
                <a:srgbClr val="38761D"/>
              </a:solidFill>
              <a:latin typeface="Open Sans"/>
              <a:ea typeface="Open Sans"/>
              <a:cs typeface="Open Sans"/>
              <a:sym typeface="Open Sans"/>
            </a:endParaRPr>
          </a:p>
        </p:txBody>
      </p:sp>
      <p:sp>
        <p:nvSpPr>
          <p:cNvPr id="231" name="Google Shape;231;p36"/>
          <p:cNvSpPr txBox="1"/>
          <p:nvPr/>
        </p:nvSpPr>
        <p:spPr>
          <a:xfrm>
            <a:off x="7967000" y="1381338"/>
            <a:ext cx="452700" cy="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tr" sz="2200" u="none" cap="none" strike="noStrike">
                <a:solidFill>
                  <a:srgbClr val="0000FF"/>
                </a:solidFill>
                <a:latin typeface="Times New Roman"/>
                <a:ea typeface="Times New Roman"/>
                <a:cs typeface="Times New Roman"/>
                <a:sym typeface="Times New Roman"/>
              </a:rPr>
              <a:t>0</a:t>
            </a:r>
            <a:endParaRPr b="1" i="0" sz="500" u="none" cap="none" strike="noStrike">
              <a:solidFill>
                <a:srgbClr val="0000FF"/>
              </a:solidFill>
              <a:latin typeface="Open Sans"/>
              <a:ea typeface="Open Sans"/>
              <a:cs typeface="Open Sans"/>
              <a:sym typeface="Open Sans"/>
            </a:endParaRPr>
          </a:p>
        </p:txBody>
      </p:sp>
      <p:sp>
        <p:nvSpPr>
          <p:cNvPr id="232" name="Google Shape;232;p36"/>
          <p:cNvSpPr/>
          <p:nvPr/>
        </p:nvSpPr>
        <p:spPr>
          <a:xfrm>
            <a:off x="7568000" y="660225"/>
            <a:ext cx="1098300" cy="831300"/>
          </a:xfrm>
          <a:prstGeom prst="downArrowCallout">
            <a:avLst>
              <a:gd fmla="val 25000" name="adj1"/>
              <a:gd fmla="val 25000" name="adj2"/>
              <a:gd fmla="val 25000" name="adj3"/>
              <a:gd fmla="val 64977" name="adj4"/>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FFFFFF"/>
                </a:solidFill>
                <a:latin typeface="Times New Roman"/>
                <a:ea typeface="Times New Roman"/>
                <a:cs typeface="Times New Roman"/>
                <a:sym typeface="Times New Roman"/>
              </a:rPr>
              <a:t>Basamak</a:t>
            </a:r>
            <a:endParaRPr b="1" i="0" sz="1400" u="none" cap="none" strike="noStrike">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ppt_w</p:attrName>
                                        </p:attrNameLst>
                                      </p:cBhvr>
                                      <p:tavLst>
                                        <p:tav fmla="" tm="0">
                                          <p:val>
                                            <p:strVal val="0"/>
                                          </p:val>
                                        </p:tav>
                                        <p:tav fmla="" tm="100000">
                                          <p:val>
                                            <p:strVal val="#ppt_w"/>
                                          </p:val>
                                        </p:tav>
                                      </p:tavLst>
                                    </p:anim>
                                    <p:anim calcmode="lin" valueType="num">
                                      <p:cBhvr additive="base">
                                        <p:cTn dur="1000"/>
                                        <p:tgtEl>
                                          <p:spTgt spid="21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ppt_w</p:attrName>
                                        </p:attrNameLst>
                                      </p:cBhvr>
                                      <p:tavLst>
                                        <p:tav fmla="" tm="0">
                                          <p:val>
                                            <p:strVal val="0"/>
                                          </p:val>
                                        </p:tav>
                                        <p:tav fmla="" tm="100000">
                                          <p:val>
                                            <p:strVal val="#ppt_w"/>
                                          </p:val>
                                        </p:tav>
                                      </p:tavLst>
                                    </p:anim>
                                    <p:anim calcmode="lin" valueType="num">
                                      <p:cBhvr additive="base">
                                        <p:cTn dur="1000"/>
                                        <p:tgtEl>
                                          <p:spTgt spid="2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ppt_w</p:attrName>
                                        </p:attrNameLst>
                                      </p:cBhvr>
                                      <p:tavLst>
                                        <p:tav fmla="" tm="0">
                                          <p:val>
                                            <p:strVal val="0"/>
                                          </p:val>
                                        </p:tav>
                                        <p:tav fmla="" tm="100000">
                                          <p:val>
                                            <p:strVal val="#ppt_w"/>
                                          </p:val>
                                        </p:tav>
                                      </p:tavLst>
                                    </p:anim>
                                    <p:anim calcmode="lin" valueType="num">
                                      <p:cBhvr additive="base">
                                        <p:cTn dur="1000"/>
                                        <p:tgtEl>
                                          <p:spTgt spid="2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ppt_w</p:attrName>
                                        </p:attrNameLst>
                                      </p:cBhvr>
                                      <p:tavLst>
                                        <p:tav fmla="" tm="0">
                                          <p:val>
                                            <p:strVal val="0"/>
                                          </p:val>
                                        </p:tav>
                                        <p:tav fmla="" tm="100000">
                                          <p:val>
                                            <p:strVal val="#ppt_w"/>
                                          </p:val>
                                        </p:tav>
                                      </p:tavLst>
                                    </p:anim>
                                    <p:anim calcmode="lin" valueType="num">
                                      <p:cBhvr additive="base">
                                        <p:cTn dur="1000"/>
                                        <p:tgtEl>
                                          <p:spTgt spid="22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2700"/>
                                        <p:tgtEl>
                                          <p:spTgt spid="220"/>
                                        </p:tgtEl>
                                        <p:attrNameLst>
                                          <p:attrName>ppt_w</p:attrName>
                                        </p:attrNameLst>
                                      </p:cBhvr>
                                      <p:tavLst>
                                        <p:tav fmla="" tm="0">
                                          <p:val>
                                            <p:strVal val="0"/>
                                          </p:val>
                                        </p:tav>
                                        <p:tav fmla="" tm="100000">
                                          <p:val>
                                            <p:strVal val="#ppt_w"/>
                                          </p:val>
                                        </p:tav>
                                      </p:tavLst>
                                    </p:anim>
                                    <p:anim calcmode="lin" valueType="num">
                                      <p:cBhvr additive="base">
                                        <p:cTn dur="2700"/>
                                        <p:tgtEl>
                                          <p:spTgt spid="2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2500"/>
                                        <p:tgtEl>
                                          <p:spTgt spid="225"/>
                                        </p:tgtEl>
                                        <p:attrNameLst>
                                          <p:attrName>ppt_w</p:attrName>
                                        </p:attrNameLst>
                                      </p:cBhvr>
                                      <p:tavLst>
                                        <p:tav fmla="" tm="0">
                                          <p:val>
                                            <p:strVal val="0"/>
                                          </p:val>
                                        </p:tav>
                                        <p:tav fmla="" tm="100000">
                                          <p:val>
                                            <p:strVal val="#ppt_w"/>
                                          </p:val>
                                        </p:tav>
                                      </p:tavLst>
                                    </p:anim>
                                    <p:anim calcmode="lin" valueType="num">
                                      <p:cBhvr additive="base">
                                        <p:cTn dur="2500"/>
                                        <p:tgtEl>
                                          <p:spTgt spid="22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2600"/>
                                        <p:tgtEl>
                                          <p:spTgt spid="230"/>
                                        </p:tgtEl>
                                        <p:attrNameLst>
                                          <p:attrName>ppt_w</p:attrName>
                                        </p:attrNameLst>
                                      </p:cBhvr>
                                      <p:tavLst>
                                        <p:tav fmla="" tm="0">
                                          <p:val>
                                            <p:strVal val="0"/>
                                          </p:val>
                                        </p:tav>
                                        <p:tav fmla="" tm="100000">
                                          <p:val>
                                            <p:strVal val="#ppt_w"/>
                                          </p:val>
                                        </p:tav>
                                      </p:tavLst>
                                    </p:anim>
                                    <p:anim calcmode="lin" valueType="num">
                                      <p:cBhvr additive="base">
                                        <p:cTn dur="2600"/>
                                        <p:tgtEl>
                                          <p:spTgt spid="230"/>
                                        </p:tgtEl>
                                        <p:attrNameLst>
                                          <p:attrName>ppt_h</p:attrName>
                                        </p:attrNameLst>
                                      </p:cBhvr>
                                      <p:tavLst>
                                        <p:tav fmla="" tm="0">
                                          <p:val>
                                            <p:strVal val="0"/>
                                          </p:val>
                                        </p:tav>
                                        <p:tav fmla="" tm="100000">
                                          <p:val>
                                            <p:strVal val="#ppt_h"/>
                                          </p:val>
                                        </p:tav>
                                      </p:tavLst>
                                    </p:anim>
                                  </p:childTnLst>
                                </p:cTn>
                              </p:par>
                            </p:childTnLst>
                          </p:cTn>
                        </p:par>
                        <p:par>
                          <p:cTn fill="hold">
                            <p:stCondLst>
                              <p:cond delay="2700"/>
                            </p:stCondLst>
                            <p:childTnLst>
                              <p:par>
                                <p:cTn fill="hold" nodeType="after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ppt_w</p:attrName>
                                        </p:attrNameLst>
                                      </p:cBhvr>
                                      <p:tavLst>
                                        <p:tav fmla="" tm="0">
                                          <p:val>
                                            <p:strVal val="0"/>
                                          </p:val>
                                        </p:tav>
                                        <p:tav fmla="" tm="100000">
                                          <p:val>
                                            <p:strVal val="#ppt_w"/>
                                          </p:val>
                                        </p:tav>
                                      </p:tavLst>
                                    </p:anim>
                                    <p:anim calcmode="lin" valueType="num">
                                      <p:cBhvr additive="base">
                                        <p:cTn dur="1000"/>
                                        <p:tgtEl>
                                          <p:spTgt spid="2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ppt_w</p:attrName>
                                        </p:attrNameLst>
                                      </p:cBhvr>
                                      <p:tavLst>
                                        <p:tav fmla="" tm="0">
                                          <p:val>
                                            <p:strVal val="0"/>
                                          </p:val>
                                        </p:tav>
                                        <p:tav fmla="" tm="100000">
                                          <p:val>
                                            <p:strVal val="#ppt_w"/>
                                          </p:val>
                                        </p:tav>
                                      </p:tavLst>
                                    </p:anim>
                                    <p:anim calcmode="lin" valueType="num">
                                      <p:cBhvr additive="base">
                                        <p:cTn dur="1000"/>
                                        <p:tgtEl>
                                          <p:spTgt spid="22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ppt_w</p:attrName>
                                        </p:attrNameLst>
                                      </p:cBhvr>
                                      <p:tavLst>
                                        <p:tav fmla="" tm="0">
                                          <p:val>
                                            <p:strVal val="0"/>
                                          </p:val>
                                        </p:tav>
                                        <p:tav fmla="" tm="100000">
                                          <p:val>
                                            <p:strVal val="#ppt_w"/>
                                          </p:val>
                                        </p:tav>
                                      </p:tavLst>
                                    </p:anim>
                                    <p:anim calcmode="lin" valueType="num">
                                      <p:cBhvr additive="base">
                                        <p:cTn dur="1000"/>
                                        <p:tgtEl>
                                          <p:spTgt spid="231"/>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10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933500" y="678025"/>
            <a:ext cx="7891200" cy="45114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457200" lvl="0" marL="0" marR="0" rtl="0" algn="just">
              <a:lnSpc>
                <a:spcPct val="115000"/>
              </a:lnSpc>
              <a:spcBef>
                <a:spcPts val="0"/>
              </a:spcBef>
              <a:spcAft>
                <a:spcPts val="0"/>
              </a:spcAft>
              <a:buClr>
                <a:srgbClr val="000000"/>
              </a:buClr>
              <a:buSzPts val="1200"/>
              <a:buFont typeface="Arial"/>
              <a:buNone/>
            </a:pPr>
            <a:r>
              <a:rPr i="0" lang="tr" sz="1500" u="none" cap="none" strike="noStrike">
                <a:solidFill>
                  <a:srgbClr val="000000"/>
                </a:solidFill>
                <a:highlight>
                  <a:srgbClr val="FFFFFF"/>
                </a:highlight>
                <a:latin typeface="PT Sans Narrow"/>
                <a:ea typeface="PT Sans Narrow"/>
                <a:cs typeface="PT Sans Narrow"/>
                <a:sym typeface="PT Sans Narrow"/>
              </a:rPr>
              <a:t>Onlu sayı sisteminde 0 ile 9 arasında yalnızca on rakam vardır. Bu sayı sisteminde her sayı 0,1,2,3,4,5,6,7,8 ve 9 ile temsil edilir. Onlu sayı sisteminin tabanı 10’dur, çünkü yalnızca 10 rakam kullanılır. Bu sistemde her bir basamak ağırlığı </a:t>
            </a:r>
            <a:r>
              <a:rPr lang="tr" sz="1500">
                <a:highlight>
                  <a:srgbClr val="FFFFFF"/>
                </a:highlight>
                <a:latin typeface="PT Sans Narrow"/>
                <a:ea typeface="PT Sans Narrow"/>
                <a:cs typeface="PT Sans Narrow"/>
                <a:sym typeface="PT Sans Narrow"/>
              </a:rPr>
              <a:t>yukarıdaki </a:t>
            </a:r>
            <a:r>
              <a:rPr i="0" lang="tr" sz="1500" u="none" cap="none" strike="noStrike">
                <a:solidFill>
                  <a:srgbClr val="000000"/>
                </a:solidFill>
                <a:highlight>
                  <a:srgbClr val="FFFFFF"/>
                </a:highlight>
                <a:latin typeface="PT Sans Narrow"/>
                <a:ea typeface="PT Sans Narrow"/>
                <a:cs typeface="PT Sans Narrow"/>
                <a:sym typeface="PT Sans Narrow"/>
              </a:rPr>
              <a:t>şekilde gösterilebilir:</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rPr i="0" lang="tr" sz="1500" u="none" cap="none" strike="noStrike">
                <a:solidFill>
                  <a:srgbClr val="000000"/>
                </a:solidFill>
                <a:highlight>
                  <a:srgbClr val="FFFFFF"/>
                </a:highlight>
                <a:latin typeface="PT Sans Narrow"/>
                <a:ea typeface="PT Sans Narrow"/>
                <a:cs typeface="PT Sans Narrow"/>
                <a:sym typeface="PT Sans Narrow"/>
              </a:rPr>
              <a:t>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200"/>
              <a:buFont typeface="Arial"/>
              <a:buNone/>
            </a:pPr>
            <a:r>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rPr b="1" i="0" lang="tr" sz="1500" u="none" cap="none" strike="noStrike">
                <a:solidFill>
                  <a:srgbClr val="000000"/>
                </a:solidFill>
                <a:highlight>
                  <a:srgbClr val="FFFFFF"/>
                </a:highlight>
                <a:latin typeface="PT Sans Narrow"/>
                <a:ea typeface="PT Sans Narrow"/>
                <a:cs typeface="PT Sans Narrow"/>
                <a:sym typeface="PT Sans Narrow"/>
              </a:rPr>
              <a:t>Örnek:</a:t>
            </a:r>
            <a:r>
              <a:rPr i="0" lang="tr" sz="1500" u="none" cap="none" strike="noStrike">
                <a:solidFill>
                  <a:srgbClr val="000000"/>
                </a:solidFill>
                <a:highlight>
                  <a:srgbClr val="FFFFFF"/>
                </a:highlight>
                <a:latin typeface="PT Sans Narrow"/>
                <a:ea typeface="PT Sans Narrow"/>
                <a:cs typeface="PT Sans Narrow"/>
                <a:sym typeface="PT Sans Narrow"/>
              </a:rPr>
              <a:t> Aşağıdaki onlu sayıların basamak analizini inceleyiniz.</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t/>
            </a:r>
            <a:endParaRPr sz="1500">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rPr lang="tr" sz="1500">
                <a:highlight>
                  <a:srgbClr val="FFFFFF"/>
                </a:highlight>
                <a:latin typeface="PT Sans Narrow"/>
                <a:ea typeface="PT Sans Narrow"/>
                <a:cs typeface="PT Sans Narrow"/>
                <a:sym typeface="PT Sans Narrow"/>
              </a:rPr>
              <a:t>5429 = 5 x 103 + 4 x 102 + 2 x 101 + 9 x 100</a:t>
            </a:r>
            <a:endParaRPr sz="1500">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rPr lang="tr" sz="1500">
                <a:highlight>
                  <a:srgbClr val="FFFFFF"/>
                </a:highlight>
                <a:latin typeface="PT Sans Narrow"/>
                <a:ea typeface="PT Sans Narrow"/>
                <a:cs typeface="PT Sans Narrow"/>
                <a:sym typeface="PT Sans Narrow"/>
              </a:rPr>
              <a:t>387 = 3 x 102 + 8 x 101 + 7 x 100</a:t>
            </a:r>
            <a:endParaRPr baseline="30000" sz="1200">
              <a:highlight>
                <a:srgbClr val="FFFFFF"/>
              </a:highlight>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200"/>
              <a:buFont typeface="Arial"/>
              <a:buNone/>
            </a:pPr>
            <a:r>
              <a:t/>
            </a:r>
            <a:endParaRPr sz="1500">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238" name="Google Shape;238;p37"/>
          <p:cNvGraphicFramePr/>
          <p:nvPr/>
        </p:nvGraphicFramePr>
        <p:xfrm>
          <a:off x="2976700" y="1468350"/>
          <a:ext cx="3000000" cy="3000000"/>
        </p:xfrm>
        <a:graphic>
          <a:graphicData uri="http://schemas.openxmlformats.org/drawingml/2006/table">
            <a:tbl>
              <a:tblPr>
                <a:noFill/>
                <a:tableStyleId>{2DAF6D75-04CD-401E-8AEC-03BF03E9F006}</a:tableStyleId>
              </a:tblPr>
              <a:tblGrid>
                <a:gridCol w="491800"/>
                <a:gridCol w="491800"/>
                <a:gridCol w="491800"/>
                <a:gridCol w="491800"/>
                <a:gridCol w="491800"/>
                <a:gridCol w="491800"/>
                <a:gridCol w="491800"/>
                <a:gridCol w="491800"/>
              </a:tblGrid>
              <a:tr h="356650">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7</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6</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5</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4</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3</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2</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1</a:t>
                      </a:r>
                      <a:endParaRPr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500" u="none" cap="none" strike="noStrike">
                          <a:highlight>
                            <a:srgbClr val="FFFFFF"/>
                          </a:highlight>
                          <a:latin typeface="PT Sans Narrow"/>
                          <a:ea typeface="PT Sans Narrow"/>
                          <a:cs typeface="PT Sans Narrow"/>
                          <a:sym typeface="PT Sans Narrow"/>
                        </a:rPr>
                        <a:t>10</a:t>
                      </a:r>
                      <a:r>
                        <a:rPr baseline="30000" lang="tr" sz="1500" u="none" cap="none" strike="noStrike">
                          <a:highlight>
                            <a:srgbClr val="FFFFFF"/>
                          </a:highlight>
                          <a:latin typeface="PT Sans Narrow"/>
                          <a:ea typeface="PT Sans Narrow"/>
                          <a:cs typeface="PT Sans Narrow"/>
                          <a:sym typeface="PT Sans Narrow"/>
                        </a:rPr>
                        <a:t>0</a:t>
                      </a:r>
                      <a:endParaRPr baseline="30000" sz="15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
        <p:nvSpPr>
          <p:cNvPr id="239" name="Google Shape;239;p37"/>
          <p:cNvSpPr txBox="1"/>
          <p:nvPr>
            <p:ph type="title"/>
          </p:nvPr>
        </p:nvSpPr>
        <p:spPr>
          <a:xfrm>
            <a:off x="1115075" y="649675"/>
            <a:ext cx="7505700" cy="818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Onlu Sayı Sistemi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nvSpPr>
        <p:spPr>
          <a:xfrm>
            <a:off x="933500" y="678025"/>
            <a:ext cx="7891200" cy="56622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İkili sayı sisteminde yalnızca 0 ve 1 olmak üzere iki rakam bulunur. Her sayı, bu sayı sisteminde 0 ve 1 ile gösterilir. İkili sayı sisteminin tabanı 2’dir, çünkü sadece iki rakam kullanılır. Her ikili basamak ayrıca bit olarak ifade edilir. Bu sistemde her bir basamak ağırlığı yukarıdaki şekilde gösterilebilir:	</a:t>
            </a:r>
            <a:endParaRPr sz="1500">
              <a:highlight>
                <a:srgbClr val="FFFFFF"/>
              </a:highlight>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rPr i="0" lang="tr" sz="1500" u="none" cap="none" strike="noStrike">
                <a:solidFill>
                  <a:srgbClr val="000000"/>
                </a:solidFill>
                <a:highlight>
                  <a:srgbClr val="FFFFFF"/>
                </a:highlight>
                <a:latin typeface="PT Sans Narrow"/>
                <a:ea typeface="PT Sans Narrow"/>
                <a:cs typeface="PT Sans Narrow"/>
                <a:sym typeface="PT Sans Narrow"/>
              </a:rPr>
              <a:t>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200"/>
              <a:buFont typeface="Arial"/>
              <a:buNone/>
            </a:pPr>
            <a:r>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b="1" lang="tr" sz="1500">
                <a:highlight>
                  <a:srgbClr val="FFFFFF"/>
                </a:highlight>
                <a:latin typeface="PT Sans Narrow"/>
                <a:ea typeface="PT Sans Narrow"/>
                <a:cs typeface="PT Sans Narrow"/>
                <a:sym typeface="PT Sans Narrow"/>
              </a:rPr>
              <a:t>Örnek: </a:t>
            </a:r>
            <a:r>
              <a:rPr lang="tr" sz="1500">
                <a:highlight>
                  <a:srgbClr val="FFFFFF"/>
                </a:highlight>
                <a:latin typeface="PT Sans Narrow"/>
                <a:ea typeface="PT Sans Narrow"/>
                <a:cs typeface="PT Sans Narrow"/>
                <a:sym typeface="PT Sans Narrow"/>
              </a:rPr>
              <a:t>Aşağıdaki ikili sayının basamak analizini inceleyiniz. Ayrıca ikili sayı sisteminin 10’lu sayı sistemine dönüştüğüne dikkat ediniz. </a:t>
            </a:r>
            <a:endParaRPr sz="1500">
              <a:highlight>
                <a:srgbClr val="FFFFFF"/>
              </a:highlight>
              <a:latin typeface="PT Sans Narrow"/>
              <a:ea typeface="PT Sans Narrow"/>
              <a:cs typeface="PT Sans Narrow"/>
              <a:sym typeface="PT Sans Narrow"/>
            </a:endParaRPr>
          </a:p>
          <a:p>
            <a:pPr indent="0" lvl="0" marL="487680" marR="30480" rtl="0" algn="just">
              <a:spcBef>
                <a:spcPts val="600"/>
              </a:spcBef>
              <a:spcAft>
                <a:spcPts val="0"/>
              </a:spcAft>
              <a:buNone/>
            </a:pPr>
            <a:r>
              <a:rPr lang="tr" sz="1500">
                <a:latin typeface="PT Sans Narrow"/>
                <a:ea typeface="PT Sans Narrow"/>
                <a:cs typeface="PT Sans Narrow"/>
                <a:sym typeface="PT Sans Narrow"/>
              </a:rPr>
              <a:t>(11001)</a:t>
            </a:r>
            <a:r>
              <a:rPr baseline="-25000" lang="tr" sz="1500">
                <a:latin typeface="PT Sans Narrow"/>
                <a:ea typeface="PT Sans Narrow"/>
                <a:cs typeface="PT Sans Narrow"/>
                <a:sym typeface="PT Sans Narrow"/>
              </a:rPr>
              <a:t>2</a:t>
            </a:r>
            <a:r>
              <a:rPr lang="tr" sz="1500">
                <a:latin typeface="PT Sans Narrow"/>
                <a:ea typeface="PT Sans Narrow"/>
                <a:cs typeface="PT Sans Narrow"/>
                <a:sym typeface="PT Sans Narrow"/>
              </a:rPr>
              <a:t> = 1×2</a:t>
            </a:r>
            <a:r>
              <a:rPr baseline="30000" lang="tr" sz="1500">
                <a:latin typeface="PT Sans Narrow"/>
                <a:ea typeface="PT Sans Narrow"/>
                <a:cs typeface="PT Sans Narrow"/>
                <a:sym typeface="PT Sans Narrow"/>
              </a:rPr>
              <a:t>4</a:t>
            </a:r>
            <a:r>
              <a:rPr lang="tr" sz="1500">
                <a:latin typeface="PT Sans Narrow"/>
                <a:ea typeface="PT Sans Narrow"/>
                <a:cs typeface="PT Sans Narrow"/>
                <a:sym typeface="PT Sans Narrow"/>
              </a:rPr>
              <a:t> + 1×2</a:t>
            </a:r>
            <a:r>
              <a:rPr baseline="30000" lang="tr" sz="1500">
                <a:latin typeface="PT Sans Narrow"/>
                <a:ea typeface="PT Sans Narrow"/>
                <a:cs typeface="PT Sans Narrow"/>
                <a:sym typeface="PT Sans Narrow"/>
              </a:rPr>
              <a:t>3</a:t>
            </a:r>
            <a:r>
              <a:rPr lang="tr" sz="1500">
                <a:latin typeface="PT Sans Narrow"/>
                <a:ea typeface="PT Sans Narrow"/>
                <a:cs typeface="PT Sans Narrow"/>
                <a:sym typeface="PT Sans Narrow"/>
              </a:rPr>
              <a:t> + 0×2</a:t>
            </a:r>
            <a:r>
              <a:rPr baseline="30000" lang="tr" sz="1500">
                <a:latin typeface="PT Sans Narrow"/>
                <a:ea typeface="PT Sans Narrow"/>
                <a:cs typeface="PT Sans Narrow"/>
                <a:sym typeface="PT Sans Narrow"/>
              </a:rPr>
              <a:t>2</a:t>
            </a:r>
            <a:r>
              <a:rPr lang="tr" sz="1500">
                <a:latin typeface="PT Sans Narrow"/>
                <a:ea typeface="PT Sans Narrow"/>
                <a:cs typeface="PT Sans Narrow"/>
                <a:sym typeface="PT Sans Narrow"/>
              </a:rPr>
              <a:t> + 0×2</a:t>
            </a:r>
            <a:r>
              <a:rPr baseline="30000" lang="tr" sz="1500">
                <a:latin typeface="PT Sans Narrow"/>
                <a:ea typeface="PT Sans Narrow"/>
                <a:cs typeface="PT Sans Narrow"/>
                <a:sym typeface="PT Sans Narrow"/>
              </a:rPr>
              <a:t>1</a:t>
            </a:r>
            <a:r>
              <a:rPr lang="tr" sz="1500">
                <a:latin typeface="PT Sans Narrow"/>
                <a:ea typeface="PT Sans Narrow"/>
                <a:cs typeface="PT Sans Narrow"/>
                <a:sym typeface="PT Sans Narrow"/>
              </a:rPr>
              <a:t> + 1×2</a:t>
            </a:r>
            <a:r>
              <a:rPr baseline="30000" lang="tr" sz="1500">
                <a:latin typeface="PT Sans Narrow"/>
                <a:ea typeface="PT Sans Narrow"/>
                <a:cs typeface="PT Sans Narrow"/>
                <a:sym typeface="PT Sans Narrow"/>
              </a:rPr>
              <a:t>0</a:t>
            </a:r>
            <a:endParaRPr sz="1500">
              <a:latin typeface="PT Sans Narrow"/>
              <a:ea typeface="PT Sans Narrow"/>
              <a:cs typeface="PT Sans Narrow"/>
              <a:sym typeface="PT Sans Narrow"/>
            </a:endParaRPr>
          </a:p>
          <a:p>
            <a:pPr indent="426719" lvl="0" marL="487680" marR="30480" rtl="0" algn="just">
              <a:spcBef>
                <a:spcPts val="720"/>
              </a:spcBef>
              <a:spcAft>
                <a:spcPts val="0"/>
              </a:spcAft>
              <a:buNone/>
            </a:pPr>
            <a:r>
              <a:rPr lang="tr" sz="1500">
                <a:latin typeface="PT Sans Narrow"/>
                <a:ea typeface="PT Sans Narrow"/>
                <a:cs typeface="PT Sans Narrow"/>
                <a:sym typeface="PT Sans Narrow"/>
              </a:rPr>
              <a:t>= 16 + 8 + 0 + 0 + 1</a:t>
            </a:r>
            <a:endParaRPr sz="1500">
              <a:latin typeface="PT Sans Narrow"/>
              <a:ea typeface="PT Sans Narrow"/>
              <a:cs typeface="PT Sans Narrow"/>
              <a:sym typeface="PT Sans Narrow"/>
            </a:endParaRPr>
          </a:p>
          <a:p>
            <a:pPr indent="426719" lvl="0" marL="487680" marR="30480" rtl="0" algn="just">
              <a:spcBef>
                <a:spcPts val="720"/>
              </a:spcBef>
              <a:spcAft>
                <a:spcPts val="0"/>
              </a:spcAft>
              <a:buNone/>
            </a:pPr>
            <a:r>
              <a:rPr lang="tr" sz="1500">
                <a:latin typeface="PT Sans Narrow"/>
                <a:ea typeface="PT Sans Narrow"/>
                <a:cs typeface="PT Sans Narrow"/>
                <a:sym typeface="PT Sans Narrow"/>
              </a:rPr>
              <a:t>= (25)</a:t>
            </a:r>
            <a:r>
              <a:rPr baseline="-25000" lang="tr" sz="1500">
                <a:latin typeface="PT Sans Narrow"/>
                <a:ea typeface="PT Sans Narrow"/>
                <a:cs typeface="PT Sans Narrow"/>
                <a:sym typeface="PT Sans Narrow"/>
              </a:rPr>
              <a:t>10</a:t>
            </a:r>
            <a:endParaRPr sz="1500">
              <a:latin typeface="PT Sans Narrow"/>
              <a:ea typeface="PT Sans Narrow"/>
              <a:cs typeface="PT Sans Narrow"/>
              <a:sym typeface="PT Sans Narrow"/>
            </a:endParaRPr>
          </a:p>
          <a:p>
            <a:pPr indent="457200" lvl="0" marL="0" marR="0" rtl="0" algn="just">
              <a:lnSpc>
                <a:spcPct val="115000"/>
              </a:lnSpc>
              <a:spcBef>
                <a:spcPts val="720"/>
              </a:spcBef>
              <a:spcAft>
                <a:spcPts val="0"/>
              </a:spcAft>
              <a:buNone/>
            </a:pPr>
            <a:r>
              <a:t/>
            </a:r>
            <a:endParaRPr sz="1500">
              <a:highlight>
                <a:srgbClr val="FFFFFF"/>
              </a:highlight>
              <a:latin typeface="PT Sans Narrow"/>
              <a:ea typeface="PT Sans Narrow"/>
              <a:cs typeface="PT Sans Narrow"/>
              <a:sym typeface="PT Sans Narrow"/>
            </a:endParaRPr>
          </a:p>
          <a:p>
            <a:pPr indent="426718" lvl="0" marL="487680" marR="30480" rtl="0" algn="just">
              <a:spcBef>
                <a:spcPts val="72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457200" marR="0" rtl="0" algn="just">
              <a:lnSpc>
                <a:spcPct val="115000"/>
              </a:lnSpc>
              <a:spcBef>
                <a:spcPts val="720"/>
              </a:spcBef>
              <a:spcAft>
                <a:spcPts val="0"/>
              </a:spcAft>
              <a:buClr>
                <a:srgbClr val="000000"/>
              </a:buClr>
              <a:buSzPts val="1200"/>
              <a:buFont typeface="Arial"/>
              <a:buNone/>
            </a:pPr>
            <a:r>
              <a:t/>
            </a:r>
            <a:endParaRPr b="1" sz="1500">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245" name="Google Shape;245;p38"/>
          <p:cNvGraphicFramePr/>
          <p:nvPr/>
        </p:nvGraphicFramePr>
        <p:xfrm>
          <a:off x="2976700" y="1468350"/>
          <a:ext cx="3000000" cy="3000000"/>
        </p:xfrm>
        <a:graphic>
          <a:graphicData uri="http://schemas.openxmlformats.org/drawingml/2006/table">
            <a:tbl>
              <a:tblPr>
                <a:noFill/>
                <a:tableStyleId>{2DAF6D75-04CD-401E-8AEC-03BF03E9F006}</a:tableStyleId>
              </a:tblPr>
              <a:tblGrid>
                <a:gridCol w="491800"/>
                <a:gridCol w="491800"/>
                <a:gridCol w="491800"/>
                <a:gridCol w="491800"/>
                <a:gridCol w="491800"/>
                <a:gridCol w="491800"/>
                <a:gridCol w="491800"/>
                <a:gridCol w="491800"/>
              </a:tblGrid>
              <a:tr h="356650">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7</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6</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5</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4</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3</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2</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1</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0</a:t>
                      </a:r>
                      <a:endParaRPr baseline="30000"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
        <p:nvSpPr>
          <p:cNvPr id="246" name="Google Shape;246;p38"/>
          <p:cNvSpPr txBox="1"/>
          <p:nvPr>
            <p:ph type="title"/>
          </p:nvPr>
        </p:nvSpPr>
        <p:spPr>
          <a:xfrm>
            <a:off x="1115075" y="649675"/>
            <a:ext cx="7505700" cy="818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İkili </a:t>
            </a:r>
            <a:r>
              <a:rPr lang="tr"/>
              <a:t>Sayı Sistemi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933500" y="678025"/>
            <a:ext cx="7891200" cy="51465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İkili sayı sisteminde yalnızca 0 ve 1 olmak üzere iki rakam bulunur. Her sayı, bu sayı sisteminde 0 ve 1 ile gösterilir. İkili sayı sisteminin tabanı 2’dir, çünkü sadece iki rakam kullanılır. Her ikili basamak ayrıca bit olarak ifade edilir. Bu sistemde her bir basamak ağırlığı yukarıdaki şekilde gösterilebilir:	</a:t>
            </a:r>
            <a:endParaRPr sz="1500">
              <a:highlight>
                <a:srgbClr val="FFFFFF"/>
              </a:highlight>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rPr i="0" lang="tr" sz="1500" u="none" cap="none" strike="noStrike">
                <a:solidFill>
                  <a:srgbClr val="000000"/>
                </a:solidFill>
                <a:highlight>
                  <a:srgbClr val="FFFFFF"/>
                </a:highlight>
                <a:latin typeface="PT Sans Narrow"/>
                <a:ea typeface="PT Sans Narrow"/>
                <a:cs typeface="PT Sans Narrow"/>
                <a:sym typeface="PT Sans Narrow"/>
              </a:rPr>
              <a:t>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200"/>
              <a:buFont typeface="Arial"/>
              <a:buNone/>
            </a:pPr>
            <a:r>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b="1" lang="tr" sz="1500">
                <a:highlight>
                  <a:srgbClr val="FFFFFF"/>
                </a:highlight>
                <a:latin typeface="PT Sans Narrow"/>
                <a:ea typeface="PT Sans Narrow"/>
                <a:cs typeface="PT Sans Narrow"/>
                <a:sym typeface="PT Sans Narrow"/>
              </a:rPr>
              <a:t>Örnek: </a:t>
            </a:r>
            <a:r>
              <a:rPr lang="tr" sz="1500">
                <a:highlight>
                  <a:srgbClr val="FFFFFF"/>
                </a:highlight>
                <a:latin typeface="PT Sans Narrow"/>
                <a:ea typeface="PT Sans Narrow"/>
                <a:cs typeface="PT Sans Narrow"/>
                <a:sym typeface="PT Sans Narrow"/>
              </a:rPr>
              <a:t>Aşağıdaki ikili sayının basamak analizini inceleyiniz. </a:t>
            </a:r>
            <a:endParaRPr sz="1500">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t/>
            </a:r>
            <a:endParaRPr sz="1500">
              <a:highlight>
                <a:srgbClr val="FFFFFF"/>
              </a:highlight>
              <a:latin typeface="PT Sans Narrow"/>
              <a:ea typeface="PT Sans Narrow"/>
              <a:cs typeface="PT Sans Narrow"/>
              <a:sym typeface="PT Sans Narrow"/>
            </a:endParaRPr>
          </a:p>
          <a:p>
            <a:pPr indent="457200" lvl="0" marL="0" marR="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(11001)2 = 1×24 + 1×23 + 0×22 + 0×21 + 1×20</a:t>
            </a:r>
            <a:endParaRPr sz="1500">
              <a:highlight>
                <a:srgbClr val="FFFFFF"/>
              </a:highlight>
              <a:latin typeface="PT Sans Narrow"/>
              <a:ea typeface="PT Sans Narrow"/>
              <a:cs typeface="PT Sans Narrow"/>
              <a:sym typeface="PT Sans Narrow"/>
            </a:endParaRPr>
          </a:p>
          <a:p>
            <a:pPr indent="457200" lvl="0" marL="0" marR="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 16 + 8 + 0 + 0 + 1</a:t>
            </a:r>
            <a:endParaRPr sz="1500">
              <a:highlight>
                <a:srgbClr val="FFFFFF"/>
              </a:highlight>
              <a:latin typeface="PT Sans Narrow"/>
              <a:ea typeface="PT Sans Narrow"/>
              <a:cs typeface="PT Sans Narrow"/>
              <a:sym typeface="PT Sans Narrow"/>
            </a:endParaRPr>
          </a:p>
          <a:p>
            <a:pPr indent="457200" lvl="0" marL="0" marR="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 (25)10</a:t>
            </a:r>
            <a:endParaRPr sz="1200">
              <a:latin typeface="Times New Roman"/>
              <a:ea typeface="Times New Roman"/>
              <a:cs typeface="Times New Roman"/>
              <a:sym typeface="Times New Roman"/>
            </a:endParaRPr>
          </a:p>
          <a:p>
            <a:pPr indent="426718" lvl="0" marL="487680" marR="30480" rtl="0" algn="just">
              <a:spcBef>
                <a:spcPts val="72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457200" marR="0" rtl="0" algn="just">
              <a:lnSpc>
                <a:spcPct val="115000"/>
              </a:lnSpc>
              <a:spcBef>
                <a:spcPts val="720"/>
              </a:spcBef>
              <a:spcAft>
                <a:spcPts val="0"/>
              </a:spcAft>
              <a:buClr>
                <a:srgbClr val="000000"/>
              </a:buClr>
              <a:buSzPts val="1200"/>
              <a:buFont typeface="Arial"/>
              <a:buNone/>
            </a:pPr>
            <a:r>
              <a:t/>
            </a:r>
            <a:endParaRPr b="1" sz="1500">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252" name="Google Shape;252;p39"/>
          <p:cNvGraphicFramePr/>
          <p:nvPr/>
        </p:nvGraphicFramePr>
        <p:xfrm>
          <a:off x="2976700" y="1468350"/>
          <a:ext cx="3000000" cy="3000000"/>
        </p:xfrm>
        <a:graphic>
          <a:graphicData uri="http://schemas.openxmlformats.org/drawingml/2006/table">
            <a:tbl>
              <a:tblPr>
                <a:noFill/>
                <a:tableStyleId>{2DAF6D75-04CD-401E-8AEC-03BF03E9F006}</a:tableStyleId>
              </a:tblPr>
              <a:tblGrid>
                <a:gridCol w="491800"/>
                <a:gridCol w="491800"/>
                <a:gridCol w="491800"/>
                <a:gridCol w="491800"/>
                <a:gridCol w="491800"/>
                <a:gridCol w="491800"/>
                <a:gridCol w="491800"/>
                <a:gridCol w="491800"/>
              </a:tblGrid>
              <a:tr h="356650">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7</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6</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5</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4</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3</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2</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1</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u="none" cap="none" strike="noStrike">
                          <a:highlight>
                            <a:srgbClr val="FFFFFF"/>
                          </a:highlight>
                          <a:latin typeface="PT Sans Narrow"/>
                          <a:ea typeface="PT Sans Narrow"/>
                          <a:cs typeface="PT Sans Narrow"/>
                          <a:sym typeface="PT Sans Narrow"/>
                        </a:rPr>
                        <a:t>2</a:t>
                      </a:r>
                      <a:r>
                        <a:rPr baseline="30000" lang="tr" sz="1700" u="none" cap="none" strike="noStrike">
                          <a:highlight>
                            <a:srgbClr val="FFFFFF"/>
                          </a:highlight>
                          <a:latin typeface="PT Sans Narrow"/>
                          <a:ea typeface="PT Sans Narrow"/>
                          <a:cs typeface="PT Sans Narrow"/>
                          <a:sym typeface="PT Sans Narrow"/>
                        </a:rPr>
                        <a:t>0</a:t>
                      </a:r>
                      <a:endParaRPr baseline="30000"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
        <p:nvSpPr>
          <p:cNvPr id="253" name="Google Shape;253;p39"/>
          <p:cNvSpPr txBox="1"/>
          <p:nvPr>
            <p:ph type="title"/>
          </p:nvPr>
        </p:nvSpPr>
        <p:spPr>
          <a:xfrm>
            <a:off x="1115075" y="649675"/>
            <a:ext cx="7505700" cy="818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Sekizli </a:t>
            </a:r>
            <a:r>
              <a:rPr lang="tr"/>
              <a:t>Sayı Sistemi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933500" y="678025"/>
            <a:ext cx="7891200" cy="54852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sz="1200">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Onaltılı bir sayı sistemi, 0'dan 9'a ve A'dan F'ye kadar on altı alfasayısal değere sahiptir. Her sayı, bu sayı sisteminde 0, 1, 2, 3, 4, 5, 6, 7, 8, 9, A, B, C, D, E ve F ile temsil edilir. Onaltılı sayı sisteminin tabanı 16’dır. Çünkü 16 alfasayısal değere sahiptir. Burada A:10, B:11, C:12, D:13, E:14 ve F:15 değerine sahiptir.</a:t>
            </a:r>
            <a:endParaRPr sz="1200">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i="0" lang="tr" sz="1500" u="none" cap="none" strike="noStrike">
                <a:solidFill>
                  <a:srgbClr val="000000"/>
                </a:solidFill>
                <a:highlight>
                  <a:srgbClr val="FFFFFF"/>
                </a:highlight>
                <a:latin typeface="PT Sans Narrow"/>
                <a:ea typeface="PT Sans Narrow"/>
                <a:cs typeface="PT Sans Narrow"/>
                <a:sym typeface="PT Sans Narrow"/>
              </a:rPr>
              <a:t>	</a:t>
            </a:r>
            <a:endParaRPr i="0" sz="15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b="1" lang="tr" sz="1500">
                <a:highlight>
                  <a:srgbClr val="FFFFFF"/>
                </a:highlight>
                <a:latin typeface="PT Sans Narrow"/>
                <a:ea typeface="PT Sans Narrow"/>
                <a:cs typeface="PT Sans Narrow"/>
                <a:sym typeface="PT Sans Narrow"/>
              </a:rPr>
              <a:t>Örnek: </a:t>
            </a:r>
            <a:r>
              <a:rPr lang="tr" sz="1500">
                <a:highlight>
                  <a:srgbClr val="FFFFFF"/>
                </a:highlight>
                <a:latin typeface="PT Sans Narrow"/>
                <a:ea typeface="PT Sans Narrow"/>
                <a:cs typeface="PT Sans Narrow"/>
                <a:sym typeface="PT Sans Narrow"/>
              </a:rPr>
              <a:t>Aşağıdaki onaltılı sayının basamak analizini inceleyiniz. </a:t>
            </a:r>
            <a:endParaRPr sz="1500">
              <a:highlight>
                <a:srgbClr val="FFFFFF"/>
              </a:highlight>
              <a:latin typeface="PT Sans Narrow"/>
              <a:ea typeface="PT Sans Narrow"/>
              <a:cs typeface="PT Sans Narrow"/>
              <a:sym typeface="PT Sans Narrow"/>
            </a:endParaRPr>
          </a:p>
          <a:p>
            <a:pPr indent="0" lvl="0" marL="487680" marR="30480" rtl="0" algn="just">
              <a:spcBef>
                <a:spcPts val="600"/>
              </a:spcBef>
              <a:spcAft>
                <a:spcPts val="0"/>
              </a:spcAft>
              <a:buNone/>
            </a:pPr>
            <a:r>
              <a:rPr lang="tr" sz="1500">
                <a:latin typeface="PT Sans Narrow"/>
                <a:ea typeface="PT Sans Narrow"/>
                <a:cs typeface="PT Sans Narrow"/>
                <a:sym typeface="PT Sans Narrow"/>
              </a:rPr>
              <a:t>(1A4F)</a:t>
            </a:r>
            <a:r>
              <a:rPr baseline="-25000" lang="tr" sz="1500">
                <a:latin typeface="PT Sans Narrow"/>
                <a:ea typeface="PT Sans Narrow"/>
                <a:cs typeface="PT Sans Narrow"/>
                <a:sym typeface="PT Sans Narrow"/>
              </a:rPr>
              <a:t>16</a:t>
            </a:r>
            <a:r>
              <a:rPr lang="tr" sz="1500">
                <a:latin typeface="PT Sans Narrow"/>
                <a:ea typeface="PT Sans Narrow"/>
                <a:cs typeface="PT Sans Narrow"/>
                <a:sym typeface="PT Sans Narrow"/>
              </a:rPr>
              <a:t> = 1×16</a:t>
            </a:r>
            <a:r>
              <a:rPr baseline="30000" lang="tr" sz="1500">
                <a:latin typeface="PT Sans Narrow"/>
                <a:ea typeface="PT Sans Narrow"/>
                <a:cs typeface="PT Sans Narrow"/>
                <a:sym typeface="PT Sans Narrow"/>
              </a:rPr>
              <a:t>3</a:t>
            </a:r>
            <a:r>
              <a:rPr lang="tr" sz="1500">
                <a:latin typeface="PT Sans Narrow"/>
                <a:ea typeface="PT Sans Narrow"/>
                <a:cs typeface="PT Sans Narrow"/>
                <a:sym typeface="PT Sans Narrow"/>
              </a:rPr>
              <a:t> + 10×16</a:t>
            </a:r>
            <a:r>
              <a:rPr baseline="30000" lang="tr" sz="1500">
                <a:latin typeface="PT Sans Narrow"/>
                <a:ea typeface="PT Sans Narrow"/>
                <a:cs typeface="PT Sans Narrow"/>
                <a:sym typeface="PT Sans Narrow"/>
              </a:rPr>
              <a:t>2</a:t>
            </a:r>
            <a:r>
              <a:rPr lang="tr" sz="1500">
                <a:latin typeface="PT Sans Narrow"/>
                <a:ea typeface="PT Sans Narrow"/>
                <a:cs typeface="PT Sans Narrow"/>
                <a:sym typeface="PT Sans Narrow"/>
              </a:rPr>
              <a:t> + 4×16</a:t>
            </a:r>
            <a:r>
              <a:rPr baseline="30000" lang="tr" sz="1500">
                <a:latin typeface="PT Sans Narrow"/>
                <a:ea typeface="PT Sans Narrow"/>
                <a:cs typeface="PT Sans Narrow"/>
                <a:sym typeface="PT Sans Narrow"/>
              </a:rPr>
              <a:t>1</a:t>
            </a:r>
            <a:r>
              <a:rPr lang="tr" sz="1500">
                <a:latin typeface="PT Sans Narrow"/>
                <a:ea typeface="PT Sans Narrow"/>
                <a:cs typeface="PT Sans Narrow"/>
                <a:sym typeface="PT Sans Narrow"/>
              </a:rPr>
              <a:t> + 15×16</a:t>
            </a:r>
            <a:r>
              <a:rPr baseline="30000" lang="tr" sz="1500">
                <a:latin typeface="PT Sans Narrow"/>
                <a:ea typeface="PT Sans Narrow"/>
                <a:cs typeface="PT Sans Narrow"/>
                <a:sym typeface="PT Sans Narrow"/>
              </a:rPr>
              <a:t>0</a:t>
            </a:r>
            <a:endParaRPr sz="1500">
              <a:latin typeface="PT Sans Narrow"/>
              <a:ea typeface="PT Sans Narrow"/>
              <a:cs typeface="PT Sans Narrow"/>
              <a:sym typeface="PT Sans Narrow"/>
            </a:endParaRPr>
          </a:p>
          <a:p>
            <a:pPr indent="0" lvl="0" marL="487680" marR="30480" rtl="0" algn="just">
              <a:spcBef>
                <a:spcPts val="720"/>
              </a:spcBef>
              <a:spcAft>
                <a:spcPts val="0"/>
              </a:spcAft>
              <a:buNone/>
            </a:pPr>
            <a:r>
              <a:rPr lang="tr" sz="1500">
                <a:latin typeface="PT Sans Narrow"/>
                <a:ea typeface="PT Sans Narrow"/>
                <a:cs typeface="PT Sans Narrow"/>
                <a:sym typeface="PT Sans Narrow"/>
              </a:rPr>
              <a:t>= 4096 + 2560 + 64 + 15</a:t>
            </a:r>
            <a:endParaRPr sz="1500">
              <a:latin typeface="PT Sans Narrow"/>
              <a:ea typeface="PT Sans Narrow"/>
              <a:cs typeface="PT Sans Narrow"/>
              <a:sym typeface="PT Sans Narrow"/>
            </a:endParaRPr>
          </a:p>
          <a:p>
            <a:pPr indent="0" lvl="0" marL="487680" marR="30480" rtl="0" algn="just">
              <a:spcBef>
                <a:spcPts val="720"/>
              </a:spcBef>
              <a:spcAft>
                <a:spcPts val="0"/>
              </a:spcAft>
              <a:buNone/>
            </a:pPr>
            <a:r>
              <a:rPr lang="tr" sz="1500">
                <a:latin typeface="PT Sans Narrow"/>
                <a:ea typeface="PT Sans Narrow"/>
                <a:cs typeface="PT Sans Narrow"/>
                <a:sym typeface="PT Sans Narrow"/>
              </a:rPr>
              <a:t>= (6735)</a:t>
            </a:r>
            <a:r>
              <a:rPr baseline="-25000" lang="tr" sz="1500">
                <a:latin typeface="PT Sans Narrow"/>
                <a:ea typeface="PT Sans Narrow"/>
                <a:cs typeface="PT Sans Narrow"/>
                <a:sym typeface="PT Sans Narrow"/>
              </a:rPr>
              <a:t>10</a:t>
            </a:r>
            <a:endParaRPr sz="1500">
              <a:latin typeface="PT Sans Narrow"/>
              <a:ea typeface="PT Sans Narrow"/>
              <a:cs typeface="PT Sans Narrow"/>
              <a:sym typeface="PT Sans Narrow"/>
            </a:endParaRPr>
          </a:p>
          <a:p>
            <a:pPr indent="0" lvl="0" marL="487680" marR="30480" rtl="0" algn="just">
              <a:spcBef>
                <a:spcPts val="720"/>
              </a:spcBef>
              <a:spcAft>
                <a:spcPts val="0"/>
              </a:spcAft>
              <a:buNone/>
            </a:pPr>
            <a:r>
              <a:t/>
            </a:r>
            <a:endParaRPr sz="1700">
              <a:latin typeface="PT Sans Narrow"/>
              <a:ea typeface="PT Sans Narrow"/>
              <a:cs typeface="PT Sans Narrow"/>
              <a:sym typeface="PT Sans Narrow"/>
            </a:endParaRPr>
          </a:p>
          <a:p>
            <a:pPr indent="457200" lvl="0" marL="0" marR="0" rtl="0" algn="just">
              <a:lnSpc>
                <a:spcPct val="115000"/>
              </a:lnSpc>
              <a:spcBef>
                <a:spcPts val="720"/>
              </a:spcBef>
              <a:spcAft>
                <a:spcPts val="0"/>
              </a:spcAft>
              <a:buNone/>
            </a:pPr>
            <a:r>
              <a:t/>
            </a:r>
            <a:endParaRPr sz="1500">
              <a:highlight>
                <a:srgbClr val="FFFFFF"/>
              </a:highlight>
              <a:latin typeface="PT Sans Narrow"/>
              <a:ea typeface="PT Sans Narrow"/>
              <a:cs typeface="PT Sans Narrow"/>
              <a:sym typeface="PT Sans Narrow"/>
            </a:endParaRPr>
          </a:p>
          <a:p>
            <a:pPr indent="426718" lvl="0" marL="487680" marR="30480" rtl="0" algn="just">
              <a:spcBef>
                <a:spcPts val="72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457200" marR="0" rtl="0" algn="just">
              <a:lnSpc>
                <a:spcPct val="115000"/>
              </a:lnSpc>
              <a:spcBef>
                <a:spcPts val="720"/>
              </a:spcBef>
              <a:spcAft>
                <a:spcPts val="0"/>
              </a:spcAft>
              <a:buClr>
                <a:srgbClr val="000000"/>
              </a:buClr>
              <a:buSzPts val="1200"/>
              <a:buFont typeface="Arial"/>
              <a:buNone/>
            </a:pPr>
            <a:r>
              <a:t/>
            </a:r>
            <a:endParaRPr b="1" sz="1500">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graphicFrame>
        <p:nvGraphicFramePr>
          <p:cNvPr id="259" name="Google Shape;259;p40"/>
          <p:cNvGraphicFramePr/>
          <p:nvPr/>
        </p:nvGraphicFramePr>
        <p:xfrm>
          <a:off x="2976700" y="1468350"/>
          <a:ext cx="3000000" cy="3000000"/>
        </p:xfrm>
        <a:graphic>
          <a:graphicData uri="http://schemas.openxmlformats.org/drawingml/2006/table">
            <a:tbl>
              <a:tblPr>
                <a:noFill/>
                <a:tableStyleId>{2DAF6D75-04CD-401E-8AEC-03BF03E9F006}</a:tableStyleId>
              </a:tblPr>
              <a:tblGrid>
                <a:gridCol w="491800"/>
                <a:gridCol w="491800"/>
                <a:gridCol w="491800"/>
                <a:gridCol w="491800"/>
                <a:gridCol w="491800"/>
                <a:gridCol w="491800"/>
                <a:gridCol w="491800"/>
                <a:gridCol w="491800"/>
              </a:tblGrid>
              <a:tr h="356650">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7</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6</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5</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4</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3</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2</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1</a:t>
                      </a:r>
                      <a:endParaRPr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tr" sz="1700">
                          <a:highlight>
                            <a:srgbClr val="FFFFFF"/>
                          </a:highlight>
                          <a:latin typeface="PT Sans Narrow"/>
                          <a:ea typeface="PT Sans Narrow"/>
                          <a:cs typeface="PT Sans Narrow"/>
                          <a:sym typeface="PT Sans Narrow"/>
                        </a:rPr>
                        <a:t>16</a:t>
                      </a:r>
                      <a:r>
                        <a:rPr baseline="30000" lang="tr" sz="1700" u="none" cap="none" strike="noStrike">
                          <a:highlight>
                            <a:srgbClr val="FFFFFF"/>
                          </a:highlight>
                          <a:latin typeface="PT Sans Narrow"/>
                          <a:ea typeface="PT Sans Narrow"/>
                          <a:cs typeface="PT Sans Narrow"/>
                          <a:sym typeface="PT Sans Narrow"/>
                        </a:rPr>
                        <a:t>0</a:t>
                      </a:r>
                      <a:endParaRPr baseline="30000" sz="1700" u="none" cap="none" strike="noStrike">
                        <a:highlight>
                          <a:srgbClr val="FFFFFF"/>
                        </a:highlight>
                        <a:latin typeface="PT Sans Narrow"/>
                        <a:ea typeface="PT Sans Narrow"/>
                        <a:cs typeface="PT Sans Narrow"/>
                        <a:sym typeface="PT Sans Narrow"/>
                      </a:endParaRPr>
                    </a:p>
                  </a:txBody>
                  <a:tcPr marT="63500" marB="63500" marR="63500" marL="63500" anchor="ctr">
                    <a:lnL cap="flat" cmpd="sng" w="12700">
                      <a:solidFill>
                        <a:srgbClr val="00B2FF"/>
                      </a:solidFill>
                      <a:prstDash val="solid"/>
                      <a:round/>
                      <a:headEnd len="sm" w="sm" type="none"/>
                      <a:tailEnd len="sm" w="sm" type="none"/>
                    </a:lnL>
                    <a:lnR cap="flat" cmpd="sng" w="12700">
                      <a:solidFill>
                        <a:srgbClr val="00B2FF"/>
                      </a:solidFill>
                      <a:prstDash val="solid"/>
                      <a:round/>
                      <a:headEnd len="sm" w="sm" type="none"/>
                      <a:tailEnd len="sm" w="sm" type="none"/>
                    </a:lnR>
                    <a:lnT cap="flat" cmpd="sng" w="12700">
                      <a:solidFill>
                        <a:srgbClr val="00B2FF"/>
                      </a:solidFill>
                      <a:prstDash val="solid"/>
                      <a:round/>
                      <a:headEnd len="sm" w="sm" type="none"/>
                      <a:tailEnd len="sm" w="sm" type="none"/>
                    </a:lnT>
                    <a:lnB cap="flat" cmpd="sng" w="12700">
                      <a:solidFill>
                        <a:srgbClr val="00B2FF"/>
                      </a:solidFill>
                      <a:prstDash val="solid"/>
                      <a:round/>
                      <a:headEnd len="sm" w="sm" type="none"/>
                      <a:tailEnd len="sm" w="sm" type="none"/>
                    </a:lnB>
                  </a:tcPr>
                </a:tc>
              </a:tr>
            </a:tbl>
          </a:graphicData>
        </a:graphic>
      </p:graphicFrame>
      <p:sp>
        <p:nvSpPr>
          <p:cNvPr id="260" name="Google Shape;260;p40"/>
          <p:cNvSpPr txBox="1"/>
          <p:nvPr>
            <p:ph type="title"/>
          </p:nvPr>
        </p:nvSpPr>
        <p:spPr>
          <a:xfrm>
            <a:off x="1115075" y="649675"/>
            <a:ext cx="7505700" cy="818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tr"/>
              <a:t>Onaltılı </a:t>
            </a:r>
            <a:r>
              <a:rPr lang="tr"/>
              <a:t>Sayı Sistemi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nvSpPr>
        <p:spPr>
          <a:xfrm>
            <a:off x="933500" y="678025"/>
            <a:ext cx="78912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1" i="0" sz="1600" u="none" cap="none" strike="noStrike">
              <a:solidFill>
                <a:srgbClr val="222222"/>
              </a:solidFill>
              <a:highlight>
                <a:srgbClr val="FFFFFF"/>
              </a:highlight>
              <a:latin typeface="PT Sans Narrow"/>
              <a:ea typeface="PT Sans Narrow"/>
              <a:cs typeface="PT Sans Narrow"/>
              <a:sym typeface="PT Sans Narrow"/>
            </a:endParaRPr>
          </a:p>
          <a:p>
            <a:pPr indent="0" lvl="0" marL="0" marR="0" rtl="0" algn="l">
              <a:lnSpc>
                <a:spcPct val="115000"/>
              </a:lnSpc>
              <a:spcBef>
                <a:spcPts val="0"/>
              </a:spcBef>
              <a:spcAft>
                <a:spcPts val="0"/>
              </a:spcAft>
              <a:buClr>
                <a:srgbClr val="000000"/>
              </a:buClr>
              <a:buSzPts val="1200"/>
              <a:buFont typeface="Arial"/>
              <a:buNone/>
            </a:pPr>
            <a:r>
              <a:t/>
            </a:r>
            <a:endParaRPr b="1" i="0" sz="1600" u="none" cap="none" strike="noStrike">
              <a:solidFill>
                <a:srgbClr val="222222"/>
              </a:solidFill>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200"/>
              <a:buFont typeface="Arial"/>
              <a:buNone/>
            </a:pPr>
            <a:r>
              <a:rPr lang="tr" sz="1600">
                <a:solidFill>
                  <a:srgbClr val="222222"/>
                </a:solidFill>
                <a:latin typeface="PT Sans Narrow"/>
                <a:ea typeface="PT Sans Narrow"/>
                <a:cs typeface="PT Sans Narrow"/>
                <a:sym typeface="PT Sans Narrow"/>
              </a:rPr>
              <a:t>İkili sayı İkili sayı sisteminden onlu sayı sistemine ve onlu sayı sisteminden ikili sayı sistemine dönüştürme işlemleri tüm bilgisayar sistemlerinin temelini oluşturduğundan önemli bir kavramdır. Yukarıdaki bölümde ikili sayı sisteminden onlu sayıya dönüştürmenin nasıl yapıldığını örneklerle gösterdik. Onlu sayı sisteminden ikili sayı sistemine dönüştürme için aşağıdaki adımlar kullanılır:</a:t>
            </a:r>
            <a:endParaRPr sz="12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i="0" sz="1600" u="none" cap="none" strike="noStrike">
              <a:solidFill>
                <a:srgbClr val="222222"/>
              </a:solidFill>
              <a:latin typeface="PT Sans Narrow"/>
              <a:ea typeface="PT Sans Narrow"/>
              <a:cs typeface="PT Sans Narrow"/>
              <a:sym typeface="PT Sans Narrow"/>
            </a:endParaRPr>
          </a:p>
          <a:p>
            <a:pPr indent="-330200" lvl="0" marL="914400" marR="0" rtl="0" algn="just">
              <a:lnSpc>
                <a:spcPct val="115000"/>
              </a:lnSpc>
              <a:spcBef>
                <a:spcPts val="0"/>
              </a:spcBef>
              <a:spcAft>
                <a:spcPts val="0"/>
              </a:spcAft>
              <a:buClr>
                <a:srgbClr val="222222"/>
              </a:buClr>
              <a:buSzPts val="1600"/>
              <a:buFont typeface="PT Sans Narrow"/>
              <a:buAutoNum type="arabicPeriod"/>
            </a:pPr>
            <a:r>
              <a:rPr i="0" lang="tr" sz="1600" u="none" cap="none" strike="noStrike">
                <a:solidFill>
                  <a:srgbClr val="222222"/>
                </a:solidFill>
                <a:latin typeface="PT Sans Narrow"/>
                <a:ea typeface="PT Sans Narrow"/>
                <a:cs typeface="PT Sans Narrow"/>
                <a:sym typeface="PT Sans Narrow"/>
              </a:rPr>
              <a:t>Sayıyı 2 ile bölünüz.</a:t>
            </a:r>
            <a:endParaRPr i="0" sz="1600" u="none" cap="none" strike="noStrike">
              <a:solidFill>
                <a:srgbClr val="222222"/>
              </a:solidFill>
              <a:latin typeface="PT Sans Narrow"/>
              <a:ea typeface="PT Sans Narrow"/>
              <a:cs typeface="PT Sans Narrow"/>
              <a:sym typeface="PT Sans Narrow"/>
            </a:endParaRPr>
          </a:p>
          <a:p>
            <a:pPr indent="-330200" lvl="0" marL="914400" marR="0" rtl="0" algn="just">
              <a:lnSpc>
                <a:spcPct val="115000"/>
              </a:lnSpc>
              <a:spcBef>
                <a:spcPts val="0"/>
              </a:spcBef>
              <a:spcAft>
                <a:spcPts val="0"/>
              </a:spcAft>
              <a:buClr>
                <a:srgbClr val="222222"/>
              </a:buClr>
              <a:buSzPts val="1600"/>
              <a:buFont typeface="PT Sans Narrow"/>
              <a:buAutoNum type="arabicPeriod"/>
            </a:pPr>
            <a:r>
              <a:rPr i="0" lang="tr" sz="1600" u="none" cap="none" strike="noStrike">
                <a:solidFill>
                  <a:srgbClr val="222222"/>
                </a:solidFill>
                <a:latin typeface="PT Sans Narrow"/>
                <a:ea typeface="PT Sans Narrow"/>
                <a:cs typeface="PT Sans Narrow"/>
                <a:sym typeface="PT Sans Narrow"/>
              </a:rPr>
              <a:t>Sonraki yineleme için tamsayı bölümünü alın.</a:t>
            </a:r>
            <a:endParaRPr i="0" sz="1600" u="none" cap="none" strike="noStrike">
              <a:solidFill>
                <a:srgbClr val="222222"/>
              </a:solidFill>
              <a:latin typeface="PT Sans Narrow"/>
              <a:ea typeface="PT Sans Narrow"/>
              <a:cs typeface="PT Sans Narrow"/>
              <a:sym typeface="PT Sans Narrow"/>
            </a:endParaRPr>
          </a:p>
          <a:p>
            <a:pPr indent="-330200" lvl="0" marL="914400" marR="0" rtl="0" algn="just">
              <a:lnSpc>
                <a:spcPct val="115000"/>
              </a:lnSpc>
              <a:spcBef>
                <a:spcPts val="0"/>
              </a:spcBef>
              <a:spcAft>
                <a:spcPts val="0"/>
              </a:spcAft>
              <a:buClr>
                <a:srgbClr val="222222"/>
              </a:buClr>
              <a:buSzPts val="1600"/>
              <a:buFont typeface="PT Sans Narrow"/>
              <a:buAutoNum type="arabicPeriod"/>
            </a:pPr>
            <a:r>
              <a:rPr i="0" lang="tr" sz="1600" u="none" cap="none" strike="noStrike">
                <a:solidFill>
                  <a:srgbClr val="222222"/>
                </a:solidFill>
                <a:latin typeface="PT Sans Narrow"/>
                <a:ea typeface="PT Sans Narrow"/>
                <a:cs typeface="PT Sans Narrow"/>
                <a:sym typeface="PT Sans Narrow"/>
              </a:rPr>
              <a:t>İkili sayının oluşturulması için kalanı alın.</a:t>
            </a:r>
            <a:endParaRPr i="0" sz="1600" u="none" cap="none" strike="noStrike">
              <a:solidFill>
                <a:srgbClr val="222222"/>
              </a:solidFill>
              <a:latin typeface="PT Sans Narrow"/>
              <a:ea typeface="PT Sans Narrow"/>
              <a:cs typeface="PT Sans Narrow"/>
              <a:sym typeface="PT Sans Narrow"/>
            </a:endParaRPr>
          </a:p>
          <a:p>
            <a:pPr indent="-330200" lvl="0" marL="914400" marR="0" rtl="0" algn="just">
              <a:lnSpc>
                <a:spcPct val="115000"/>
              </a:lnSpc>
              <a:spcBef>
                <a:spcPts val="0"/>
              </a:spcBef>
              <a:spcAft>
                <a:spcPts val="0"/>
              </a:spcAft>
              <a:buClr>
                <a:srgbClr val="222222"/>
              </a:buClr>
              <a:buSzPts val="1600"/>
              <a:buFont typeface="PT Sans Narrow"/>
              <a:buAutoNum type="arabicPeriod"/>
            </a:pPr>
            <a:r>
              <a:rPr i="0" lang="tr" sz="1600" u="none" cap="none" strike="noStrike">
                <a:solidFill>
                  <a:srgbClr val="222222"/>
                </a:solidFill>
                <a:latin typeface="PT Sans Narrow"/>
                <a:ea typeface="PT Sans Narrow"/>
                <a:cs typeface="PT Sans Narrow"/>
                <a:sym typeface="PT Sans Narrow"/>
              </a:rPr>
              <a:t>Bölüm 0’a eşit olana kadar adımları tekrarlayın.</a:t>
            </a:r>
            <a:endParaRPr i="0" sz="1600" u="none" cap="none" strike="noStrike">
              <a:solidFill>
                <a:srgbClr val="222222"/>
              </a:solidFill>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
        <p:nvSpPr>
          <p:cNvPr id="266" name="Google Shape;266;p41"/>
          <p:cNvSpPr txBox="1"/>
          <p:nvPr>
            <p:ph type="title"/>
          </p:nvPr>
        </p:nvSpPr>
        <p:spPr>
          <a:xfrm>
            <a:off x="1115075" y="649675"/>
            <a:ext cx="7505700" cy="81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tr" sz="2840"/>
              <a:t>Onlu Sayı Sisteminden İkili Sayı Sistemine Dönüştürme </a:t>
            </a:r>
            <a:endParaRPr sz="28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00725" y="1386150"/>
            <a:ext cx="8520600" cy="707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0" lang="tr" sz="1700">
                <a:solidFill>
                  <a:srgbClr val="000000"/>
                </a:solidFill>
              </a:rPr>
              <a:t>Amaç: </a:t>
            </a:r>
            <a:r>
              <a:rPr b="0" lang="tr" sz="1500">
                <a:solidFill>
                  <a:srgbClr val="000000"/>
                </a:solidFill>
              </a:rPr>
              <a:t>Bu haftanın amacı programlama dünyasına giriş yapılarak, öğrencilerin temel düzeyde matematiksel, karşılaştırma ve mantıksal işleçleri kullanmalarını sağlamaktır.</a:t>
            </a:r>
            <a:endParaRPr b="0" sz="3900"/>
          </a:p>
        </p:txBody>
      </p:sp>
      <p:sp>
        <p:nvSpPr>
          <p:cNvPr id="77" name="Google Shape;77;p15"/>
          <p:cNvSpPr txBox="1"/>
          <p:nvPr>
            <p:ph idx="1" type="body"/>
          </p:nvPr>
        </p:nvSpPr>
        <p:spPr>
          <a:xfrm>
            <a:off x="921300" y="2019975"/>
            <a:ext cx="8520600" cy="25491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K1. Temel programlama terimlerini öğrenir.</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K2. Bilgisayarın temel birimlerini kavrar. </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K3. Programlama türlerini ayırt eder.</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K4. Veri saklama birimlerini anlar. </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K5. Programlamadaki aritmetik işleçlerini kullanır.</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K6. Programlamadaki karşılaştırma işleçlerini kullanarak koşul ifadeleri oluşturur.</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K7. Programlamadaki mantıksal işleçleri kullanır.</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K8. Değişkenlere değer atama türlerini tanır. </a:t>
            </a:r>
            <a:endParaRPr sz="1500">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K9. İkili, sekizli, onlu ve onaltılı sayı sistemlerini kavrar. </a:t>
            </a:r>
            <a:endParaRPr sz="1500">
              <a:solidFill>
                <a:srgbClr val="000000"/>
              </a:solidFill>
              <a:latin typeface="PT Sans Narrow"/>
              <a:ea typeface="PT Sans Narrow"/>
              <a:cs typeface="PT Sans Narrow"/>
              <a:sym typeface="PT Sans Narrow"/>
            </a:endParaRPr>
          </a:p>
          <a:p>
            <a:pPr indent="0" lvl="0" marL="0" rtl="0" algn="l">
              <a:lnSpc>
                <a:spcPct val="150000"/>
              </a:lnSpc>
              <a:spcBef>
                <a:spcPts val="0"/>
              </a:spcBef>
              <a:spcAft>
                <a:spcPts val="0"/>
              </a:spcAft>
              <a:buNone/>
            </a:pPr>
            <a:r>
              <a:rPr lang="tr" sz="1200">
                <a:solidFill>
                  <a:srgbClr val="000000"/>
                </a:solidFill>
                <a:latin typeface="Times New Roman"/>
                <a:ea typeface="Times New Roman"/>
                <a:cs typeface="Times New Roman"/>
                <a:sym typeface="Times New Roman"/>
              </a:rPr>
              <a:t>     </a:t>
            </a:r>
            <a:endParaRPr/>
          </a:p>
        </p:txBody>
      </p:sp>
      <p:sp>
        <p:nvSpPr>
          <p:cNvPr id="78" name="Google Shape;78;p15"/>
          <p:cNvSpPr txBox="1"/>
          <p:nvPr>
            <p:ph type="title"/>
          </p:nvPr>
        </p:nvSpPr>
        <p:spPr>
          <a:xfrm>
            <a:off x="477025" y="48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Haftanın Amacı</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nvSpPr>
        <p:spPr>
          <a:xfrm>
            <a:off x="933500" y="678025"/>
            <a:ext cx="7891200" cy="164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1" i="0" sz="1600" u="none" cap="none" strike="noStrike">
              <a:solidFill>
                <a:srgbClr val="222222"/>
              </a:solidFill>
              <a:highlight>
                <a:srgbClr val="FFFFFF"/>
              </a:highlight>
              <a:latin typeface="PT Sans Narrow"/>
              <a:ea typeface="PT Sans Narrow"/>
              <a:cs typeface="PT Sans Narrow"/>
              <a:sym typeface="PT Sans Narrow"/>
            </a:endParaRPr>
          </a:p>
          <a:p>
            <a:pPr indent="0" lvl="0" marL="0" marR="0" rtl="0" algn="l">
              <a:lnSpc>
                <a:spcPct val="115000"/>
              </a:lnSpc>
              <a:spcBef>
                <a:spcPts val="0"/>
              </a:spcBef>
              <a:spcAft>
                <a:spcPts val="0"/>
              </a:spcAft>
              <a:buClr>
                <a:srgbClr val="000000"/>
              </a:buClr>
              <a:buSzPts val="1200"/>
              <a:buFont typeface="Arial"/>
              <a:buNone/>
            </a:pPr>
            <a:r>
              <a:t/>
            </a:r>
            <a:endParaRPr b="1" i="0" sz="1600" u="none" cap="none" strike="noStrike">
              <a:solidFill>
                <a:srgbClr val="222222"/>
              </a:solidFill>
              <a:highlight>
                <a:srgbClr val="FFFFFF"/>
              </a:highlight>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i="0" sz="1600" u="none" cap="none" strike="noStrike">
              <a:solidFill>
                <a:srgbClr val="222222"/>
              </a:solidFill>
              <a:latin typeface="PT Sans Narrow"/>
              <a:ea typeface="PT Sans Narrow"/>
              <a:cs typeface="PT Sans Narrow"/>
              <a:sym typeface="PT Sans Narrow"/>
            </a:endParaRPr>
          </a:p>
          <a:p>
            <a:pPr indent="0" lvl="0" marL="45720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
        <p:nvSpPr>
          <p:cNvPr id="272" name="Google Shape;272;p42"/>
          <p:cNvSpPr txBox="1"/>
          <p:nvPr>
            <p:ph type="title"/>
          </p:nvPr>
        </p:nvSpPr>
        <p:spPr>
          <a:xfrm>
            <a:off x="1115075" y="649675"/>
            <a:ext cx="7505700" cy="81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tr" sz="2840"/>
              <a:t>Onlu Sayı Sisteminden İkili Sayı Sistemine Dönüştürme </a:t>
            </a:r>
            <a:endParaRPr sz="2840"/>
          </a:p>
        </p:txBody>
      </p:sp>
      <p:graphicFrame>
        <p:nvGraphicFramePr>
          <p:cNvPr id="273" name="Google Shape;273;p42"/>
          <p:cNvGraphicFramePr/>
          <p:nvPr/>
        </p:nvGraphicFramePr>
        <p:xfrm>
          <a:off x="4338325" y="1286800"/>
          <a:ext cx="3000000" cy="3000000"/>
        </p:xfrm>
        <a:graphic>
          <a:graphicData uri="http://schemas.openxmlformats.org/drawingml/2006/table">
            <a:tbl>
              <a:tblPr>
                <a:noFill/>
                <a:tableStyleId>{CA5A3CF5-41FF-4B57-AA54-6A163E5F86F2}</a:tableStyleId>
              </a:tblPr>
              <a:tblGrid>
                <a:gridCol w="876325"/>
                <a:gridCol w="884375"/>
                <a:gridCol w="884375"/>
                <a:gridCol w="1137550"/>
              </a:tblGrid>
              <a:tr h="708600">
                <a:tc>
                  <a:txBody>
                    <a:bodyPr/>
                    <a:lstStyle/>
                    <a:p>
                      <a:pPr indent="0" lvl="0" marL="0" rtl="0" algn="ctr">
                        <a:spcBef>
                          <a:spcPts val="0"/>
                        </a:spcBef>
                        <a:spcAft>
                          <a:spcPts val="0"/>
                        </a:spcAft>
                        <a:buNone/>
                      </a:pPr>
                      <a:r>
                        <a:rPr b="1" lang="tr" sz="1700">
                          <a:highlight>
                            <a:srgbClr val="CFE2F3"/>
                          </a:highlight>
                          <a:latin typeface="Times New Roman"/>
                          <a:ea typeface="Times New Roman"/>
                          <a:cs typeface="Times New Roman"/>
                          <a:sym typeface="Times New Roman"/>
                        </a:rPr>
                        <a:t>2 ile Bölme </a:t>
                      </a:r>
                      <a:endParaRPr b="1" sz="1700">
                        <a:highlight>
                          <a:srgbClr val="CFE2F3"/>
                        </a:highlight>
                        <a:latin typeface="Times New Roman"/>
                        <a:ea typeface="Times New Roman"/>
                        <a:cs typeface="Times New Roman"/>
                        <a:sym typeface="Times New Roman"/>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tr" sz="1700">
                          <a:highlight>
                            <a:srgbClr val="CFE2F3"/>
                          </a:highlight>
                          <a:latin typeface="Times New Roman"/>
                          <a:ea typeface="Times New Roman"/>
                          <a:cs typeface="Times New Roman"/>
                          <a:sym typeface="Times New Roman"/>
                        </a:rPr>
                        <a:t>Bölüm</a:t>
                      </a:r>
                      <a:endParaRPr b="1" sz="1700">
                        <a:highlight>
                          <a:srgbClr val="CFE2F3"/>
                        </a:highlight>
                        <a:latin typeface="Times New Roman"/>
                        <a:ea typeface="Times New Roman"/>
                        <a:cs typeface="Times New Roman"/>
                        <a:sym typeface="Times New Roman"/>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tr" sz="1700">
                          <a:highlight>
                            <a:srgbClr val="CFE2F3"/>
                          </a:highlight>
                          <a:latin typeface="Times New Roman"/>
                          <a:ea typeface="Times New Roman"/>
                          <a:cs typeface="Times New Roman"/>
                          <a:sym typeface="Times New Roman"/>
                        </a:rPr>
                        <a:t>Kalan</a:t>
                      </a:r>
                      <a:endParaRPr b="1" sz="1700">
                        <a:highlight>
                          <a:srgbClr val="CFE2F3"/>
                        </a:highlight>
                        <a:latin typeface="Times New Roman"/>
                        <a:ea typeface="Times New Roman"/>
                        <a:cs typeface="Times New Roman"/>
                        <a:sym typeface="Times New Roman"/>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tr" sz="1700">
                          <a:highlight>
                            <a:srgbClr val="CFE2F3"/>
                          </a:highlight>
                          <a:latin typeface="Times New Roman"/>
                          <a:ea typeface="Times New Roman"/>
                          <a:cs typeface="Times New Roman"/>
                          <a:sym typeface="Times New Roman"/>
                        </a:rPr>
                        <a:t>Bit Numarası</a:t>
                      </a:r>
                      <a:endParaRPr b="1" sz="1700">
                        <a:highlight>
                          <a:srgbClr val="CFE2F3"/>
                        </a:highlight>
                        <a:latin typeface="Times New Roman"/>
                        <a:ea typeface="Times New Roman"/>
                        <a:cs typeface="Times New Roman"/>
                        <a:sym typeface="Times New Roman"/>
                      </a:endParaRPr>
                    </a:p>
                  </a:txBody>
                  <a:tcPr marT="63500" marB="63500" marR="63500" marL="63500" anchor="ctr">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solidFill>
                      <a:srgbClr val="CFE2F3"/>
                    </a:solidFill>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173/2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86</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86/2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43</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43/2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21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21/2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3</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10/2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5</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4</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5/2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5</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2/2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6</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r h="302975">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0</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1</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c>
                  <a:txBody>
                    <a:bodyPr/>
                    <a:lstStyle/>
                    <a:p>
                      <a:pPr indent="0" lvl="0" marL="0" rtl="0" algn="ctr">
                        <a:spcBef>
                          <a:spcPts val="0"/>
                        </a:spcBef>
                        <a:spcAft>
                          <a:spcPts val="0"/>
                        </a:spcAft>
                        <a:buNone/>
                      </a:pPr>
                      <a:r>
                        <a:rPr lang="tr" sz="1500">
                          <a:highlight>
                            <a:srgbClr val="FFFFFF"/>
                          </a:highlight>
                          <a:latin typeface="PT Sans Narrow"/>
                          <a:ea typeface="PT Sans Narrow"/>
                          <a:cs typeface="PT Sans Narrow"/>
                          <a:sym typeface="PT Sans Narrow"/>
                        </a:rPr>
                        <a:t>7</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6FA8DC"/>
                      </a:solidFill>
                      <a:prstDash val="solid"/>
                      <a:round/>
                      <a:headEnd len="sm" w="sm" type="none"/>
                      <a:tailEnd len="sm" w="sm" type="none"/>
                    </a:lnL>
                    <a:lnR cap="flat" cmpd="sng" w="12700">
                      <a:solidFill>
                        <a:srgbClr val="6FA8DC"/>
                      </a:solidFill>
                      <a:prstDash val="solid"/>
                      <a:round/>
                      <a:headEnd len="sm" w="sm" type="none"/>
                      <a:tailEnd len="sm" w="sm" type="none"/>
                    </a:lnR>
                    <a:lnT cap="flat" cmpd="sng" w="12700">
                      <a:solidFill>
                        <a:srgbClr val="6FA8DC"/>
                      </a:solidFill>
                      <a:prstDash val="solid"/>
                      <a:round/>
                      <a:headEnd len="sm" w="sm" type="none"/>
                      <a:tailEnd len="sm" w="sm" type="none"/>
                    </a:lnT>
                    <a:lnB cap="flat" cmpd="sng" w="12700">
                      <a:solidFill>
                        <a:srgbClr val="6FA8DC"/>
                      </a:solidFill>
                      <a:prstDash val="solid"/>
                      <a:round/>
                      <a:headEnd len="sm" w="sm" type="none"/>
                      <a:tailEnd len="sm" w="sm" type="none"/>
                    </a:lnB>
                  </a:tcPr>
                </a:tc>
              </a:tr>
            </a:tbl>
          </a:graphicData>
        </a:graphic>
      </p:graphicFrame>
      <p:sp>
        <p:nvSpPr>
          <p:cNvPr id="274" name="Google Shape;274;p42"/>
          <p:cNvSpPr txBox="1"/>
          <p:nvPr/>
        </p:nvSpPr>
        <p:spPr>
          <a:xfrm>
            <a:off x="1416650" y="15635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tr" sz="1800">
                <a:highlight>
                  <a:srgbClr val="FFFFFF"/>
                </a:highlight>
                <a:latin typeface="PT Sans Narrow"/>
                <a:ea typeface="PT Sans Narrow"/>
                <a:cs typeface="PT Sans Narrow"/>
                <a:sym typeface="PT Sans Narrow"/>
              </a:rPr>
              <a:t>Ö</a:t>
            </a:r>
            <a:r>
              <a:rPr b="1" lang="tr" sz="1800">
                <a:highlight>
                  <a:srgbClr val="FFFFFF"/>
                </a:highlight>
                <a:latin typeface="PT Sans Narrow"/>
                <a:ea typeface="PT Sans Narrow"/>
                <a:cs typeface="PT Sans Narrow"/>
                <a:sym typeface="PT Sans Narrow"/>
              </a:rPr>
              <a:t>rnek: </a:t>
            </a:r>
            <a:r>
              <a:rPr lang="tr" sz="1800">
                <a:latin typeface="PT Sans Narrow"/>
                <a:ea typeface="PT Sans Narrow"/>
                <a:cs typeface="PT Sans Narrow"/>
                <a:sym typeface="PT Sans Narrow"/>
              </a:rPr>
              <a:t>(173)</a:t>
            </a:r>
            <a:r>
              <a:rPr baseline="-25000" lang="tr" sz="1800">
                <a:latin typeface="PT Sans Narrow"/>
                <a:ea typeface="PT Sans Narrow"/>
                <a:cs typeface="PT Sans Narrow"/>
                <a:sym typeface="PT Sans Narrow"/>
              </a:rPr>
              <a:t>10</a:t>
            </a:r>
            <a:r>
              <a:rPr lang="tr" sz="1800">
                <a:latin typeface="PT Sans Narrow"/>
                <a:ea typeface="PT Sans Narrow"/>
                <a:cs typeface="PT Sans Narrow"/>
                <a:sym typeface="PT Sans Narrow"/>
              </a:rPr>
              <a:t> sayısını ikili sayı sistemine dönüştürelim.</a:t>
            </a:r>
            <a:endParaRPr sz="1800">
              <a:latin typeface="PT Sans Narrow"/>
              <a:ea typeface="PT Sans Narrow"/>
              <a:cs typeface="PT Sans Narrow"/>
              <a:sym typeface="PT Sans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nvSpPr>
        <p:spPr>
          <a:xfrm>
            <a:off x="534650" y="912750"/>
            <a:ext cx="7891200" cy="3541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rPr b="1" i="0" lang="tr" sz="1800" u="none" cap="none" strike="noStrike">
                <a:highlight>
                  <a:srgbClr val="FFFFFF"/>
                </a:highlight>
                <a:latin typeface="PT Sans Narrow"/>
                <a:ea typeface="PT Sans Narrow"/>
                <a:cs typeface="PT Sans Narrow"/>
                <a:sym typeface="PT Sans Narrow"/>
              </a:rPr>
              <a:t>SIRA SİZDE :)</a:t>
            </a:r>
            <a:endParaRPr>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800"/>
              <a:buFont typeface="Arial"/>
              <a:buNone/>
            </a:pPr>
            <a:r>
              <a:t/>
            </a:r>
            <a:endParaRPr b="1" i="0" sz="1800" u="none" cap="none" strike="noStrike">
              <a:highlight>
                <a:srgbClr val="FFFFFF"/>
              </a:highlight>
              <a:latin typeface="PT Sans Narrow"/>
              <a:ea typeface="PT Sans Narrow"/>
              <a:cs typeface="PT Sans Narrow"/>
              <a:sym typeface="PT Sans Narrow"/>
            </a:endParaRPr>
          </a:p>
          <a:p>
            <a:pPr indent="0" lvl="0" marL="0" marR="0" rtl="0" algn="l">
              <a:lnSpc>
                <a:spcPct val="115000"/>
              </a:lnSpc>
              <a:spcBef>
                <a:spcPts val="0"/>
              </a:spcBef>
              <a:spcAft>
                <a:spcPts val="0"/>
              </a:spcAft>
              <a:buNone/>
            </a:pPr>
            <a:r>
              <a:t/>
            </a:r>
            <a:endParaRPr b="1" i="0" sz="1800" u="none" cap="none" strike="noStrike">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i="0" lang="tr" sz="1800" u="none" cap="none" strike="noStrike">
                <a:highlight>
                  <a:srgbClr val="FFFFFF"/>
                </a:highlight>
                <a:latin typeface="PT Sans Narrow"/>
                <a:ea typeface="PT Sans Narrow"/>
                <a:cs typeface="PT Sans Narrow"/>
                <a:sym typeface="PT Sans Narrow"/>
              </a:rPr>
              <a:t>Dörderli Gruplara Dağılalım.. </a:t>
            </a:r>
            <a:endParaRPr>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i="0" lang="tr" sz="1800" u="none" cap="none" strike="noStrike">
                <a:highlight>
                  <a:srgbClr val="FFFFFF"/>
                </a:highlight>
                <a:latin typeface="PT Sans Narrow"/>
                <a:ea typeface="PT Sans Narrow"/>
                <a:cs typeface="PT Sans Narrow"/>
                <a:sym typeface="PT Sans Narrow"/>
              </a:rPr>
              <a:t>Süre: 10 dk</a:t>
            </a:r>
            <a:endParaRPr>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t/>
            </a:r>
            <a:endParaRPr b="1" i="0" sz="1800" u="none" cap="none" strike="noStrike">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Aklına Ne Geliyor?</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lang="tr" sz="1500">
                <a:solidFill>
                  <a:srgbClr val="FF0000"/>
                </a:solidFill>
                <a:latin typeface="PT Sans Narrow"/>
                <a:ea typeface="PT Sans Narrow"/>
                <a:cs typeface="PT Sans Narrow"/>
                <a:sym typeface="PT Sans Narrow"/>
              </a:rPr>
              <a:t>PROGRAMLAMA </a:t>
            </a:r>
            <a:r>
              <a:rPr lang="tr" sz="1500">
                <a:solidFill>
                  <a:srgbClr val="000000"/>
                </a:solidFill>
                <a:latin typeface="PT Sans Narrow"/>
                <a:ea typeface="PT Sans Narrow"/>
                <a:cs typeface="PT Sans Narrow"/>
                <a:sym typeface="PT Sans Narrow"/>
              </a:rPr>
              <a:t>dediğimde, aklınıza gelen ilk kelimeyi sohbet kısmından herkese açık olacak şekilde yazın.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Süre :1 dk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Sizler yazarken haydi bir de müzik dinleyelim.</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Aklına Ne Geliyor?</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 Peki Programlama yerine, </a:t>
            </a:r>
            <a:r>
              <a:rPr b="1" lang="tr" sz="1500">
                <a:solidFill>
                  <a:srgbClr val="FF0000"/>
                </a:solidFill>
                <a:latin typeface="PT Sans Narrow"/>
                <a:ea typeface="PT Sans Narrow"/>
                <a:cs typeface="PT Sans Narrow"/>
                <a:sym typeface="PT Sans Narrow"/>
              </a:rPr>
              <a:t>PROGRAMLAMA DİLİ</a:t>
            </a:r>
            <a:r>
              <a:rPr lang="tr" sz="1500">
                <a:solidFill>
                  <a:srgbClr val="000000"/>
                </a:solidFill>
                <a:latin typeface="PT Sans Narrow"/>
                <a:ea typeface="PT Sans Narrow"/>
                <a:cs typeface="PT Sans Narrow"/>
                <a:sym typeface="PT Sans Narrow"/>
              </a:rPr>
              <a:t> deseydim, aklınıza gelen kelimeler ne olurdu?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Lütfen tekrar sohbetten hızlıca yazın</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Süre :1 dk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sz="1500">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lang="tr" sz="1500">
                <a:solidFill>
                  <a:srgbClr val="000000"/>
                </a:solidFill>
                <a:latin typeface="PT Sans Narrow"/>
                <a:ea typeface="PT Sans Narrow"/>
                <a:cs typeface="PT Sans Narrow"/>
                <a:sym typeface="PT Sans Narrow"/>
              </a:rPr>
              <a:t>Sizler yazarken haydi bir de müzik dinleyelim.</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Aklına Ne Geliyor?</a:t>
            </a:r>
            <a:endParaRPr/>
          </a:p>
          <a:p>
            <a:pPr indent="0" lvl="0" marL="0" rtl="0" algn="l">
              <a:spcBef>
                <a:spcPts val="0"/>
              </a:spcBef>
              <a:spcAft>
                <a:spcPts val="0"/>
              </a:spcAft>
              <a:buNone/>
            </a:pPr>
            <a:r>
              <a:t/>
            </a:r>
            <a:endParaRPr/>
          </a:p>
        </p:txBody>
      </p:sp>
      <p:graphicFrame>
        <p:nvGraphicFramePr>
          <p:cNvPr id="96" name="Google Shape;96;p18"/>
          <p:cNvGraphicFramePr/>
          <p:nvPr/>
        </p:nvGraphicFramePr>
        <p:xfrm>
          <a:off x="1424800" y="1484275"/>
          <a:ext cx="3000000" cy="3000000"/>
        </p:xfrm>
        <a:graphic>
          <a:graphicData uri="http://schemas.openxmlformats.org/drawingml/2006/table">
            <a:tbl>
              <a:tblPr>
                <a:noFill/>
                <a:tableStyleId>{CA5A3CF5-41FF-4B57-AA54-6A163E5F86F2}</a:tableStyleId>
              </a:tblPr>
              <a:tblGrid>
                <a:gridCol w="3011150"/>
                <a:gridCol w="3279975"/>
              </a:tblGrid>
              <a:tr h="632875">
                <a:tc>
                  <a:txBody>
                    <a:bodyPr/>
                    <a:lstStyle/>
                    <a:p>
                      <a:pPr indent="0" lvl="0" marL="0" marR="0" rtl="0" algn="ctr">
                        <a:lnSpc>
                          <a:spcPct val="100000"/>
                        </a:lnSpc>
                        <a:spcBef>
                          <a:spcPts val="0"/>
                        </a:spcBef>
                        <a:spcAft>
                          <a:spcPts val="0"/>
                        </a:spcAft>
                        <a:buNone/>
                      </a:pPr>
                      <a:r>
                        <a:rPr b="1" i="1" lang="tr" sz="1500">
                          <a:latin typeface="PT Sans Narrow"/>
                          <a:ea typeface="PT Sans Narrow"/>
                          <a:cs typeface="PT Sans Narrow"/>
                          <a:sym typeface="PT Sans Narrow"/>
                        </a:rPr>
                        <a:t>Programlama</a:t>
                      </a:r>
                      <a:endParaRPr b="1" i="1" sz="1500">
                        <a:latin typeface="PT Sans Narrow"/>
                        <a:ea typeface="PT Sans Narrow"/>
                        <a:cs typeface="PT Sans Narrow"/>
                        <a:sym typeface="PT Sans Narrow"/>
                      </a:endParaRPr>
                    </a:p>
                  </a:txBody>
                  <a:tcPr marT="63500" marB="63500" marR="63500" marL="63500" anchor="ctr"/>
                </a:tc>
                <a:tc>
                  <a:txBody>
                    <a:bodyPr/>
                    <a:lstStyle/>
                    <a:p>
                      <a:pPr indent="0" lvl="0" marL="0" marR="0" rtl="0" algn="ctr">
                        <a:lnSpc>
                          <a:spcPct val="100000"/>
                        </a:lnSpc>
                        <a:spcBef>
                          <a:spcPts val="0"/>
                        </a:spcBef>
                        <a:spcAft>
                          <a:spcPts val="0"/>
                        </a:spcAft>
                        <a:buNone/>
                      </a:pPr>
                      <a:r>
                        <a:rPr b="1" i="1" lang="tr" sz="1500">
                          <a:latin typeface="PT Sans Narrow"/>
                          <a:ea typeface="PT Sans Narrow"/>
                          <a:cs typeface="PT Sans Narrow"/>
                          <a:sym typeface="PT Sans Narrow"/>
                        </a:rPr>
                        <a:t>Programlama Dili</a:t>
                      </a:r>
                      <a:endParaRPr b="1" i="1" sz="1500">
                        <a:latin typeface="PT Sans Narrow"/>
                        <a:ea typeface="PT Sans Narrow"/>
                        <a:cs typeface="PT Sans Narrow"/>
                        <a:sym typeface="PT Sans Narrow"/>
                      </a:endParaRPr>
                    </a:p>
                  </a:txBody>
                  <a:tcPr marT="63500" marB="63500" marR="63500" marL="63500" anchor="ctr"/>
                </a:tc>
              </a:tr>
              <a:tr h="2530350">
                <a:tc>
                  <a:txBody>
                    <a:bodyPr/>
                    <a:lstStyle/>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Algoritma, Akış diyagramı</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Yazılım, Kodlama</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Talimat verme</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kontrolü</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görevi</a:t>
                      </a:r>
                      <a:endParaRPr sz="1500">
                        <a:latin typeface="PT Sans Narrow"/>
                        <a:ea typeface="PT Sans Narrow"/>
                        <a:cs typeface="PT Sans Narrow"/>
                        <a:sym typeface="PT Sans Narrow"/>
                      </a:endParaRPr>
                    </a:p>
                  </a:txBody>
                  <a:tcPr marT="63500" marB="63500" marR="63500" marL="63500" anchor="ctr"/>
                </a:tc>
                <a:tc>
                  <a:txBody>
                    <a:bodyPr/>
                    <a:lstStyle/>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 ile konuşma</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Bilgisayarla iletişim dili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Kod dizisi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Sözdizimi</a:t>
                      </a:r>
                      <a:endParaRPr sz="1500">
                        <a:latin typeface="PT Sans Narrow"/>
                        <a:ea typeface="PT Sans Narrow"/>
                        <a:cs typeface="PT Sans Narrow"/>
                        <a:sym typeface="PT Sans Narrow"/>
                      </a:endParaRPr>
                    </a:p>
                    <a:p>
                      <a:pPr indent="0" lvl="0" marL="0" marR="0" rtl="0" algn="ctr">
                        <a:lnSpc>
                          <a:spcPct val="200000"/>
                        </a:lnSpc>
                        <a:spcBef>
                          <a:spcPts val="0"/>
                        </a:spcBef>
                        <a:spcAft>
                          <a:spcPts val="0"/>
                        </a:spcAft>
                        <a:buNone/>
                      </a:pPr>
                      <a:r>
                        <a:rPr lang="tr" sz="1500">
                          <a:latin typeface="PT Sans Narrow"/>
                          <a:ea typeface="PT Sans Narrow"/>
                          <a:cs typeface="PT Sans Narrow"/>
                          <a:sym typeface="PT Sans Narrow"/>
                        </a:rPr>
                        <a:t>C, C++, Python, Java</a:t>
                      </a:r>
                      <a:endParaRPr sz="1500">
                        <a:latin typeface="PT Sans Narrow"/>
                        <a:ea typeface="PT Sans Narrow"/>
                        <a:cs typeface="PT Sans Narrow"/>
                        <a:sym typeface="PT Sans Narrow"/>
                      </a:endParaRPr>
                    </a:p>
                  </a:txBody>
                  <a:tcPr marT="63500" marB="63500" marR="63500" marL="635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Anket: Bilgisayarın Çalışması Neye Benzer?</a:t>
            </a:r>
            <a:endParaRPr/>
          </a:p>
        </p:txBody>
      </p:sp>
      <p:sp>
        <p:nvSpPr>
          <p:cNvPr id="102" name="Google Shape;102;p19"/>
          <p:cNvSpPr txBox="1"/>
          <p:nvPr>
            <p:ph idx="1" type="body"/>
          </p:nvPr>
        </p:nvSpPr>
        <p:spPr>
          <a:xfrm>
            <a:off x="819150" y="1581425"/>
            <a:ext cx="7505700" cy="2692800"/>
          </a:xfrm>
          <a:prstGeom prst="rect">
            <a:avLst/>
          </a:prstGeom>
        </p:spPr>
        <p:txBody>
          <a:bodyPr anchorCtr="0" anchor="t" bIns="91425" lIns="91425" spcFirstLastPara="1" rIns="91425" wrap="square" tIns="91425">
            <a:normAutofit fontScale="77500"/>
          </a:bodyPr>
          <a:lstStyle/>
          <a:p>
            <a:pPr indent="0" lvl="0" marL="0" rtl="0" algn="ctr">
              <a:lnSpc>
                <a:spcPct val="10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Kulak  </a:t>
            </a:r>
            <a:r>
              <a:rPr i="1" lang="tr" sz="2150">
                <a:solidFill>
                  <a:srgbClr val="000000"/>
                </a:solidFill>
                <a:highlight>
                  <a:srgbClr val="FFFFFF"/>
                </a:highlight>
                <a:latin typeface="Times New Roman"/>
                <a:ea typeface="Times New Roman"/>
                <a:cs typeface="Times New Roman"/>
                <a:sym typeface="Times New Roman"/>
              </a:rPr>
              <a:t>(Vücudumuz kulak yolu ile dış dünyadan verileri alır)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Sinir Sistemi (</a:t>
            </a:r>
            <a:r>
              <a:rPr i="1" lang="tr" sz="2150">
                <a:solidFill>
                  <a:srgbClr val="000000"/>
                </a:solidFill>
                <a:highlight>
                  <a:srgbClr val="FFFFFF"/>
                </a:highlight>
                <a:latin typeface="Times New Roman"/>
                <a:ea typeface="Times New Roman"/>
                <a:cs typeface="Times New Roman"/>
                <a:sym typeface="Times New Roman"/>
              </a:rPr>
              <a:t>Vücut sinir sistemi ile sinyallerin farklı bölgelere iletimini sağlar)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Beyin </a:t>
            </a:r>
            <a:r>
              <a:rPr i="1" lang="tr" sz="2150">
                <a:solidFill>
                  <a:srgbClr val="000000"/>
                </a:solidFill>
                <a:highlight>
                  <a:srgbClr val="FFFFFF"/>
                </a:highlight>
                <a:latin typeface="Times New Roman"/>
                <a:ea typeface="Times New Roman"/>
                <a:cs typeface="Times New Roman"/>
                <a:sym typeface="Times New Roman"/>
              </a:rPr>
              <a:t>(Vücudun işlevlerini gerçekleştiren merkezi birimdir)</a:t>
            </a:r>
            <a:endParaRPr b="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Hafıza </a:t>
            </a:r>
            <a:r>
              <a:rPr i="1" lang="tr" sz="2150">
                <a:solidFill>
                  <a:srgbClr val="000000"/>
                </a:solidFill>
                <a:highlight>
                  <a:srgbClr val="FFFFFF"/>
                </a:highlight>
                <a:latin typeface="Times New Roman"/>
                <a:ea typeface="Times New Roman"/>
                <a:cs typeface="Times New Roman"/>
                <a:sym typeface="Times New Roman"/>
              </a:rPr>
              <a:t>(İnsan hafızası tüm bilgileri kalıcı olarak kaydeder)</a:t>
            </a:r>
            <a:endParaRPr i="1" sz="2150">
              <a:solidFill>
                <a:srgbClr val="000000"/>
              </a:solidFill>
              <a:highlight>
                <a:srgbClr val="FFFFFF"/>
              </a:highlight>
              <a:latin typeface="Times New Roman"/>
              <a:ea typeface="Times New Roman"/>
              <a:cs typeface="Times New Roman"/>
              <a:sym typeface="Times New Roman"/>
            </a:endParaRPr>
          </a:p>
          <a:p>
            <a:pPr indent="-334408" lvl="0" marL="457200" rtl="0" algn="l">
              <a:lnSpc>
                <a:spcPct val="200000"/>
              </a:lnSpc>
              <a:spcBef>
                <a:spcPts val="0"/>
              </a:spcBef>
              <a:spcAft>
                <a:spcPts val="0"/>
              </a:spcAft>
              <a:buClr>
                <a:srgbClr val="000000"/>
              </a:buClr>
              <a:buSzPct val="100000"/>
              <a:buFont typeface="Times New Roman"/>
              <a:buAutoNum type="alphaUcPeriod"/>
            </a:pPr>
            <a:r>
              <a:rPr b="1" lang="tr" sz="2150">
                <a:solidFill>
                  <a:srgbClr val="000000"/>
                </a:solidFill>
                <a:highlight>
                  <a:srgbClr val="FFFFFF"/>
                </a:highlight>
                <a:latin typeface="Times New Roman"/>
                <a:ea typeface="Times New Roman"/>
                <a:cs typeface="Times New Roman"/>
                <a:sym typeface="Times New Roman"/>
              </a:rPr>
              <a:t>Ağız </a:t>
            </a:r>
            <a:r>
              <a:rPr i="1" lang="tr" sz="2150">
                <a:solidFill>
                  <a:srgbClr val="000000"/>
                </a:solidFill>
                <a:highlight>
                  <a:srgbClr val="FFFFFF"/>
                </a:highlight>
                <a:latin typeface="Times New Roman"/>
                <a:ea typeface="Times New Roman"/>
                <a:cs typeface="Times New Roman"/>
                <a:sym typeface="Times New Roman"/>
              </a:rPr>
              <a:t>(İnsan çıktıları konuşarak üretir)</a:t>
            </a:r>
            <a:endParaRPr sz="225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5832100" y="417300"/>
            <a:ext cx="4778400" cy="2347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i="1" sz="1550">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i="1" sz="1550">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550">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i="1" sz="1550">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650">
              <a:solidFill>
                <a:schemeClr val="dk2"/>
              </a:solidFill>
              <a:latin typeface="Times New Roman"/>
              <a:ea typeface="Times New Roman"/>
              <a:cs typeface="Times New Roman"/>
              <a:sym typeface="Times New Roman"/>
            </a:endParaRPr>
          </a:p>
        </p:txBody>
      </p:sp>
      <p:graphicFrame>
        <p:nvGraphicFramePr>
          <p:cNvPr id="108" name="Google Shape;108;p20"/>
          <p:cNvGraphicFramePr/>
          <p:nvPr/>
        </p:nvGraphicFramePr>
        <p:xfrm>
          <a:off x="733375" y="268055"/>
          <a:ext cx="3000000" cy="3000000"/>
        </p:xfrm>
        <a:graphic>
          <a:graphicData uri="http://schemas.openxmlformats.org/drawingml/2006/table">
            <a:tbl>
              <a:tblPr>
                <a:noFill/>
                <a:tableStyleId>{472F35C8-B9B3-4BB5-BB85-9192DC598A3E}</a:tableStyleId>
              </a:tblPr>
              <a:tblGrid>
                <a:gridCol w="3755450"/>
                <a:gridCol w="3755450"/>
              </a:tblGrid>
              <a:tr h="703750">
                <a:tc>
                  <a:txBody>
                    <a:bodyPr/>
                    <a:lstStyle/>
                    <a:p>
                      <a:pPr indent="0" lvl="0" marL="0" marR="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Girdi</a:t>
                      </a:r>
                      <a:endParaRPr b="1" i="1"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Bilgisayarlar Girdi ile beslenir.</a:t>
                      </a:r>
                      <a:endParaRPr i="1"/>
                    </a:p>
                  </a:txBody>
                  <a:tcPr marT="91425" marB="91425" marR="91425" marL="91425"/>
                </a:tc>
                <a:tc>
                  <a:txBody>
                    <a:bodyPr/>
                    <a:lstStyle/>
                    <a:p>
                      <a:pPr indent="0" lvl="0" marL="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Kulak </a:t>
                      </a:r>
                      <a:endParaRPr b="1" sz="155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Vücudumuz kulak yolu ile dış dünyadan verileri alır</a:t>
                      </a:r>
                      <a:endParaRPr/>
                    </a:p>
                  </a:txBody>
                  <a:tcPr marT="91425" marB="91425" marR="91425" marL="91425"/>
                </a:tc>
              </a:tr>
              <a:tr h="1046250">
                <a:tc>
                  <a:txBody>
                    <a:bodyPr/>
                    <a:lstStyle/>
                    <a:p>
                      <a:pPr indent="0" lvl="0" marL="0" marR="0" rtl="0" algn="l">
                        <a:lnSpc>
                          <a:spcPct val="115000"/>
                        </a:lnSpc>
                        <a:spcBef>
                          <a:spcPts val="0"/>
                        </a:spcBef>
                        <a:spcAft>
                          <a:spcPts val="0"/>
                        </a:spcAft>
                        <a:buNone/>
                      </a:pPr>
                      <a:r>
                        <a:rPr b="1" lang="tr" sz="1550">
                          <a:highlight>
                            <a:srgbClr val="FFFFFF"/>
                          </a:highlight>
                          <a:latin typeface="Times New Roman"/>
                          <a:ea typeface="Times New Roman"/>
                          <a:cs typeface="Times New Roman"/>
                          <a:sym typeface="Times New Roman"/>
                        </a:rPr>
                        <a:t>Kontrol Birimi</a:t>
                      </a:r>
                      <a:endParaRPr b="1" sz="1550">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tr" sz="1550">
                          <a:highlight>
                            <a:srgbClr val="FFFFFF"/>
                          </a:highlight>
                          <a:latin typeface="Times New Roman"/>
                          <a:ea typeface="Times New Roman"/>
                          <a:cs typeface="Times New Roman"/>
                          <a:sym typeface="Times New Roman"/>
                        </a:rPr>
                        <a:t>İşlemci kontrol birimi tarafından yönlendirilir</a:t>
                      </a:r>
                      <a:endParaRPr i="1" sz="1550">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Sinir Sistemi </a:t>
                      </a:r>
                      <a:endParaRPr b="1" sz="155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Vücut sinir sistemi ile sinyallerin farklı bölgelere iletimini sağlar</a:t>
                      </a:r>
                      <a:endParaRPr/>
                    </a:p>
                  </a:txBody>
                  <a:tcPr marT="91425" marB="91425" marR="91425" marL="91425"/>
                </a:tc>
              </a:tr>
              <a:tr h="841950">
                <a:tc>
                  <a:txBody>
                    <a:bodyPr/>
                    <a:lstStyle/>
                    <a:p>
                      <a:pPr indent="0" lvl="0" marL="0" marR="0" rtl="0" algn="l">
                        <a:lnSpc>
                          <a:spcPct val="115000"/>
                        </a:lnSpc>
                        <a:spcBef>
                          <a:spcPts val="0"/>
                        </a:spcBef>
                        <a:spcAft>
                          <a:spcPts val="0"/>
                        </a:spcAft>
                        <a:buNone/>
                      </a:pPr>
                      <a:r>
                        <a:rPr b="1" lang="tr" sz="1550">
                          <a:highlight>
                            <a:srgbClr val="FFFFFF"/>
                          </a:highlight>
                          <a:latin typeface="Times New Roman"/>
                          <a:ea typeface="Times New Roman"/>
                          <a:cs typeface="Times New Roman"/>
                          <a:sym typeface="Times New Roman"/>
                        </a:rPr>
                        <a:t>Aritmetik Birimi </a:t>
                      </a:r>
                      <a:endParaRPr b="1" sz="1550">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tr" sz="1550">
                          <a:highlight>
                            <a:srgbClr val="FFFFFF"/>
                          </a:highlight>
                          <a:latin typeface="Times New Roman"/>
                          <a:ea typeface="Times New Roman"/>
                          <a:cs typeface="Times New Roman"/>
                          <a:sym typeface="Times New Roman"/>
                        </a:rPr>
                        <a:t>Bilgisayardaki işlevleri gerçekleştiren merkezi birimdir </a:t>
                      </a:r>
                      <a:endParaRPr i="1" sz="1550">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Beyin </a:t>
                      </a:r>
                      <a:endParaRPr b="1" sz="155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Vücudun işlevlerini gerçekleştiren merkezi birimdir</a:t>
                      </a:r>
                      <a:endParaRPr i="1" sz="1550">
                        <a:highlight>
                          <a:srgbClr val="FFFFFF"/>
                        </a:highlight>
                        <a:latin typeface="Times New Roman"/>
                        <a:ea typeface="Times New Roman"/>
                        <a:cs typeface="Times New Roman"/>
                        <a:sym typeface="Times New Roman"/>
                      </a:endParaRPr>
                    </a:p>
                  </a:txBody>
                  <a:tcPr marT="91425" marB="91425" marR="91425" marL="91425"/>
                </a:tc>
              </a:tr>
              <a:tr h="841950">
                <a:tc>
                  <a:txBody>
                    <a:bodyPr/>
                    <a:lstStyle/>
                    <a:p>
                      <a:pPr indent="0" lvl="0" marL="0" marR="0" rtl="0" algn="l">
                        <a:lnSpc>
                          <a:spcPct val="115000"/>
                        </a:lnSpc>
                        <a:spcBef>
                          <a:spcPts val="0"/>
                        </a:spcBef>
                        <a:spcAft>
                          <a:spcPts val="0"/>
                        </a:spcAft>
                        <a:buNone/>
                      </a:pPr>
                      <a:r>
                        <a:rPr b="1" lang="tr" sz="1550">
                          <a:highlight>
                            <a:srgbClr val="FFFFFF"/>
                          </a:highlight>
                          <a:latin typeface="Times New Roman"/>
                          <a:ea typeface="Times New Roman"/>
                          <a:cs typeface="Times New Roman"/>
                          <a:sym typeface="Times New Roman"/>
                        </a:rPr>
                        <a:t>Bellek</a:t>
                      </a:r>
                      <a:endParaRPr b="1" sz="1550">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tr" sz="1550">
                          <a:highlight>
                            <a:srgbClr val="FFFFFF"/>
                          </a:highlight>
                          <a:latin typeface="Times New Roman"/>
                          <a:ea typeface="Times New Roman"/>
                          <a:cs typeface="Times New Roman"/>
                          <a:sym typeface="Times New Roman"/>
                        </a:rPr>
                        <a:t>Bilgisayarın belleği tüm verileri kalıcı olarak kaydeder</a:t>
                      </a:r>
                      <a:endParaRPr i="1" sz="1550">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Hafıza </a:t>
                      </a:r>
                      <a:endParaRPr b="1" sz="155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İnsan hafızası tüm bilgileri kalıcı olarak kaydeder</a:t>
                      </a:r>
                      <a:endParaRPr/>
                    </a:p>
                  </a:txBody>
                  <a:tcPr marT="91425" marB="91425" marR="91425" marL="91425"/>
                </a:tc>
              </a:tr>
              <a:tr h="656600">
                <a:tc>
                  <a:txBody>
                    <a:bodyPr/>
                    <a:lstStyle/>
                    <a:p>
                      <a:pPr indent="0" lvl="0" marL="0" marR="0" rtl="0" algn="l">
                        <a:lnSpc>
                          <a:spcPct val="115000"/>
                        </a:lnSpc>
                        <a:spcBef>
                          <a:spcPts val="0"/>
                        </a:spcBef>
                        <a:spcAft>
                          <a:spcPts val="0"/>
                        </a:spcAft>
                        <a:buNone/>
                      </a:pPr>
                      <a:r>
                        <a:rPr b="1" lang="tr" sz="1550">
                          <a:highlight>
                            <a:srgbClr val="FFFFFF"/>
                          </a:highlight>
                          <a:latin typeface="Times New Roman"/>
                          <a:ea typeface="Times New Roman"/>
                          <a:cs typeface="Times New Roman"/>
                          <a:sym typeface="Times New Roman"/>
                        </a:rPr>
                        <a:t>Çıktı</a:t>
                      </a:r>
                      <a:r>
                        <a:rPr i="1" lang="tr" sz="1550">
                          <a:highlight>
                            <a:srgbClr val="FFFFFF"/>
                          </a:highlight>
                          <a:latin typeface="Times New Roman"/>
                          <a:ea typeface="Times New Roman"/>
                          <a:cs typeface="Times New Roman"/>
                          <a:sym typeface="Times New Roman"/>
                        </a:rPr>
                        <a:t> </a:t>
                      </a:r>
                      <a:endParaRPr i="1" sz="1550">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tr" sz="1550">
                          <a:highlight>
                            <a:srgbClr val="FFFFFF"/>
                          </a:highlight>
                          <a:latin typeface="Times New Roman"/>
                          <a:ea typeface="Times New Roman"/>
                          <a:cs typeface="Times New Roman"/>
                          <a:sym typeface="Times New Roman"/>
                        </a:rPr>
                        <a:t>Bilgisayar sonuçları çıktı ile üretir</a:t>
                      </a:r>
                      <a:endParaRPr i="1" sz="1550">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b="1" lang="tr" sz="1550">
                          <a:highlight>
                            <a:srgbClr val="FFFFFF"/>
                          </a:highlight>
                          <a:latin typeface="Times New Roman"/>
                          <a:ea typeface="Times New Roman"/>
                          <a:cs typeface="Times New Roman"/>
                          <a:sym typeface="Times New Roman"/>
                        </a:rPr>
                        <a:t>Ağız </a:t>
                      </a:r>
                      <a:endParaRPr b="1" sz="1550">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tr" sz="1550">
                          <a:highlight>
                            <a:srgbClr val="FFFFFF"/>
                          </a:highlight>
                          <a:latin typeface="Times New Roman"/>
                          <a:ea typeface="Times New Roman"/>
                          <a:cs typeface="Times New Roman"/>
                          <a:sym typeface="Times New Roman"/>
                        </a:rPr>
                        <a:t>İnsan çıktıları konuşarak üretir</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9403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Programlama Türlerini Karşılaştıralım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sz="2600"/>
              <a:t>Tartışma panosunda gruplar halinde çalışalım..</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