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61" r:id="rId4"/>
    <p:sldId id="288" r:id="rId5"/>
    <p:sldId id="289" r:id="rId6"/>
    <p:sldId id="291" r:id="rId7"/>
    <p:sldId id="290" r:id="rId8"/>
    <p:sldId id="262" r:id="rId9"/>
    <p:sldId id="292" r:id="rId10"/>
    <p:sldId id="293" r:id="rId11"/>
    <p:sldId id="279" r:id="rId12"/>
    <p:sldId id="280" r:id="rId13"/>
    <p:sldId id="294" r:id="rId14"/>
    <p:sldId id="299" r:id="rId15"/>
    <p:sldId id="300" r:id="rId16"/>
    <p:sldId id="263" r:id="rId17"/>
    <p:sldId id="281" r:id="rId18"/>
    <p:sldId id="282" r:id="rId19"/>
    <p:sldId id="283" r:id="rId20"/>
    <p:sldId id="295" r:id="rId21"/>
    <p:sldId id="296" r:id="rId22"/>
    <p:sldId id="297" r:id="rId23"/>
    <p:sldId id="298" r:id="rId24"/>
    <p:sldId id="284" r:id="rId25"/>
    <p:sldId id="285"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Nunito" panose="020B0604020202020204" charset="-94"/>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T Sans Narrow" panose="020B0604020202020204" charset="-94"/>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5F998B-4EF1-4CB5-872B-70C1DAEFED4E}">
  <a:tblStyle styleId="{AA5F998B-4EF1-4CB5-872B-70C1DAEFED4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5821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3fe07797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3fe07797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5778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3013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tr-TR" sz="1800" dirty="0">
                <a:solidFill>
                  <a:srgbClr val="000000"/>
                </a:solidFill>
                <a:effectLst/>
                <a:latin typeface="Times New Roman" panose="02020603050405020304" pitchFamily="18" charset="0"/>
                <a:ea typeface="Times New Roman" panose="02020603050405020304" pitchFamily="18" charset="0"/>
              </a:rPr>
              <a:t>Yukarıdaki verilen görevlerin amacı öğrencilere fonksiyonların nasıl tanımlandığına yöneliktir. Görevlerin tamamen kodlanması değil, fonksiyonların doğru bir şekilde nasıl tanımlandığını öğrencilerin anlaması önemlidir.</a:t>
            </a:r>
            <a:endParaRPr lang="tr-TR"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663692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tr-TR" sz="1800" dirty="0">
                <a:solidFill>
                  <a:srgbClr val="000000"/>
                </a:solidFill>
                <a:effectLst/>
                <a:latin typeface="Times New Roman" panose="02020603050405020304" pitchFamily="18" charset="0"/>
                <a:ea typeface="Times New Roman" panose="02020603050405020304" pitchFamily="18" charset="0"/>
              </a:rPr>
              <a:t>Yukarıdaki verilen görevlerin amacı öğrencilere fonksiyonların nasıl tanımlandığına yöneliktir. Görevlerin tamamen kodlanması değil, fonksiyonların doğru bir şekilde nasıl tanımlandığını öğrencilerin anlaması önemlidir.</a:t>
            </a:r>
            <a:endParaRPr lang="tr-TR"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0750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Kırmızı</a:t>
            </a:r>
            <a:r>
              <a:rPr lang="tr-TR" baseline="0" dirty="0"/>
              <a:t> noktalar eksik kodları göstermektedir.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3fe07797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3fe07797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74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017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415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577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dee08c9d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dee08c9d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Bu örnekten hareketle sizce programlamada fonksiyonun özelliği ne olabilir. Yorumlarınızı </a:t>
            </a:r>
            <a:r>
              <a:rPr lang="tr-TR" dirty="0" err="1"/>
              <a:t>chat</a:t>
            </a:r>
            <a:r>
              <a:rPr lang="tr-TR" dirty="0"/>
              <a:t> kısmına alalım.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25712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6698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13296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dee08c9d6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dee08c9d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tr-TR" dirty="0"/>
              <a:t>Bu örnekten hareketle sizce programlamada fonksiyonun özelliği ne olabilir. Yorumlarınızı </a:t>
            </a:r>
            <a:r>
              <a:rPr lang="tr-TR" dirty="0" err="1"/>
              <a:t>chat</a:t>
            </a:r>
            <a:r>
              <a:rPr lang="tr-TR" dirty="0"/>
              <a:t> kısmına alalım.</a:t>
            </a:r>
          </a:p>
          <a:p>
            <a:pPr marL="0" lvl="0" indent="0" algn="l" rtl="0">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27000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dee08c9d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dee08c9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557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304425" y="507100"/>
            <a:ext cx="6561300" cy="328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DENE-YAP TÜRKİYE </a:t>
            </a:r>
            <a:endParaRPr sz="3559" dirty="0"/>
          </a:p>
          <a:p>
            <a:pPr marL="0" lvl="0" indent="0" algn="ctr" rtl="0">
              <a:spcBef>
                <a:spcPts val="0"/>
              </a:spcBef>
              <a:spcAft>
                <a:spcPts val="0"/>
              </a:spcAft>
              <a:buSzPts val="990"/>
              <a:buNone/>
            </a:pPr>
            <a:endParaRPr sz="3559" dirty="0"/>
          </a:p>
          <a:p>
            <a:pPr marL="0" lvl="0" indent="0" algn="ctr" rtl="0">
              <a:spcBef>
                <a:spcPts val="0"/>
              </a:spcBef>
              <a:spcAft>
                <a:spcPts val="0"/>
              </a:spcAft>
              <a:buSzPts val="990"/>
              <a:buNone/>
            </a:pPr>
            <a:r>
              <a:rPr lang="tr" sz="3559" dirty="0"/>
              <a:t>Yazılım Teknolojileri Dersi </a:t>
            </a:r>
            <a:endParaRPr sz="3559" dirty="0"/>
          </a:p>
          <a:p>
            <a:pPr lvl="0">
              <a:buSzPts val="990"/>
            </a:pPr>
            <a:r>
              <a:rPr lang="tr" sz="3559" dirty="0"/>
              <a:t>Hafta 7: </a:t>
            </a:r>
            <a:r>
              <a:rPr lang="tr-TR" sz="3600" dirty="0"/>
              <a:t>Fonksiyonlar</a:t>
            </a:r>
            <a:endParaRPr sz="355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a:t>Fonksiyonların Özellikleri</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72482" y="1048950"/>
            <a:ext cx="8101667" cy="2899768"/>
          </a:xfrm>
          <a:prstGeom prst="rect">
            <a:avLst/>
          </a:prstGeom>
        </p:spPr>
        <p:txBody>
          <a:bodyPr wrap="square">
            <a:spAutoFit/>
          </a:bodyPr>
          <a:lstStyle/>
          <a:p>
            <a:r>
              <a:rPr lang="tr-TR" sz="1600" dirty="0"/>
              <a:t> </a:t>
            </a:r>
            <a:endParaRPr lang="en-US" sz="1600" dirty="0"/>
          </a:p>
          <a:p>
            <a:pPr>
              <a:lnSpc>
                <a:spcPct val="150000"/>
              </a:lnSpc>
              <a:spcAft>
                <a:spcPts val="1000"/>
              </a:spcAf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 işi alt parçalara bölmek, hem işin takibini kolaylaştırır hem de aynı işi iki kez yapılmasını engeller. programlamada da bu böyledir. Birden fazla </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kez Bilgisayar kullanılacak </a:t>
            </a: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işler bir çatı altında fonksiyon yazılarak toplanır. Bu sayede;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takibi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Hata çözümü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 noktadan değişiklik yapılır.</a:t>
            </a:r>
            <a:endPar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034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7" name="Metin kutusu 6">
            <a:extLst>
              <a:ext uri="{FF2B5EF4-FFF2-40B4-BE49-F238E27FC236}">
                <a16:creationId xmlns:a16="http://schemas.microsoft.com/office/drawing/2014/main" id="{CB0513FD-E484-435D-9B94-FEA5A3235FA5}"/>
              </a:ext>
            </a:extLst>
          </p:cNvPr>
          <p:cNvSpPr txBox="1"/>
          <p:nvPr/>
        </p:nvSpPr>
        <p:spPr>
          <a:xfrm>
            <a:off x="447869" y="1156996"/>
            <a:ext cx="8033658" cy="523220"/>
          </a:xfrm>
          <a:prstGeom prst="rect">
            <a:avLst/>
          </a:prstGeom>
          <a:noFill/>
        </p:spPr>
        <p:txBody>
          <a:bodyPr wrap="square" rtlCol="0">
            <a:spAutoFit/>
          </a:bodyPr>
          <a:lstStyle/>
          <a:p>
            <a:r>
              <a:rPr lang="tr-TR" dirty="0"/>
              <a:t>Bu kısımda  fonksiyon tanımlama aşağıda verilen afiş yardımıyla anlatılacaktır. Afişin yüksek çözünürlüklü hali ekte verilmiştir. Bu afiş eğitmenler tarafından öğrencilere gönderilebilir.</a:t>
            </a:r>
          </a:p>
        </p:txBody>
      </p:sp>
      <p:pic>
        <p:nvPicPr>
          <p:cNvPr id="8" name="Resim 7">
            <a:extLst>
              <a:ext uri="{FF2B5EF4-FFF2-40B4-BE49-F238E27FC236}">
                <a16:creationId xmlns:a16="http://schemas.microsoft.com/office/drawing/2014/main" id="{7E25FBB4-2BAD-4860-8B42-06D3E994CD7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881424" y="1770111"/>
            <a:ext cx="2913322" cy="3163395"/>
          </a:xfrm>
          <a:prstGeom prst="rect">
            <a:avLst/>
          </a:prstGeom>
        </p:spPr>
      </p:pic>
    </p:spTree>
    <p:extLst>
      <p:ext uri="{BB962C8B-B14F-4D97-AF65-F5344CB8AC3E}">
        <p14:creationId xmlns:p14="http://schemas.microsoft.com/office/powerpoint/2010/main" val="33357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1027997" y="576571"/>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sz="3600" dirty="0"/>
              <a:t>2) Fonksiyonların Nasıl Kullanıldığını Keşfediyorum</a:t>
            </a:r>
            <a:endParaRPr lang="tr-TR" sz="3266" dirty="0"/>
          </a:p>
        </p:txBody>
      </p:sp>
      <p:sp>
        <p:nvSpPr>
          <p:cNvPr id="5" name="Google Shape;117;p20"/>
          <p:cNvSpPr/>
          <p:nvPr/>
        </p:nvSpPr>
        <p:spPr>
          <a:xfrm>
            <a:off x="4572081" y="1283971"/>
            <a:ext cx="4197768" cy="2220400"/>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algn="ctr"/>
            <a:endParaRPr lang="tr" b="1" dirty="0">
              <a:solidFill>
                <a:schemeClr val="bg1"/>
              </a:solidFill>
              <a:latin typeface="PT Sans Narrow"/>
              <a:ea typeface="PT Sans Narrow"/>
              <a:cs typeface="PT Sans Narrow"/>
              <a:sym typeface="PT Sans Narrow"/>
            </a:endParaRPr>
          </a:p>
          <a:p>
            <a:pPr indent="457200" algn="just">
              <a:lnSpc>
                <a:spcPct val="150000"/>
              </a:lnSpc>
              <a:spcAft>
                <a:spcPts val="1000"/>
              </a:spcAft>
            </a:pPr>
            <a:r>
              <a:rPr lang="tr-TR"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programlama dilinde fonksiyon yazmak için üç kısım vardır. Bunlardan ilki geriye döndürülecek değişkenin tipi (dönüş tipi), İkinci olarak fonksiyonun ismi, son olarak fonksiyon içerisinde ihtiyaç duyulan bilgilere parametre denir.</a:t>
            </a:r>
            <a:endParaRPr lang="tr-TR"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dirty="0">
              <a:solidFill>
                <a:schemeClr val="bg1"/>
              </a:solidFill>
              <a:latin typeface="PT Sans Narrow"/>
              <a:ea typeface="PT Sans Narrow"/>
              <a:cs typeface="PT Sans Narrow"/>
            </a:endParaRPr>
          </a:p>
        </p:txBody>
      </p:sp>
      <p:sp>
        <p:nvSpPr>
          <p:cNvPr id="2" name="Dikdörtgen 1"/>
          <p:cNvSpPr/>
          <p:nvPr/>
        </p:nvSpPr>
        <p:spPr>
          <a:xfrm>
            <a:off x="202352" y="1524444"/>
            <a:ext cx="4375447" cy="2094612"/>
          </a:xfrm>
          <a:prstGeom prst="rect">
            <a:avLst/>
          </a:prstGeom>
        </p:spPr>
        <p:txBody>
          <a:bodyPr wrap="square">
            <a:spAutoFit/>
          </a:bodyPr>
          <a:lstStyle/>
          <a:p>
            <a:pPr algn="just">
              <a:lnSpc>
                <a:spcPct val="150000"/>
              </a:lnSpc>
              <a:spcAft>
                <a:spcPts val="1000"/>
              </a:spcAft>
            </a:pP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dönüş_tipi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fonksiyon_ismi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(parametreler)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Yapılacak işlemler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822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1027997" y="576571"/>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sz="3600" dirty="0"/>
              <a:t>Örneğin;</a:t>
            </a:r>
            <a:endParaRPr lang="tr-TR" sz="3266" dirty="0"/>
          </a:p>
        </p:txBody>
      </p:sp>
      <p:sp>
        <p:nvSpPr>
          <p:cNvPr id="5" name="Google Shape;117;p20"/>
          <p:cNvSpPr/>
          <p:nvPr/>
        </p:nvSpPr>
        <p:spPr>
          <a:xfrm>
            <a:off x="4867697" y="1461550"/>
            <a:ext cx="4197768" cy="2220400"/>
          </a:xfrm>
          <a:prstGeom prst="wedgeEllipseCallout">
            <a:avLst>
              <a:gd name="adj1" fmla="val -63497"/>
              <a:gd name="adj2" fmla="val 42413"/>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indent="457200" algn="just">
              <a:lnSpc>
                <a:spcPct val="150000"/>
              </a:lnSpc>
              <a:spcAft>
                <a:spcPts val="1000"/>
              </a:spcAft>
            </a:pPr>
            <a:endParaRPr lang="tr-TR" dirty="0">
              <a:solidFill>
                <a:schemeClr val="bg1"/>
              </a:solidFill>
              <a:effectLst/>
              <a:latin typeface="Times New Roman" panose="02020603050405020304" pitchFamily="18" charset="0"/>
              <a:ea typeface="Times New Roman" panose="02020603050405020304" pitchFamily="18" charset="0"/>
            </a:endParaRPr>
          </a:p>
          <a:p>
            <a:pPr indent="457200" algn="just">
              <a:lnSpc>
                <a:spcPct val="150000"/>
              </a:lnSpc>
              <a:spcAft>
                <a:spcPts val="1000"/>
              </a:spcAft>
            </a:pPr>
            <a:r>
              <a:rPr lang="tr-TR" dirty="0">
                <a:solidFill>
                  <a:schemeClr val="bg1"/>
                </a:solidFill>
                <a:effectLst/>
                <a:latin typeface="Times New Roman" panose="02020603050405020304" pitchFamily="18" charset="0"/>
                <a:ea typeface="Times New Roman" panose="02020603050405020304" pitchFamily="18" charset="0"/>
              </a:rPr>
              <a:t>Fonksiyonları amacını belirtecek şekilde isimlendirmeye özen gösterilmelidir. Örneğin; </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kullanıcılara mail atacak bir fonksiyon için </a:t>
            </a:r>
            <a:r>
              <a:rPr lang="tr-T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mail_at</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veya </a:t>
            </a:r>
            <a:r>
              <a:rPr lang="tr-TR"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MailAt</a:t>
            </a:r>
            <a:r>
              <a:rPr lang="tr-TR"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şeklinde isimlendirebiliriz.</a:t>
            </a:r>
            <a:endParaRPr lang="tr-TR"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endParaRPr dirty="0">
              <a:solidFill>
                <a:schemeClr val="bg1"/>
              </a:solidFill>
              <a:latin typeface="PT Sans Narrow"/>
              <a:ea typeface="PT Sans Narrow"/>
              <a:cs typeface="PT Sans Narrow"/>
            </a:endParaRPr>
          </a:p>
        </p:txBody>
      </p:sp>
      <p:sp>
        <p:nvSpPr>
          <p:cNvPr id="2" name="Dikdörtgen 1"/>
          <p:cNvSpPr/>
          <p:nvPr/>
        </p:nvSpPr>
        <p:spPr>
          <a:xfrm>
            <a:off x="223952" y="944580"/>
            <a:ext cx="4197769" cy="3787383"/>
          </a:xfrm>
          <a:prstGeom prst="rect">
            <a:avLst/>
          </a:prstGeom>
        </p:spPr>
        <p:txBody>
          <a:bodyPr wrap="square">
            <a:spAutoFit/>
          </a:bodyPr>
          <a:lstStyle/>
          <a:p>
            <a:pPr indent="457200" algn="just">
              <a:lnSpc>
                <a:spcPct val="150000"/>
              </a:lnSpc>
              <a:spcAft>
                <a:spcPts val="1000"/>
              </a:spcAft>
            </a:pP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Instagram’daki</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 resmin bir numarası vardır ve bu numarayı kullanarak işlemler yapılır. Bu numarayı bir fonksiyona parametre olarak göndeririz. Bir fotoğrafa yorum göndermek için fonksiyon yazarsak; fonksiyonun ismi: </a:t>
            </a:r>
            <a:r>
              <a:rPr lang="tr-TR"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yorum_yap</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alacağı değer: yorum metni, geriye de işlemin başarılı olup olmadığı döndürülür.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41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3" name="Konuşma Balonu: Oval 2">
            <a:extLst>
              <a:ext uri="{FF2B5EF4-FFF2-40B4-BE49-F238E27FC236}">
                <a16:creationId xmlns:a16="http://schemas.microsoft.com/office/drawing/2014/main" id="{C04106F9-6206-47F4-8F2B-E1143AEF7C30}"/>
              </a:ext>
            </a:extLst>
          </p:cNvPr>
          <p:cNvSpPr/>
          <p:nvPr/>
        </p:nvSpPr>
        <p:spPr>
          <a:xfrm>
            <a:off x="2030818" y="1621852"/>
            <a:ext cx="4635796" cy="227942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000000"/>
                </a:solidFill>
                <a:latin typeface="Times New Roman" panose="02020603050405020304" pitchFamily="18" charset="0"/>
                <a:ea typeface="Calibri" panose="020F0502020204030204" pitchFamily="34" charset="0"/>
              </a:rPr>
              <a:t>I</a:t>
            </a:r>
            <a:r>
              <a:rPr lang="tr-TR" sz="1400" dirty="0">
                <a:solidFill>
                  <a:srgbClr val="000000"/>
                </a:solidFill>
                <a:effectLst/>
                <a:latin typeface="Times New Roman" panose="02020603050405020304" pitchFamily="18" charset="0"/>
                <a:ea typeface="Calibri" panose="020F0502020204030204" pitchFamily="34" charset="0"/>
              </a:rPr>
              <a:t>nstagram da işe başlayan bir yazılımcı, kullanıcıların fotoğraflara gönderdikleri yorumlara yönelik bir fonksiyon tanımlamak istiyor. Bu fonksiyonu siz olsaydınız nasıl tanımlardınız.</a:t>
            </a:r>
            <a:endParaRPr lang="tr-TR" dirty="0"/>
          </a:p>
        </p:txBody>
      </p:sp>
    </p:spTree>
    <p:extLst>
      <p:ext uri="{BB962C8B-B14F-4D97-AF65-F5344CB8AC3E}">
        <p14:creationId xmlns:p14="http://schemas.microsoft.com/office/powerpoint/2010/main" val="375392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10385" y="3813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r>
              <a:rPr lang="tr-TR" sz="3100" dirty="0"/>
              <a:t> 2) Fonksiyonların Nasıl Kullanıldığını Keşfediyorum</a:t>
            </a:r>
            <a:br>
              <a:rPr lang="tr-TR" sz="1600" dirty="0">
                <a:effectLst/>
                <a:latin typeface="Calibri" panose="020F0502020204030204" pitchFamily="34" charset="0"/>
                <a:ea typeface="Calibri" panose="020F0502020204030204" pitchFamily="34" charset="0"/>
                <a:cs typeface="Times New Roman" panose="02020603050405020304" pitchFamily="18" charset="0"/>
              </a:rPr>
            </a:br>
            <a:endParaRPr sz="3100" dirty="0"/>
          </a:p>
          <a:p>
            <a:pPr marL="457200" algn="just">
              <a:lnSpc>
                <a:spcPct val="115000"/>
              </a:lnSpc>
            </a:pPr>
            <a:br>
              <a:rPr lang="tr-TR" sz="1200" dirty="0"/>
            </a:br>
            <a:endParaRPr sz="3266" dirty="0"/>
          </a:p>
        </p:txBody>
      </p:sp>
      <p:sp>
        <p:nvSpPr>
          <p:cNvPr id="2" name="Dikdörtgen 1"/>
          <p:cNvSpPr/>
          <p:nvPr/>
        </p:nvSpPr>
        <p:spPr>
          <a:xfrm>
            <a:off x="368433" y="1257734"/>
            <a:ext cx="5201093" cy="338554"/>
          </a:xfrm>
          <a:prstGeom prst="rect">
            <a:avLst/>
          </a:prstGeom>
        </p:spPr>
        <p:txBody>
          <a:bodyPr wrap="square">
            <a:spAutoFit/>
          </a:bodyPr>
          <a:lstStyle/>
          <a:p>
            <a:r>
              <a:rPr lang="tr-TR" sz="1600" dirty="0"/>
              <a:t> </a:t>
            </a:r>
            <a:endParaRPr lang="en-US" sz="1600" dirty="0"/>
          </a:p>
        </p:txBody>
      </p:sp>
      <p:sp>
        <p:nvSpPr>
          <p:cNvPr id="3" name="Konuşma Balonu: Oval 2">
            <a:extLst>
              <a:ext uri="{FF2B5EF4-FFF2-40B4-BE49-F238E27FC236}">
                <a16:creationId xmlns:a16="http://schemas.microsoft.com/office/drawing/2014/main" id="{C04106F9-6206-47F4-8F2B-E1143AEF7C30}"/>
              </a:ext>
            </a:extLst>
          </p:cNvPr>
          <p:cNvSpPr/>
          <p:nvPr/>
        </p:nvSpPr>
        <p:spPr>
          <a:xfrm>
            <a:off x="2030818" y="1621852"/>
            <a:ext cx="4752754" cy="23653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000000"/>
                </a:solidFill>
                <a:effectLst/>
                <a:latin typeface="Times New Roman" panose="02020603050405020304" pitchFamily="18" charset="0"/>
                <a:ea typeface="Calibri" panose="020F0502020204030204" pitchFamily="34" charset="0"/>
              </a:rPr>
              <a:t>Dikdörtgen şeklinde olan büyük bir arazi </a:t>
            </a:r>
            <a:r>
              <a:rPr lang="tr-TR" dirty="0" err="1">
                <a:solidFill>
                  <a:srgbClr val="000000"/>
                </a:solidFill>
                <a:effectLst/>
                <a:latin typeface="Times New Roman" panose="02020603050405020304" pitchFamily="18" charset="0"/>
                <a:ea typeface="Calibri" panose="020F0502020204030204" pitchFamily="34" charset="0"/>
              </a:rPr>
              <a:t>üçgensel</a:t>
            </a:r>
            <a:r>
              <a:rPr lang="tr-TR" dirty="0">
                <a:solidFill>
                  <a:srgbClr val="000000"/>
                </a:solidFill>
                <a:effectLst/>
                <a:latin typeface="Times New Roman" panose="02020603050405020304" pitchFamily="18" charset="0"/>
                <a:ea typeface="Calibri" panose="020F0502020204030204" pitchFamily="34" charset="0"/>
              </a:rPr>
              <a:t> bölgelere ayrılmak istenmektedir. Bunun içinde araziye ne  kadar üçgen sığabileceğini bulmak isteyen bir  yazılımcı ihtiyaç duyduğu anda çağırabileceği üçgen alanın hesaplamasına yönelik bir fonksiyon tanımlamak istemektedir. Yazılımcı bu alan fonksiyonunu nasıl tanımlamalıdır?</a:t>
            </a:r>
            <a:endParaRPr lang="tr-TR" sz="1100" dirty="0"/>
          </a:p>
        </p:txBody>
      </p:sp>
    </p:spTree>
    <p:extLst>
      <p:ext uri="{BB962C8B-B14F-4D97-AF65-F5344CB8AC3E}">
        <p14:creationId xmlns:p14="http://schemas.microsoft.com/office/powerpoint/2010/main" val="1769875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1</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2899063" cy="1200329"/>
          </a:xfrm>
          <a:prstGeom prst="rect">
            <a:avLst/>
          </a:prstGeom>
        </p:spPr>
        <p:txBody>
          <a:bodyPr wrap="square">
            <a:spAutoFit/>
          </a:bodyPr>
          <a:lstStyle/>
          <a:p>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Ekrana 10 kez </a:t>
            </a:r>
            <a:r>
              <a:rPr lang="tr-T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deneyap</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ardından 2 kez “Merhaba!” yazan </a:t>
            </a:r>
            <a:r>
              <a:rPr lang="tr-TR"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ekrana_yaz</a:t>
            </a:r>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isimli bir fonksiyon yazalım.</a:t>
            </a:r>
            <a:endParaRPr lang="en-US" sz="1600" dirty="0"/>
          </a:p>
        </p:txBody>
      </p:sp>
      <p:sp>
        <p:nvSpPr>
          <p:cNvPr id="8" name="Metin Kutusu 3"/>
          <p:cNvSpPr txBox="1"/>
          <p:nvPr/>
        </p:nvSpPr>
        <p:spPr>
          <a:xfrm>
            <a:off x="4046382" y="389292"/>
            <a:ext cx="4514070" cy="436491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r>
              <a:rPr lang="tr-TR" sz="1100" b="1" dirty="0" err="1">
                <a:solidFill>
                  <a:srgbClr val="0000A0"/>
                </a:solidFill>
                <a:effectLst/>
                <a:latin typeface="Times New Roman" panose="02020603050405020304" pitchFamily="18" charset="0"/>
                <a:ea typeface="Times New Roman" panose="02020603050405020304" pitchFamily="18" charset="0"/>
              </a:rPr>
              <a:t>void</a:t>
            </a:r>
            <a:r>
              <a:rPr lang="tr-TR" sz="1100" b="1" dirty="0">
                <a:solidFill>
                  <a:srgbClr val="0000A0"/>
                </a:solidFill>
                <a:effectLst/>
                <a:latin typeface="Times New Roman" panose="02020603050405020304" pitchFamily="18" charset="0"/>
                <a:ea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rPr>
              <a:t>ekrana_yaz</a:t>
            </a:r>
            <a:r>
              <a:rPr lang="tr-TR" sz="1100" dirty="0">
                <a:solidFill>
                  <a:srgbClr val="FF0000"/>
                </a:solidFill>
                <a:effectLst/>
                <a:latin typeface="Times New Roman" panose="02020603050405020304" pitchFamily="18" charset="0"/>
                <a:ea typeface="Times New Roman" panose="02020603050405020304" pitchFamily="18" charset="0"/>
              </a:rPr>
              <a:t>()</a:t>
            </a:r>
            <a:endParaRPr lang="tr-TR" sz="1100" dirty="0">
              <a:effectLst/>
              <a:latin typeface="Times New Roman" panose="02020603050405020304" pitchFamily="18" charset="0"/>
              <a:ea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Deneyap</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"Merhaba!"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 </a:t>
            </a:r>
          </a:p>
          <a:p>
            <a:pPr algn="just">
              <a:spcAft>
                <a:spcPts val="1000"/>
              </a:spcAft>
            </a:pPr>
            <a:r>
              <a:rPr lang="tr-TR" sz="1100" b="1" dirty="0" err="1">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main</a:t>
            </a: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ekrana_yaz</a:t>
            </a: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2</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155865" y="914003"/>
            <a:ext cx="3990108" cy="3662541"/>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Dikdörtgen şeklinde olan büyük bir arazi </a:t>
            </a:r>
            <a:r>
              <a:rPr lang="tr-TR"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üçgensel</a:t>
            </a:r>
            <a:r>
              <a:rPr lang="tr-T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bölgelere ayrılmak istenmektedir. Bunun içinde araziye ne kadar üçgen sığabileceğini bulmak isteyen bir yazılımcı ihtiyaç duyduğu anda çağırabileceği üçgen alanının hesaplamasına yönelik bir fonksiyon yazmak istemektedir. Yazılımcı bu üçgen alan bulma fonksiyonunu nasıl kodlaması gerekmektedir?</a:t>
            </a: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Ta</a:t>
            </a:r>
            <a:r>
              <a:rPr lang="tr-TR" sz="1800" dirty="0">
                <a:latin typeface="Times New Roman" panose="02020603050405020304" pitchFamily="18" charset="0"/>
                <a:ea typeface="Calibri" panose="020F0502020204030204" pitchFamily="34" charset="0"/>
                <a:cs typeface="Times New Roman" panose="02020603050405020304" pitchFamily="18" charset="0"/>
              </a:rPr>
              <a:t>ban Kenarı=2 cm</a:t>
            </a: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Yükseklik=4 cm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
        <p:nvSpPr>
          <p:cNvPr id="5" name="Metin Kutusu 6"/>
          <p:cNvSpPr txBox="1"/>
          <p:nvPr/>
        </p:nvSpPr>
        <p:spPr>
          <a:xfrm>
            <a:off x="4862569" y="316732"/>
            <a:ext cx="3886632" cy="428321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alan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taban</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yukseklik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2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alan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2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Dikdörtgen 2"/>
          <p:cNvSpPr/>
          <p:nvPr/>
        </p:nvSpPr>
        <p:spPr>
          <a:xfrm>
            <a:off x="4684167" y="4599951"/>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559480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3</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605644" cy="923330"/>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Fonksiyona gönderilen tam sayı tipindeki dizinin en büyük sayısını ekrana yazan fonksiyonu yazalım.</a:t>
            </a:r>
            <a:endParaRPr lang="en-US" sz="1600" dirty="0"/>
          </a:p>
        </p:txBody>
      </p:sp>
      <p:sp>
        <p:nvSpPr>
          <p:cNvPr id="6" name="Dikdörtgen 5"/>
          <p:cNvSpPr/>
          <p:nvPr/>
        </p:nvSpPr>
        <p:spPr>
          <a:xfrm>
            <a:off x="3986390" y="4728815"/>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
        <p:nvSpPr>
          <p:cNvPr id="7" name="Metin Kutusu 9"/>
          <p:cNvSpPr txBox="1"/>
          <p:nvPr/>
        </p:nvSpPr>
        <p:spPr>
          <a:xfrm>
            <a:off x="4212361" y="96858"/>
            <a:ext cx="3829948" cy="4603315"/>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2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tr-TR"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2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sayilar</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2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t>
            </a: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236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4</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923330"/>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İki dizi içerisindeki en büyük iki sayının toplamını bulan fonksiyonu yazalım.</a:t>
            </a:r>
            <a:endParaRPr lang="en-US" b="1" dirty="0"/>
          </a:p>
        </p:txBody>
      </p:sp>
      <p:sp>
        <p:nvSpPr>
          <p:cNvPr id="5" name="Metin Kutusu 2"/>
          <p:cNvSpPr txBox="1"/>
          <p:nvPr/>
        </p:nvSpPr>
        <p:spPr>
          <a:xfrm>
            <a:off x="4072270" y="139548"/>
            <a:ext cx="4843129" cy="456004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en_buyuk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for</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dizi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enbuyuk</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spcAft>
                <a:spcPts val="1000"/>
              </a:spcAft>
            </a:pPr>
            <a:r>
              <a:rPr lang="tr-TR" sz="1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tr-TR" sz="1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ikdörtgen 5"/>
          <p:cNvSpPr/>
          <p:nvPr/>
        </p:nvSpPr>
        <p:spPr>
          <a:xfrm>
            <a:off x="4330394" y="4699591"/>
            <a:ext cx="4055919" cy="307777"/>
          </a:xfrm>
          <a:prstGeom prst="rect">
            <a:avLst/>
          </a:prstGeom>
        </p:spPr>
        <p:txBody>
          <a:bodyPr wrap="none">
            <a:spAutoFit/>
          </a:bodyPr>
          <a:lstStyle/>
          <a:p>
            <a:pPr lvl="0"/>
            <a:r>
              <a:rPr lang="tr-TR" b="1" dirty="0">
                <a:solidFill>
                  <a:srgbClr val="FF0000"/>
                </a:solidFill>
              </a:rPr>
              <a:t>Kırmızı noktalar eksik kodları göstermektedir.</a:t>
            </a:r>
          </a:p>
        </p:txBody>
      </p:sp>
    </p:spTree>
    <p:extLst>
      <p:ext uri="{BB962C8B-B14F-4D97-AF65-F5344CB8AC3E}">
        <p14:creationId xmlns:p14="http://schemas.microsoft.com/office/powerpoint/2010/main" val="330236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400725" y="1386149"/>
            <a:ext cx="8596900" cy="903425"/>
          </a:xfrm>
          <a:prstGeom prst="rect">
            <a:avLst/>
          </a:prstGeom>
        </p:spPr>
        <p:txBody>
          <a:bodyPr spcFirstLastPara="1" wrap="square" lIns="91425" tIns="91425" rIns="91425" bIns="91425" anchor="t" anchorCtr="0">
            <a:normAutofit/>
          </a:bodyPr>
          <a:lstStyle/>
          <a:p>
            <a:pPr lvl="0" algn="just"/>
            <a:r>
              <a:rPr lang="tr-TR" sz="1800" b="0" dirty="0">
                <a:solidFill>
                  <a:srgbClr val="000000"/>
                </a:solidFill>
                <a:effectLst/>
                <a:latin typeface="Times New Roman" panose="02020603050405020304" pitchFamily="18" charset="0"/>
                <a:ea typeface="Calibri" panose="020F0502020204030204" pitchFamily="34" charset="0"/>
              </a:rPr>
              <a:t>Bu haftanın amacı öğrencilerin programlamada fonksiyon oluşturmalarını, fonksiyon kullanabilmelerini sağlamaktır.</a:t>
            </a:r>
            <a:endParaRPr sz="1800" b="0" dirty="0">
              <a:solidFill>
                <a:srgbClr val="000000"/>
              </a:solidFill>
            </a:endParaRPr>
          </a:p>
        </p:txBody>
      </p:sp>
      <p:sp>
        <p:nvSpPr>
          <p:cNvPr id="72" name="Google Shape;72;p14"/>
          <p:cNvSpPr txBox="1">
            <a:spLocks noGrp="1"/>
          </p:cNvSpPr>
          <p:nvPr>
            <p:ph type="body" idx="1"/>
          </p:nvPr>
        </p:nvSpPr>
        <p:spPr>
          <a:xfrm>
            <a:off x="941200" y="2289575"/>
            <a:ext cx="8520600" cy="2549100"/>
          </a:xfrm>
          <a:prstGeom prst="rect">
            <a:avLst/>
          </a:prstGeom>
        </p:spPr>
        <p:txBody>
          <a:bodyPr spcFirstLastPara="1" wrap="square" lIns="91425" tIns="91425" rIns="91425" bIns="91425" anchor="t" anchorCtr="0">
            <a:normAutofit/>
          </a:bodyPr>
          <a:lstStyle/>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K1. Bilgisayar programlamada fonksiyonu tanımlayabilir.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K2. C++ programında fonksiyon oluşturmayı 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K3. C++ programında fonksiyon çağırmayı bilir.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0"/>
              </a:spcAft>
              <a:buNone/>
            </a:pPr>
            <a:endParaRPr sz="2400" dirty="0"/>
          </a:p>
        </p:txBody>
      </p:sp>
      <p:sp>
        <p:nvSpPr>
          <p:cNvPr id="73" name="Google Shape;73;p14"/>
          <p:cNvSpPr txBox="1">
            <a:spLocks noGrp="1"/>
          </p:cNvSpPr>
          <p:nvPr>
            <p:ph type="title"/>
          </p:nvPr>
        </p:nvSpPr>
        <p:spPr>
          <a:xfrm>
            <a:off x="477025" y="482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Haftanın Amacı</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5</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228601" y="898615"/>
            <a:ext cx="3335481" cy="3693319"/>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Bir bilgisayar programında, iki adet fonksiyon bulunmaktadır. İlk fonksiyonda, yaş bilgisi alınmakta ve fonksiyon içerisinde güncellenmektedir. Bu güncellenen değer ana program bloğunu etkilememektedir. İkinci fonksiyonda alınan yaş bilgisi fonksiyon içerisinde güncellenmekte ve değişiklik ana programda etkili olmaktadır. Bunun için nasıl bir program yazmalıyız?</a:t>
            </a:r>
            <a:endParaRPr lang="en-US" b="1" dirty="0"/>
          </a:p>
        </p:txBody>
      </p:sp>
      <p:sp>
        <p:nvSpPr>
          <p:cNvPr id="7" name="Google Shape;126;p21">
            <a:extLst>
              <a:ext uri="{FF2B5EF4-FFF2-40B4-BE49-F238E27FC236}">
                <a16:creationId xmlns:a16="http://schemas.microsoft.com/office/drawing/2014/main" id="{D8EB41ED-550D-4363-B753-3D803A588D67}"/>
              </a:ext>
            </a:extLst>
          </p:cNvPr>
          <p:cNvSpPr/>
          <p:nvPr/>
        </p:nvSpPr>
        <p:spPr>
          <a:xfrm>
            <a:off x="4572000" y="107544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800" dirty="0">
                <a:solidFill>
                  <a:schemeClr val="lt1"/>
                </a:solidFill>
              </a:rPr>
              <a:t>Bu soruyu yanıtlamak için fonksiyonlarda referans gönderme hakkında bilgi sahibi olmamız gerekiyor.</a:t>
            </a:r>
            <a:endParaRPr sz="1800" dirty="0">
              <a:solidFill>
                <a:schemeClr val="lt1"/>
              </a:solidFill>
            </a:endParaRPr>
          </a:p>
        </p:txBody>
      </p:sp>
    </p:spTree>
    <p:extLst>
      <p:ext uri="{BB962C8B-B14F-4D97-AF65-F5344CB8AC3E}">
        <p14:creationId xmlns:p14="http://schemas.microsoft.com/office/powerpoint/2010/main" val="280512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457200" lvl="0" indent="0" algn="just" rtl="0">
              <a:lnSpc>
                <a:spcPct val="115000"/>
              </a:lnSpc>
              <a:spcBef>
                <a:spcPts val="0"/>
              </a:spcBef>
              <a:spcAft>
                <a:spcPts val="0"/>
              </a:spcAft>
              <a:buNone/>
            </a:pPr>
            <a:r>
              <a:rPr lang="tr-TR" sz="3266" dirty="0"/>
              <a:t>Görev 5</a:t>
            </a:r>
            <a:endParaRPr sz="3266" dirty="0"/>
          </a:p>
        </p:txBody>
      </p:sp>
      <p:sp>
        <p:nvSpPr>
          <p:cNvPr id="2" name="Dikdörtgen 1"/>
          <p:cNvSpPr/>
          <p:nvPr/>
        </p:nvSpPr>
        <p:spPr>
          <a:xfrm>
            <a:off x="228601" y="898615"/>
            <a:ext cx="3335481" cy="3693319"/>
          </a:xfrm>
          <a:prstGeom prst="rect">
            <a:avLst/>
          </a:prstGeom>
        </p:spPr>
        <p:txBody>
          <a:bodyPr wrap="square">
            <a:spAutoFit/>
          </a:bodyPr>
          <a:lstStyle/>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Eğer fonksiyon içerisinde parametre olarak gönderilen değişkenin değeri değişecek ise, değişkenin değeri yerine adresini göndeririz. Böylece fonksiyon içerisindeki değişiklikler değişken üzerine yansıyacaktır. Aşağıdaki örnek bu konuyu açıklayacaktır.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Örnek: Değişken değeri değiştirme referanslı ve referanssız.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Metin Kutusu 2"/>
          <p:cNvSpPr txBox="1"/>
          <p:nvPr/>
        </p:nvSpPr>
        <p:spPr>
          <a:xfrm>
            <a:off x="4072270" y="174770"/>
            <a:ext cx="4843129" cy="4793959"/>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20</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void</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&amp;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19</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fonksiyon2</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yas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82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311700" y="158905"/>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6</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45559" y="1248124"/>
            <a:ext cx="3335481" cy="2308324"/>
          </a:xfrm>
          <a:prstGeom prst="rect">
            <a:avLst/>
          </a:prstGeom>
        </p:spPr>
        <p:txBody>
          <a:bodyPr wrap="square">
            <a:spAutoFit/>
          </a:bodyPr>
          <a:lstStyle/>
          <a:p>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Harita mühendisi olan Ali kendisine gönderilen arazinin kenarları bir tane gönderildi ise karenin, iki tane gönderildi ise dikdörtgenin çevresini bulduracak bir fonksiyon tanımlamak istemektedir. Sizce Ali nasıl bir kod yazmalıdır?</a:t>
            </a:r>
            <a:endParaRPr lang="en-US" b="1" dirty="0"/>
          </a:p>
        </p:txBody>
      </p:sp>
      <p:sp>
        <p:nvSpPr>
          <p:cNvPr id="7" name="Google Shape;126;p21">
            <a:extLst>
              <a:ext uri="{FF2B5EF4-FFF2-40B4-BE49-F238E27FC236}">
                <a16:creationId xmlns:a16="http://schemas.microsoft.com/office/drawing/2014/main" id="{D8EB41ED-550D-4363-B753-3D803A588D67}"/>
              </a:ext>
            </a:extLst>
          </p:cNvPr>
          <p:cNvSpPr/>
          <p:nvPr/>
        </p:nvSpPr>
        <p:spPr>
          <a:xfrm>
            <a:off x="4572000" y="1075448"/>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TR" sz="1800" dirty="0">
                <a:solidFill>
                  <a:schemeClr val="lt1"/>
                </a:solidFill>
              </a:rPr>
              <a:t>Bu soruyu yanıtlamak için fonksiyonlarda aşırı yükleme hakkında bilgi sahibi olmamız gerekiyor.</a:t>
            </a:r>
            <a:endParaRPr sz="1800" dirty="0">
              <a:solidFill>
                <a:schemeClr val="lt1"/>
              </a:solidFill>
            </a:endParaRPr>
          </a:p>
        </p:txBody>
      </p:sp>
    </p:spTree>
    <p:extLst>
      <p:ext uri="{BB962C8B-B14F-4D97-AF65-F5344CB8AC3E}">
        <p14:creationId xmlns:p14="http://schemas.microsoft.com/office/powerpoint/2010/main" val="264245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457200" lvl="0" indent="0" algn="just" rtl="0">
              <a:lnSpc>
                <a:spcPct val="115000"/>
              </a:lnSpc>
              <a:spcBef>
                <a:spcPts val="0"/>
              </a:spcBef>
              <a:spcAft>
                <a:spcPts val="0"/>
              </a:spcAft>
              <a:buNone/>
            </a:pPr>
            <a:r>
              <a:rPr lang="tr-TR" sz="3266" dirty="0"/>
              <a:t>Görev 6</a:t>
            </a:r>
            <a:endParaRPr sz="3266" dirty="0"/>
          </a:p>
        </p:txBody>
      </p:sp>
      <p:sp>
        <p:nvSpPr>
          <p:cNvPr id="2" name="Dikdörtgen 1"/>
          <p:cNvSpPr/>
          <p:nvPr/>
        </p:nvSpPr>
        <p:spPr>
          <a:xfrm>
            <a:off x="228601" y="898615"/>
            <a:ext cx="3335481" cy="3693319"/>
          </a:xfrm>
          <a:prstGeom prst="rect">
            <a:avLst/>
          </a:prstGeom>
        </p:spPr>
        <p:txBody>
          <a:bodyPr wrap="square">
            <a:spAutoFit/>
          </a:bodyPr>
          <a:lstStyle/>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 fonksiyonu birden farklı şekilde kullanabilmek için fonksiyonları farklı şekilde tanımlayabiliriz. Örneğin: bir fonksiyon ile dikdörtgen/kare çevresini hesaplayalım. Eğer kullanıcı fonksiyona iki değişken gönderir ise bu bir dikdörtgen, tek değişken gönderirse kare olarak ele alır ve işlemleri buna göre yaparız.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Metin Kutusu 2"/>
          <p:cNvSpPr txBox="1"/>
          <p:nvPr/>
        </p:nvSpPr>
        <p:spPr>
          <a:xfrm>
            <a:off x="4072270" y="52579"/>
            <a:ext cx="4843129" cy="4934091"/>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8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tr-TR" sz="800"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iostream</a:t>
            </a:r>
            <a:r>
              <a:rPr lang="tr-TR" sz="8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std</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cevre_hesapla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cevre_hesapla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cevre1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cevre_hesapla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8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cevre2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cevre_hesapla</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8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tr-TR" sz="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8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cevre1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8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8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cevre2 </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8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016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7</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22120" y="938487"/>
            <a:ext cx="8021781" cy="923330"/>
          </a:xfrm>
          <a:prstGeom prst="rect">
            <a:avLst/>
          </a:prstGeom>
        </p:spPr>
        <p:txBody>
          <a:bodyPr wrap="square">
            <a:spAutoFit/>
          </a:bodyPr>
          <a:lstStyle/>
          <a:p>
            <a:r>
              <a:rPr lang="tr-TR" sz="1800" dirty="0">
                <a:solidFill>
                  <a:srgbClr val="000000"/>
                </a:solidFill>
                <a:effectLst/>
                <a:latin typeface="Times New Roman" panose="02020603050405020304" pitchFamily="18" charset="0"/>
                <a:ea typeface="Calibri" panose="020F0502020204030204" pitchFamily="34" charset="0"/>
              </a:rPr>
              <a:t>Matematik Öğretmeni Hasan, öğrencilerine gösterebilmek adına ekrana girilen sayının faktöriyelini bulduran bir program oluşturmak istemektedir. Bunun için nasıl bir kod yazmalıdır</a:t>
            </a:r>
            <a:endParaRPr lang="en-US" sz="1600" dirty="0"/>
          </a:p>
        </p:txBody>
      </p:sp>
      <p:sp>
        <p:nvSpPr>
          <p:cNvPr id="6" name="Google Shape;126;p21"/>
          <p:cNvSpPr/>
          <p:nvPr/>
        </p:nvSpPr>
        <p:spPr>
          <a:xfrm>
            <a:off x="2390724" y="2041184"/>
            <a:ext cx="3490200" cy="2481000"/>
          </a:xfrm>
          <a:prstGeom prst="wedgeEllipseCallout">
            <a:avLst>
              <a:gd name="adj1" fmla="val -59386"/>
              <a:gd name="adj2" fmla="val 2361"/>
            </a:avLst>
          </a:prstGeom>
          <a:solidFill>
            <a:srgbClr val="22222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2000" b="1" dirty="0">
                <a:solidFill>
                  <a:srgbClr val="FF0000"/>
                </a:solidFill>
                <a:latin typeface="PT Sans Narrow"/>
                <a:sym typeface="PT Sans Narrow"/>
              </a:rPr>
              <a:t>Kodlama Sırası Sizde</a:t>
            </a:r>
            <a:endParaRPr sz="700" dirty="0">
              <a:solidFill>
                <a:schemeClr val="lt1"/>
              </a:solidFill>
            </a:endParaRPr>
          </a:p>
        </p:txBody>
      </p:sp>
    </p:spTree>
    <p:extLst>
      <p:ext uri="{BB962C8B-B14F-4D97-AF65-F5344CB8AC3E}">
        <p14:creationId xmlns:p14="http://schemas.microsoft.com/office/powerpoint/2010/main" val="330236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228601" y="52579"/>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 dirty="0"/>
              <a:t>GÖREV 7’nin Kodları</a:t>
            </a:r>
            <a:endParaRPr dirty="0"/>
          </a:p>
          <a:p>
            <a:pPr marL="457200" lvl="0" indent="0" algn="just" rtl="0">
              <a:lnSpc>
                <a:spcPct val="115000"/>
              </a:lnSpc>
              <a:spcBef>
                <a:spcPts val="0"/>
              </a:spcBef>
              <a:spcAft>
                <a:spcPts val="0"/>
              </a:spcAft>
              <a:buNone/>
            </a:pPr>
            <a:endParaRPr sz="3266" dirty="0"/>
          </a:p>
        </p:txBody>
      </p:sp>
      <p:sp>
        <p:nvSpPr>
          <p:cNvPr id="5" name="Metin Kutusu 15"/>
          <p:cNvSpPr txBox="1"/>
          <p:nvPr/>
        </p:nvSpPr>
        <p:spPr>
          <a:xfrm>
            <a:off x="3083754" y="587536"/>
            <a:ext cx="3444154" cy="4347730"/>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1000"/>
              </a:spcAft>
            </a:pPr>
            <a:r>
              <a:rPr lang="tr-TR" sz="11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tr-TR" sz="1100"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iostream</a:t>
            </a:r>
            <a:r>
              <a:rPr lang="tr-TR" sz="1100"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using</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namespace</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std</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faktoriyel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faktoriyel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sayi</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tr-TR" sz="1100" b="1" dirty="0">
                <a:solidFill>
                  <a:srgbClr val="0000A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sonuc</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faktoriyel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tr-TR" sz="1100" dirty="0">
                <a:solidFill>
                  <a:srgbClr val="F000F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cout</a:t>
            </a:r>
            <a:r>
              <a:rPr lang="tr-TR" sz="1100" b="1" dirty="0">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 </a:t>
            </a:r>
            <a:r>
              <a:rPr lang="tr-TR"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sonuc</a:t>
            </a:r>
            <a:r>
              <a:rPr lang="tr-TR"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&lt;&lt;</a:t>
            </a:r>
            <a:r>
              <a:rPr lang="tr-TR" sz="1100" b="1" dirty="0" err="1">
                <a:solidFill>
                  <a:srgbClr val="00A000"/>
                </a:solidFill>
                <a:effectLst/>
                <a:latin typeface="Times New Roman" panose="02020603050405020304" pitchFamily="18" charset="0"/>
                <a:ea typeface="Times New Roman" panose="02020603050405020304" pitchFamily="18" charset="0"/>
                <a:cs typeface="Times New Roman" panose="02020603050405020304" pitchFamily="18" charset="0"/>
              </a:rPr>
              <a:t>endl</a:t>
            </a: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05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tr-TR" sz="1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686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1</a:t>
            </a:r>
            <a:endParaRPr sz="2400" dirty="0"/>
          </a:p>
        </p:txBody>
      </p:sp>
      <p:sp>
        <p:nvSpPr>
          <p:cNvPr id="3" name="Konuşma Balonu: Oval 2">
            <a:extLst>
              <a:ext uri="{FF2B5EF4-FFF2-40B4-BE49-F238E27FC236}">
                <a16:creationId xmlns:a16="http://schemas.microsoft.com/office/drawing/2014/main" id="{F4E29ECC-4F3A-4D09-AEDD-13669568BF97}"/>
              </a:ext>
            </a:extLst>
          </p:cNvPr>
          <p:cNvSpPr/>
          <p:nvPr/>
        </p:nvSpPr>
        <p:spPr>
          <a:xfrm>
            <a:off x="1594884" y="1414795"/>
            <a:ext cx="5560828" cy="231391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Evimize katı meyve sıkacağı alıyoruz ve biz bunu canımız her ne zaman meyve suyu çektiğinde meyve sıkacağını kullanıyoruz.  Yani bu makinenin görevi biz istediğimizde meyve suyu yapmak.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2</a:t>
            </a:r>
            <a:endParaRPr sz="2400" dirty="0"/>
          </a:p>
        </p:txBody>
      </p:sp>
      <p:sp>
        <p:nvSpPr>
          <p:cNvPr id="4" name="Konuşma Balonu: Oval 3">
            <a:extLst>
              <a:ext uri="{FF2B5EF4-FFF2-40B4-BE49-F238E27FC236}">
                <a16:creationId xmlns:a16="http://schemas.microsoft.com/office/drawing/2014/main" id="{5436F842-AD62-4116-B9D2-3E983D6D4068}"/>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solidFill>
                  <a:schemeClr val="bg1"/>
                </a:solidFill>
                <a:latin typeface="Times New Roman" panose="02020603050405020304" pitchFamily="18" charset="0"/>
                <a:ea typeface="Calibri" panose="020F0502020204030204" pitchFamily="34" charset="0"/>
              </a:rPr>
              <a:t>I</a:t>
            </a:r>
            <a:r>
              <a:rPr lang="tr-TR" sz="1800" dirty="0">
                <a:solidFill>
                  <a:schemeClr val="bg1"/>
                </a:solidFill>
                <a:effectLst/>
                <a:latin typeface="Times New Roman" panose="02020603050405020304" pitchFamily="18" charset="0"/>
                <a:ea typeface="Calibri" panose="020F0502020204030204" pitchFamily="34" charset="0"/>
              </a:rPr>
              <a:t>nstagram da milyonlarca fotoğraf paylaşan insan var ve bu fotoğraflar on binlerce insan tarafından beğeniliyor. </a:t>
            </a:r>
            <a:r>
              <a:rPr lang="tr-TR" sz="1800" dirty="0" err="1">
                <a:solidFill>
                  <a:schemeClr val="bg1"/>
                </a:solidFill>
                <a:latin typeface="Times New Roman" panose="02020603050405020304" pitchFamily="18" charset="0"/>
                <a:ea typeface="Calibri" panose="020F0502020204030204" pitchFamily="34" charset="0"/>
              </a:rPr>
              <a:t>I</a:t>
            </a:r>
            <a:r>
              <a:rPr lang="tr-TR" sz="1800" dirty="0" err="1">
                <a:solidFill>
                  <a:schemeClr val="bg1"/>
                </a:solidFill>
                <a:effectLst/>
                <a:latin typeface="Times New Roman" panose="02020603050405020304" pitchFamily="18" charset="0"/>
                <a:ea typeface="Calibri" panose="020F0502020204030204" pitchFamily="34" charset="0"/>
              </a:rPr>
              <a:t>nstagramı</a:t>
            </a:r>
            <a:r>
              <a:rPr lang="tr-TR" sz="1800" dirty="0">
                <a:solidFill>
                  <a:schemeClr val="bg1"/>
                </a:solidFill>
                <a:effectLst/>
                <a:latin typeface="Times New Roman" panose="02020603050405020304" pitchFamily="18" charset="0"/>
                <a:ea typeface="Calibri" panose="020F0502020204030204" pitchFamily="34" charset="0"/>
              </a:rPr>
              <a:t> yazanlar her beğenilen fotoğraf için ayrı ayrı  kodlar mı yazdılar acaba. </a:t>
            </a: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6528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3</a:t>
            </a:r>
            <a:endParaRPr sz="2400" dirty="0"/>
          </a:p>
        </p:txBody>
      </p:sp>
      <p:sp>
        <p:nvSpPr>
          <p:cNvPr id="4" name="Konuşma Balonu: Oval 3">
            <a:extLst>
              <a:ext uri="{FF2B5EF4-FFF2-40B4-BE49-F238E27FC236}">
                <a16:creationId xmlns:a16="http://schemas.microsoft.com/office/drawing/2014/main" id="{1CD841D5-9C4D-41A1-A848-40AF8D40F7F8}"/>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 gün sabah uyanıp ekmek almaya gitmekten yoruldum. Keşke bir yardımcı robotum olsaydı onu her çağırdığımda gelip benim yerime ekmek alsaydı.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12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4</a:t>
            </a:r>
            <a:endParaRPr sz="2400" dirty="0"/>
          </a:p>
        </p:txBody>
      </p:sp>
      <p:sp>
        <p:nvSpPr>
          <p:cNvPr id="4" name="Konuşma Balonu: Oval 3">
            <a:extLst>
              <a:ext uri="{FF2B5EF4-FFF2-40B4-BE49-F238E27FC236}">
                <a16:creationId xmlns:a16="http://schemas.microsoft.com/office/drawing/2014/main" id="{0B15A2EF-C9E1-4184-99A7-6B649613764B}"/>
              </a:ext>
            </a:extLst>
          </p:cNvPr>
          <p:cNvSpPr/>
          <p:nvPr/>
        </p:nvSpPr>
        <p:spPr>
          <a:xfrm>
            <a:off x="988806" y="1172279"/>
            <a:ext cx="6751696" cy="280581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tr-T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tr-TR" sz="1600" dirty="0">
                <a:effectLst/>
                <a:latin typeface="Times New Roman" panose="02020603050405020304" pitchFamily="18" charset="0"/>
                <a:ea typeface="Calibri" panose="020F0502020204030204" pitchFamily="34" charset="0"/>
                <a:cs typeface="Times New Roman" panose="02020603050405020304" pitchFamily="18" charset="0"/>
              </a:rPr>
              <a:t>Türkçe öğretmenimin bana verdiği kompozisyon ödevini 20 sayfa yazarak bitirdim. Öğretmenim “yalnız” kelimesini yanlış yazdığımı söyledi. Şimdi tüm sayfalara teker teker gidip bu yanlışları düzeltmem gerekecek. Keşke yanlış yazdığım kelimenin birisini düzelttiğimde diğer yanlışlarımda düzelseydi.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640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dirty="0">
                <a:solidFill>
                  <a:schemeClr val="lt1"/>
                </a:solidFill>
                <a:latin typeface="Nunito"/>
                <a:ea typeface="Nunito"/>
                <a:cs typeface="Nunito"/>
                <a:sym typeface="Nunito"/>
              </a:rPr>
              <a:t>Algoritmanın Özellikleri</a:t>
            </a:r>
            <a:endParaRPr sz="1200" dirty="0">
              <a:latin typeface="Times New Roman"/>
              <a:ea typeface="Times New Roman"/>
              <a:cs typeface="Times New Roman"/>
              <a:sym typeface="Times New Roman"/>
            </a:endParaRPr>
          </a:p>
        </p:txBody>
      </p:sp>
      <p:sp>
        <p:nvSpPr>
          <p:cNvPr id="101" name="Google Shape;101;p18"/>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tr-TR" sz="2400" dirty="0"/>
              <a:t>1. Fonksiyonların Görevlerini Keşfediyorum 5</a:t>
            </a:r>
            <a:endParaRPr sz="2400" dirty="0"/>
          </a:p>
        </p:txBody>
      </p:sp>
      <p:sp>
        <p:nvSpPr>
          <p:cNvPr id="4" name="Konuşma Balonu: Oval 3">
            <a:extLst>
              <a:ext uri="{FF2B5EF4-FFF2-40B4-BE49-F238E27FC236}">
                <a16:creationId xmlns:a16="http://schemas.microsoft.com/office/drawing/2014/main" id="{8879C3BA-062A-40BC-B223-D39F9496A009}"/>
              </a:ext>
            </a:extLst>
          </p:cNvPr>
          <p:cNvSpPr/>
          <p:nvPr/>
        </p:nvSpPr>
        <p:spPr>
          <a:xfrm>
            <a:off x="1509823" y="1329070"/>
            <a:ext cx="5645889" cy="239963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endPar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Kodlamak istediğim web sitesinde sisteme her giriş yapan kullanıcıya Merhaba </a:t>
            </a:r>
            <a:r>
              <a:rPr lang="tr-TR" sz="1800" dirty="0">
                <a:solidFill>
                  <a:srgbClr val="000000"/>
                </a:solidFill>
                <a:effectLst/>
                <a:latin typeface="Times New Roman" panose="02020603050405020304" pitchFamily="18" charset="0"/>
                <a:ea typeface="Times New Roman" panose="02020603050405020304" pitchFamily="18" charset="0"/>
              </a:rPr>
              <a:t>“kullanıcının ismi”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yazmak istiyorum.  Ne yani binlerce kişi web siteme girerse her isim için ayrı ayrı merhaba mı diyeceğim.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tr-TR"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34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tr-TR" dirty="0"/>
              <a:t>Fonksiyonların Özellikleri</a:t>
            </a:r>
            <a:endParaRPr dirty="0"/>
          </a:p>
          <a:p>
            <a:pPr marL="457200" lvl="0" indent="0" algn="just" rtl="0">
              <a:lnSpc>
                <a:spcPct val="115000"/>
              </a:lnSpc>
              <a:spcBef>
                <a:spcPts val="0"/>
              </a:spcBef>
              <a:spcAft>
                <a:spcPts val="0"/>
              </a:spcAft>
              <a:buNone/>
            </a:pPr>
            <a:endParaRPr sz="3266" dirty="0"/>
          </a:p>
        </p:txBody>
      </p:sp>
      <p:sp>
        <p:nvSpPr>
          <p:cNvPr id="2" name="Dikdörtgen 1"/>
          <p:cNvSpPr/>
          <p:nvPr/>
        </p:nvSpPr>
        <p:spPr>
          <a:xfrm>
            <a:off x="372482" y="1048950"/>
            <a:ext cx="8101667" cy="2899768"/>
          </a:xfrm>
          <a:prstGeom prst="rect">
            <a:avLst/>
          </a:prstGeom>
        </p:spPr>
        <p:txBody>
          <a:bodyPr wrap="square">
            <a:spAutoFit/>
          </a:bodyPr>
          <a:lstStyle/>
          <a:p>
            <a:r>
              <a:rPr lang="tr-TR" sz="1600" dirty="0"/>
              <a:t> </a:t>
            </a:r>
            <a:endParaRPr lang="en-US" sz="1600" dirty="0"/>
          </a:p>
          <a:p>
            <a:pPr>
              <a:lnSpc>
                <a:spcPct val="150000"/>
              </a:lnSpc>
              <a:spcAft>
                <a:spcPts val="1000"/>
              </a:spcAf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Bir işi alt parçalara bölmek, hem işin takibini kolaylaştırır hem de aynı işi iki kez yapılmasını engeller. programlamada da bu böyledir. Birden fazla </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kez Bilgisayar kullanılacak </a:t>
            </a: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işler bir çatı altında fonksiyon yazılarak toplanır. Bu sayede;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takibi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Hata çözümü kolaylaşır.</a:t>
            </a:r>
            <a:endParaRPr lang="tr-TR"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eriod"/>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Tek noktadan değişiklik yapılır.</a:t>
            </a:r>
            <a:endPar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882525" y="431800"/>
            <a:ext cx="7679400" cy="685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tr" sz="3800">
                <a:solidFill>
                  <a:schemeClr val="lt1"/>
                </a:solidFill>
                <a:latin typeface="Nunito"/>
                <a:ea typeface="Nunito"/>
                <a:cs typeface="Nunito"/>
                <a:sym typeface="Nunito"/>
              </a:rPr>
              <a:t>Algoritmanın Özellikleri</a:t>
            </a:r>
            <a:endParaRPr sz="1200">
              <a:latin typeface="Times New Roman"/>
              <a:ea typeface="Times New Roman"/>
              <a:cs typeface="Times New Roman"/>
              <a:sym typeface="Times New Roman"/>
            </a:endParaRPr>
          </a:p>
        </p:txBody>
      </p:sp>
      <p:sp>
        <p:nvSpPr>
          <p:cNvPr id="108" name="Google Shape;108;p19"/>
          <p:cNvSpPr txBox="1">
            <a:spLocks noGrp="1"/>
          </p:cNvSpPr>
          <p:nvPr>
            <p:ph type="title"/>
          </p:nvPr>
        </p:nvSpPr>
        <p:spPr>
          <a:xfrm>
            <a:off x="311700" y="359700"/>
            <a:ext cx="8520600" cy="707400"/>
          </a:xfrm>
          <a:prstGeom prst="rect">
            <a:avLst/>
          </a:prstGeom>
        </p:spPr>
        <p:txBody>
          <a:bodyPr spcFirstLastPara="1" wrap="square" lIns="91425" tIns="91425" rIns="91425" bIns="91425" anchor="t" anchorCtr="0">
            <a:normAutofit fontScale="90000"/>
          </a:bodyPr>
          <a:lstStyle/>
          <a:p>
            <a:pPr>
              <a:lnSpc>
                <a:spcPct val="150000"/>
              </a:lnSpc>
              <a:spcBef>
                <a:spcPts val="1200"/>
              </a:spcBef>
              <a:spcAft>
                <a:spcPts val="1200"/>
              </a:spcAft>
            </a:pPr>
            <a:r>
              <a:rPr lang="tr-TR" sz="2000" dirty="0">
                <a:solidFill>
                  <a:srgbClr val="000000"/>
                </a:solidFill>
                <a:effectLst/>
                <a:latin typeface="Times New Roman" panose="02020603050405020304" pitchFamily="18" charset="0"/>
                <a:ea typeface="Times New Roman" panose="02020603050405020304" pitchFamily="18" charset="0"/>
              </a:rPr>
              <a:t>Biz yazılımcılar programlarımız da fonksiyonları kullanarak;</a:t>
            </a:r>
            <a:br>
              <a:rPr lang="tr-TR" sz="1800" dirty="0">
                <a:effectLst/>
                <a:latin typeface="Times New Roman" panose="02020603050405020304" pitchFamily="18" charset="0"/>
                <a:ea typeface="Times New Roman" panose="02020603050405020304" pitchFamily="18" charset="0"/>
              </a:rPr>
            </a:br>
            <a:endParaRPr sz="3266" dirty="0"/>
          </a:p>
        </p:txBody>
      </p:sp>
      <p:sp>
        <p:nvSpPr>
          <p:cNvPr id="2" name="Dikdörtgen 1"/>
          <p:cNvSpPr/>
          <p:nvPr/>
        </p:nvSpPr>
        <p:spPr>
          <a:xfrm>
            <a:off x="372482" y="1048950"/>
            <a:ext cx="8101667" cy="3077766"/>
          </a:xfrm>
          <a:prstGeom prst="rect">
            <a:avLst/>
          </a:prstGeom>
        </p:spPr>
        <p:txBody>
          <a:bodyPr wrap="square">
            <a:spAutoFit/>
          </a:bodyPr>
          <a:lstStyle/>
          <a:p>
            <a:pPr marL="342900" lvl="0" indent="-342900" algn="just" fontAlgn="base">
              <a:lnSpc>
                <a:spcPct val="150000"/>
              </a:lnSpc>
              <a:spcBef>
                <a:spcPts val="1200"/>
              </a:spcBef>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kolay hatalarımızı bulabiliriz (dördüncü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doğru çözüm üretebiliriz (beşinci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İhtiyaç duyduğumuz anda belli bir görevi yapması için çağırırız (birinci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İhtiyaç duyduğumuz anda belli bir görevi yapması için çağırırız ve kullanılmasını sağlarız (üçüncü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Daha az satır kod yazarız ve programın yönetimi kolaylaştırırız ( ikinci ve beşinci örnek).</a:t>
            </a:r>
            <a:endParaRPr lang="tr-TR" sz="16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spcAft>
                <a:spcPts val="1200"/>
              </a:spcAft>
              <a:buFont typeface="Arial" panose="020B0604020202020204" pitchFamily="34" charset="0"/>
              <a:buChar char="•"/>
              <a:tabLst>
                <a:tab pos="457200" algn="l"/>
              </a:tabLst>
            </a:pPr>
            <a:r>
              <a:rPr lang="tr-TR" sz="1600" dirty="0">
                <a:solidFill>
                  <a:srgbClr val="000000"/>
                </a:solidFill>
                <a:effectLst/>
                <a:latin typeface="Times New Roman" panose="02020603050405020304" pitchFamily="18" charset="0"/>
                <a:ea typeface="Times New Roman" panose="02020603050405020304" pitchFamily="18" charset="0"/>
              </a:rPr>
              <a:t>İstenilen yerlerde kullanılıyorlar ve kod tekrarını önlüyorlar (ikinci ve beşinci örnek)</a:t>
            </a:r>
            <a:endParaRPr lang="tr-TR" sz="16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2400711024"/>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1828</Words>
  <Application>Microsoft Office PowerPoint</Application>
  <PresentationFormat>Ekran Gösterisi (16:9)</PresentationFormat>
  <Paragraphs>218</Paragraphs>
  <Slides>25</Slides>
  <Notes>25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25</vt:i4>
      </vt:variant>
    </vt:vector>
  </HeadingPairs>
  <TitlesOfParts>
    <vt:vector size="32" baseType="lpstr">
      <vt:lpstr>Times New Roman</vt:lpstr>
      <vt:lpstr>PT Sans Narrow</vt:lpstr>
      <vt:lpstr>Open Sans</vt:lpstr>
      <vt:lpstr>Nunito</vt:lpstr>
      <vt:lpstr>Calibri</vt:lpstr>
      <vt:lpstr>Arial</vt:lpstr>
      <vt:lpstr>Tropic</vt:lpstr>
      <vt:lpstr> DENE-YAP TÜRKİYE   Yazılım Teknolojileri Dersi  Hafta 7: Fonksiyonlar</vt:lpstr>
      <vt:lpstr>Bu haftanın amacı öğrencilerin programlamada fonksiyon oluşturmalarını, fonksiyon kullanabilmelerini sağlamaktır.</vt:lpstr>
      <vt:lpstr>1. Fonksiyonların Görevlerini Keşfediyorum 1</vt:lpstr>
      <vt:lpstr>1. Fonksiyonların Görevlerini Keşfediyorum 2</vt:lpstr>
      <vt:lpstr>1. Fonksiyonların Görevlerini Keşfediyorum 3</vt:lpstr>
      <vt:lpstr>1. Fonksiyonların Görevlerini Keşfediyorum 4</vt:lpstr>
      <vt:lpstr>1. Fonksiyonların Görevlerini Keşfediyorum 5</vt:lpstr>
      <vt:lpstr>Fonksiyonların Özellikleri </vt:lpstr>
      <vt:lpstr>Biz yazılımcılar programlarımız da fonksiyonları kullanarak; </vt:lpstr>
      <vt:lpstr>Fonksiyonların Özellikleri </vt:lpstr>
      <vt:lpstr> 2) Fonksiyonların Nasıl Kullanıldığını Keşfediyorum   </vt:lpstr>
      <vt:lpstr>2) Fonksiyonların Nasıl Kullanıldığını Keşfediyorum</vt:lpstr>
      <vt:lpstr>Örneğin;</vt:lpstr>
      <vt:lpstr> 2) Fonksiyonların Nasıl Kullanıldığını Keşfediyorum   </vt:lpstr>
      <vt:lpstr> 2) Fonksiyonların Nasıl Kullanıldığını Keşfediyorum   </vt:lpstr>
      <vt:lpstr>GÖREV 1 </vt:lpstr>
      <vt:lpstr>GÖREV 2 </vt:lpstr>
      <vt:lpstr>GÖREV 3 </vt:lpstr>
      <vt:lpstr>GÖREV 4 </vt:lpstr>
      <vt:lpstr>GÖREV 5 </vt:lpstr>
      <vt:lpstr>Görev 5</vt:lpstr>
      <vt:lpstr>GÖREV 6 </vt:lpstr>
      <vt:lpstr>Görev 6</vt:lpstr>
      <vt:lpstr>GÖREV 7 </vt:lpstr>
      <vt:lpstr>GÖREV 7’nin Kodları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DENE-YAP TÜRKİYE   Yazılım Teknolojileri Dersi  Hafta 4: Karar Mantık Yapıları</dc:title>
  <cp:lastModifiedBy>ergazi</cp:lastModifiedBy>
  <cp:revision>47</cp:revision>
  <dcterms:modified xsi:type="dcterms:W3CDTF">2021-06-22T22:22:26Z</dcterms:modified>
</cp:coreProperties>
</file>