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3" roundtripDataSignature="AMtx7mjNMYoTCYbc2LQPvUF58seUbtgH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E4E200-8B0F-443C-9CD8-DDA3FC92E5BB}">
  <a:tblStyle styleId="{F5E4E200-8B0F-443C-9CD8-DDA3FC92E5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D802B12-6F44-46EA-8082-630EAFAEA99B}" styleName="Table_1">
    <a:wholeTbl>
      <a:tcTxStyle>
        <a:font>
          <a:latin typeface="Arial"/>
          <a:ea typeface="Arial"/>
          <a:cs typeface="Arial"/>
        </a:font>
        <a:srgbClr val="000000"/>
      </a:tcTxStyle>
      <a:tcStyle>
        <a:tcBdr>
          <a:left>
            <a:ln cap="flat" cmpd="sng" w="6350">
              <a:solidFill>
                <a:srgbClr val="00B0F0"/>
              </a:solidFill>
              <a:prstDash val="solid"/>
              <a:round/>
              <a:headEnd len="sm" w="sm" type="none"/>
              <a:tailEnd len="sm" w="sm" type="none"/>
            </a:ln>
          </a:left>
          <a:right>
            <a:ln cap="flat" cmpd="sng" w="6350">
              <a:solidFill>
                <a:srgbClr val="00B0F0"/>
              </a:solidFill>
              <a:prstDash val="solid"/>
              <a:round/>
              <a:headEnd len="sm" w="sm" type="none"/>
              <a:tailEnd len="sm" w="sm" type="none"/>
            </a:ln>
          </a:right>
          <a:top>
            <a:ln cap="flat" cmpd="sng" w="6350">
              <a:solidFill>
                <a:srgbClr val="00B0F0"/>
              </a:solidFill>
              <a:prstDash val="solid"/>
              <a:round/>
              <a:headEnd len="sm" w="sm" type="none"/>
              <a:tailEnd len="sm" w="sm" type="none"/>
            </a:ln>
          </a:top>
          <a:bottom>
            <a:ln cap="flat" cmpd="sng" w="6350">
              <a:solidFill>
                <a:srgbClr val="00B0F0"/>
              </a:solidFill>
              <a:prstDash val="solid"/>
              <a:round/>
              <a:headEnd len="sm" w="sm" type="none"/>
              <a:tailEnd len="sm" w="sm" type="none"/>
            </a:ln>
          </a:bottom>
          <a:insideH>
            <a:ln cap="flat" cmpd="sng" w="6350">
              <a:solidFill>
                <a:srgbClr val="00B0F0"/>
              </a:solidFill>
              <a:prstDash val="solid"/>
              <a:round/>
              <a:headEnd len="sm" w="sm" type="none"/>
              <a:tailEnd len="sm" w="sm" type="none"/>
            </a:ln>
          </a:insideH>
          <a:insideV>
            <a:ln cap="flat" cmpd="sng" w="6350">
              <a:solidFill>
                <a:srgbClr val="00B0F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5.xml"/><Relationship Id="rId22" Type="http://schemas.openxmlformats.org/officeDocument/2006/relationships/font" Target="fonts/OpenSans-boldItalic.fntdata"/><Relationship Id="rId10" Type="http://schemas.openxmlformats.org/officeDocument/2006/relationships/slide" Target="slides/slide4.xml"/><Relationship Id="rId21"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TSansNarrow-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OpenSans-regular.fntdata"/><Relationship Id="rId6" Type="http://schemas.openxmlformats.org/officeDocument/2006/relationships/notesMaster" Target="notesMasters/notesMaster1.xml"/><Relationship Id="rId18" Type="http://schemas.openxmlformats.org/officeDocument/2006/relationships/font" Target="fonts/PTSansNarrow-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364ac042f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e364ac042f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35d60ea1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e35d60ea1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35d60ea14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e35d60ea1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35d60ea14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e35d60ea14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35d60ea14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e35d60ea14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35d60ea14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e35d60ea14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364ac042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e364ac042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364ac042f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e364ac042f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7"/>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7"/>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7"/>
          <p:cNvGrpSpPr/>
          <p:nvPr/>
        </p:nvGrpSpPr>
        <p:grpSpPr>
          <a:xfrm>
            <a:off x="1004144" y="1022025"/>
            <a:ext cx="7136669" cy="152400"/>
            <a:chOff x="1346429" y="1011300"/>
            <a:chExt cx="6452100" cy="152400"/>
          </a:xfrm>
        </p:grpSpPr>
        <p:cxnSp>
          <p:nvCxnSpPr>
            <p:cNvPr id="13" name="Google Shape;13;p27"/>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7"/>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7"/>
          <p:cNvGrpSpPr/>
          <p:nvPr/>
        </p:nvGrpSpPr>
        <p:grpSpPr>
          <a:xfrm>
            <a:off x="1004151" y="3969100"/>
            <a:ext cx="7136669" cy="152400"/>
            <a:chOff x="1346435" y="3969088"/>
            <a:chExt cx="6452100" cy="152400"/>
          </a:xfrm>
        </p:grpSpPr>
        <p:cxnSp>
          <p:nvCxnSpPr>
            <p:cNvPr id="16" name="Google Shape;16;p27"/>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7"/>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7"/>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7"/>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36"/>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6"/>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36"/>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28"/>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2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9"/>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9"/>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30"/>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30"/>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33"/>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4"/>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3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34"/>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34"/>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3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5"/>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2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www.baamboozle.com/classic/55602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304425" y="659500"/>
            <a:ext cx="6561300" cy="328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t/>
            </a:r>
            <a:endParaRPr sz="3559"/>
          </a:p>
          <a:p>
            <a:pPr indent="0" lvl="0" marL="0" rtl="0" algn="ctr">
              <a:lnSpc>
                <a:spcPct val="100000"/>
              </a:lnSpc>
              <a:spcBef>
                <a:spcPts val="0"/>
              </a:spcBef>
              <a:spcAft>
                <a:spcPts val="0"/>
              </a:spcAft>
              <a:buSzPts val="990"/>
              <a:buNone/>
            </a:pPr>
            <a:r>
              <a:rPr lang="tr-TR" sz="3559"/>
              <a:t>DENE-YAP TÜRKİYE </a:t>
            </a:r>
            <a:endParaRPr sz="3559"/>
          </a:p>
          <a:p>
            <a:pPr indent="0" lvl="0" marL="0" rtl="0" algn="ctr">
              <a:lnSpc>
                <a:spcPct val="100000"/>
              </a:lnSpc>
              <a:spcBef>
                <a:spcPts val="0"/>
              </a:spcBef>
              <a:spcAft>
                <a:spcPts val="0"/>
              </a:spcAft>
              <a:buSzPts val="990"/>
              <a:buNone/>
            </a:pPr>
            <a:r>
              <a:rPr lang="tr-TR" sz="3559"/>
              <a:t>Yazılım Teknolojileri Dersi </a:t>
            </a:r>
            <a:endParaRPr sz="3559"/>
          </a:p>
          <a:p>
            <a:pPr indent="0" lvl="0" marL="0" rtl="0" algn="l">
              <a:lnSpc>
                <a:spcPct val="100000"/>
              </a:lnSpc>
              <a:spcBef>
                <a:spcPts val="0"/>
              </a:spcBef>
              <a:spcAft>
                <a:spcPts val="0"/>
              </a:spcAft>
              <a:buSzPts val="990"/>
              <a:buNone/>
            </a:pPr>
            <a:r>
              <a:t/>
            </a:r>
            <a:endParaRPr sz="3559"/>
          </a:p>
          <a:p>
            <a:pPr indent="0" lvl="0" marL="0" rtl="0" algn="ctr">
              <a:lnSpc>
                <a:spcPct val="100000"/>
              </a:lnSpc>
              <a:spcBef>
                <a:spcPts val="0"/>
              </a:spcBef>
              <a:spcAft>
                <a:spcPts val="0"/>
              </a:spcAft>
              <a:buSzPts val="990"/>
              <a:buNone/>
            </a:pPr>
            <a:r>
              <a:rPr lang="tr-TR" sz="3559"/>
              <a:t>Haft</a:t>
            </a:r>
            <a:r>
              <a:rPr lang="tr-TR" sz="3559"/>
              <a:t>a 9: Fonksiyonlar ve Sınıf Dosyaları</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e364ac042f_0_17"/>
          <p:cNvSpPr txBox="1"/>
          <p:nvPr>
            <p:ph type="title"/>
          </p:nvPr>
        </p:nvSpPr>
        <p:spPr>
          <a:xfrm>
            <a:off x="399175" y="10505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Sınıfları Dosyala!: Görev Kodu</a:t>
            </a:r>
            <a:endParaRPr/>
          </a:p>
        </p:txBody>
      </p:sp>
      <p:graphicFrame>
        <p:nvGraphicFramePr>
          <p:cNvPr id="125" name="Google Shape;125;ge364ac042f_0_17"/>
          <p:cNvGraphicFramePr/>
          <p:nvPr/>
        </p:nvGraphicFramePr>
        <p:xfrm>
          <a:off x="321350" y="672938"/>
          <a:ext cx="3000000" cy="3000000"/>
        </p:xfrm>
        <a:graphic>
          <a:graphicData uri="http://schemas.openxmlformats.org/drawingml/2006/table">
            <a:tbl>
              <a:tblPr bandRow="1">
                <a:noFill/>
                <a:tableStyleId>{9D802B12-6F44-46EA-8082-630EAFAEA99B}</a:tableStyleId>
              </a:tblPr>
              <a:tblGrid>
                <a:gridCol w="4338125"/>
                <a:gridCol w="4338125"/>
              </a:tblGrid>
              <a:tr h="216975">
                <a:tc>
                  <a:txBody>
                    <a:bodyPr/>
                    <a:lstStyle/>
                    <a:p>
                      <a:pPr indent="0" lvl="0" marL="0" rtl="0" algn="ctr">
                        <a:spcBef>
                          <a:spcPts val="0"/>
                        </a:spcBef>
                        <a:spcAft>
                          <a:spcPts val="0"/>
                        </a:spcAft>
                        <a:buNone/>
                      </a:pPr>
                      <a:r>
                        <a:rPr lang="tr-TR" sz="1600">
                          <a:solidFill>
                            <a:srgbClr val="0070C0"/>
                          </a:solidFill>
                          <a:latin typeface="PT Sans Narrow"/>
                          <a:ea typeface="PT Sans Narrow"/>
                          <a:cs typeface="PT Sans Narrow"/>
                          <a:sym typeface="PT Sans Narrow"/>
                        </a:rPr>
                        <a:t>Alancevre</a:t>
                      </a:r>
                      <a:r>
                        <a:rPr lang="tr-TR" sz="1600">
                          <a:solidFill>
                            <a:srgbClr val="0070C0"/>
                          </a:solidFill>
                          <a:latin typeface="PT Sans Narrow"/>
                          <a:ea typeface="PT Sans Narrow"/>
                          <a:cs typeface="PT Sans Narrow"/>
                          <a:sym typeface="PT Sans Narrow"/>
                        </a:rPr>
                        <a:t>.cpp</a:t>
                      </a:r>
                      <a:endParaRPr sz="1600">
                        <a:solidFill>
                          <a:srgbClr val="0070C0"/>
                        </a:solidFill>
                        <a:latin typeface="PT Sans Narrow"/>
                        <a:ea typeface="PT Sans Narrow"/>
                        <a:cs typeface="PT Sans Narrow"/>
                        <a:sym typeface="PT Sans Narrow"/>
                      </a:endParaRPr>
                    </a:p>
                  </a:txBody>
                  <a:tcPr marT="0" marB="0" marR="68575" marL="68575">
                    <a:lnB cap="flat" cmpd="sng" w="6350">
                      <a:solidFill>
                        <a:srgbClr val="00B0F0"/>
                      </a:solidFill>
                      <a:prstDash val="solid"/>
                      <a:round/>
                      <a:headEnd len="sm" w="sm" type="none"/>
                      <a:tailEnd len="sm" w="sm" type="none"/>
                    </a:lnB>
                  </a:tcPr>
                </a:tc>
                <a:tc>
                  <a:txBody>
                    <a:bodyPr/>
                    <a:lstStyle/>
                    <a:p>
                      <a:pPr indent="0" lvl="0" marL="0" rtl="0" algn="ctr">
                        <a:spcBef>
                          <a:spcPts val="0"/>
                        </a:spcBef>
                        <a:spcAft>
                          <a:spcPts val="0"/>
                        </a:spcAft>
                        <a:buNone/>
                      </a:pPr>
                      <a:r>
                        <a:rPr lang="tr-TR" sz="1600">
                          <a:solidFill>
                            <a:srgbClr val="0070C0"/>
                          </a:solidFill>
                          <a:latin typeface="PT Sans Narrow"/>
                          <a:ea typeface="PT Sans Narrow"/>
                          <a:cs typeface="PT Sans Narrow"/>
                          <a:sym typeface="PT Sans Narrow"/>
                        </a:rPr>
                        <a:t>Daire</a:t>
                      </a:r>
                      <a:r>
                        <a:rPr lang="tr-TR" sz="1600">
                          <a:solidFill>
                            <a:srgbClr val="0070C0"/>
                          </a:solidFill>
                          <a:latin typeface="PT Sans Narrow"/>
                          <a:ea typeface="PT Sans Narrow"/>
                          <a:cs typeface="PT Sans Narrow"/>
                          <a:sym typeface="PT Sans Narrow"/>
                        </a:rPr>
                        <a:t>.h</a:t>
                      </a:r>
                      <a:endParaRPr sz="1600">
                        <a:solidFill>
                          <a:srgbClr val="0070C0"/>
                        </a:solidFill>
                        <a:latin typeface="PT Sans Narrow"/>
                        <a:ea typeface="PT Sans Narrow"/>
                        <a:cs typeface="PT Sans Narrow"/>
                        <a:sym typeface="PT Sans Narrow"/>
                      </a:endParaRPr>
                    </a:p>
                  </a:txBody>
                  <a:tcPr marT="0" marB="0" marR="68575" marL="68575"/>
                </a:tc>
              </a:tr>
              <a:tr h="4018600">
                <a:tc>
                  <a:txBody>
                    <a:bodyPr/>
                    <a:lstStyle/>
                    <a:p>
                      <a:pPr indent="0" lvl="0" marL="0" rtl="0" algn="l">
                        <a:spcBef>
                          <a:spcPts val="0"/>
                        </a:spcBef>
                        <a:spcAft>
                          <a:spcPts val="0"/>
                        </a:spcAft>
                        <a:buNone/>
                      </a:pPr>
                      <a:r>
                        <a:t/>
                      </a:r>
                      <a:endParaRPr>
                        <a:solidFill>
                          <a:srgbClr val="00A000"/>
                        </a:solidFill>
                        <a:latin typeface="PT Sans Narrow"/>
                        <a:ea typeface="PT Sans Narrow"/>
                        <a:cs typeface="PT Sans Narrow"/>
                        <a:sym typeface="PT Sans Narrow"/>
                      </a:endParaRPr>
                    </a:p>
                    <a:p>
                      <a:pPr indent="0" lvl="0" marL="0" rtl="0" algn="l">
                        <a:spcBef>
                          <a:spcPts val="0"/>
                        </a:spcBef>
                        <a:spcAft>
                          <a:spcPts val="0"/>
                        </a:spcAft>
                        <a:buNone/>
                      </a:pPr>
                      <a:r>
                        <a:t/>
                      </a:r>
                      <a:endParaRPr>
                        <a:solidFill>
                          <a:srgbClr val="00A000"/>
                        </a:solidFill>
                        <a:latin typeface="PT Sans Narrow"/>
                        <a:ea typeface="PT Sans Narrow"/>
                        <a:cs typeface="PT Sans Narrow"/>
                        <a:sym typeface="PT Sans Narrow"/>
                      </a:endParaRPr>
                    </a:p>
                    <a:p>
                      <a:pPr indent="0" lvl="0" marL="0" rtl="0" algn="l">
                        <a:spcBef>
                          <a:spcPts val="0"/>
                        </a:spcBef>
                        <a:spcAft>
                          <a:spcPts val="0"/>
                        </a:spcAft>
                        <a:buNone/>
                      </a:pPr>
                      <a:r>
                        <a:rPr lang="tr-TR">
                          <a:solidFill>
                            <a:srgbClr val="00A000"/>
                          </a:solidFill>
                          <a:latin typeface="PT Sans Narrow"/>
                          <a:ea typeface="PT Sans Narrow"/>
                          <a:cs typeface="PT Sans Narrow"/>
                          <a:sym typeface="PT Sans Narrow"/>
                        </a:rPr>
                        <a:t>#include &lt;iostream&gt;</a:t>
                      </a:r>
                      <a:endParaRPr>
                        <a:solidFill>
                          <a:srgbClr val="00A000"/>
                        </a:solidFill>
                        <a:latin typeface="PT Sans Narrow"/>
                        <a:ea typeface="PT Sans Narrow"/>
                        <a:cs typeface="PT Sans Narrow"/>
                        <a:sym typeface="PT Sans Narrow"/>
                      </a:endParaRPr>
                    </a:p>
                    <a:p>
                      <a:pPr indent="0" lvl="0" marL="0" rtl="0" algn="l">
                        <a:spcBef>
                          <a:spcPts val="0"/>
                        </a:spcBef>
                        <a:spcAft>
                          <a:spcPts val="0"/>
                        </a:spcAft>
                        <a:buNone/>
                      </a:pPr>
                      <a:r>
                        <a:rPr lang="tr-TR">
                          <a:solidFill>
                            <a:srgbClr val="00A000"/>
                          </a:solidFill>
                          <a:latin typeface="PT Sans Narrow"/>
                          <a:ea typeface="PT Sans Narrow"/>
                          <a:cs typeface="PT Sans Narrow"/>
                          <a:sym typeface="PT Sans Narrow"/>
                        </a:rPr>
                        <a:t>#include "Daire.h"</a:t>
                      </a:r>
                      <a:endParaRPr>
                        <a:solidFill>
                          <a:srgbClr val="00A000"/>
                        </a:solidFill>
                        <a:latin typeface="PT Sans Narrow"/>
                        <a:ea typeface="PT Sans Narrow"/>
                        <a:cs typeface="PT Sans Narrow"/>
                        <a:sym typeface="PT Sans Narrow"/>
                      </a:endParaRPr>
                    </a:p>
                    <a:p>
                      <a:pPr indent="0" lvl="0" marL="0" rtl="0" algn="l">
                        <a:spcBef>
                          <a:spcPts val="0"/>
                        </a:spcBef>
                        <a:spcAft>
                          <a:spcPts val="0"/>
                        </a:spcAft>
                        <a:buNone/>
                      </a:pPr>
                      <a:r>
                        <a:rPr b="1" lang="tr-TR">
                          <a:solidFill>
                            <a:srgbClr val="0000A0"/>
                          </a:solidFill>
                          <a:latin typeface="PT Sans Narrow"/>
                          <a:ea typeface="PT Sans Narrow"/>
                          <a:cs typeface="PT Sans Narrow"/>
                          <a:sym typeface="PT Sans Narrow"/>
                        </a:rPr>
                        <a:t>using namespace </a:t>
                      </a:r>
                      <a:r>
                        <a:rPr b="1" lang="tr-TR">
                          <a:solidFill>
                            <a:srgbClr val="00A000"/>
                          </a:solidFill>
                          <a:latin typeface="PT Sans Narrow"/>
                          <a:ea typeface="PT Sans Narrow"/>
                          <a:cs typeface="PT Sans Narrow"/>
                          <a:sym typeface="PT Sans Narrow"/>
                        </a:rPr>
                        <a:t>std</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b="1" lang="tr-TR">
                          <a:solidFill>
                            <a:srgbClr val="0000A0"/>
                          </a:solidFill>
                          <a:latin typeface="PT Sans Narrow"/>
                          <a:ea typeface="PT Sans Narrow"/>
                          <a:cs typeface="PT Sans Narrow"/>
                          <a:sym typeface="PT Sans Narrow"/>
                        </a:rPr>
                        <a:t>int </a:t>
                      </a:r>
                      <a:r>
                        <a:rPr lang="tr-TR">
                          <a:highlight>
                            <a:srgbClr val="FFFFFF"/>
                          </a:highlight>
                          <a:latin typeface="PT Sans Narrow"/>
                          <a:ea typeface="PT Sans Narrow"/>
                          <a:cs typeface="PT Sans Narrow"/>
                          <a:sym typeface="PT Sans Narrow"/>
                        </a:rPr>
                        <a:t>main </a:t>
                      </a:r>
                      <a:r>
                        <a:rPr lang="tr-TR">
                          <a:solidFill>
                            <a:srgbClr val="FF0000"/>
                          </a:solidFill>
                          <a:latin typeface="PT Sans Narrow"/>
                          <a:ea typeface="PT Sans Narrow"/>
                          <a:cs typeface="PT Sans Narrow"/>
                          <a:sym typeface="PT Sans Narrow"/>
                        </a:rPr>
                        <a:t>() {</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a:solidFill>
                            <a:srgbClr val="FF0000"/>
                          </a:solidFill>
                          <a:latin typeface="PT Sans Narrow"/>
                          <a:ea typeface="PT Sans Narrow"/>
                          <a:cs typeface="PT Sans Narrow"/>
                          <a:sym typeface="PT Sans Narrow"/>
                        </a:rPr>
                        <a:t>    </a:t>
                      </a:r>
                      <a:r>
                        <a:rPr lang="tr-TR">
                          <a:highlight>
                            <a:srgbClr val="FFFFFF"/>
                          </a:highlight>
                          <a:latin typeface="PT Sans Narrow"/>
                          <a:ea typeface="PT Sans Narrow"/>
                          <a:cs typeface="PT Sans Narrow"/>
                          <a:sym typeface="PT Sans Narrow"/>
                        </a:rPr>
                        <a:t>Daire daire1</a:t>
                      </a:r>
                      <a:r>
                        <a:rPr lang="tr-TR">
                          <a:solidFill>
                            <a:srgbClr val="FF0000"/>
                          </a:solidFill>
                          <a:latin typeface="PT Sans Narrow"/>
                          <a:ea typeface="PT Sans Narrow"/>
                          <a:cs typeface="PT Sans Narrow"/>
                          <a:sym typeface="PT Sans Narrow"/>
                        </a:rPr>
                        <a:t>, </a:t>
                      </a:r>
                      <a:r>
                        <a:rPr lang="tr-TR">
                          <a:highlight>
                            <a:srgbClr val="FFFFFF"/>
                          </a:highlight>
                          <a:latin typeface="PT Sans Narrow"/>
                          <a:ea typeface="PT Sans Narrow"/>
                          <a:cs typeface="PT Sans Narrow"/>
                          <a:sym typeface="PT Sans Narrow"/>
                        </a:rPr>
                        <a:t>daire2</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a:solidFill>
                            <a:srgbClr val="FF0000"/>
                          </a:solidFill>
                          <a:latin typeface="PT Sans Narrow"/>
                          <a:ea typeface="PT Sans Narrow"/>
                          <a:cs typeface="PT Sans Narrow"/>
                          <a:sym typeface="PT Sans Narrow"/>
                        </a:rPr>
                        <a:t>    </a:t>
                      </a:r>
                      <a:r>
                        <a:rPr lang="tr-TR">
                          <a:highlight>
                            <a:srgbClr val="FFFFFF"/>
                          </a:highlight>
                          <a:latin typeface="PT Sans Narrow"/>
                          <a:ea typeface="PT Sans Narrow"/>
                          <a:cs typeface="PT Sans Narrow"/>
                          <a:sym typeface="PT Sans Narrow"/>
                        </a:rPr>
                        <a:t>daire1</a:t>
                      </a:r>
                      <a:r>
                        <a:rPr lang="tr-TR">
                          <a:solidFill>
                            <a:srgbClr val="FF0000"/>
                          </a:solidFill>
                          <a:latin typeface="PT Sans Narrow"/>
                          <a:ea typeface="PT Sans Narrow"/>
                          <a:cs typeface="PT Sans Narrow"/>
                          <a:sym typeface="PT Sans Narrow"/>
                        </a:rPr>
                        <a:t>.</a:t>
                      </a:r>
                      <a:r>
                        <a:rPr lang="tr-TR">
                          <a:highlight>
                            <a:srgbClr val="FFFFFF"/>
                          </a:highlight>
                          <a:latin typeface="PT Sans Narrow"/>
                          <a:ea typeface="PT Sans Narrow"/>
                          <a:cs typeface="PT Sans Narrow"/>
                          <a:sym typeface="PT Sans Narrow"/>
                        </a:rPr>
                        <a:t>deger_atama </a:t>
                      </a:r>
                      <a:r>
                        <a:rPr lang="tr-TR">
                          <a:solidFill>
                            <a:srgbClr val="FF0000"/>
                          </a:solidFill>
                          <a:latin typeface="PT Sans Narrow"/>
                          <a:ea typeface="PT Sans Narrow"/>
                          <a:cs typeface="PT Sans Narrow"/>
                          <a:sym typeface="PT Sans Narrow"/>
                        </a:rPr>
                        <a:t>(</a:t>
                      </a:r>
                      <a:r>
                        <a:rPr lang="tr-TR">
                          <a:solidFill>
                            <a:srgbClr val="F000F0"/>
                          </a:solidFill>
                          <a:latin typeface="PT Sans Narrow"/>
                          <a:ea typeface="PT Sans Narrow"/>
                          <a:cs typeface="PT Sans Narrow"/>
                          <a:sym typeface="PT Sans Narrow"/>
                        </a:rPr>
                        <a:t>4.2</a:t>
                      </a:r>
                      <a:r>
                        <a:rPr lang="tr-TR">
                          <a:solidFill>
                            <a:srgbClr val="FF0000"/>
                          </a:solidFill>
                          <a:latin typeface="PT Sans Narrow"/>
                          <a:ea typeface="PT Sans Narrow"/>
                          <a:cs typeface="PT Sans Narrow"/>
                          <a:sym typeface="PT Sans Narrow"/>
                        </a:rPr>
                        <a:t>,</a:t>
                      </a:r>
                      <a:r>
                        <a:rPr lang="tr-TR">
                          <a:solidFill>
                            <a:srgbClr val="F000F0"/>
                          </a:solidFill>
                          <a:latin typeface="PT Sans Narrow"/>
                          <a:ea typeface="PT Sans Narrow"/>
                          <a:cs typeface="PT Sans Narrow"/>
                          <a:sym typeface="PT Sans Narrow"/>
                        </a:rPr>
                        <a:t>3.14</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a:solidFill>
                            <a:srgbClr val="FF0000"/>
                          </a:solidFill>
                          <a:latin typeface="PT Sans Narrow"/>
                          <a:ea typeface="PT Sans Narrow"/>
                          <a:cs typeface="PT Sans Narrow"/>
                          <a:sym typeface="PT Sans Narrow"/>
                        </a:rPr>
                        <a:t>    </a:t>
                      </a:r>
                      <a:r>
                        <a:rPr lang="tr-TR">
                          <a:highlight>
                            <a:srgbClr val="FFFFFF"/>
                          </a:highlight>
                          <a:latin typeface="PT Sans Narrow"/>
                          <a:ea typeface="PT Sans Narrow"/>
                          <a:cs typeface="PT Sans Narrow"/>
                          <a:sym typeface="PT Sans Narrow"/>
                        </a:rPr>
                        <a:t>daire2</a:t>
                      </a:r>
                      <a:r>
                        <a:rPr lang="tr-TR">
                          <a:solidFill>
                            <a:srgbClr val="FF0000"/>
                          </a:solidFill>
                          <a:latin typeface="PT Sans Narrow"/>
                          <a:ea typeface="PT Sans Narrow"/>
                          <a:cs typeface="PT Sans Narrow"/>
                          <a:sym typeface="PT Sans Narrow"/>
                        </a:rPr>
                        <a:t>.</a:t>
                      </a:r>
                      <a:r>
                        <a:rPr lang="tr-TR">
                          <a:highlight>
                            <a:srgbClr val="FFFFFF"/>
                          </a:highlight>
                          <a:latin typeface="PT Sans Narrow"/>
                          <a:ea typeface="PT Sans Narrow"/>
                          <a:cs typeface="PT Sans Narrow"/>
                          <a:sym typeface="PT Sans Narrow"/>
                        </a:rPr>
                        <a:t>deger_atama </a:t>
                      </a:r>
                      <a:r>
                        <a:rPr lang="tr-TR">
                          <a:solidFill>
                            <a:srgbClr val="FF0000"/>
                          </a:solidFill>
                          <a:latin typeface="PT Sans Narrow"/>
                          <a:ea typeface="PT Sans Narrow"/>
                          <a:cs typeface="PT Sans Narrow"/>
                          <a:sym typeface="PT Sans Narrow"/>
                        </a:rPr>
                        <a:t>(</a:t>
                      </a:r>
                      <a:r>
                        <a:rPr lang="tr-TR">
                          <a:solidFill>
                            <a:srgbClr val="F000F0"/>
                          </a:solidFill>
                          <a:latin typeface="PT Sans Narrow"/>
                          <a:ea typeface="PT Sans Narrow"/>
                          <a:cs typeface="PT Sans Narrow"/>
                          <a:sym typeface="PT Sans Narrow"/>
                        </a:rPr>
                        <a:t>2.1</a:t>
                      </a:r>
                      <a:r>
                        <a:rPr lang="tr-TR">
                          <a:solidFill>
                            <a:srgbClr val="FF0000"/>
                          </a:solidFill>
                          <a:latin typeface="PT Sans Narrow"/>
                          <a:ea typeface="PT Sans Narrow"/>
                          <a:cs typeface="PT Sans Narrow"/>
                          <a:sym typeface="PT Sans Narrow"/>
                        </a:rPr>
                        <a:t>,</a:t>
                      </a:r>
                      <a:r>
                        <a:rPr lang="tr-TR">
                          <a:solidFill>
                            <a:srgbClr val="F000F0"/>
                          </a:solidFill>
                          <a:latin typeface="PT Sans Narrow"/>
                          <a:ea typeface="PT Sans Narrow"/>
                          <a:cs typeface="PT Sans Narrow"/>
                          <a:sym typeface="PT Sans Narrow"/>
                        </a:rPr>
                        <a:t>3.14</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a:solidFill>
                            <a:srgbClr val="FF0000"/>
                          </a:solidFill>
                          <a:latin typeface="PT Sans Narrow"/>
                          <a:ea typeface="PT Sans Narrow"/>
                          <a:cs typeface="PT Sans Narrow"/>
                          <a:sym typeface="PT Sans Narrow"/>
                        </a:rPr>
                        <a:t>    </a:t>
                      </a:r>
                      <a:r>
                        <a:rPr b="1" lang="tr-TR">
                          <a:solidFill>
                            <a:srgbClr val="00A000"/>
                          </a:solidFill>
                          <a:latin typeface="PT Sans Narrow"/>
                          <a:ea typeface="PT Sans Narrow"/>
                          <a:cs typeface="PT Sans Narrow"/>
                          <a:sym typeface="PT Sans Narrow"/>
                        </a:rPr>
                        <a:t>cout </a:t>
                      </a:r>
                      <a:r>
                        <a:rPr lang="tr-TR">
                          <a:solidFill>
                            <a:srgbClr val="FF0000"/>
                          </a:solidFill>
                          <a:latin typeface="PT Sans Narrow"/>
                          <a:ea typeface="PT Sans Narrow"/>
                          <a:cs typeface="PT Sans Narrow"/>
                          <a:sym typeface="PT Sans Narrow"/>
                        </a:rPr>
                        <a:t>&lt;&lt; </a:t>
                      </a:r>
                      <a:r>
                        <a:rPr lang="tr-TR">
                          <a:solidFill>
                            <a:srgbClr val="0000FF"/>
                          </a:solidFill>
                          <a:latin typeface="PT Sans Narrow"/>
                          <a:ea typeface="PT Sans Narrow"/>
                          <a:cs typeface="PT Sans Narrow"/>
                          <a:sym typeface="PT Sans Narrow"/>
                        </a:rPr>
                        <a:t>"Daire 1 Cevresi: " </a:t>
                      </a:r>
                      <a:r>
                        <a:rPr lang="tr-TR">
                          <a:solidFill>
                            <a:srgbClr val="FF0000"/>
                          </a:solidFill>
                          <a:latin typeface="PT Sans Narrow"/>
                          <a:ea typeface="PT Sans Narrow"/>
                          <a:cs typeface="PT Sans Narrow"/>
                          <a:sym typeface="PT Sans Narrow"/>
                        </a:rPr>
                        <a:t>&lt;&lt; </a:t>
                      </a:r>
                      <a:r>
                        <a:rPr lang="tr-TR">
                          <a:highlight>
                            <a:srgbClr val="FFFFFF"/>
                          </a:highlight>
                          <a:latin typeface="PT Sans Narrow"/>
                          <a:ea typeface="PT Sans Narrow"/>
                          <a:cs typeface="PT Sans Narrow"/>
                          <a:sym typeface="PT Sans Narrow"/>
                        </a:rPr>
                        <a:t>daire1</a:t>
                      </a:r>
                      <a:r>
                        <a:rPr lang="tr-TR">
                          <a:solidFill>
                            <a:srgbClr val="FF0000"/>
                          </a:solidFill>
                          <a:latin typeface="PT Sans Narrow"/>
                          <a:ea typeface="PT Sans Narrow"/>
                          <a:cs typeface="PT Sans Narrow"/>
                          <a:sym typeface="PT Sans Narrow"/>
                        </a:rPr>
                        <a:t>.</a:t>
                      </a:r>
                      <a:r>
                        <a:rPr lang="tr-TR">
                          <a:highlight>
                            <a:srgbClr val="FFFFFF"/>
                          </a:highlight>
                          <a:latin typeface="PT Sans Narrow"/>
                          <a:ea typeface="PT Sans Narrow"/>
                          <a:cs typeface="PT Sans Narrow"/>
                          <a:sym typeface="PT Sans Narrow"/>
                        </a:rPr>
                        <a:t>cevre</a:t>
                      </a:r>
                      <a:r>
                        <a:rPr lang="tr-TR">
                          <a:solidFill>
                            <a:srgbClr val="FF0000"/>
                          </a:solidFill>
                          <a:latin typeface="PT Sans Narrow"/>
                          <a:ea typeface="PT Sans Narrow"/>
                          <a:cs typeface="PT Sans Narrow"/>
                          <a:sym typeface="PT Sans Narrow"/>
                        </a:rPr>
                        <a:t>() &lt;&lt; </a:t>
                      </a:r>
                      <a:r>
                        <a:rPr lang="tr-TR">
                          <a:solidFill>
                            <a:srgbClr val="0000FF"/>
                          </a:solidFill>
                          <a:latin typeface="PT Sans Narrow"/>
                          <a:ea typeface="PT Sans Narrow"/>
                          <a:cs typeface="PT Sans Narrow"/>
                          <a:sym typeface="PT Sans Narrow"/>
                        </a:rPr>
                        <a:t>"\n"</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a:solidFill>
                            <a:srgbClr val="FF0000"/>
                          </a:solidFill>
                          <a:latin typeface="PT Sans Narrow"/>
                          <a:ea typeface="PT Sans Narrow"/>
                          <a:cs typeface="PT Sans Narrow"/>
                          <a:sym typeface="PT Sans Narrow"/>
                        </a:rPr>
                        <a:t>    </a:t>
                      </a:r>
                      <a:r>
                        <a:rPr b="1" lang="tr-TR">
                          <a:solidFill>
                            <a:srgbClr val="00A000"/>
                          </a:solidFill>
                          <a:latin typeface="PT Sans Narrow"/>
                          <a:ea typeface="PT Sans Narrow"/>
                          <a:cs typeface="PT Sans Narrow"/>
                          <a:sym typeface="PT Sans Narrow"/>
                        </a:rPr>
                        <a:t>cout </a:t>
                      </a:r>
                      <a:r>
                        <a:rPr lang="tr-TR">
                          <a:solidFill>
                            <a:srgbClr val="FF0000"/>
                          </a:solidFill>
                          <a:latin typeface="PT Sans Narrow"/>
                          <a:ea typeface="PT Sans Narrow"/>
                          <a:cs typeface="PT Sans Narrow"/>
                          <a:sym typeface="PT Sans Narrow"/>
                        </a:rPr>
                        <a:t>&lt;&lt; </a:t>
                      </a:r>
                      <a:r>
                        <a:rPr lang="tr-TR">
                          <a:solidFill>
                            <a:srgbClr val="0000FF"/>
                          </a:solidFill>
                          <a:latin typeface="PT Sans Narrow"/>
                          <a:ea typeface="PT Sans Narrow"/>
                          <a:cs typeface="PT Sans Narrow"/>
                          <a:sym typeface="PT Sans Narrow"/>
                        </a:rPr>
                        <a:t>"Daire 1 Alani: " </a:t>
                      </a:r>
                      <a:r>
                        <a:rPr lang="tr-TR">
                          <a:solidFill>
                            <a:srgbClr val="FF0000"/>
                          </a:solidFill>
                          <a:latin typeface="PT Sans Narrow"/>
                          <a:ea typeface="PT Sans Narrow"/>
                          <a:cs typeface="PT Sans Narrow"/>
                          <a:sym typeface="PT Sans Narrow"/>
                        </a:rPr>
                        <a:t>&lt;&lt; </a:t>
                      </a:r>
                      <a:r>
                        <a:rPr lang="tr-TR">
                          <a:highlight>
                            <a:srgbClr val="FFFFFF"/>
                          </a:highlight>
                          <a:latin typeface="PT Sans Narrow"/>
                          <a:ea typeface="PT Sans Narrow"/>
                          <a:cs typeface="PT Sans Narrow"/>
                          <a:sym typeface="PT Sans Narrow"/>
                        </a:rPr>
                        <a:t>daire1</a:t>
                      </a:r>
                      <a:r>
                        <a:rPr lang="tr-TR">
                          <a:solidFill>
                            <a:srgbClr val="FF0000"/>
                          </a:solidFill>
                          <a:latin typeface="PT Sans Narrow"/>
                          <a:ea typeface="PT Sans Narrow"/>
                          <a:cs typeface="PT Sans Narrow"/>
                          <a:sym typeface="PT Sans Narrow"/>
                        </a:rPr>
                        <a:t>.</a:t>
                      </a:r>
                      <a:r>
                        <a:rPr lang="tr-TR">
                          <a:highlight>
                            <a:srgbClr val="FFFFFF"/>
                          </a:highlight>
                          <a:latin typeface="PT Sans Narrow"/>
                          <a:ea typeface="PT Sans Narrow"/>
                          <a:cs typeface="PT Sans Narrow"/>
                          <a:sym typeface="PT Sans Narrow"/>
                        </a:rPr>
                        <a:t>alan </a:t>
                      </a:r>
                      <a:r>
                        <a:rPr lang="tr-TR">
                          <a:solidFill>
                            <a:srgbClr val="FF0000"/>
                          </a:solidFill>
                          <a:latin typeface="PT Sans Narrow"/>
                          <a:ea typeface="PT Sans Narrow"/>
                          <a:cs typeface="PT Sans Narrow"/>
                          <a:sym typeface="PT Sans Narrow"/>
                        </a:rPr>
                        <a:t>()&lt;&lt; </a:t>
                      </a:r>
                      <a:r>
                        <a:rPr lang="tr-TR">
                          <a:solidFill>
                            <a:srgbClr val="0000FF"/>
                          </a:solidFill>
                          <a:latin typeface="PT Sans Narrow"/>
                          <a:ea typeface="PT Sans Narrow"/>
                          <a:cs typeface="PT Sans Narrow"/>
                          <a:sym typeface="PT Sans Narrow"/>
                        </a:rPr>
                        <a:t>"\n\n"</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a:solidFill>
                            <a:srgbClr val="FF0000"/>
                          </a:solidFill>
                          <a:latin typeface="PT Sans Narrow"/>
                          <a:ea typeface="PT Sans Narrow"/>
                          <a:cs typeface="PT Sans Narrow"/>
                          <a:sym typeface="PT Sans Narrow"/>
                        </a:rPr>
                        <a:t>    </a:t>
                      </a:r>
                      <a:r>
                        <a:rPr b="1" lang="tr-TR">
                          <a:solidFill>
                            <a:srgbClr val="00A000"/>
                          </a:solidFill>
                          <a:latin typeface="PT Sans Narrow"/>
                          <a:ea typeface="PT Sans Narrow"/>
                          <a:cs typeface="PT Sans Narrow"/>
                          <a:sym typeface="PT Sans Narrow"/>
                        </a:rPr>
                        <a:t>cout </a:t>
                      </a:r>
                      <a:r>
                        <a:rPr lang="tr-TR">
                          <a:solidFill>
                            <a:srgbClr val="FF0000"/>
                          </a:solidFill>
                          <a:latin typeface="PT Sans Narrow"/>
                          <a:ea typeface="PT Sans Narrow"/>
                          <a:cs typeface="PT Sans Narrow"/>
                          <a:sym typeface="PT Sans Narrow"/>
                        </a:rPr>
                        <a:t>&lt;&lt; </a:t>
                      </a:r>
                      <a:r>
                        <a:rPr lang="tr-TR">
                          <a:solidFill>
                            <a:srgbClr val="0000FF"/>
                          </a:solidFill>
                          <a:latin typeface="PT Sans Narrow"/>
                          <a:ea typeface="PT Sans Narrow"/>
                          <a:cs typeface="PT Sans Narrow"/>
                          <a:sym typeface="PT Sans Narrow"/>
                        </a:rPr>
                        <a:t>"Daire 2 Cevresi: " </a:t>
                      </a:r>
                      <a:r>
                        <a:rPr lang="tr-TR">
                          <a:solidFill>
                            <a:srgbClr val="FF0000"/>
                          </a:solidFill>
                          <a:latin typeface="PT Sans Narrow"/>
                          <a:ea typeface="PT Sans Narrow"/>
                          <a:cs typeface="PT Sans Narrow"/>
                          <a:sym typeface="PT Sans Narrow"/>
                        </a:rPr>
                        <a:t>&lt;&lt; </a:t>
                      </a:r>
                      <a:r>
                        <a:rPr lang="tr-TR">
                          <a:highlight>
                            <a:srgbClr val="FFFFFF"/>
                          </a:highlight>
                          <a:latin typeface="PT Sans Narrow"/>
                          <a:ea typeface="PT Sans Narrow"/>
                          <a:cs typeface="PT Sans Narrow"/>
                          <a:sym typeface="PT Sans Narrow"/>
                        </a:rPr>
                        <a:t>daire2</a:t>
                      </a:r>
                      <a:r>
                        <a:rPr lang="tr-TR">
                          <a:solidFill>
                            <a:srgbClr val="FF0000"/>
                          </a:solidFill>
                          <a:latin typeface="PT Sans Narrow"/>
                          <a:ea typeface="PT Sans Narrow"/>
                          <a:cs typeface="PT Sans Narrow"/>
                          <a:sym typeface="PT Sans Narrow"/>
                        </a:rPr>
                        <a:t>.</a:t>
                      </a:r>
                      <a:r>
                        <a:rPr lang="tr-TR">
                          <a:highlight>
                            <a:srgbClr val="FFFFFF"/>
                          </a:highlight>
                          <a:latin typeface="PT Sans Narrow"/>
                          <a:ea typeface="PT Sans Narrow"/>
                          <a:cs typeface="PT Sans Narrow"/>
                          <a:sym typeface="PT Sans Narrow"/>
                        </a:rPr>
                        <a:t>cevre</a:t>
                      </a:r>
                      <a:r>
                        <a:rPr lang="tr-TR">
                          <a:solidFill>
                            <a:srgbClr val="FF0000"/>
                          </a:solidFill>
                          <a:latin typeface="PT Sans Narrow"/>
                          <a:ea typeface="PT Sans Narrow"/>
                          <a:cs typeface="PT Sans Narrow"/>
                          <a:sym typeface="PT Sans Narrow"/>
                        </a:rPr>
                        <a:t>() &lt;&lt; </a:t>
                      </a:r>
                      <a:r>
                        <a:rPr lang="tr-TR">
                          <a:solidFill>
                            <a:srgbClr val="0000FF"/>
                          </a:solidFill>
                          <a:latin typeface="PT Sans Narrow"/>
                          <a:ea typeface="PT Sans Narrow"/>
                          <a:cs typeface="PT Sans Narrow"/>
                          <a:sym typeface="PT Sans Narrow"/>
                        </a:rPr>
                        <a:t>"\n"</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a:solidFill>
                            <a:srgbClr val="FF0000"/>
                          </a:solidFill>
                          <a:latin typeface="PT Sans Narrow"/>
                          <a:ea typeface="PT Sans Narrow"/>
                          <a:cs typeface="PT Sans Narrow"/>
                          <a:sym typeface="PT Sans Narrow"/>
                        </a:rPr>
                        <a:t>    </a:t>
                      </a:r>
                      <a:r>
                        <a:rPr b="1" lang="tr-TR">
                          <a:solidFill>
                            <a:srgbClr val="00A000"/>
                          </a:solidFill>
                          <a:latin typeface="PT Sans Narrow"/>
                          <a:ea typeface="PT Sans Narrow"/>
                          <a:cs typeface="PT Sans Narrow"/>
                          <a:sym typeface="PT Sans Narrow"/>
                        </a:rPr>
                        <a:t>cout </a:t>
                      </a:r>
                      <a:r>
                        <a:rPr lang="tr-TR">
                          <a:solidFill>
                            <a:srgbClr val="FF0000"/>
                          </a:solidFill>
                          <a:latin typeface="PT Sans Narrow"/>
                          <a:ea typeface="PT Sans Narrow"/>
                          <a:cs typeface="PT Sans Narrow"/>
                          <a:sym typeface="PT Sans Narrow"/>
                        </a:rPr>
                        <a:t>&lt;&lt; </a:t>
                      </a:r>
                      <a:r>
                        <a:rPr lang="tr-TR">
                          <a:solidFill>
                            <a:srgbClr val="0000FF"/>
                          </a:solidFill>
                          <a:latin typeface="PT Sans Narrow"/>
                          <a:ea typeface="PT Sans Narrow"/>
                          <a:cs typeface="PT Sans Narrow"/>
                          <a:sym typeface="PT Sans Narrow"/>
                        </a:rPr>
                        <a:t>"Daire 2 Alani: " </a:t>
                      </a:r>
                      <a:r>
                        <a:rPr lang="tr-TR">
                          <a:solidFill>
                            <a:srgbClr val="FF0000"/>
                          </a:solidFill>
                          <a:latin typeface="PT Sans Narrow"/>
                          <a:ea typeface="PT Sans Narrow"/>
                          <a:cs typeface="PT Sans Narrow"/>
                          <a:sym typeface="PT Sans Narrow"/>
                        </a:rPr>
                        <a:t>&lt;&lt; </a:t>
                      </a:r>
                      <a:r>
                        <a:rPr lang="tr-TR">
                          <a:highlight>
                            <a:srgbClr val="FFFFFF"/>
                          </a:highlight>
                          <a:latin typeface="PT Sans Narrow"/>
                          <a:ea typeface="PT Sans Narrow"/>
                          <a:cs typeface="PT Sans Narrow"/>
                          <a:sym typeface="PT Sans Narrow"/>
                        </a:rPr>
                        <a:t>daire2</a:t>
                      </a:r>
                      <a:r>
                        <a:rPr lang="tr-TR">
                          <a:solidFill>
                            <a:srgbClr val="FF0000"/>
                          </a:solidFill>
                          <a:latin typeface="PT Sans Narrow"/>
                          <a:ea typeface="PT Sans Narrow"/>
                          <a:cs typeface="PT Sans Narrow"/>
                          <a:sym typeface="PT Sans Narrow"/>
                        </a:rPr>
                        <a:t>.</a:t>
                      </a:r>
                      <a:r>
                        <a:rPr lang="tr-TR">
                          <a:highlight>
                            <a:srgbClr val="FFFFFF"/>
                          </a:highlight>
                          <a:latin typeface="PT Sans Narrow"/>
                          <a:ea typeface="PT Sans Narrow"/>
                          <a:cs typeface="PT Sans Narrow"/>
                          <a:sym typeface="PT Sans Narrow"/>
                        </a:rPr>
                        <a:t>alan</a:t>
                      </a:r>
                      <a:r>
                        <a:rPr lang="tr-TR">
                          <a:solidFill>
                            <a:srgbClr val="FF0000"/>
                          </a:solidFill>
                          <a:latin typeface="PT Sans Narrow"/>
                          <a:ea typeface="PT Sans Narrow"/>
                          <a:cs typeface="PT Sans Narrow"/>
                          <a:sym typeface="PT Sans Narrow"/>
                        </a:rPr>
                        <a:t>() &lt;&lt; </a:t>
                      </a:r>
                      <a:r>
                        <a:rPr lang="tr-TR">
                          <a:solidFill>
                            <a:srgbClr val="0000FF"/>
                          </a:solidFill>
                          <a:latin typeface="PT Sans Narrow"/>
                          <a:ea typeface="PT Sans Narrow"/>
                          <a:cs typeface="PT Sans Narrow"/>
                          <a:sym typeface="PT Sans Narrow"/>
                        </a:rPr>
                        <a:t>"\n"</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a:solidFill>
                            <a:srgbClr val="FF0000"/>
                          </a:solidFill>
                          <a:latin typeface="PT Sans Narrow"/>
                          <a:ea typeface="PT Sans Narrow"/>
                          <a:cs typeface="PT Sans Narrow"/>
                          <a:sym typeface="PT Sans Narrow"/>
                        </a:rPr>
                        <a:t>    </a:t>
                      </a:r>
                      <a:r>
                        <a:rPr b="1" lang="tr-TR">
                          <a:solidFill>
                            <a:srgbClr val="0000A0"/>
                          </a:solidFill>
                          <a:latin typeface="PT Sans Narrow"/>
                          <a:ea typeface="PT Sans Narrow"/>
                          <a:cs typeface="PT Sans Narrow"/>
                          <a:sym typeface="PT Sans Narrow"/>
                        </a:rPr>
                        <a:t>return </a:t>
                      </a:r>
                      <a:r>
                        <a:rPr lang="tr-TR">
                          <a:solidFill>
                            <a:srgbClr val="F000F0"/>
                          </a:solidFill>
                          <a:latin typeface="PT Sans Narrow"/>
                          <a:ea typeface="PT Sans Narrow"/>
                          <a:cs typeface="PT Sans Narrow"/>
                          <a:sym typeface="PT Sans Narrow"/>
                        </a:rPr>
                        <a:t>0</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a:solidFill>
                            <a:srgbClr val="FF0000"/>
                          </a:solidFill>
                          <a:latin typeface="PT Sans Narrow"/>
                          <a:ea typeface="PT Sans Narrow"/>
                          <a:cs typeface="PT Sans Narrow"/>
                          <a:sym typeface="PT Sans Narrow"/>
                        </a:rPr>
                        <a:t>}</a:t>
                      </a:r>
                      <a:endParaRPr>
                        <a:solidFill>
                          <a:srgbClr val="0070C0"/>
                        </a:solidFill>
                        <a:latin typeface="PT Sans Narrow"/>
                        <a:ea typeface="PT Sans Narrow"/>
                        <a:cs typeface="PT Sans Narrow"/>
                        <a:sym typeface="PT Sans Narrow"/>
                      </a:endParaRPr>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a:txBody>
                    <a:bodyPr/>
                    <a:lstStyle/>
                    <a:p>
                      <a:pPr indent="0" lvl="0" marL="457200" rtl="0" algn="just">
                        <a:lnSpc>
                          <a:spcPct val="115000"/>
                        </a:lnSpc>
                        <a:spcBef>
                          <a:spcPts val="0"/>
                        </a:spcBef>
                        <a:spcAft>
                          <a:spcPts val="0"/>
                        </a:spcAft>
                        <a:buNone/>
                      </a:pPr>
                      <a:r>
                        <a:t/>
                      </a:r>
                      <a:endParaRPr i="1">
                        <a:highlight>
                          <a:srgbClr val="FFFFFF"/>
                        </a:highlight>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a:highlight>
                          <a:srgbClr val="FFFFFF"/>
                        </a:highlight>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a:highlight>
                          <a:srgbClr val="FFFFFF"/>
                        </a:highlight>
                        <a:latin typeface="PT Sans Narrow"/>
                        <a:ea typeface="PT Sans Narrow"/>
                        <a:cs typeface="PT Sans Narrow"/>
                        <a:sym typeface="PT Sans Narrow"/>
                      </a:endParaRPr>
                    </a:p>
                    <a:p>
                      <a:pPr indent="0" lvl="0" marL="457200" rtl="0" algn="l">
                        <a:spcBef>
                          <a:spcPts val="0"/>
                        </a:spcBef>
                        <a:spcAft>
                          <a:spcPts val="0"/>
                        </a:spcAft>
                        <a:buNone/>
                      </a:pPr>
                      <a:r>
                        <a:t/>
                      </a:r>
                      <a:endParaRPr b="1">
                        <a:solidFill>
                          <a:srgbClr val="0000A0"/>
                        </a:solidFill>
                        <a:latin typeface="PT Sans Narrow"/>
                        <a:ea typeface="PT Sans Narrow"/>
                        <a:cs typeface="PT Sans Narrow"/>
                        <a:sym typeface="PT Sans Narrow"/>
                      </a:endParaRPr>
                    </a:p>
                  </a:txBody>
                  <a:tcPr marT="0" marB="0" marR="68575" marL="68575">
                    <a:lnL cap="flat" cmpd="sng" w="6350">
                      <a:solidFill>
                        <a:srgbClr val="00B0F0"/>
                      </a:solidFill>
                      <a:prstDash val="solid"/>
                      <a:round/>
                      <a:headEnd len="sm" w="sm" type="none"/>
                      <a:tailEnd len="sm" w="sm" type="none"/>
                    </a:lnL>
                  </a:tcPr>
                </a:tc>
              </a:tr>
            </a:tbl>
          </a:graphicData>
        </a:graphic>
      </p:graphicFrame>
      <p:sp>
        <p:nvSpPr>
          <p:cNvPr id="126" name="Google Shape;126;ge364ac042f_0_17"/>
          <p:cNvSpPr txBox="1"/>
          <p:nvPr/>
        </p:nvSpPr>
        <p:spPr>
          <a:xfrm>
            <a:off x="4902400" y="1180475"/>
            <a:ext cx="3810600" cy="2382600"/>
          </a:xfrm>
          <a:prstGeom prst="rect">
            <a:avLst/>
          </a:prstGeom>
          <a:noFill/>
          <a:ln>
            <a:noFill/>
          </a:ln>
        </p:spPr>
        <p:txBody>
          <a:bodyPr anchorCtr="0" anchor="t" bIns="91425" lIns="91425" spcFirstLastPara="1" rIns="91425" wrap="square" tIns="91425">
            <a:spAutoFit/>
          </a:bodyPr>
          <a:lstStyle/>
          <a:p>
            <a:pPr indent="0" lvl="0" marL="457200" marR="237096" rtl="0" algn="just">
              <a:lnSpc>
                <a:spcPct val="115000"/>
              </a:lnSpc>
              <a:spcBef>
                <a:spcPts val="0"/>
              </a:spcBef>
              <a:spcAft>
                <a:spcPts val="0"/>
              </a:spcAft>
              <a:buNone/>
            </a:pPr>
            <a:r>
              <a:rPr i="1" lang="tr-TR">
                <a:highlight>
                  <a:srgbClr val="FFFFFF"/>
                </a:highlight>
                <a:latin typeface="PT Sans Narrow"/>
                <a:ea typeface="PT Sans Narrow"/>
                <a:cs typeface="PT Sans Narrow"/>
                <a:sym typeface="PT Sans Narrow"/>
              </a:rPr>
              <a:t>Şimdi bir daire sınıfı tasarlayıp oluşturacağınız iki adet dairenin çevresini ve alanını hesaplayan kod satırları verilmektedir. Kod satırları verilen “Daire.h” sınıf dosyasını oluşturunuz. </a:t>
            </a:r>
            <a:endParaRPr i="1">
              <a:highlight>
                <a:srgbClr val="FFFFFF"/>
              </a:highlight>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a:highlight>
                <a:srgbClr val="FFFFFF"/>
              </a:highlight>
              <a:latin typeface="PT Sans Narrow"/>
              <a:ea typeface="PT Sans Narrow"/>
              <a:cs typeface="PT Sans Narrow"/>
              <a:sym typeface="PT Sans Narrow"/>
            </a:endParaRPr>
          </a:p>
          <a:p>
            <a:pPr indent="0" lvl="0" marL="457200" marR="417095" rtl="0" algn="just">
              <a:lnSpc>
                <a:spcPct val="115000"/>
              </a:lnSpc>
              <a:spcBef>
                <a:spcPts val="0"/>
              </a:spcBef>
              <a:spcAft>
                <a:spcPts val="0"/>
              </a:spcAft>
              <a:buNone/>
            </a:pPr>
            <a:r>
              <a:rPr i="1" lang="tr-TR">
                <a:highlight>
                  <a:srgbClr val="FFFFFF"/>
                </a:highlight>
                <a:latin typeface="PT Sans Narrow"/>
                <a:ea typeface="PT Sans Narrow"/>
                <a:cs typeface="PT Sans Narrow"/>
                <a:sym typeface="PT Sans Narrow"/>
              </a:rPr>
              <a:t>10 dk süremiz var. Herkes bireysel olarak çalışacak. Süre sonunda kod satırlarınızın ekran görüntüsünü dijital panoya gönderiniz.</a:t>
            </a:r>
            <a:endParaRPr i="1">
              <a:highlight>
                <a:srgbClr val="FFFFFF"/>
              </a:highlight>
              <a:latin typeface="PT Sans Narrow"/>
              <a:ea typeface="PT Sans Narrow"/>
              <a:cs typeface="PT Sans Narrow"/>
              <a:sym typeface="PT Sans Narrow"/>
            </a:endParaRPr>
          </a:p>
          <a:p>
            <a:pPr indent="0" lvl="0" marL="457200" rtl="0" algn="l">
              <a:spcBef>
                <a:spcPts val="0"/>
              </a:spcBef>
              <a:spcAft>
                <a:spcPts val="0"/>
              </a:spcAft>
              <a:buNone/>
            </a:pPr>
            <a:r>
              <a:t/>
            </a:r>
            <a:endParaRPr b="1">
              <a:solidFill>
                <a:srgbClr val="0000A0"/>
              </a:solidFill>
              <a:latin typeface="PT Sans Narrow"/>
              <a:ea typeface="PT Sans Narrow"/>
              <a:cs typeface="PT Sans Narrow"/>
              <a:sym typeface="PT Sans Narrow"/>
            </a:endParaRPr>
          </a:p>
        </p:txBody>
      </p:sp>
      <p:graphicFrame>
        <p:nvGraphicFramePr>
          <p:cNvPr id="127" name="Google Shape;127;ge364ac042f_0_17"/>
          <p:cNvGraphicFramePr/>
          <p:nvPr/>
        </p:nvGraphicFramePr>
        <p:xfrm>
          <a:off x="4745225" y="4057650"/>
          <a:ext cx="3000000" cy="3000000"/>
        </p:xfrm>
        <a:graphic>
          <a:graphicData uri="http://schemas.openxmlformats.org/drawingml/2006/table">
            <a:tbl>
              <a:tblPr bandRow="1">
                <a:noFill/>
                <a:tableStyleId>{9D802B12-6F44-46EA-8082-630EAFAEA99B}</a:tableStyleId>
              </a:tblPr>
              <a:tblGrid>
                <a:gridCol w="4047500"/>
              </a:tblGrid>
              <a:tr h="812175">
                <a:tc>
                  <a:txBody>
                    <a:bodyPr/>
                    <a:lstStyle/>
                    <a:p>
                      <a:pPr indent="0" lvl="0" marL="0" rtl="0" algn="l">
                        <a:spcBef>
                          <a:spcPts val="0"/>
                        </a:spcBef>
                        <a:spcAft>
                          <a:spcPts val="0"/>
                        </a:spcAft>
                        <a:buNone/>
                      </a:pPr>
                      <a:r>
                        <a:rPr lang="tr-TR" sz="1100">
                          <a:latin typeface="Droid Sans Mono"/>
                          <a:ea typeface="Droid Sans Mono"/>
                          <a:cs typeface="Droid Sans Mono"/>
                          <a:sym typeface="Droid Sans Mono"/>
                        </a:rPr>
                        <a:t>Daire 1 Cevresi: 26.376</a:t>
                      </a:r>
                      <a:endParaRPr sz="1100">
                        <a:latin typeface="Droid Sans Mono"/>
                        <a:ea typeface="Droid Sans Mono"/>
                        <a:cs typeface="Droid Sans Mono"/>
                        <a:sym typeface="Droid Sans Mono"/>
                      </a:endParaRPr>
                    </a:p>
                    <a:p>
                      <a:pPr indent="0" lvl="0" marL="0" rtl="0" algn="l">
                        <a:spcBef>
                          <a:spcPts val="0"/>
                        </a:spcBef>
                        <a:spcAft>
                          <a:spcPts val="0"/>
                        </a:spcAft>
                        <a:buNone/>
                      </a:pPr>
                      <a:r>
                        <a:rPr lang="tr-TR" sz="1100">
                          <a:latin typeface="Droid Sans Mono"/>
                          <a:ea typeface="Droid Sans Mono"/>
                          <a:cs typeface="Droid Sans Mono"/>
                          <a:sym typeface="Droid Sans Mono"/>
                        </a:rPr>
                        <a:t>Daire 1 Alani: 55.3896</a:t>
                      </a:r>
                      <a:endParaRPr sz="1100">
                        <a:latin typeface="Droid Sans Mono"/>
                        <a:ea typeface="Droid Sans Mono"/>
                        <a:cs typeface="Droid Sans Mono"/>
                        <a:sym typeface="Droid Sans Mono"/>
                      </a:endParaRPr>
                    </a:p>
                    <a:p>
                      <a:pPr indent="0" lvl="0" marL="0" rtl="0" algn="l">
                        <a:spcBef>
                          <a:spcPts val="0"/>
                        </a:spcBef>
                        <a:spcAft>
                          <a:spcPts val="0"/>
                        </a:spcAft>
                        <a:buNone/>
                      </a:pPr>
                      <a:r>
                        <a:t/>
                      </a:r>
                      <a:endParaRPr sz="1100">
                        <a:latin typeface="Droid Sans Mono"/>
                        <a:ea typeface="Droid Sans Mono"/>
                        <a:cs typeface="Droid Sans Mono"/>
                        <a:sym typeface="Droid Sans Mono"/>
                      </a:endParaRPr>
                    </a:p>
                    <a:p>
                      <a:pPr indent="0" lvl="0" marL="0" rtl="0" algn="l">
                        <a:spcBef>
                          <a:spcPts val="0"/>
                        </a:spcBef>
                        <a:spcAft>
                          <a:spcPts val="0"/>
                        </a:spcAft>
                        <a:buNone/>
                      </a:pPr>
                      <a:r>
                        <a:rPr lang="tr-TR" sz="1100">
                          <a:latin typeface="Droid Sans Mono"/>
                          <a:ea typeface="Droid Sans Mono"/>
                          <a:cs typeface="Droid Sans Mono"/>
                          <a:sym typeface="Droid Sans Mono"/>
                        </a:rPr>
                        <a:t>Daire 2 Cevresi: 13.188</a:t>
                      </a:r>
                      <a:endParaRPr sz="1100">
                        <a:latin typeface="Droid Sans Mono"/>
                        <a:ea typeface="Droid Sans Mono"/>
                        <a:cs typeface="Droid Sans Mono"/>
                        <a:sym typeface="Droid Sans Mono"/>
                      </a:endParaRPr>
                    </a:p>
                    <a:p>
                      <a:pPr indent="0" lvl="0" marL="0" rtl="0" algn="l">
                        <a:spcBef>
                          <a:spcPts val="0"/>
                        </a:spcBef>
                        <a:spcAft>
                          <a:spcPts val="0"/>
                        </a:spcAft>
                        <a:buNone/>
                      </a:pPr>
                      <a:r>
                        <a:rPr lang="tr-TR" sz="1100">
                          <a:latin typeface="Droid Sans Mono"/>
                          <a:ea typeface="Droid Sans Mono"/>
                          <a:cs typeface="Droid Sans Mono"/>
                          <a:sym typeface="Droid Sans Mono"/>
                        </a:rPr>
                        <a:t>Daire 2 Alani: 13.8474</a:t>
                      </a:r>
                      <a:endParaRPr sz="1100">
                        <a:latin typeface="Droid Sans Mono"/>
                        <a:ea typeface="Droid Sans Mono"/>
                        <a:cs typeface="Droid Sans Mono"/>
                        <a:sym typeface="Droid Sans Mono"/>
                      </a:endParaRPr>
                    </a:p>
                  </a:txBody>
                  <a:tcPr marT="0" marB="0" marR="68575" marL="68575" anchor="ctr"/>
                </a:tc>
              </a:tr>
            </a:tbl>
          </a:graphicData>
        </a:graphic>
      </p:graphicFrame>
      <p:sp>
        <p:nvSpPr>
          <p:cNvPr id="128" name="Google Shape;128;ge364ac042f_0_17"/>
          <p:cNvSpPr txBox="1"/>
          <p:nvPr/>
        </p:nvSpPr>
        <p:spPr>
          <a:xfrm>
            <a:off x="4619475" y="2908500"/>
            <a:ext cx="2679000" cy="20064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i="1" lang="tr-TR" sz="1100" u="sng">
                <a:solidFill>
                  <a:srgbClr val="0070C0"/>
                </a:solidFill>
              </a:rPr>
              <a:t>Kodun Çıktısı:</a:t>
            </a:r>
            <a:endParaRPr i="1" sz="1100" u="sng">
              <a:solidFill>
                <a:srgbClr val="0070C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400725" y="1386149"/>
            <a:ext cx="8596900" cy="903425"/>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0" lang="tr-TR" sz="2000">
                <a:solidFill>
                  <a:srgbClr val="000000"/>
                </a:solidFill>
              </a:rPr>
              <a:t>Bu haftanın amacı yapıcı, yıkıcı ve sabit fonksiyonları kullanmak, sınıf dosyaları ile büyük boyutlu projeler hazırlamayı anlamaktır. </a:t>
            </a:r>
            <a:endParaRPr b="0" sz="2000">
              <a:solidFill>
                <a:srgbClr val="000000"/>
              </a:solidFill>
            </a:endParaRPr>
          </a:p>
        </p:txBody>
      </p:sp>
      <p:sp>
        <p:nvSpPr>
          <p:cNvPr id="72" name="Google Shape;72;p2"/>
          <p:cNvSpPr txBox="1"/>
          <p:nvPr>
            <p:ph idx="1" type="body"/>
          </p:nvPr>
        </p:nvSpPr>
        <p:spPr>
          <a:xfrm>
            <a:off x="941200" y="2289575"/>
            <a:ext cx="8520600" cy="1907400"/>
          </a:xfrm>
          <a:prstGeom prst="rect">
            <a:avLst/>
          </a:prstGeom>
          <a:noFill/>
          <a:ln>
            <a:noFill/>
          </a:ln>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None/>
            </a:pPr>
            <a:r>
              <a:rPr lang="tr-TR" sz="2000">
                <a:solidFill>
                  <a:srgbClr val="000000"/>
                </a:solidFill>
                <a:latin typeface="PT Sans Narrow"/>
                <a:ea typeface="PT Sans Narrow"/>
                <a:cs typeface="PT Sans Narrow"/>
                <a:sym typeface="PT Sans Narrow"/>
              </a:rPr>
              <a:t>K1. Yapıcı ve yıkıcı fonksiyon arasındaki farkı ayırt eder.</a:t>
            </a:r>
            <a:endParaRPr sz="200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None/>
            </a:pPr>
            <a:r>
              <a:rPr lang="tr-TR" sz="2000">
                <a:solidFill>
                  <a:srgbClr val="000000"/>
                </a:solidFill>
                <a:latin typeface="PT Sans Narrow"/>
                <a:ea typeface="PT Sans Narrow"/>
                <a:cs typeface="PT Sans Narrow"/>
                <a:sym typeface="PT Sans Narrow"/>
              </a:rPr>
              <a:t>K2. Yapıcı fonksiyonları kullanarak program geliştirir.</a:t>
            </a:r>
            <a:endParaRPr sz="200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None/>
            </a:pPr>
            <a:r>
              <a:rPr lang="tr-TR" sz="2000">
                <a:solidFill>
                  <a:srgbClr val="000000"/>
                </a:solidFill>
                <a:latin typeface="PT Sans Narrow"/>
                <a:ea typeface="PT Sans Narrow"/>
                <a:cs typeface="PT Sans Narrow"/>
                <a:sym typeface="PT Sans Narrow"/>
              </a:rPr>
              <a:t>K3. Yıkıcı fonksiyonları kullanarak program geliştirir.    	</a:t>
            </a:r>
            <a:endParaRPr sz="200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None/>
            </a:pPr>
            <a:r>
              <a:rPr lang="tr-TR" sz="2000">
                <a:solidFill>
                  <a:srgbClr val="000000"/>
                </a:solidFill>
                <a:latin typeface="PT Sans Narrow"/>
                <a:ea typeface="PT Sans Narrow"/>
                <a:cs typeface="PT Sans Narrow"/>
                <a:sym typeface="PT Sans Narrow"/>
              </a:rPr>
              <a:t>K4. Kod içinde sınıf dosyaları ile proje geliştirir. </a:t>
            </a:r>
            <a:endParaRPr sz="2400"/>
          </a:p>
        </p:txBody>
      </p:sp>
      <p:sp>
        <p:nvSpPr>
          <p:cNvPr id="73" name="Google Shape;73;p2"/>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Haftanın Amacı</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e35d60ea14_0_0"/>
          <p:cNvSpPr txBox="1"/>
          <p:nvPr>
            <p:ph type="title"/>
          </p:nvPr>
        </p:nvSpPr>
        <p:spPr>
          <a:xfrm>
            <a:off x="400725" y="1386149"/>
            <a:ext cx="8596800" cy="9033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i="1" lang="tr-TR" sz="2000">
                <a:solidFill>
                  <a:srgbClr val="000000"/>
                </a:solidFill>
              </a:rPr>
              <a:t>Talimatlar: </a:t>
            </a:r>
            <a:endParaRPr i="1" sz="2000">
              <a:solidFill>
                <a:srgbClr val="000000"/>
              </a:solidFill>
            </a:endParaRPr>
          </a:p>
        </p:txBody>
      </p:sp>
      <p:sp>
        <p:nvSpPr>
          <p:cNvPr id="79" name="Google Shape;79;ge35d60ea14_0_0"/>
          <p:cNvSpPr txBox="1"/>
          <p:nvPr>
            <p:ph idx="1" type="body"/>
          </p:nvPr>
        </p:nvSpPr>
        <p:spPr>
          <a:xfrm>
            <a:off x="573425" y="1855525"/>
            <a:ext cx="4458300" cy="3288000"/>
          </a:xfrm>
          <a:prstGeom prst="rect">
            <a:avLst/>
          </a:prstGeom>
          <a:noFill/>
          <a:ln>
            <a:noFill/>
          </a:ln>
        </p:spPr>
        <p:txBody>
          <a:bodyPr anchorCtr="0" anchor="t" bIns="91425" lIns="91425" spcFirstLastPara="1" rIns="91425" wrap="square" tIns="91425">
            <a:normAutofit fontScale="85000" lnSpcReduction="20000"/>
          </a:bodyPr>
          <a:lstStyle/>
          <a:p>
            <a:pPr indent="-336550" lvl="0" marL="457200" marR="0" rtl="0" algn="just">
              <a:lnSpc>
                <a:spcPct val="115000"/>
              </a:lnSpc>
              <a:spcBef>
                <a:spcPts val="0"/>
              </a:spcBef>
              <a:spcAft>
                <a:spcPts val="0"/>
              </a:spcAft>
              <a:buClr>
                <a:srgbClr val="000000"/>
              </a:buClr>
              <a:buSzPct val="100000"/>
              <a:buFont typeface="PT Sans Narrow"/>
              <a:buChar char="●"/>
            </a:pPr>
            <a:r>
              <a:rPr lang="tr-TR" sz="2000">
                <a:solidFill>
                  <a:srgbClr val="000000"/>
                </a:solidFill>
                <a:latin typeface="PT Sans Narrow"/>
                <a:ea typeface="PT Sans Narrow"/>
                <a:cs typeface="PT Sans Narrow"/>
                <a:sym typeface="PT Sans Narrow"/>
              </a:rPr>
              <a:t>Oyun iki grupla oynanır. </a:t>
            </a:r>
            <a:endParaRPr sz="2000">
              <a:solidFill>
                <a:srgbClr val="000000"/>
              </a:solidFill>
              <a:latin typeface="PT Sans Narrow"/>
              <a:ea typeface="PT Sans Narrow"/>
              <a:cs typeface="PT Sans Narrow"/>
              <a:sym typeface="PT Sans Narrow"/>
            </a:endParaRPr>
          </a:p>
          <a:p>
            <a:pPr indent="-336550" lvl="0" marL="457200" marR="0" rtl="0" algn="just">
              <a:lnSpc>
                <a:spcPct val="115000"/>
              </a:lnSpc>
              <a:spcBef>
                <a:spcPts val="0"/>
              </a:spcBef>
              <a:spcAft>
                <a:spcPts val="0"/>
              </a:spcAft>
              <a:buClr>
                <a:srgbClr val="000000"/>
              </a:buClr>
              <a:buSzPct val="100000"/>
              <a:buFont typeface="PT Sans Narrow"/>
              <a:buChar char="●"/>
            </a:pPr>
            <a:r>
              <a:rPr lang="tr-TR" sz="2000">
                <a:solidFill>
                  <a:srgbClr val="000000"/>
                </a:solidFill>
                <a:latin typeface="PT Sans Narrow"/>
                <a:ea typeface="PT Sans Narrow"/>
                <a:cs typeface="PT Sans Narrow"/>
                <a:sym typeface="PT Sans Narrow"/>
              </a:rPr>
              <a:t>Gruplar sırayla bir kart numarası seçer. (Grup üyelerinden sohbette yazan ilk numara grup kartı olarak seçilir.)</a:t>
            </a:r>
            <a:endParaRPr sz="2000">
              <a:solidFill>
                <a:srgbClr val="000000"/>
              </a:solidFill>
              <a:latin typeface="PT Sans Narrow"/>
              <a:ea typeface="PT Sans Narrow"/>
              <a:cs typeface="PT Sans Narrow"/>
              <a:sym typeface="PT Sans Narrow"/>
            </a:endParaRPr>
          </a:p>
          <a:p>
            <a:pPr indent="-336550" lvl="0" marL="457200" marR="0" rtl="0" algn="just">
              <a:lnSpc>
                <a:spcPct val="115000"/>
              </a:lnSpc>
              <a:spcBef>
                <a:spcPts val="0"/>
              </a:spcBef>
              <a:spcAft>
                <a:spcPts val="0"/>
              </a:spcAft>
              <a:buClr>
                <a:srgbClr val="000000"/>
              </a:buClr>
              <a:buSzPct val="100000"/>
              <a:buFont typeface="PT Sans Narrow"/>
              <a:buChar char="●"/>
            </a:pPr>
            <a:r>
              <a:rPr lang="tr-TR" sz="2000">
                <a:solidFill>
                  <a:srgbClr val="000000"/>
                </a:solidFill>
                <a:latin typeface="PT Sans Narrow"/>
                <a:ea typeface="PT Sans Narrow"/>
                <a:cs typeface="PT Sans Narrow"/>
                <a:sym typeface="PT Sans Narrow"/>
              </a:rPr>
              <a:t>Görev kartı açılır ve grup yanıtı üyelerden toplanan anket ile alınır. </a:t>
            </a:r>
            <a:endParaRPr sz="2000">
              <a:solidFill>
                <a:srgbClr val="000000"/>
              </a:solidFill>
              <a:latin typeface="PT Sans Narrow"/>
              <a:ea typeface="PT Sans Narrow"/>
              <a:cs typeface="PT Sans Narrow"/>
              <a:sym typeface="PT Sans Narrow"/>
            </a:endParaRPr>
          </a:p>
          <a:p>
            <a:pPr indent="-336550" lvl="0" marL="457200" marR="0" rtl="0" algn="just">
              <a:lnSpc>
                <a:spcPct val="115000"/>
              </a:lnSpc>
              <a:spcBef>
                <a:spcPts val="0"/>
              </a:spcBef>
              <a:spcAft>
                <a:spcPts val="0"/>
              </a:spcAft>
              <a:buClr>
                <a:srgbClr val="000000"/>
              </a:buClr>
              <a:buSzPct val="100000"/>
              <a:buFont typeface="PT Sans Narrow"/>
              <a:buChar char="●"/>
            </a:pPr>
            <a:r>
              <a:rPr lang="tr-TR" sz="2000">
                <a:solidFill>
                  <a:srgbClr val="000000"/>
                </a:solidFill>
                <a:latin typeface="PT Sans Narrow"/>
                <a:ea typeface="PT Sans Narrow"/>
                <a:cs typeface="PT Sans Narrow"/>
                <a:sym typeface="PT Sans Narrow"/>
              </a:rPr>
              <a:t>Oyunda “Check” butonu tıklanarak grup yanıtı kontrol edilir. </a:t>
            </a:r>
            <a:endParaRPr sz="2000">
              <a:solidFill>
                <a:srgbClr val="000000"/>
              </a:solidFill>
              <a:latin typeface="PT Sans Narrow"/>
              <a:ea typeface="PT Sans Narrow"/>
              <a:cs typeface="PT Sans Narrow"/>
              <a:sym typeface="PT Sans Narrow"/>
            </a:endParaRPr>
          </a:p>
          <a:p>
            <a:pPr indent="-336550" lvl="0" marL="457200" marR="0" rtl="0" algn="just">
              <a:lnSpc>
                <a:spcPct val="115000"/>
              </a:lnSpc>
              <a:spcBef>
                <a:spcPts val="0"/>
              </a:spcBef>
              <a:spcAft>
                <a:spcPts val="0"/>
              </a:spcAft>
              <a:buClr>
                <a:srgbClr val="000000"/>
              </a:buClr>
              <a:buSzPct val="100000"/>
              <a:buFont typeface="PT Sans Narrow"/>
              <a:buChar char="●"/>
            </a:pPr>
            <a:r>
              <a:rPr lang="tr-TR" sz="2000">
                <a:solidFill>
                  <a:srgbClr val="000000"/>
                </a:solidFill>
                <a:latin typeface="PT Sans Narrow"/>
                <a:ea typeface="PT Sans Narrow"/>
                <a:cs typeface="PT Sans Narrow"/>
                <a:sym typeface="PT Sans Narrow"/>
              </a:rPr>
              <a:t>Yanıt doğru ise, “Okay!” değilse, “Oops!” tıklanır.</a:t>
            </a:r>
            <a:endParaRPr sz="200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None/>
            </a:pPr>
            <a:r>
              <a:t/>
            </a:r>
            <a:endParaRPr sz="2000">
              <a:solidFill>
                <a:srgbClr val="000000"/>
              </a:solidFill>
              <a:latin typeface="PT Sans Narrow"/>
              <a:ea typeface="PT Sans Narrow"/>
              <a:cs typeface="PT Sans Narrow"/>
              <a:sym typeface="PT Sans Narrow"/>
            </a:endParaRPr>
          </a:p>
          <a:p>
            <a:pPr indent="0" lvl="0" marL="0" marR="0" rtl="0" algn="just">
              <a:lnSpc>
                <a:spcPct val="115000"/>
              </a:lnSpc>
              <a:spcBef>
                <a:spcPts val="0"/>
              </a:spcBef>
              <a:spcAft>
                <a:spcPts val="0"/>
              </a:spcAft>
              <a:buNone/>
            </a:pPr>
            <a:r>
              <a:rPr lang="tr-TR" sz="2000">
                <a:solidFill>
                  <a:srgbClr val="000000"/>
                </a:solidFill>
                <a:latin typeface="PT Sans Narrow"/>
                <a:ea typeface="PT Sans Narrow"/>
                <a:cs typeface="PT Sans Narrow"/>
                <a:sym typeface="PT Sans Narrow"/>
              </a:rPr>
              <a:t>Böylece grup puan kaybeder, kazanır ya da karşı gruba puan kazandırır. </a:t>
            </a:r>
            <a:endParaRPr sz="2000">
              <a:solidFill>
                <a:srgbClr val="000000"/>
              </a:solidFill>
              <a:latin typeface="PT Sans Narrow"/>
              <a:ea typeface="PT Sans Narrow"/>
              <a:cs typeface="PT Sans Narrow"/>
              <a:sym typeface="PT Sans Narrow"/>
            </a:endParaRPr>
          </a:p>
        </p:txBody>
      </p:sp>
      <p:sp>
        <p:nvSpPr>
          <p:cNvPr id="80" name="Google Shape;80;ge35d60ea14_0_0"/>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Oyun Oynayalım: Yarış Benimle! </a:t>
            </a:r>
            <a:endParaRPr/>
          </a:p>
        </p:txBody>
      </p:sp>
      <p:pic>
        <p:nvPicPr>
          <p:cNvPr id="81" name="Google Shape;81;ge35d60ea14_0_0"/>
          <p:cNvPicPr preferRelativeResize="0"/>
          <p:nvPr/>
        </p:nvPicPr>
        <p:blipFill>
          <a:blip r:embed="rId3">
            <a:alphaModFix/>
          </a:blip>
          <a:stretch>
            <a:fillRect/>
          </a:stretch>
        </p:blipFill>
        <p:spPr>
          <a:xfrm>
            <a:off x="5618750" y="1536600"/>
            <a:ext cx="3215400" cy="3144049"/>
          </a:xfrm>
          <a:prstGeom prst="rect">
            <a:avLst/>
          </a:prstGeom>
          <a:noFill/>
          <a:ln>
            <a:noFill/>
          </a:ln>
        </p:spPr>
      </p:pic>
      <p:sp>
        <p:nvSpPr>
          <p:cNvPr id="82" name="Google Shape;82;ge35d60ea14_0_0"/>
          <p:cNvSpPr txBox="1"/>
          <p:nvPr/>
        </p:nvSpPr>
        <p:spPr>
          <a:xfrm>
            <a:off x="5864100" y="4680650"/>
            <a:ext cx="3584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300" u="sng">
                <a:solidFill>
                  <a:schemeClr val="hlink"/>
                </a:solidFill>
                <a:latin typeface="PT Sans Narrow"/>
                <a:ea typeface="PT Sans Narrow"/>
                <a:cs typeface="PT Sans Narrow"/>
                <a:sym typeface="PT Sans Narrow"/>
                <a:hlinkClick r:id="rId4"/>
              </a:rPr>
              <a:t>https://www.baamboozle.com/classic/556028</a:t>
            </a:r>
            <a:endParaRPr sz="1300">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graphicFrame>
        <p:nvGraphicFramePr>
          <p:cNvPr id="87" name="Google Shape;87;ge35d60ea14_0_10"/>
          <p:cNvGraphicFramePr/>
          <p:nvPr/>
        </p:nvGraphicFramePr>
        <p:xfrm>
          <a:off x="952500" y="829076"/>
          <a:ext cx="3000000" cy="3000000"/>
        </p:xfrm>
        <a:graphic>
          <a:graphicData uri="http://schemas.openxmlformats.org/drawingml/2006/table">
            <a:tbl>
              <a:tblPr>
                <a:noFill/>
                <a:tableStyleId>{F5E4E200-8B0F-443C-9CD8-DDA3FC92E5BB}</a:tableStyleId>
              </a:tblPr>
              <a:tblGrid>
                <a:gridCol w="3619500"/>
                <a:gridCol w="4135725"/>
              </a:tblGrid>
              <a:tr h="743225">
                <a:tc>
                  <a:txBody>
                    <a:bodyPr/>
                    <a:lstStyle/>
                    <a:p>
                      <a:pPr indent="0" lvl="0" marL="0" rtl="0" algn="ctr">
                        <a:spcBef>
                          <a:spcPts val="0"/>
                        </a:spcBef>
                        <a:spcAft>
                          <a:spcPts val="0"/>
                        </a:spcAft>
                        <a:buNone/>
                      </a:pPr>
                      <a:r>
                        <a:rPr b="1" lang="tr-TR" sz="1800">
                          <a:solidFill>
                            <a:schemeClr val="accent1"/>
                          </a:solidFill>
                          <a:latin typeface="PT Sans Narrow"/>
                          <a:ea typeface="PT Sans Narrow"/>
                          <a:cs typeface="PT Sans Narrow"/>
                          <a:sym typeface="PT Sans Narrow"/>
                        </a:rPr>
                        <a:t>Yapıcı Fonksiyonlar (Constructors)</a:t>
                      </a:r>
                      <a:endParaRPr b="1" sz="1800">
                        <a:solidFill>
                          <a:schemeClr val="accent1"/>
                        </a:solidFill>
                        <a:latin typeface="PT Sans Narrow"/>
                        <a:ea typeface="PT Sans Narrow"/>
                        <a:cs typeface="PT Sans Narrow"/>
                        <a:sym typeface="PT Sans Narrow"/>
                      </a:endParaRPr>
                    </a:p>
                  </a:txBody>
                  <a:tcPr marT="91425" marB="91425" marR="91425" marL="91425"/>
                </a:tc>
                <a:tc>
                  <a:txBody>
                    <a:bodyPr/>
                    <a:lstStyle/>
                    <a:p>
                      <a:pPr indent="0" lvl="0" marL="0" rtl="0" algn="ctr">
                        <a:spcBef>
                          <a:spcPts val="0"/>
                        </a:spcBef>
                        <a:spcAft>
                          <a:spcPts val="0"/>
                        </a:spcAft>
                        <a:buNone/>
                      </a:pPr>
                      <a:r>
                        <a:rPr b="1" lang="tr-TR" sz="1800">
                          <a:solidFill>
                            <a:schemeClr val="accent1"/>
                          </a:solidFill>
                          <a:latin typeface="PT Sans Narrow"/>
                          <a:ea typeface="PT Sans Narrow"/>
                          <a:cs typeface="PT Sans Narrow"/>
                          <a:sym typeface="PT Sans Narrow"/>
                        </a:rPr>
                        <a:t>Yıkıcı Fonksiyonlar (Destructors)</a:t>
                      </a:r>
                      <a:endParaRPr b="1" sz="1800">
                        <a:solidFill>
                          <a:schemeClr val="accent1"/>
                        </a:solidFill>
                        <a:latin typeface="PT Sans Narrow"/>
                        <a:ea typeface="PT Sans Narrow"/>
                        <a:cs typeface="PT Sans Narrow"/>
                        <a:sym typeface="PT Sans Narrow"/>
                      </a:endParaRPr>
                    </a:p>
                  </a:txBody>
                  <a:tcPr marT="91425" marB="91425" marR="91425" marL="91425"/>
                </a:tc>
              </a:tr>
              <a:tr h="741500">
                <a:tc>
                  <a:txBody>
                    <a:bodyPr/>
                    <a:lstStyle/>
                    <a:p>
                      <a:pPr indent="0" lvl="0" marL="0" marR="63500" rtl="0" algn="l">
                        <a:lnSpc>
                          <a:spcPct val="115000"/>
                        </a:lnSpc>
                        <a:spcBef>
                          <a:spcPts val="0"/>
                        </a:spcBef>
                        <a:spcAft>
                          <a:spcPts val="0"/>
                        </a:spcAft>
                        <a:buNone/>
                      </a:pPr>
                      <a:r>
                        <a:rPr lang="tr-TR">
                          <a:solidFill>
                            <a:srgbClr val="333333"/>
                          </a:solidFill>
                          <a:latin typeface="PT Sans Narrow"/>
                          <a:ea typeface="PT Sans Narrow"/>
                          <a:cs typeface="PT Sans Narrow"/>
                          <a:sym typeface="PT Sans Narrow"/>
                        </a:rPr>
                        <a:t>Sınıftan bir nesne oluşturulduğu anda otomatik çalışır.</a:t>
                      </a:r>
                      <a:endParaRPr>
                        <a:latin typeface="PT Sans Narrow"/>
                        <a:ea typeface="PT Sans Narrow"/>
                        <a:cs typeface="PT Sans Narrow"/>
                        <a:sym typeface="PT Sans Narrow"/>
                      </a:endParaRPr>
                    </a:p>
                  </a:txBody>
                  <a:tcPr marT="91425" marB="91425" marR="91425" marL="91425"/>
                </a:tc>
                <a:tc>
                  <a:txBody>
                    <a:bodyPr/>
                    <a:lstStyle/>
                    <a:p>
                      <a:pPr indent="0" lvl="0" marL="63500" marR="63500" rtl="0" algn="l">
                        <a:lnSpc>
                          <a:spcPct val="115000"/>
                        </a:lnSpc>
                        <a:spcBef>
                          <a:spcPts val="0"/>
                        </a:spcBef>
                        <a:spcAft>
                          <a:spcPts val="0"/>
                        </a:spcAft>
                        <a:buNone/>
                      </a:pPr>
                      <a:r>
                        <a:rPr lang="tr-TR">
                          <a:solidFill>
                            <a:srgbClr val="333333"/>
                          </a:solidFill>
                          <a:latin typeface="PT Sans Narrow"/>
                          <a:ea typeface="PT Sans Narrow"/>
                          <a:cs typeface="PT Sans Narrow"/>
                          <a:sym typeface="PT Sans Narrow"/>
                        </a:rPr>
                        <a:t>Nesne kullanımı bittiği zaman temizle görevi için son olarak çalışır.</a:t>
                      </a:r>
                      <a:endParaRPr>
                        <a:latin typeface="PT Sans Narrow"/>
                        <a:ea typeface="PT Sans Narrow"/>
                        <a:cs typeface="PT Sans Narrow"/>
                        <a:sym typeface="PT Sans Narrow"/>
                      </a:endParaRPr>
                    </a:p>
                  </a:txBody>
                  <a:tcPr marT="91425" marB="91425" marR="91425" marL="91425"/>
                </a:tc>
              </a:tr>
              <a:tr h="397625">
                <a:tc>
                  <a:txBody>
                    <a:bodyPr/>
                    <a:lstStyle/>
                    <a:p>
                      <a:pPr indent="0" lvl="0" marL="0" marR="63500" rtl="0" algn="l">
                        <a:lnSpc>
                          <a:spcPct val="115000"/>
                        </a:lnSpc>
                        <a:spcBef>
                          <a:spcPts val="0"/>
                        </a:spcBef>
                        <a:spcAft>
                          <a:spcPts val="0"/>
                        </a:spcAft>
                        <a:buNone/>
                      </a:pPr>
                      <a:r>
                        <a:rPr lang="tr-TR">
                          <a:solidFill>
                            <a:srgbClr val="333333"/>
                          </a:solidFill>
                          <a:latin typeface="PT Sans Narrow"/>
                          <a:ea typeface="PT Sans Narrow"/>
                          <a:cs typeface="PT Sans Narrow"/>
                          <a:sym typeface="PT Sans Narrow"/>
                        </a:rPr>
                        <a:t>Her zaman sınıfla aynı isimdedir.</a:t>
                      </a:r>
                      <a:endParaRPr>
                        <a:solidFill>
                          <a:srgbClr val="333333"/>
                        </a:solidFill>
                        <a:latin typeface="PT Sans Narrow"/>
                        <a:ea typeface="PT Sans Narrow"/>
                        <a:cs typeface="PT Sans Narrow"/>
                        <a:sym typeface="PT Sans Narrow"/>
                      </a:endParaRPr>
                    </a:p>
                  </a:txBody>
                  <a:tcPr marT="91425" marB="91425" marR="91425" marL="91425"/>
                </a:tc>
                <a:tc>
                  <a:txBody>
                    <a:bodyPr/>
                    <a:lstStyle/>
                    <a:p>
                      <a:pPr indent="0" lvl="0" marL="63500" marR="63500" rtl="0" algn="l">
                        <a:lnSpc>
                          <a:spcPct val="115000"/>
                        </a:lnSpc>
                        <a:spcBef>
                          <a:spcPts val="0"/>
                        </a:spcBef>
                        <a:spcAft>
                          <a:spcPts val="0"/>
                        </a:spcAft>
                        <a:buNone/>
                      </a:pPr>
                      <a:r>
                        <a:rPr lang="tr-TR">
                          <a:solidFill>
                            <a:srgbClr val="333333"/>
                          </a:solidFill>
                          <a:latin typeface="PT Sans Narrow"/>
                          <a:ea typeface="PT Sans Narrow"/>
                          <a:cs typeface="PT Sans Narrow"/>
                          <a:sym typeface="PT Sans Narrow"/>
                        </a:rPr>
                        <a:t>Her zaman sınıfla aynı isimdedir.</a:t>
                      </a:r>
                      <a:endParaRPr>
                        <a:latin typeface="PT Sans Narrow"/>
                        <a:ea typeface="PT Sans Narrow"/>
                        <a:cs typeface="PT Sans Narrow"/>
                        <a:sym typeface="PT Sans Narrow"/>
                      </a:endParaRPr>
                    </a:p>
                  </a:txBody>
                  <a:tcPr marT="91425" marB="91425" marR="91425" marL="91425"/>
                </a:tc>
              </a:tr>
              <a:tr h="338000">
                <a:tc>
                  <a:txBody>
                    <a:bodyPr/>
                    <a:lstStyle/>
                    <a:p>
                      <a:pPr indent="0" lvl="0" marL="0" marR="63500" rtl="0" algn="l">
                        <a:lnSpc>
                          <a:spcPct val="115000"/>
                        </a:lnSpc>
                        <a:spcBef>
                          <a:spcPts val="0"/>
                        </a:spcBef>
                        <a:spcAft>
                          <a:spcPts val="0"/>
                        </a:spcAft>
                        <a:buNone/>
                      </a:pPr>
                      <a:r>
                        <a:rPr lang="tr-TR">
                          <a:solidFill>
                            <a:srgbClr val="333333"/>
                          </a:solidFill>
                          <a:latin typeface="PT Sans Narrow"/>
                          <a:ea typeface="PT Sans Narrow"/>
                          <a:cs typeface="PT Sans Narrow"/>
                          <a:sym typeface="PT Sans Narrow"/>
                        </a:rPr>
                        <a:t>int, void vb. herhangi bir dönüş tipi alamaz.</a:t>
                      </a:r>
                      <a:endParaRPr>
                        <a:solidFill>
                          <a:srgbClr val="333333"/>
                        </a:solidFill>
                        <a:latin typeface="PT Sans Narrow"/>
                        <a:ea typeface="PT Sans Narrow"/>
                        <a:cs typeface="PT Sans Narrow"/>
                        <a:sym typeface="PT Sans Narrow"/>
                      </a:endParaRPr>
                    </a:p>
                  </a:txBody>
                  <a:tcPr marT="91425" marB="91425" marR="91425" marL="91425"/>
                </a:tc>
                <a:tc>
                  <a:txBody>
                    <a:bodyPr/>
                    <a:lstStyle/>
                    <a:p>
                      <a:pPr indent="0" lvl="0" marL="63500" marR="63500" rtl="0" algn="l">
                        <a:lnSpc>
                          <a:spcPct val="115000"/>
                        </a:lnSpc>
                        <a:spcBef>
                          <a:spcPts val="0"/>
                        </a:spcBef>
                        <a:spcAft>
                          <a:spcPts val="0"/>
                        </a:spcAft>
                        <a:buNone/>
                      </a:pPr>
                      <a:r>
                        <a:rPr lang="tr-TR">
                          <a:solidFill>
                            <a:srgbClr val="333333"/>
                          </a:solidFill>
                          <a:latin typeface="PT Sans Narrow"/>
                          <a:ea typeface="PT Sans Narrow"/>
                          <a:cs typeface="PT Sans Narrow"/>
                          <a:sym typeface="PT Sans Narrow"/>
                        </a:rPr>
                        <a:t>int, void vb. herhangi bir dönüş tipi alamaz.</a:t>
                      </a:r>
                      <a:endParaRPr>
                        <a:solidFill>
                          <a:srgbClr val="333333"/>
                        </a:solidFill>
                        <a:latin typeface="PT Sans Narrow"/>
                        <a:ea typeface="PT Sans Narrow"/>
                        <a:cs typeface="PT Sans Narrow"/>
                        <a:sym typeface="PT Sans Narrow"/>
                      </a:endParaRPr>
                    </a:p>
                  </a:txBody>
                  <a:tcPr marT="91425" marB="91425" marR="91425" marL="91425"/>
                </a:tc>
              </a:tr>
              <a:tr h="715675">
                <a:tc>
                  <a:txBody>
                    <a:bodyPr/>
                    <a:lstStyle/>
                    <a:p>
                      <a:pPr indent="0" lvl="0" marL="63500" marR="63500" rtl="0" algn="l">
                        <a:lnSpc>
                          <a:spcPct val="115000"/>
                        </a:lnSpc>
                        <a:spcBef>
                          <a:spcPts val="0"/>
                        </a:spcBef>
                        <a:spcAft>
                          <a:spcPts val="0"/>
                        </a:spcAft>
                        <a:buNone/>
                      </a:pPr>
                      <a:r>
                        <a:rPr lang="tr-TR">
                          <a:solidFill>
                            <a:srgbClr val="333333"/>
                          </a:solidFill>
                          <a:latin typeface="PT Sans Narrow"/>
                          <a:ea typeface="PT Sans Narrow"/>
                          <a:cs typeface="PT Sans Narrow"/>
                          <a:sym typeface="PT Sans Narrow"/>
                        </a:rPr>
                        <a:t>Yapıcı metodun parametre alabilir.  Parametre alabilen bir kurucu fonksiyon oluşturursanız, sınıfın kullanımı sırasında nesne oluştururken bu parametreler için değerler sağlanmalıdır.</a:t>
                      </a:r>
                      <a:endParaRPr>
                        <a:solidFill>
                          <a:srgbClr val="333333"/>
                        </a:solidFill>
                        <a:latin typeface="PT Sans Narrow"/>
                        <a:ea typeface="PT Sans Narrow"/>
                        <a:cs typeface="PT Sans Narrow"/>
                        <a:sym typeface="PT Sans Narrow"/>
                      </a:endParaRPr>
                    </a:p>
                  </a:txBody>
                  <a:tcPr marT="91425" marB="91425" marR="91425" marL="91425"/>
                </a:tc>
                <a:tc>
                  <a:txBody>
                    <a:bodyPr/>
                    <a:lstStyle/>
                    <a:p>
                      <a:pPr indent="0" lvl="0" marL="63500" marR="63500" rtl="0" algn="l">
                        <a:lnSpc>
                          <a:spcPct val="115000"/>
                        </a:lnSpc>
                        <a:spcBef>
                          <a:spcPts val="0"/>
                        </a:spcBef>
                        <a:spcAft>
                          <a:spcPts val="0"/>
                        </a:spcAft>
                        <a:buNone/>
                      </a:pPr>
                      <a:r>
                        <a:rPr lang="tr-TR">
                          <a:solidFill>
                            <a:srgbClr val="333333"/>
                          </a:solidFill>
                          <a:latin typeface="PT Sans Narrow"/>
                          <a:ea typeface="PT Sans Narrow"/>
                          <a:cs typeface="PT Sans Narrow"/>
                          <a:sym typeface="PT Sans Narrow"/>
                        </a:rPr>
                        <a:t>Yıkıcı fonksiyonların argümanları olamaz. Otomatik olarak çağrıldığı için kullanıcının bağımsız değişken sağlama şansı yoktur.</a:t>
                      </a:r>
                      <a:endParaRPr>
                        <a:solidFill>
                          <a:srgbClr val="333333"/>
                        </a:solidFill>
                        <a:latin typeface="PT Sans Narrow"/>
                        <a:ea typeface="PT Sans Narrow"/>
                        <a:cs typeface="PT Sans Narrow"/>
                        <a:sym typeface="PT Sans Narrow"/>
                      </a:endParaRPr>
                    </a:p>
                    <a:p>
                      <a:pPr indent="0" lvl="0" marL="63500" marR="63500" rtl="0" algn="l">
                        <a:lnSpc>
                          <a:spcPct val="115000"/>
                        </a:lnSpc>
                        <a:spcBef>
                          <a:spcPts val="0"/>
                        </a:spcBef>
                        <a:spcAft>
                          <a:spcPts val="0"/>
                        </a:spcAft>
                        <a:buNone/>
                      </a:pPr>
                      <a:r>
                        <a:t/>
                      </a:r>
                      <a:endParaRPr>
                        <a:solidFill>
                          <a:srgbClr val="333333"/>
                        </a:solidFill>
                        <a:latin typeface="PT Sans Narrow"/>
                        <a:ea typeface="PT Sans Narrow"/>
                        <a:cs typeface="PT Sans Narrow"/>
                        <a:sym typeface="PT Sans Narrow"/>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e35d60ea14_0_34"/>
          <p:cNvSpPr txBox="1"/>
          <p:nvPr/>
        </p:nvSpPr>
        <p:spPr>
          <a:xfrm>
            <a:off x="4618925" y="1342225"/>
            <a:ext cx="3284100" cy="2853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tr-TR" sz="1700">
                <a:solidFill>
                  <a:srgbClr val="FF0000"/>
                </a:solidFill>
                <a:latin typeface="PT Sans Narrow"/>
                <a:ea typeface="PT Sans Narrow"/>
                <a:cs typeface="PT Sans Narrow"/>
                <a:sym typeface="PT Sans Narrow"/>
              </a:rPr>
              <a:t>class </a:t>
            </a:r>
            <a:r>
              <a:rPr b="1" lang="tr-TR" sz="1700">
                <a:solidFill>
                  <a:srgbClr val="0070C0"/>
                </a:solidFill>
                <a:latin typeface="PT Sans Narrow"/>
                <a:ea typeface="PT Sans Narrow"/>
                <a:cs typeface="PT Sans Narrow"/>
                <a:sym typeface="PT Sans Narrow"/>
              </a:rPr>
              <a:t>SınıfAdı</a:t>
            </a:r>
            <a:endParaRPr b="1" sz="1700">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b="1" lang="tr-TR" sz="1700">
                <a:latin typeface="PT Sans Narrow"/>
                <a:ea typeface="PT Sans Narrow"/>
                <a:cs typeface="PT Sans Narrow"/>
                <a:sym typeface="PT Sans Narrow"/>
              </a:rPr>
              <a:t>{</a:t>
            </a:r>
            <a:endParaRPr b="1" sz="1700">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b="1" lang="tr-TR" sz="1700">
                <a:solidFill>
                  <a:srgbClr val="00B050"/>
                </a:solidFill>
                <a:latin typeface="PT Sans Narrow"/>
                <a:ea typeface="PT Sans Narrow"/>
                <a:cs typeface="PT Sans Narrow"/>
                <a:sym typeface="PT Sans Narrow"/>
              </a:rPr>
              <a:t>SınıfAdi (</a:t>
            </a:r>
            <a:r>
              <a:rPr b="1" lang="tr-TR" sz="1700">
                <a:solidFill>
                  <a:srgbClr val="7030A0"/>
                </a:solidFill>
                <a:latin typeface="PT Sans Narrow"/>
                <a:ea typeface="PT Sans Narrow"/>
                <a:cs typeface="PT Sans Narrow"/>
                <a:sym typeface="PT Sans Narrow"/>
              </a:rPr>
              <a:t>parametre listesi</a:t>
            </a:r>
            <a:r>
              <a:rPr b="1" lang="tr-TR" sz="1700">
                <a:solidFill>
                  <a:srgbClr val="00B050"/>
                </a:solidFill>
                <a:latin typeface="PT Sans Narrow"/>
                <a:ea typeface="PT Sans Narrow"/>
                <a:cs typeface="PT Sans Narrow"/>
                <a:sym typeface="PT Sans Narrow"/>
              </a:rPr>
              <a:t>){</a:t>
            </a:r>
            <a:endParaRPr b="1" sz="1700">
              <a:solidFill>
                <a:srgbClr val="00B050"/>
              </a:solidFill>
              <a:latin typeface="PT Sans Narrow"/>
              <a:ea typeface="PT Sans Narrow"/>
              <a:cs typeface="PT Sans Narrow"/>
              <a:sym typeface="PT Sans Narrow"/>
            </a:endParaRPr>
          </a:p>
          <a:p>
            <a:pPr indent="449580" lvl="0" marL="0" rtl="0" algn="just">
              <a:lnSpc>
                <a:spcPct val="115000"/>
              </a:lnSpc>
              <a:spcBef>
                <a:spcPts val="0"/>
              </a:spcBef>
              <a:spcAft>
                <a:spcPts val="0"/>
              </a:spcAft>
              <a:buNone/>
            </a:pPr>
            <a:r>
              <a:rPr b="1" lang="tr-TR" sz="1700">
                <a:solidFill>
                  <a:srgbClr val="00B050"/>
                </a:solidFill>
                <a:latin typeface="PT Sans Narrow"/>
                <a:ea typeface="PT Sans Narrow"/>
                <a:cs typeface="PT Sans Narrow"/>
                <a:sym typeface="PT Sans Narrow"/>
              </a:rPr>
              <a:t>yapıcı fonksiyon gövdesi</a:t>
            </a:r>
            <a:endParaRPr b="1" sz="1700">
              <a:solidFill>
                <a:srgbClr val="00B050"/>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b="1" lang="tr-TR" sz="1700">
                <a:solidFill>
                  <a:srgbClr val="00B050"/>
                </a:solidFill>
                <a:latin typeface="PT Sans Narrow"/>
                <a:ea typeface="PT Sans Narrow"/>
                <a:cs typeface="PT Sans Narrow"/>
                <a:sym typeface="PT Sans Narrow"/>
              </a:rPr>
              <a:t>}</a:t>
            </a:r>
            <a:endParaRPr b="1" sz="1700">
              <a:solidFill>
                <a:srgbClr val="7030A0"/>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b="1" lang="tr-TR" sz="1700">
                <a:solidFill>
                  <a:srgbClr val="C55911"/>
                </a:solidFill>
                <a:latin typeface="PT Sans Narrow"/>
                <a:ea typeface="PT Sans Narrow"/>
                <a:cs typeface="PT Sans Narrow"/>
                <a:sym typeface="PT Sans Narrow"/>
              </a:rPr>
              <a:t>~SınıfAdi (){</a:t>
            </a:r>
            <a:endParaRPr b="1" sz="1700">
              <a:solidFill>
                <a:srgbClr val="C55911"/>
              </a:solidFill>
              <a:latin typeface="PT Sans Narrow"/>
              <a:ea typeface="PT Sans Narrow"/>
              <a:cs typeface="PT Sans Narrow"/>
              <a:sym typeface="PT Sans Narrow"/>
            </a:endParaRPr>
          </a:p>
          <a:p>
            <a:pPr indent="449580" lvl="0" marL="0" rtl="0" algn="just">
              <a:lnSpc>
                <a:spcPct val="115000"/>
              </a:lnSpc>
              <a:spcBef>
                <a:spcPts val="0"/>
              </a:spcBef>
              <a:spcAft>
                <a:spcPts val="0"/>
              </a:spcAft>
              <a:buNone/>
            </a:pPr>
            <a:r>
              <a:rPr b="1" lang="tr-TR" sz="1700">
                <a:solidFill>
                  <a:srgbClr val="C55911"/>
                </a:solidFill>
                <a:latin typeface="PT Sans Narrow"/>
                <a:ea typeface="PT Sans Narrow"/>
                <a:cs typeface="PT Sans Narrow"/>
                <a:sym typeface="PT Sans Narrow"/>
              </a:rPr>
              <a:t>yıkıcı fonksiyon gövdesi</a:t>
            </a:r>
            <a:endParaRPr b="1" sz="1700">
              <a:solidFill>
                <a:srgbClr val="C55911"/>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b="1" lang="tr-TR" sz="1700">
                <a:solidFill>
                  <a:srgbClr val="C55911"/>
                </a:solidFill>
                <a:latin typeface="PT Sans Narrow"/>
                <a:ea typeface="PT Sans Narrow"/>
                <a:cs typeface="PT Sans Narrow"/>
                <a:sym typeface="PT Sans Narrow"/>
              </a:rPr>
              <a:t>}</a:t>
            </a:r>
            <a:endParaRPr b="1" sz="1700">
              <a:solidFill>
                <a:srgbClr val="C55911"/>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b="1" lang="tr-TR" sz="1700">
                <a:latin typeface="PT Sans Narrow"/>
                <a:ea typeface="PT Sans Narrow"/>
                <a:cs typeface="PT Sans Narrow"/>
                <a:sym typeface="PT Sans Narrow"/>
              </a:rPr>
              <a:t>};</a:t>
            </a:r>
            <a:endParaRPr sz="1850">
              <a:solidFill>
                <a:srgbClr val="333333"/>
              </a:solidFill>
              <a:latin typeface="PT Sans Narrow"/>
              <a:ea typeface="PT Sans Narrow"/>
              <a:cs typeface="PT Sans Narrow"/>
              <a:sym typeface="PT Sans Narrow"/>
            </a:endParaRPr>
          </a:p>
        </p:txBody>
      </p:sp>
      <p:sp>
        <p:nvSpPr>
          <p:cNvPr id="93" name="Google Shape;93;ge35d60ea14_0_34"/>
          <p:cNvSpPr txBox="1"/>
          <p:nvPr/>
        </p:nvSpPr>
        <p:spPr>
          <a:xfrm>
            <a:off x="922075" y="1276500"/>
            <a:ext cx="3339300" cy="1887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tr-TR">
                <a:solidFill>
                  <a:srgbClr val="FF0000"/>
                </a:solidFill>
                <a:latin typeface="PT Sans Narrow"/>
                <a:ea typeface="PT Sans Narrow"/>
                <a:cs typeface="PT Sans Narrow"/>
                <a:sym typeface="PT Sans Narrow"/>
              </a:rPr>
              <a:t>DİKKAT!</a:t>
            </a:r>
            <a:endParaRPr b="1">
              <a:solidFill>
                <a:srgbClr val="FF0000"/>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TR">
                <a:latin typeface="PT Sans Narrow"/>
                <a:ea typeface="PT Sans Narrow"/>
                <a:cs typeface="PT Sans Narrow"/>
                <a:sym typeface="PT Sans Narrow"/>
              </a:rPr>
              <a:t>Hem yapıcı hem de yıkıcı fonksiyonlar diğer fonksiyonlar gibi tanımlanır ve uygulanır.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TR">
                <a:latin typeface="PT Sans Narrow"/>
                <a:ea typeface="PT Sans Narrow"/>
                <a:cs typeface="PT Sans Narrow"/>
                <a:sym typeface="PT Sans Narrow"/>
              </a:rPr>
              <a:t>Sınıf içinde eş zamanlı olarak tanımlamaları yapılacaksa yandaki gibi sözdizimi kullanılır.</a:t>
            </a:r>
            <a:endParaRPr>
              <a:latin typeface="PT Sans Narrow"/>
              <a:ea typeface="PT Sans Narrow"/>
              <a:cs typeface="PT Sans Narrow"/>
              <a:sym typeface="PT Sans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e35d60ea14_0_40"/>
          <p:cNvSpPr txBox="1"/>
          <p:nvPr/>
        </p:nvSpPr>
        <p:spPr>
          <a:xfrm>
            <a:off x="4618925" y="1276500"/>
            <a:ext cx="3339300" cy="3546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tr-TR" sz="1600">
                <a:solidFill>
                  <a:srgbClr val="FF0000"/>
                </a:solidFill>
                <a:latin typeface="PT Sans Narrow"/>
                <a:ea typeface="PT Sans Narrow"/>
                <a:cs typeface="PT Sans Narrow"/>
                <a:sym typeface="PT Sans Narrow"/>
              </a:rPr>
              <a:t>class </a:t>
            </a:r>
            <a:r>
              <a:rPr b="1" lang="tr-TR" sz="1600">
                <a:solidFill>
                  <a:srgbClr val="0070C0"/>
                </a:solidFill>
                <a:latin typeface="PT Sans Narrow"/>
                <a:ea typeface="PT Sans Narrow"/>
                <a:cs typeface="PT Sans Narrow"/>
                <a:sym typeface="PT Sans Narrow"/>
              </a:rPr>
              <a:t>SınıfAdı</a:t>
            </a:r>
            <a:endParaRPr b="1" sz="1600">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b="1" lang="tr-TR" sz="1600">
                <a:latin typeface="PT Sans Narrow"/>
                <a:ea typeface="PT Sans Narrow"/>
                <a:cs typeface="PT Sans Narrow"/>
                <a:sym typeface="PT Sans Narrow"/>
              </a:rPr>
              <a:t>{</a:t>
            </a:r>
            <a:endParaRPr b="1" sz="1600">
              <a:latin typeface="PT Sans Narrow"/>
              <a:ea typeface="PT Sans Narrow"/>
              <a:cs typeface="PT Sans Narrow"/>
              <a:sym typeface="PT Sans Narrow"/>
            </a:endParaRPr>
          </a:p>
          <a:p>
            <a:pPr indent="449580" lvl="0" marL="0" rtl="0" algn="just">
              <a:lnSpc>
                <a:spcPct val="115000"/>
              </a:lnSpc>
              <a:spcBef>
                <a:spcPts val="0"/>
              </a:spcBef>
              <a:spcAft>
                <a:spcPts val="0"/>
              </a:spcAft>
              <a:buNone/>
            </a:pPr>
            <a:r>
              <a:rPr b="1" lang="tr-TR" sz="1600">
                <a:solidFill>
                  <a:srgbClr val="00B050"/>
                </a:solidFill>
                <a:latin typeface="PT Sans Narrow"/>
                <a:ea typeface="PT Sans Narrow"/>
                <a:cs typeface="PT Sans Narrow"/>
                <a:sym typeface="PT Sans Narrow"/>
              </a:rPr>
              <a:t>SınıfAdi (</a:t>
            </a:r>
            <a:r>
              <a:rPr b="1" lang="tr-TR" sz="1600">
                <a:solidFill>
                  <a:srgbClr val="7030A0"/>
                </a:solidFill>
                <a:latin typeface="PT Sans Narrow"/>
                <a:ea typeface="PT Sans Narrow"/>
                <a:cs typeface="PT Sans Narrow"/>
                <a:sym typeface="PT Sans Narrow"/>
              </a:rPr>
              <a:t>parametre listesi</a:t>
            </a:r>
            <a:r>
              <a:rPr b="1" lang="tr-TR" sz="1600">
                <a:solidFill>
                  <a:srgbClr val="00B050"/>
                </a:solidFill>
                <a:latin typeface="PT Sans Narrow"/>
                <a:ea typeface="PT Sans Narrow"/>
                <a:cs typeface="PT Sans Narrow"/>
                <a:sym typeface="PT Sans Narrow"/>
              </a:rPr>
              <a:t>);</a:t>
            </a:r>
            <a:endParaRPr b="1" sz="1600">
              <a:solidFill>
                <a:srgbClr val="00B050"/>
              </a:solidFill>
              <a:latin typeface="PT Sans Narrow"/>
              <a:ea typeface="PT Sans Narrow"/>
              <a:cs typeface="PT Sans Narrow"/>
              <a:sym typeface="PT Sans Narrow"/>
            </a:endParaRPr>
          </a:p>
          <a:p>
            <a:pPr indent="449580" lvl="0" marL="0" rtl="0" algn="just">
              <a:lnSpc>
                <a:spcPct val="115000"/>
              </a:lnSpc>
              <a:spcBef>
                <a:spcPts val="0"/>
              </a:spcBef>
              <a:spcAft>
                <a:spcPts val="0"/>
              </a:spcAft>
              <a:buNone/>
            </a:pPr>
            <a:r>
              <a:rPr b="1" lang="tr-TR" sz="1600">
                <a:solidFill>
                  <a:srgbClr val="C55911"/>
                </a:solidFill>
                <a:latin typeface="PT Sans Narrow"/>
                <a:ea typeface="PT Sans Narrow"/>
                <a:cs typeface="PT Sans Narrow"/>
                <a:sym typeface="PT Sans Narrow"/>
              </a:rPr>
              <a:t>~SınıfAdi ();</a:t>
            </a:r>
            <a:endParaRPr b="1" sz="1600">
              <a:solidFill>
                <a:srgbClr val="C55911"/>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b="1" lang="tr-TR" sz="1600">
                <a:latin typeface="PT Sans Narrow"/>
                <a:ea typeface="PT Sans Narrow"/>
                <a:cs typeface="PT Sans Narrow"/>
                <a:sym typeface="PT Sans Narrow"/>
              </a:rPr>
              <a:t>};</a:t>
            </a:r>
            <a:endParaRPr b="1" sz="1600">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b="1" sz="1600">
              <a:solidFill>
                <a:srgbClr val="00B050"/>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b="1" lang="tr-TR" sz="1600">
                <a:solidFill>
                  <a:srgbClr val="0070C0"/>
                </a:solidFill>
                <a:latin typeface="PT Sans Narrow"/>
                <a:ea typeface="PT Sans Narrow"/>
                <a:cs typeface="PT Sans Narrow"/>
                <a:sym typeface="PT Sans Narrow"/>
              </a:rPr>
              <a:t>SınıfAdı</a:t>
            </a:r>
            <a:r>
              <a:rPr b="1" lang="tr-TR" sz="1600">
                <a:solidFill>
                  <a:srgbClr val="FF0000"/>
                </a:solidFill>
                <a:latin typeface="PT Sans Narrow"/>
                <a:ea typeface="PT Sans Narrow"/>
                <a:cs typeface="PT Sans Narrow"/>
                <a:sym typeface="PT Sans Narrow"/>
              </a:rPr>
              <a:t>::</a:t>
            </a:r>
            <a:r>
              <a:rPr b="1" lang="tr-TR" sz="1600">
                <a:solidFill>
                  <a:srgbClr val="00B050"/>
                </a:solidFill>
                <a:latin typeface="PT Sans Narrow"/>
                <a:ea typeface="PT Sans Narrow"/>
                <a:cs typeface="PT Sans Narrow"/>
                <a:sym typeface="PT Sans Narrow"/>
              </a:rPr>
              <a:t>SınıfAdi (</a:t>
            </a:r>
            <a:r>
              <a:rPr b="1" lang="tr-TR" sz="1600">
                <a:solidFill>
                  <a:srgbClr val="7030A0"/>
                </a:solidFill>
                <a:latin typeface="PT Sans Narrow"/>
                <a:ea typeface="PT Sans Narrow"/>
                <a:cs typeface="PT Sans Narrow"/>
                <a:sym typeface="PT Sans Narrow"/>
              </a:rPr>
              <a:t>parametre listesi</a:t>
            </a:r>
            <a:r>
              <a:rPr b="1" lang="tr-TR" sz="1600">
                <a:solidFill>
                  <a:srgbClr val="00B050"/>
                </a:solidFill>
                <a:latin typeface="PT Sans Narrow"/>
                <a:ea typeface="PT Sans Narrow"/>
                <a:cs typeface="PT Sans Narrow"/>
                <a:sym typeface="PT Sans Narrow"/>
              </a:rPr>
              <a:t>){</a:t>
            </a:r>
            <a:endParaRPr b="1" sz="1600">
              <a:solidFill>
                <a:srgbClr val="00B050"/>
              </a:solidFill>
              <a:latin typeface="PT Sans Narrow"/>
              <a:ea typeface="PT Sans Narrow"/>
              <a:cs typeface="PT Sans Narrow"/>
              <a:sym typeface="PT Sans Narrow"/>
            </a:endParaRPr>
          </a:p>
          <a:p>
            <a:pPr indent="449580" lvl="0" marL="0" rtl="0" algn="just">
              <a:lnSpc>
                <a:spcPct val="115000"/>
              </a:lnSpc>
              <a:spcBef>
                <a:spcPts val="0"/>
              </a:spcBef>
              <a:spcAft>
                <a:spcPts val="0"/>
              </a:spcAft>
              <a:buNone/>
            </a:pPr>
            <a:r>
              <a:rPr b="1" lang="tr-TR" sz="1600">
                <a:solidFill>
                  <a:srgbClr val="00B050"/>
                </a:solidFill>
                <a:latin typeface="PT Sans Narrow"/>
                <a:ea typeface="PT Sans Narrow"/>
                <a:cs typeface="PT Sans Narrow"/>
                <a:sym typeface="PT Sans Narrow"/>
              </a:rPr>
              <a:t>yapıcı fonksiyon gövdesi</a:t>
            </a:r>
            <a:endParaRPr b="1" sz="1600">
              <a:solidFill>
                <a:srgbClr val="00B050"/>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b="1" lang="tr-TR" sz="1600">
                <a:solidFill>
                  <a:srgbClr val="00B050"/>
                </a:solidFill>
                <a:latin typeface="PT Sans Narrow"/>
                <a:ea typeface="PT Sans Narrow"/>
                <a:cs typeface="PT Sans Narrow"/>
                <a:sym typeface="PT Sans Narrow"/>
              </a:rPr>
              <a:t>}</a:t>
            </a:r>
            <a:endParaRPr b="1" sz="1600">
              <a:solidFill>
                <a:srgbClr val="7030A0"/>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b="1" lang="tr-TR" sz="1600">
                <a:solidFill>
                  <a:srgbClr val="0070C0"/>
                </a:solidFill>
                <a:latin typeface="PT Sans Narrow"/>
                <a:ea typeface="PT Sans Narrow"/>
                <a:cs typeface="PT Sans Narrow"/>
                <a:sym typeface="PT Sans Narrow"/>
              </a:rPr>
              <a:t>SınıfAdı</a:t>
            </a:r>
            <a:r>
              <a:rPr b="1" lang="tr-TR" sz="1600">
                <a:solidFill>
                  <a:srgbClr val="FF0000"/>
                </a:solidFill>
                <a:latin typeface="PT Sans Narrow"/>
                <a:ea typeface="PT Sans Narrow"/>
                <a:cs typeface="PT Sans Narrow"/>
                <a:sym typeface="PT Sans Narrow"/>
              </a:rPr>
              <a:t>::</a:t>
            </a:r>
            <a:r>
              <a:rPr b="1" lang="tr-TR" sz="1600">
                <a:solidFill>
                  <a:srgbClr val="C55911"/>
                </a:solidFill>
                <a:latin typeface="PT Sans Narrow"/>
                <a:ea typeface="PT Sans Narrow"/>
                <a:cs typeface="PT Sans Narrow"/>
                <a:sym typeface="PT Sans Narrow"/>
              </a:rPr>
              <a:t>~SınıfAdi (){</a:t>
            </a:r>
            <a:endParaRPr b="1" sz="1600">
              <a:solidFill>
                <a:srgbClr val="C55911"/>
              </a:solidFill>
              <a:latin typeface="PT Sans Narrow"/>
              <a:ea typeface="PT Sans Narrow"/>
              <a:cs typeface="PT Sans Narrow"/>
              <a:sym typeface="PT Sans Narrow"/>
            </a:endParaRPr>
          </a:p>
          <a:p>
            <a:pPr indent="449580" lvl="0" marL="0" rtl="0" algn="just">
              <a:lnSpc>
                <a:spcPct val="115000"/>
              </a:lnSpc>
              <a:spcBef>
                <a:spcPts val="0"/>
              </a:spcBef>
              <a:spcAft>
                <a:spcPts val="0"/>
              </a:spcAft>
              <a:buNone/>
            </a:pPr>
            <a:r>
              <a:rPr b="1" lang="tr-TR" sz="1600">
                <a:solidFill>
                  <a:srgbClr val="C55911"/>
                </a:solidFill>
                <a:latin typeface="PT Sans Narrow"/>
                <a:ea typeface="PT Sans Narrow"/>
                <a:cs typeface="PT Sans Narrow"/>
                <a:sym typeface="PT Sans Narrow"/>
              </a:rPr>
              <a:t>yıkıcı fonksiyon gövdesi</a:t>
            </a:r>
            <a:endParaRPr b="1" sz="1600">
              <a:solidFill>
                <a:srgbClr val="C55911"/>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b="1" lang="tr-TR" sz="1600">
                <a:solidFill>
                  <a:srgbClr val="C55911"/>
                </a:solidFill>
                <a:latin typeface="PT Sans Narrow"/>
                <a:ea typeface="PT Sans Narrow"/>
                <a:cs typeface="PT Sans Narrow"/>
                <a:sym typeface="PT Sans Narrow"/>
              </a:rPr>
              <a:t>}</a:t>
            </a:r>
            <a:endParaRPr b="1" sz="2000">
              <a:solidFill>
                <a:srgbClr val="FF0000"/>
              </a:solidFill>
              <a:latin typeface="PT Sans Narrow"/>
              <a:ea typeface="PT Sans Narrow"/>
              <a:cs typeface="PT Sans Narrow"/>
              <a:sym typeface="PT Sans Narrow"/>
            </a:endParaRPr>
          </a:p>
        </p:txBody>
      </p:sp>
      <p:sp>
        <p:nvSpPr>
          <p:cNvPr id="99" name="Google Shape;99;ge35d60ea14_0_40"/>
          <p:cNvSpPr txBox="1"/>
          <p:nvPr/>
        </p:nvSpPr>
        <p:spPr>
          <a:xfrm>
            <a:off x="922075" y="1276500"/>
            <a:ext cx="3339300" cy="1391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tr-TR">
                <a:solidFill>
                  <a:srgbClr val="FF0000"/>
                </a:solidFill>
                <a:latin typeface="PT Sans Narrow"/>
                <a:ea typeface="PT Sans Narrow"/>
                <a:cs typeface="PT Sans Narrow"/>
                <a:sym typeface="PT Sans Narrow"/>
              </a:rPr>
              <a:t>DİKKAT!</a:t>
            </a:r>
            <a:endParaRPr b="1">
              <a:solidFill>
                <a:srgbClr val="FF0000"/>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TR">
                <a:latin typeface="PT Sans Narrow"/>
                <a:ea typeface="PT Sans Narrow"/>
                <a:cs typeface="PT Sans Narrow"/>
                <a:sym typeface="PT Sans Narrow"/>
              </a:rPr>
              <a:t>Yapıcı ve yıkıcı fonksiyonların tanımlamaları daha sonra yapılacaksa yandaki sözdizimi kullanılır.</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a:latin typeface="PT Sans Narrow"/>
              <a:ea typeface="PT Sans Narrow"/>
              <a:cs typeface="PT Sans Narrow"/>
              <a:sym typeface="PT Sans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e35d60ea14_0_45"/>
          <p:cNvSpPr txBox="1"/>
          <p:nvPr>
            <p:ph type="title"/>
          </p:nvPr>
        </p:nvSpPr>
        <p:spPr>
          <a:xfrm>
            <a:off x="400725" y="1386152"/>
            <a:ext cx="8596800" cy="3186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0" lang="tr-TR" sz="1600">
                <a:solidFill>
                  <a:srgbClr val="000000"/>
                </a:solidFill>
              </a:rPr>
              <a:t>Veri üyelerinin değerinin sabit olduğu fonksiyonlar oluşturmanız mümkündür.  Sabit fonksiyonlarda veri üyelerinin değerlerinin değiştirilmesi imkansızdır. Bunu yapmaya çalışmak sözdizimi hatasına neden olur. Sabit bir fonksiyon bildirmek için, const anahtar sözcüğünü parametre listesinden sonra aşağıdaki sözdiziminde gördüğünüz gibi ekleriz:</a:t>
            </a:r>
            <a:endParaRPr b="0" sz="1600">
              <a:solidFill>
                <a:srgbClr val="000000"/>
              </a:solidFill>
            </a:endParaRPr>
          </a:p>
          <a:p>
            <a:pPr indent="0" lvl="0" marL="0" rtl="0" algn="just">
              <a:lnSpc>
                <a:spcPct val="150000"/>
              </a:lnSpc>
              <a:spcBef>
                <a:spcPts val="0"/>
              </a:spcBef>
              <a:spcAft>
                <a:spcPts val="0"/>
              </a:spcAft>
              <a:buNone/>
            </a:pPr>
            <a:r>
              <a:t/>
            </a:r>
            <a:endParaRPr b="0" sz="1600">
              <a:solidFill>
                <a:srgbClr val="000000"/>
              </a:solidFill>
            </a:endParaRPr>
          </a:p>
          <a:p>
            <a:pPr indent="0" lvl="0" marL="0" rtl="0" algn="l">
              <a:lnSpc>
                <a:spcPct val="150000"/>
              </a:lnSpc>
              <a:spcBef>
                <a:spcPts val="0"/>
              </a:spcBef>
              <a:spcAft>
                <a:spcPts val="0"/>
              </a:spcAft>
              <a:buNone/>
            </a:pPr>
            <a:r>
              <a:rPr lang="tr-TR" sz="1600">
                <a:solidFill>
                  <a:srgbClr val="0070C0"/>
                </a:solidFill>
              </a:rPr>
              <a:t>dönüş_tipi </a:t>
            </a:r>
            <a:r>
              <a:rPr lang="tr-TR" sz="1600">
                <a:solidFill>
                  <a:srgbClr val="00B050"/>
                </a:solidFill>
              </a:rPr>
              <a:t>fonksiyon_adi</a:t>
            </a:r>
            <a:r>
              <a:rPr lang="tr-TR" sz="1600">
                <a:solidFill>
                  <a:srgbClr val="FF0000"/>
                </a:solidFill>
              </a:rPr>
              <a:t>(</a:t>
            </a:r>
            <a:r>
              <a:rPr lang="tr-TR" sz="1600">
                <a:solidFill>
                  <a:srgbClr val="7030A0"/>
                </a:solidFill>
              </a:rPr>
              <a:t>parametre_listesi</a:t>
            </a:r>
            <a:r>
              <a:rPr lang="tr-TR" sz="1600">
                <a:solidFill>
                  <a:srgbClr val="FF0000"/>
                </a:solidFill>
              </a:rPr>
              <a:t>) const;</a:t>
            </a:r>
            <a:endParaRPr sz="1600">
              <a:solidFill>
                <a:srgbClr val="FF0000"/>
              </a:solidFill>
            </a:endParaRPr>
          </a:p>
          <a:p>
            <a:pPr indent="0" lvl="0" marL="0" rtl="0" algn="just">
              <a:lnSpc>
                <a:spcPct val="150000"/>
              </a:lnSpc>
              <a:spcBef>
                <a:spcPts val="1200"/>
              </a:spcBef>
              <a:spcAft>
                <a:spcPts val="1200"/>
              </a:spcAft>
              <a:buNone/>
            </a:pPr>
            <a:r>
              <a:rPr b="0" lang="tr-TR" sz="1600">
                <a:solidFill>
                  <a:srgbClr val="000000"/>
                </a:solidFill>
              </a:rPr>
              <a:t>Sınıf tanımlamasının dışında sabit bir fonksiyon oluşturmak isterseniz, const anahtar sözcüğünün hem fonksiyon prototipinde hem de tanımına yerleştirilmesi gerekir. </a:t>
            </a:r>
            <a:endParaRPr b="0" sz="1600">
              <a:solidFill>
                <a:srgbClr val="000000"/>
              </a:solidFill>
            </a:endParaRPr>
          </a:p>
        </p:txBody>
      </p:sp>
      <p:sp>
        <p:nvSpPr>
          <p:cNvPr id="105" name="Google Shape;105;ge35d60ea14_0_45"/>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Sabit Fonksiyonlar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e364ac042f_0_0"/>
          <p:cNvSpPr txBox="1"/>
          <p:nvPr>
            <p:ph type="title"/>
          </p:nvPr>
        </p:nvSpPr>
        <p:spPr>
          <a:xfrm>
            <a:off x="400725" y="1386152"/>
            <a:ext cx="8596800" cy="3186000"/>
          </a:xfrm>
          <a:prstGeom prst="rect">
            <a:avLst/>
          </a:prstGeom>
          <a:noFill/>
          <a:ln>
            <a:noFill/>
          </a:ln>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t/>
            </a:r>
            <a:endParaRPr b="0" sz="1600">
              <a:solidFill>
                <a:srgbClr val="000000"/>
              </a:solidFill>
            </a:endParaRPr>
          </a:p>
          <a:p>
            <a:pPr indent="0" lvl="0" marL="0" rtl="0" algn="just">
              <a:lnSpc>
                <a:spcPct val="150000"/>
              </a:lnSpc>
              <a:spcBef>
                <a:spcPts val="0"/>
              </a:spcBef>
              <a:spcAft>
                <a:spcPts val="0"/>
              </a:spcAft>
              <a:buNone/>
            </a:pPr>
            <a:r>
              <a:rPr b="0" lang="tr-TR" sz="2000">
                <a:solidFill>
                  <a:srgbClr val="000000"/>
                </a:solidFill>
              </a:rPr>
              <a:t>Eksik satırları bulunan kod satırlarını birlikte tamamlayınız.  Grup yanıtınızın ekran görüntüsünü dijital panoya gönderiniz. </a:t>
            </a:r>
            <a:endParaRPr b="0" sz="2000">
              <a:solidFill>
                <a:srgbClr val="000000"/>
              </a:solidFill>
            </a:endParaRPr>
          </a:p>
          <a:p>
            <a:pPr indent="0" lvl="0" marL="2286000" marR="0" rtl="0" algn="just">
              <a:lnSpc>
                <a:spcPct val="150000"/>
              </a:lnSpc>
              <a:spcBef>
                <a:spcPts val="1200"/>
              </a:spcBef>
              <a:spcAft>
                <a:spcPts val="0"/>
              </a:spcAft>
              <a:buNone/>
            </a:pPr>
            <a:r>
              <a:rPr b="0" lang="tr-TR" sz="2000">
                <a:solidFill>
                  <a:srgbClr val="000000"/>
                </a:solidFill>
              </a:rPr>
              <a:t>Grup Çalışması </a:t>
            </a:r>
            <a:endParaRPr b="0" sz="2000">
              <a:solidFill>
                <a:srgbClr val="000000"/>
              </a:solidFill>
            </a:endParaRPr>
          </a:p>
          <a:p>
            <a:pPr indent="0" lvl="0" marL="2286000" marR="0" rtl="0" algn="just">
              <a:lnSpc>
                <a:spcPct val="150000"/>
              </a:lnSpc>
              <a:spcBef>
                <a:spcPts val="1200"/>
              </a:spcBef>
              <a:spcAft>
                <a:spcPts val="1200"/>
              </a:spcAft>
              <a:buNone/>
            </a:pPr>
            <a:r>
              <a:rPr b="0" lang="tr-TR" sz="2000">
                <a:solidFill>
                  <a:srgbClr val="000000"/>
                </a:solidFill>
              </a:rPr>
              <a:t>Süre:  15 dk.</a:t>
            </a:r>
            <a:endParaRPr b="0" sz="2000">
              <a:solidFill>
                <a:srgbClr val="000000"/>
              </a:solidFill>
            </a:endParaRPr>
          </a:p>
        </p:txBody>
      </p:sp>
      <p:sp>
        <p:nvSpPr>
          <p:cNvPr id="111" name="Google Shape;111;ge364ac042f_0_0"/>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Kod Satırlarını Tamamla!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e364ac042f_0_10"/>
          <p:cNvSpPr txBox="1"/>
          <p:nvPr>
            <p:ph type="title"/>
          </p:nvPr>
        </p:nvSpPr>
        <p:spPr>
          <a:xfrm>
            <a:off x="399175" y="10505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Sınıfları Dosyala!: Destekleyici Örnek Kod</a:t>
            </a:r>
            <a:endParaRPr/>
          </a:p>
        </p:txBody>
      </p:sp>
      <p:graphicFrame>
        <p:nvGraphicFramePr>
          <p:cNvPr id="117" name="Google Shape;117;ge364ac042f_0_10"/>
          <p:cNvGraphicFramePr/>
          <p:nvPr/>
        </p:nvGraphicFramePr>
        <p:xfrm>
          <a:off x="321350" y="672938"/>
          <a:ext cx="3000000" cy="3000000"/>
        </p:xfrm>
        <a:graphic>
          <a:graphicData uri="http://schemas.openxmlformats.org/drawingml/2006/table">
            <a:tbl>
              <a:tblPr bandRow="1">
                <a:noFill/>
                <a:tableStyleId>{9D802B12-6F44-46EA-8082-630EAFAEA99B}</a:tableStyleId>
              </a:tblPr>
              <a:tblGrid>
                <a:gridCol w="4338125"/>
                <a:gridCol w="4338125"/>
              </a:tblGrid>
              <a:tr h="216975">
                <a:tc>
                  <a:txBody>
                    <a:bodyPr/>
                    <a:lstStyle/>
                    <a:p>
                      <a:pPr indent="0" lvl="0" marL="0" rtl="0" algn="ctr">
                        <a:spcBef>
                          <a:spcPts val="0"/>
                        </a:spcBef>
                        <a:spcAft>
                          <a:spcPts val="0"/>
                        </a:spcAft>
                        <a:buNone/>
                      </a:pPr>
                      <a:r>
                        <a:rPr lang="tr-TR" sz="1600">
                          <a:solidFill>
                            <a:srgbClr val="0070C0"/>
                          </a:solidFill>
                          <a:latin typeface="PT Sans Narrow"/>
                          <a:ea typeface="PT Sans Narrow"/>
                          <a:cs typeface="PT Sans Narrow"/>
                          <a:sym typeface="PT Sans Narrow"/>
                        </a:rPr>
                        <a:t>ornek.cpp</a:t>
                      </a:r>
                      <a:endParaRPr sz="1600">
                        <a:solidFill>
                          <a:srgbClr val="0070C0"/>
                        </a:solidFill>
                        <a:latin typeface="PT Sans Narrow"/>
                        <a:ea typeface="PT Sans Narrow"/>
                        <a:cs typeface="PT Sans Narrow"/>
                        <a:sym typeface="PT Sans Narrow"/>
                      </a:endParaRPr>
                    </a:p>
                  </a:txBody>
                  <a:tcPr marT="0" marB="0" marR="68575" marL="68575"/>
                </a:tc>
                <a:tc>
                  <a:txBody>
                    <a:bodyPr/>
                    <a:lstStyle/>
                    <a:p>
                      <a:pPr indent="0" lvl="0" marL="0" rtl="0" algn="ctr">
                        <a:spcBef>
                          <a:spcPts val="0"/>
                        </a:spcBef>
                        <a:spcAft>
                          <a:spcPts val="0"/>
                        </a:spcAft>
                        <a:buNone/>
                      </a:pPr>
                      <a:r>
                        <a:rPr lang="tr-TR" sz="1600">
                          <a:solidFill>
                            <a:srgbClr val="0070C0"/>
                          </a:solidFill>
                          <a:latin typeface="PT Sans Narrow"/>
                          <a:ea typeface="PT Sans Narrow"/>
                          <a:cs typeface="PT Sans Narrow"/>
                          <a:sym typeface="PT Sans Narrow"/>
                        </a:rPr>
                        <a:t>Ceptelefonu.h</a:t>
                      </a:r>
                      <a:endParaRPr sz="1600">
                        <a:solidFill>
                          <a:srgbClr val="0070C0"/>
                        </a:solidFill>
                        <a:latin typeface="PT Sans Narrow"/>
                        <a:ea typeface="PT Sans Narrow"/>
                        <a:cs typeface="PT Sans Narrow"/>
                        <a:sym typeface="PT Sans Narrow"/>
                      </a:endParaRPr>
                    </a:p>
                  </a:txBody>
                  <a:tcPr marT="0" marB="0" marR="68575" marL="68575"/>
                </a:tc>
              </a:tr>
              <a:tr h="4018600">
                <a:tc>
                  <a:txBody>
                    <a:bodyPr/>
                    <a:lstStyle/>
                    <a:p>
                      <a:pPr indent="0" lvl="0" marL="0" rtl="0" algn="l">
                        <a:spcBef>
                          <a:spcPts val="0"/>
                        </a:spcBef>
                        <a:spcAft>
                          <a:spcPts val="0"/>
                        </a:spcAft>
                        <a:buNone/>
                      </a:pPr>
                      <a:r>
                        <a:t/>
                      </a:r>
                      <a:endParaRPr>
                        <a:solidFill>
                          <a:srgbClr val="00A000"/>
                        </a:solidFill>
                        <a:latin typeface="PT Sans Narrow"/>
                        <a:ea typeface="PT Sans Narrow"/>
                        <a:cs typeface="PT Sans Narrow"/>
                        <a:sym typeface="PT Sans Narrow"/>
                      </a:endParaRPr>
                    </a:p>
                    <a:p>
                      <a:pPr indent="0" lvl="0" marL="0" rtl="0" algn="l">
                        <a:spcBef>
                          <a:spcPts val="0"/>
                        </a:spcBef>
                        <a:spcAft>
                          <a:spcPts val="0"/>
                        </a:spcAft>
                        <a:buNone/>
                      </a:pPr>
                      <a:r>
                        <a:t/>
                      </a:r>
                      <a:endParaRPr>
                        <a:solidFill>
                          <a:srgbClr val="00A000"/>
                        </a:solidFill>
                        <a:latin typeface="PT Sans Narrow"/>
                        <a:ea typeface="PT Sans Narrow"/>
                        <a:cs typeface="PT Sans Narrow"/>
                        <a:sym typeface="PT Sans Narrow"/>
                      </a:endParaRPr>
                    </a:p>
                    <a:p>
                      <a:pPr indent="0" lvl="0" marL="0" rtl="0" algn="l">
                        <a:spcBef>
                          <a:spcPts val="0"/>
                        </a:spcBef>
                        <a:spcAft>
                          <a:spcPts val="0"/>
                        </a:spcAft>
                        <a:buNone/>
                      </a:pPr>
                      <a:r>
                        <a:t/>
                      </a:r>
                      <a:endParaRPr>
                        <a:solidFill>
                          <a:srgbClr val="00A000"/>
                        </a:solidFill>
                        <a:latin typeface="PT Sans Narrow"/>
                        <a:ea typeface="PT Sans Narrow"/>
                        <a:cs typeface="PT Sans Narrow"/>
                        <a:sym typeface="PT Sans Narrow"/>
                      </a:endParaRPr>
                    </a:p>
                    <a:p>
                      <a:pPr indent="0" lvl="0" marL="0" rtl="0" algn="l">
                        <a:spcBef>
                          <a:spcPts val="0"/>
                        </a:spcBef>
                        <a:spcAft>
                          <a:spcPts val="0"/>
                        </a:spcAft>
                        <a:buNone/>
                      </a:pPr>
                      <a:r>
                        <a:rPr lang="tr-TR">
                          <a:solidFill>
                            <a:srgbClr val="00A000"/>
                          </a:solidFill>
                          <a:latin typeface="PT Sans Narrow"/>
                          <a:ea typeface="PT Sans Narrow"/>
                          <a:cs typeface="PT Sans Narrow"/>
                          <a:sym typeface="PT Sans Narrow"/>
                        </a:rPr>
                        <a:t>#include &lt;iostream&gt;</a:t>
                      </a:r>
                      <a:endParaRPr>
                        <a:solidFill>
                          <a:srgbClr val="00A000"/>
                        </a:solidFill>
                        <a:latin typeface="PT Sans Narrow"/>
                        <a:ea typeface="PT Sans Narrow"/>
                        <a:cs typeface="PT Sans Narrow"/>
                        <a:sym typeface="PT Sans Narrow"/>
                      </a:endParaRPr>
                    </a:p>
                    <a:p>
                      <a:pPr indent="0" lvl="0" marL="0" rtl="0" algn="l">
                        <a:spcBef>
                          <a:spcPts val="0"/>
                        </a:spcBef>
                        <a:spcAft>
                          <a:spcPts val="0"/>
                        </a:spcAft>
                        <a:buNone/>
                      </a:pPr>
                      <a:r>
                        <a:rPr lang="tr-TR">
                          <a:solidFill>
                            <a:srgbClr val="00A000"/>
                          </a:solidFill>
                          <a:latin typeface="PT Sans Narrow"/>
                          <a:ea typeface="PT Sans Narrow"/>
                          <a:cs typeface="PT Sans Narrow"/>
                          <a:sym typeface="PT Sans Narrow"/>
                        </a:rPr>
                        <a:t>#include "Ceptelefonu.h"</a:t>
                      </a:r>
                      <a:endParaRPr>
                        <a:solidFill>
                          <a:srgbClr val="00A000"/>
                        </a:solidFill>
                        <a:latin typeface="PT Sans Narrow"/>
                        <a:ea typeface="PT Sans Narrow"/>
                        <a:cs typeface="PT Sans Narrow"/>
                        <a:sym typeface="PT Sans Narrow"/>
                      </a:endParaRPr>
                    </a:p>
                    <a:p>
                      <a:pPr indent="0" lvl="0" marL="0" rtl="0" algn="l">
                        <a:spcBef>
                          <a:spcPts val="0"/>
                        </a:spcBef>
                        <a:spcAft>
                          <a:spcPts val="0"/>
                        </a:spcAft>
                        <a:buNone/>
                      </a:pPr>
                      <a:r>
                        <a:rPr b="1" lang="tr-TR">
                          <a:solidFill>
                            <a:srgbClr val="0000A0"/>
                          </a:solidFill>
                          <a:latin typeface="PT Sans Narrow"/>
                          <a:ea typeface="PT Sans Narrow"/>
                          <a:cs typeface="PT Sans Narrow"/>
                          <a:sym typeface="PT Sans Narrow"/>
                        </a:rPr>
                        <a:t>using namespace </a:t>
                      </a:r>
                      <a:r>
                        <a:rPr b="1" lang="tr-TR">
                          <a:solidFill>
                            <a:srgbClr val="00A000"/>
                          </a:solidFill>
                          <a:latin typeface="PT Sans Narrow"/>
                          <a:ea typeface="PT Sans Narrow"/>
                          <a:cs typeface="PT Sans Narrow"/>
                          <a:sym typeface="PT Sans Narrow"/>
                        </a:rPr>
                        <a:t>std</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b="1" lang="tr-TR">
                          <a:solidFill>
                            <a:srgbClr val="0000A0"/>
                          </a:solidFill>
                          <a:latin typeface="PT Sans Narrow"/>
                          <a:ea typeface="PT Sans Narrow"/>
                          <a:cs typeface="PT Sans Narrow"/>
                          <a:sym typeface="PT Sans Narrow"/>
                        </a:rPr>
                        <a:t>int </a:t>
                      </a:r>
                      <a:r>
                        <a:rPr lang="tr-TR">
                          <a:highlight>
                            <a:srgbClr val="FFFFFF"/>
                          </a:highlight>
                          <a:latin typeface="PT Sans Narrow"/>
                          <a:ea typeface="PT Sans Narrow"/>
                          <a:cs typeface="PT Sans Narrow"/>
                          <a:sym typeface="PT Sans Narrow"/>
                        </a:rPr>
                        <a:t>main</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a:solidFill>
                            <a:srgbClr val="FF0000"/>
                          </a:solidFill>
                          <a:latin typeface="PT Sans Narrow"/>
                          <a:ea typeface="PT Sans Narrow"/>
                          <a:cs typeface="PT Sans Narrow"/>
                          <a:sym typeface="PT Sans Narrow"/>
                        </a:rPr>
                        <a:t>    </a:t>
                      </a:r>
                      <a:r>
                        <a:rPr lang="tr-TR">
                          <a:highlight>
                            <a:srgbClr val="FFFFFF"/>
                          </a:highlight>
                          <a:latin typeface="PT Sans Narrow"/>
                          <a:ea typeface="PT Sans Narrow"/>
                          <a:cs typeface="PT Sans Narrow"/>
                          <a:sym typeface="PT Sans Narrow"/>
                        </a:rPr>
                        <a:t>Ceptelefonu urun1</a:t>
                      </a:r>
                      <a:r>
                        <a:rPr lang="tr-TR">
                          <a:solidFill>
                            <a:srgbClr val="FF0000"/>
                          </a:solidFill>
                          <a:latin typeface="PT Sans Narrow"/>
                          <a:ea typeface="PT Sans Narrow"/>
                          <a:cs typeface="PT Sans Narrow"/>
                          <a:sym typeface="PT Sans Narrow"/>
                        </a:rPr>
                        <a:t>(</a:t>
                      </a:r>
                      <a:r>
                        <a:rPr lang="tr-TR">
                          <a:solidFill>
                            <a:srgbClr val="F000F0"/>
                          </a:solidFill>
                          <a:latin typeface="PT Sans Narrow"/>
                          <a:ea typeface="PT Sans Narrow"/>
                          <a:cs typeface="PT Sans Narrow"/>
                          <a:sym typeface="PT Sans Narrow"/>
                        </a:rPr>
                        <a:t>4500</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a:solidFill>
                            <a:srgbClr val="FF0000"/>
                          </a:solidFill>
                          <a:latin typeface="PT Sans Narrow"/>
                          <a:ea typeface="PT Sans Narrow"/>
                          <a:cs typeface="PT Sans Narrow"/>
                          <a:sym typeface="PT Sans Narrow"/>
                        </a:rPr>
                        <a:t>    </a:t>
                      </a:r>
                      <a:r>
                        <a:rPr lang="tr-TR">
                          <a:highlight>
                            <a:srgbClr val="FFFFFF"/>
                          </a:highlight>
                          <a:latin typeface="PT Sans Narrow"/>
                          <a:ea typeface="PT Sans Narrow"/>
                          <a:cs typeface="PT Sans Narrow"/>
                          <a:sym typeface="PT Sans Narrow"/>
                        </a:rPr>
                        <a:t>Ceptelefonu urun2 </a:t>
                      </a:r>
                      <a:r>
                        <a:rPr lang="tr-TR">
                          <a:solidFill>
                            <a:srgbClr val="FF0000"/>
                          </a:solidFill>
                          <a:latin typeface="PT Sans Narrow"/>
                          <a:ea typeface="PT Sans Narrow"/>
                          <a:cs typeface="PT Sans Narrow"/>
                          <a:sym typeface="PT Sans Narrow"/>
                        </a:rPr>
                        <a:t>= </a:t>
                      </a:r>
                      <a:r>
                        <a:rPr lang="tr-TR">
                          <a:highlight>
                            <a:srgbClr val="FFFFFF"/>
                          </a:highlight>
                          <a:latin typeface="PT Sans Narrow"/>
                          <a:ea typeface="PT Sans Narrow"/>
                          <a:cs typeface="PT Sans Narrow"/>
                          <a:sym typeface="PT Sans Narrow"/>
                        </a:rPr>
                        <a:t>Ceptelefonu</a:t>
                      </a:r>
                      <a:r>
                        <a:rPr lang="tr-TR">
                          <a:solidFill>
                            <a:srgbClr val="FF0000"/>
                          </a:solidFill>
                          <a:latin typeface="PT Sans Narrow"/>
                          <a:ea typeface="PT Sans Narrow"/>
                          <a:cs typeface="PT Sans Narrow"/>
                          <a:sym typeface="PT Sans Narrow"/>
                        </a:rPr>
                        <a:t>(</a:t>
                      </a:r>
                      <a:r>
                        <a:rPr lang="tr-TR">
                          <a:solidFill>
                            <a:srgbClr val="F000F0"/>
                          </a:solidFill>
                          <a:latin typeface="PT Sans Narrow"/>
                          <a:ea typeface="PT Sans Narrow"/>
                          <a:cs typeface="PT Sans Narrow"/>
                          <a:sym typeface="PT Sans Narrow"/>
                        </a:rPr>
                        <a:t>3750</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a:solidFill>
                            <a:srgbClr val="FF0000"/>
                          </a:solidFill>
                          <a:latin typeface="PT Sans Narrow"/>
                          <a:ea typeface="PT Sans Narrow"/>
                          <a:cs typeface="PT Sans Narrow"/>
                          <a:sym typeface="PT Sans Narrow"/>
                        </a:rPr>
                        <a:t>    </a:t>
                      </a:r>
                      <a:r>
                        <a:rPr b="1" lang="tr-TR">
                          <a:solidFill>
                            <a:srgbClr val="00A000"/>
                          </a:solidFill>
                          <a:latin typeface="PT Sans Narrow"/>
                          <a:ea typeface="PT Sans Narrow"/>
                          <a:cs typeface="PT Sans Narrow"/>
                          <a:sym typeface="PT Sans Narrow"/>
                        </a:rPr>
                        <a:t>cout </a:t>
                      </a:r>
                      <a:r>
                        <a:rPr lang="tr-TR">
                          <a:solidFill>
                            <a:srgbClr val="FF0000"/>
                          </a:solidFill>
                          <a:latin typeface="PT Sans Narrow"/>
                          <a:ea typeface="PT Sans Narrow"/>
                          <a:cs typeface="PT Sans Narrow"/>
                          <a:sym typeface="PT Sans Narrow"/>
                        </a:rPr>
                        <a:t>&lt;&lt; </a:t>
                      </a:r>
                      <a:r>
                        <a:rPr lang="tr-TR">
                          <a:solidFill>
                            <a:srgbClr val="0000FF"/>
                          </a:solidFill>
                          <a:latin typeface="PT Sans Narrow"/>
                          <a:ea typeface="PT Sans Narrow"/>
                          <a:cs typeface="PT Sans Narrow"/>
                          <a:sym typeface="PT Sans Narrow"/>
                        </a:rPr>
                        <a:t>"Urun 1 baslangic fiyati: " </a:t>
                      </a:r>
                      <a:r>
                        <a:rPr lang="tr-TR">
                          <a:solidFill>
                            <a:srgbClr val="FF0000"/>
                          </a:solidFill>
                          <a:latin typeface="PT Sans Narrow"/>
                          <a:ea typeface="PT Sans Narrow"/>
                          <a:cs typeface="PT Sans Narrow"/>
                          <a:sym typeface="PT Sans Narrow"/>
                        </a:rPr>
                        <a:t>&lt;&lt; </a:t>
                      </a:r>
                      <a:r>
                        <a:rPr lang="tr-TR">
                          <a:highlight>
                            <a:srgbClr val="FFFFFF"/>
                          </a:highlight>
                          <a:latin typeface="PT Sans Narrow"/>
                          <a:ea typeface="PT Sans Narrow"/>
                          <a:cs typeface="PT Sans Narrow"/>
                          <a:sym typeface="PT Sans Narrow"/>
                        </a:rPr>
                        <a:t>urun1</a:t>
                      </a:r>
                      <a:r>
                        <a:rPr lang="tr-TR">
                          <a:solidFill>
                            <a:srgbClr val="FF0000"/>
                          </a:solidFill>
                          <a:latin typeface="PT Sans Narrow"/>
                          <a:ea typeface="PT Sans Narrow"/>
                          <a:cs typeface="PT Sans Narrow"/>
                          <a:sym typeface="PT Sans Narrow"/>
                        </a:rPr>
                        <a:t>.</a:t>
                      </a:r>
                      <a:r>
                        <a:rPr lang="tr-TR">
                          <a:highlight>
                            <a:srgbClr val="FFFFFF"/>
                          </a:highlight>
                          <a:latin typeface="PT Sans Narrow"/>
                          <a:ea typeface="PT Sans Narrow"/>
                          <a:cs typeface="PT Sans Narrow"/>
                          <a:sym typeface="PT Sans Narrow"/>
                        </a:rPr>
                        <a:t>fiyat </a:t>
                      </a:r>
                      <a:r>
                        <a:rPr lang="tr-TR">
                          <a:solidFill>
                            <a:srgbClr val="FF0000"/>
                          </a:solidFill>
                          <a:latin typeface="PT Sans Narrow"/>
                          <a:ea typeface="PT Sans Narrow"/>
                          <a:cs typeface="PT Sans Narrow"/>
                          <a:sym typeface="PT Sans Narrow"/>
                        </a:rPr>
                        <a:t>&lt;&lt; </a:t>
                      </a:r>
                      <a:r>
                        <a:rPr b="1" lang="tr-TR">
                          <a:solidFill>
                            <a:srgbClr val="00A000"/>
                          </a:solidFill>
                          <a:latin typeface="PT Sans Narrow"/>
                          <a:ea typeface="PT Sans Narrow"/>
                          <a:cs typeface="PT Sans Narrow"/>
                          <a:sym typeface="PT Sans Narrow"/>
                        </a:rPr>
                        <a:t>endl</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a:solidFill>
                            <a:srgbClr val="FF0000"/>
                          </a:solidFill>
                          <a:latin typeface="PT Sans Narrow"/>
                          <a:ea typeface="PT Sans Narrow"/>
                          <a:cs typeface="PT Sans Narrow"/>
                          <a:sym typeface="PT Sans Narrow"/>
                        </a:rPr>
                        <a:t>    </a:t>
                      </a:r>
                      <a:r>
                        <a:rPr b="1" lang="tr-TR">
                          <a:solidFill>
                            <a:srgbClr val="00A000"/>
                          </a:solidFill>
                          <a:latin typeface="PT Sans Narrow"/>
                          <a:ea typeface="PT Sans Narrow"/>
                          <a:cs typeface="PT Sans Narrow"/>
                          <a:sym typeface="PT Sans Narrow"/>
                        </a:rPr>
                        <a:t>cout </a:t>
                      </a:r>
                      <a:r>
                        <a:rPr lang="tr-TR">
                          <a:solidFill>
                            <a:srgbClr val="FF0000"/>
                          </a:solidFill>
                          <a:latin typeface="PT Sans Narrow"/>
                          <a:ea typeface="PT Sans Narrow"/>
                          <a:cs typeface="PT Sans Narrow"/>
                          <a:sym typeface="PT Sans Narrow"/>
                        </a:rPr>
                        <a:t>&lt;&lt; </a:t>
                      </a:r>
                      <a:r>
                        <a:rPr lang="tr-TR">
                          <a:solidFill>
                            <a:srgbClr val="0000FF"/>
                          </a:solidFill>
                          <a:latin typeface="PT Sans Narrow"/>
                          <a:ea typeface="PT Sans Narrow"/>
                          <a:cs typeface="PT Sans Narrow"/>
                          <a:sym typeface="PT Sans Narrow"/>
                        </a:rPr>
                        <a:t>"Urun 2 baslangic fiyati: " </a:t>
                      </a:r>
                      <a:r>
                        <a:rPr lang="tr-TR">
                          <a:solidFill>
                            <a:srgbClr val="FF0000"/>
                          </a:solidFill>
                          <a:latin typeface="PT Sans Narrow"/>
                          <a:ea typeface="PT Sans Narrow"/>
                          <a:cs typeface="PT Sans Narrow"/>
                          <a:sym typeface="PT Sans Narrow"/>
                        </a:rPr>
                        <a:t>&lt;&lt; </a:t>
                      </a:r>
                      <a:r>
                        <a:rPr lang="tr-TR">
                          <a:highlight>
                            <a:srgbClr val="FFFFFF"/>
                          </a:highlight>
                          <a:latin typeface="PT Sans Narrow"/>
                          <a:ea typeface="PT Sans Narrow"/>
                          <a:cs typeface="PT Sans Narrow"/>
                          <a:sym typeface="PT Sans Narrow"/>
                        </a:rPr>
                        <a:t>urun2</a:t>
                      </a:r>
                      <a:r>
                        <a:rPr lang="tr-TR">
                          <a:solidFill>
                            <a:srgbClr val="FF0000"/>
                          </a:solidFill>
                          <a:latin typeface="PT Sans Narrow"/>
                          <a:ea typeface="PT Sans Narrow"/>
                          <a:cs typeface="PT Sans Narrow"/>
                          <a:sym typeface="PT Sans Narrow"/>
                        </a:rPr>
                        <a:t>.</a:t>
                      </a:r>
                      <a:r>
                        <a:rPr lang="tr-TR">
                          <a:highlight>
                            <a:srgbClr val="FFFFFF"/>
                          </a:highlight>
                          <a:latin typeface="PT Sans Narrow"/>
                          <a:ea typeface="PT Sans Narrow"/>
                          <a:cs typeface="PT Sans Narrow"/>
                          <a:sym typeface="PT Sans Narrow"/>
                        </a:rPr>
                        <a:t>fiyat </a:t>
                      </a:r>
                      <a:r>
                        <a:rPr lang="tr-TR">
                          <a:solidFill>
                            <a:srgbClr val="FF0000"/>
                          </a:solidFill>
                          <a:latin typeface="PT Sans Narrow"/>
                          <a:ea typeface="PT Sans Narrow"/>
                          <a:cs typeface="PT Sans Narrow"/>
                          <a:sym typeface="PT Sans Narrow"/>
                        </a:rPr>
                        <a:t>&lt;&lt; </a:t>
                      </a:r>
                      <a:r>
                        <a:rPr b="1" lang="tr-TR">
                          <a:solidFill>
                            <a:srgbClr val="00A000"/>
                          </a:solidFill>
                          <a:latin typeface="PT Sans Narrow"/>
                          <a:ea typeface="PT Sans Narrow"/>
                          <a:cs typeface="PT Sans Narrow"/>
                          <a:sym typeface="PT Sans Narrow"/>
                        </a:rPr>
                        <a:t>endl</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a:solidFill>
                            <a:srgbClr val="FF0000"/>
                          </a:solidFill>
                          <a:latin typeface="PT Sans Narrow"/>
                          <a:ea typeface="PT Sans Narrow"/>
                          <a:cs typeface="PT Sans Narrow"/>
                          <a:sym typeface="PT Sans Narrow"/>
                        </a:rPr>
                        <a:t>    </a:t>
                      </a:r>
                      <a:r>
                        <a:rPr b="1" lang="tr-TR">
                          <a:solidFill>
                            <a:srgbClr val="0000A0"/>
                          </a:solidFill>
                          <a:latin typeface="PT Sans Narrow"/>
                          <a:ea typeface="PT Sans Narrow"/>
                          <a:cs typeface="PT Sans Narrow"/>
                          <a:sym typeface="PT Sans Narrow"/>
                        </a:rPr>
                        <a:t>return </a:t>
                      </a:r>
                      <a:r>
                        <a:rPr lang="tr-TR">
                          <a:solidFill>
                            <a:srgbClr val="F000F0"/>
                          </a:solidFill>
                          <a:latin typeface="PT Sans Narrow"/>
                          <a:ea typeface="PT Sans Narrow"/>
                          <a:cs typeface="PT Sans Narrow"/>
                          <a:sym typeface="PT Sans Narrow"/>
                        </a:rPr>
                        <a:t>0</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TR">
                          <a:solidFill>
                            <a:srgbClr val="FF0000"/>
                          </a:solidFill>
                          <a:latin typeface="PT Sans Narrow"/>
                          <a:ea typeface="PT Sans Narrow"/>
                          <a:cs typeface="PT Sans Narrow"/>
                          <a:sym typeface="PT Sans Narrow"/>
                        </a:rPr>
                        <a:t>}</a:t>
                      </a:r>
                      <a:endParaRPr>
                        <a:latin typeface="PT Sans Narrow"/>
                        <a:ea typeface="PT Sans Narrow"/>
                        <a:cs typeface="PT Sans Narrow"/>
                        <a:sym typeface="PT Sans Narrow"/>
                      </a:endParaRPr>
                    </a:p>
                    <a:p>
                      <a:pPr indent="0" lvl="0" marL="0" rtl="0" algn="just">
                        <a:spcBef>
                          <a:spcPts val="0"/>
                        </a:spcBef>
                        <a:spcAft>
                          <a:spcPts val="0"/>
                        </a:spcAft>
                        <a:buNone/>
                      </a:pPr>
                      <a:r>
                        <a:t/>
                      </a:r>
                      <a:endParaRPr>
                        <a:solidFill>
                          <a:srgbClr val="0070C0"/>
                        </a:solidFill>
                        <a:latin typeface="PT Sans Narrow"/>
                        <a:ea typeface="PT Sans Narrow"/>
                        <a:cs typeface="PT Sans Narrow"/>
                        <a:sym typeface="PT Sans Narrow"/>
                      </a:endParaRPr>
                    </a:p>
                  </a:txBody>
                  <a:tcPr marT="0" marB="0" marR="68575" marL="68575"/>
                </a:tc>
                <a:tc>
                  <a:txBody>
                    <a:bodyPr/>
                    <a:lstStyle/>
                    <a:p>
                      <a:pPr indent="0" lvl="0" marL="457200" rtl="0" algn="l">
                        <a:spcBef>
                          <a:spcPts val="0"/>
                        </a:spcBef>
                        <a:spcAft>
                          <a:spcPts val="0"/>
                        </a:spcAft>
                        <a:buNone/>
                      </a:pPr>
                      <a:r>
                        <a:rPr b="1" lang="tr-TR">
                          <a:solidFill>
                            <a:srgbClr val="0000A0"/>
                          </a:solidFill>
                          <a:latin typeface="PT Sans Narrow"/>
                          <a:ea typeface="PT Sans Narrow"/>
                          <a:cs typeface="PT Sans Narrow"/>
                          <a:sym typeface="PT Sans Narrow"/>
                        </a:rPr>
                        <a:t>class </a:t>
                      </a:r>
                      <a:r>
                        <a:rPr lang="tr-TR">
                          <a:highlight>
                            <a:srgbClr val="FFFFFF"/>
                          </a:highlight>
                          <a:latin typeface="PT Sans Narrow"/>
                          <a:ea typeface="PT Sans Narrow"/>
                          <a:cs typeface="PT Sans Narrow"/>
                          <a:sym typeface="PT Sans Narrow"/>
                        </a:rPr>
                        <a:t>Ceptelefonu</a:t>
                      </a:r>
                      <a:endParaRPr>
                        <a:highlight>
                          <a:srgbClr val="FFFFFF"/>
                        </a:highlight>
                        <a:latin typeface="PT Sans Narrow"/>
                        <a:ea typeface="PT Sans Narrow"/>
                        <a:cs typeface="PT Sans Narrow"/>
                        <a:sym typeface="PT Sans Narrow"/>
                      </a:endParaRPr>
                    </a:p>
                    <a:p>
                      <a:pPr indent="0" lvl="0" marL="457200" rtl="0" algn="l">
                        <a:spcBef>
                          <a:spcPts val="0"/>
                        </a:spcBef>
                        <a:spcAft>
                          <a:spcPts val="0"/>
                        </a:spcAft>
                        <a:buNone/>
                      </a:pP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a:solidFill>
                            <a:srgbClr val="0000A0"/>
                          </a:solidFill>
                          <a:latin typeface="PT Sans Narrow"/>
                          <a:ea typeface="PT Sans Narrow"/>
                          <a:cs typeface="PT Sans Narrow"/>
                          <a:sym typeface="PT Sans Narrow"/>
                        </a:rPr>
                        <a:t>public</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a:solidFill>
                            <a:srgbClr val="FF0000"/>
                          </a:solidFill>
                          <a:latin typeface="PT Sans Narrow"/>
                          <a:ea typeface="PT Sans Narrow"/>
                          <a:cs typeface="PT Sans Narrow"/>
                          <a:sym typeface="PT Sans Narrow"/>
                        </a:rPr>
                        <a:t>    </a:t>
                      </a:r>
                      <a:r>
                        <a:rPr b="1" lang="tr-TR">
                          <a:solidFill>
                            <a:srgbClr val="0000A0"/>
                          </a:solidFill>
                          <a:latin typeface="PT Sans Narrow"/>
                          <a:ea typeface="PT Sans Narrow"/>
                          <a:cs typeface="PT Sans Narrow"/>
                          <a:sym typeface="PT Sans Narrow"/>
                        </a:rPr>
                        <a:t>char </a:t>
                      </a:r>
                      <a:r>
                        <a:rPr lang="tr-TR">
                          <a:highlight>
                            <a:srgbClr val="FFFFFF"/>
                          </a:highlight>
                          <a:latin typeface="PT Sans Narrow"/>
                          <a:ea typeface="PT Sans Narrow"/>
                          <a:cs typeface="PT Sans Narrow"/>
                          <a:sym typeface="PT Sans Narrow"/>
                        </a:rPr>
                        <a:t>marka</a:t>
                      </a:r>
                      <a:r>
                        <a:rPr lang="tr-TR">
                          <a:solidFill>
                            <a:srgbClr val="FF0000"/>
                          </a:solidFill>
                          <a:latin typeface="PT Sans Narrow"/>
                          <a:ea typeface="PT Sans Narrow"/>
                          <a:cs typeface="PT Sans Narrow"/>
                          <a:sym typeface="PT Sans Narrow"/>
                        </a:rPr>
                        <a:t>[</a:t>
                      </a:r>
                      <a:r>
                        <a:rPr lang="tr-TR">
                          <a:solidFill>
                            <a:srgbClr val="F000F0"/>
                          </a:solidFill>
                          <a:latin typeface="PT Sans Narrow"/>
                          <a:ea typeface="PT Sans Narrow"/>
                          <a:cs typeface="PT Sans Narrow"/>
                          <a:sym typeface="PT Sans Narrow"/>
                        </a:rPr>
                        <a:t>30</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a:solidFill>
                            <a:srgbClr val="FF0000"/>
                          </a:solidFill>
                          <a:latin typeface="PT Sans Narrow"/>
                          <a:ea typeface="PT Sans Narrow"/>
                          <a:cs typeface="PT Sans Narrow"/>
                          <a:sym typeface="PT Sans Narrow"/>
                        </a:rPr>
                        <a:t>    </a:t>
                      </a:r>
                      <a:r>
                        <a:rPr b="1" lang="tr-TR">
                          <a:solidFill>
                            <a:srgbClr val="0000A0"/>
                          </a:solidFill>
                          <a:latin typeface="PT Sans Narrow"/>
                          <a:ea typeface="PT Sans Narrow"/>
                          <a:cs typeface="PT Sans Narrow"/>
                          <a:sym typeface="PT Sans Narrow"/>
                        </a:rPr>
                        <a:t>char </a:t>
                      </a:r>
                      <a:r>
                        <a:rPr lang="tr-TR">
                          <a:highlight>
                            <a:srgbClr val="FFFFFF"/>
                          </a:highlight>
                          <a:latin typeface="PT Sans Narrow"/>
                          <a:ea typeface="PT Sans Narrow"/>
                          <a:cs typeface="PT Sans Narrow"/>
                          <a:sym typeface="PT Sans Narrow"/>
                        </a:rPr>
                        <a:t>model</a:t>
                      </a:r>
                      <a:r>
                        <a:rPr lang="tr-TR">
                          <a:solidFill>
                            <a:srgbClr val="FF0000"/>
                          </a:solidFill>
                          <a:latin typeface="PT Sans Narrow"/>
                          <a:ea typeface="PT Sans Narrow"/>
                          <a:cs typeface="PT Sans Narrow"/>
                          <a:sym typeface="PT Sans Narrow"/>
                        </a:rPr>
                        <a:t>[</a:t>
                      </a:r>
                      <a:r>
                        <a:rPr lang="tr-TR">
                          <a:solidFill>
                            <a:srgbClr val="F000F0"/>
                          </a:solidFill>
                          <a:latin typeface="PT Sans Narrow"/>
                          <a:ea typeface="PT Sans Narrow"/>
                          <a:cs typeface="PT Sans Narrow"/>
                          <a:sym typeface="PT Sans Narrow"/>
                        </a:rPr>
                        <a:t>30</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a:solidFill>
                            <a:srgbClr val="FF0000"/>
                          </a:solidFill>
                          <a:latin typeface="PT Sans Narrow"/>
                          <a:ea typeface="PT Sans Narrow"/>
                          <a:cs typeface="PT Sans Narrow"/>
                          <a:sym typeface="PT Sans Narrow"/>
                        </a:rPr>
                        <a:t>    </a:t>
                      </a:r>
                      <a:r>
                        <a:rPr b="1" lang="tr-TR">
                          <a:solidFill>
                            <a:srgbClr val="0000A0"/>
                          </a:solidFill>
                          <a:latin typeface="PT Sans Narrow"/>
                          <a:ea typeface="PT Sans Narrow"/>
                          <a:cs typeface="PT Sans Narrow"/>
                          <a:sym typeface="PT Sans Narrow"/>
                        </a:rPr>
                        <a:t>int </a:t>
                      </a:r>
                      <a:r>
                        <a:rPr lang="tr-TR">
                          <a:highlight>
                            <a:srgbClr val="FFFFFF"/>
                          </a:highlight>
                          <a:latin typeface="PT Sans Narrow"/>
                          <a:ea typeface="PT Sans Narrow"/>
                          <a:cs typeface="PT Sans Narrow"/>
                          <a:sym typeface="PT Sans Narrow"/>
                        </a:rPr>
                        <a:t>fiyat</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a:solidFill>
                            <a:srgbClr val="FF0000"/>
                          </a:solidFill>
                          <a:latin typeface="PT Sans Narrow"/>
                          <a:ea typeface="PT Sans Narrow"/>
                          <a:cs typeface="PT Sans Narrow"/>
                          <a:sym typeface="PT Sans Narrow"/>
                        </a:rPr>
                        <a:t>    </a:t>
                      </a:r>
                      <a:r>
                        <a:rPr b="1" lang="tr-TR">
                          <a:solidFill>
                            <a:srgbClr val="0000A0"/>
                          </a:solidFill>
                          <a:latin typeface="PT Sans Narrow"/>
                          <a:ea typeface="PT Sans Narrow"/>
                          <a:cs typeface="PT Sans Narrow"/>
                          <a:sym typeface="PT Sans Narrow"/>
                        </a:rPr>
                        <a:t>bool </a:t>
                      </a:r>
                      <a:r>
                        <a:rPr lang="tr-TR">
                          <a:highlight>
                            <a:srgbClr val="FFFFFF"/>
                          </a:highlight>
                          <a:latin typeface="PT Sans Narrow"/>
                          <a:ea typeface="PT Sans Narrow"/>
                          <a:cs typeface="PT Sans Narrow"/>
                          <a:sym typeface="PT Sans Narrow"/>
                        </a:rPr>
                        <a:t>aramaDurum</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a:solidFill>
                            <a:srgbClr val="FF0000"/>
                          </a:solidFill>
                          <a:latin typeface="PT Sans Narrow"/>
                          <a:ea typeface="PT Sans Narrow"/>
                          <a:cs typeface="PT Sans Narrow"/>
                          <a:sym typeface="PT Sans Narrow"/>
                        </a:rPr>
                        <a:t>    </a:t>
                      </a:r>
                      <a:r>
                        <a:rPr lang="tr-TR">
                          <a:highlight>
                            <a:srgbClr val="FFFFFF"/>
                          </a:highlight>
                          <a:latin typeface="PT Sans Narrow"/>
                          <a:ea typeface="PT Sans Narrow"/>
                          <a:cs typeface="PT Sans Narrow"/>
                          <a:sym typeface="PT Sans Narrow"/>
                        </a:rPr>
                        <a:t>Ceptelefonu</a:t>
                      </a:r>
                      <a:r>
                        <a:rPr lang="tr-TR">
                          <a:solidFill>
                            <a:srgbClr val="FF0000"/>
                          </a:solidFill>
                          <a:latin typeface="PT Sans Narrow"/>
                          <a:ea typeface="PT Sans Narrow"/>
                          <a:cs typeface="PT Sans Narrow"/>
                          <a:sym typeface="PT Sans Narrow"/>
                        </a:rPr>
                        <a:t>(</a:t>
                      </a:r>
                      <a:r>
                        <a:rPr b="1" lang="tr-TR">
                          <a:solidFill>
                            <a:srgbClr val="0000A0"/>
                          </a:solidFill>
                          <a:latin typeface="PT Sans Narrow"/>
                          <a:ea typeface="PT Sans Narrow"/>
                          <a:cs typeface="PT Sans Narrow"/>
                          <a:sym typeface="PT Sans Narrow"/>
                        </a:rPr>
                        <a:t>int </a:t>
                      </a:r>
                      <a:r>
                        <a:rPr lang="tr-TR">
                          <a:highlight>
                            <a:srgbClr val="FFFFFF"/>
                          </a:highlight>
                          <a:latin typeface="PT Sans Narrow"/>
                          <a:ea typeface="PT Sans Narrow"/>
                          <a:cs typeface="PT Sans Narrow"/>
                          <a:sym typeface="PT Sans Narrow"/>
                        </a:rPr>
                        <a:t>x_fiyat</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a:solidFill>
                            <a:srgbClr val="FF0000"/>
                          </a:solidFill>
                          <a:latin typeface="PT Sans Narrow"/>
                          <a:ea typeface="PT Sans Narrow"/>
                          <a:cs typeface="PT Sans Narrow"/>
                          <a:sym typeface="PT Sans Narrow"/>
                        </a:rPr>
                        <a:t>        </a:t>
                      </a:r>
                      <a:r>
                        <a:rPr lang="tr-TR">
                          <a:highlight>
                            <a:srgbClr val="FFFFFF"/>
                          </a:highlight>
                          <a:latin typeface="PT Sans Narrow"/>
                          <a:ea typeface="PT Sans Narrow"/>
                          <a:cs typeface="PT Sans Narrow"/>
                          <a:sym typeface="PT Sans Narrow"/>
                        </a:rPr>
                        <a:t>fiyat </a:t>
                      </a:r>
                      <a:r>
                        <a:rPr lang="tr-TR">
                          <a:solidFill>
                            <a:srgbClr val="FF0000"/>
                          </a:solidFill>
                          <a:latin typeface="PT Sans Narrow"/>
                          <a:ea typeface="PT Sans Narrow"/>
                          <a:cs typeface="PT Sans Narrow"/>
                          <a:sym typeface="PT Sans Narrow"/>
                        </a:rPr>
                        <a:t>= </a:t>
                      </a:r>
                      <a:r>
                        <a:rPr lang="tr-TR">
                          <a:highlight>
                            <a:srgbClr val="FFFFFF"/>
                          </a:highlight>
                          <a:latin typeface="PT Sans Narrow"/>
                          <a:ea typeface="PT Sans Narrow"/>
                          <a:cs typeface="PT Sans Narrow"/>
                          <a:sym typeface="PT Sans Narrow"/>
                        </a:rPr>
                        <a:t>x_fiyat</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a:solidFill>
                            <a:srgbClr val="FF0000"/>
                          </a:solidFill>
                          <a:latin typeface="PT Sans Narrow"/>
                          <a:ea typeface="PT Sans Narrow"/>
                          <a:cs typeface="PT Sans Narrow"/>
                          <a:sym typeface="PT Sans Narrow"/>
                        </a:rPr>
                        <a:t>    }</a:t>
                      </a:r>
                      <a:endParaRPr>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a:solidFill>
                            <a:srgbClr val="FF0000"/>
                          </a:solidFill>
                          <a:latin typeface="PT Sans Narrow"/>
                          <a:ea typeface="PT Sans Narrow"/>
                          <a:cs typeface="PT Sans Narrow"/>
                          <a:sym typeface="PT Sans Narrow"/>
                        </a:rPr>
                        <a:t>    ~</a:t>
                      </a:r>
                      <a:r>
                        <a:rPr lang="tr-TR">
                          <a:highlight>
                            <a:srgbClr val="FFFFFF"/>
                          </a:highlight>
                          <a:latin typeface="PT Sans Narrow"/>
                          <a:ea typeface="PT Sans Narrow"/>
                          <a:cs typeface="PT Sans Narrow"/>
                          <a:sym typeface="PT Sans Narrow"/>
                        </a:rPr>
                        <a:t>Ceptelefonu</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a:solidFill>
                            <a:srgbClr val="00A000"/>
                          </a:solidFill>
                          <a:latin typeface="PT Sans Narrow"/>
                          <a:ea typeface="PT Sans Narrow"/>
                          <a:cs typeface="PT Sans Narrow"/>
                          <a:sym typeface="PT Sans Narrow"/>
                        </a:rPr>
                        <a:t>        cout </a:t>
                      </a:r>
                      <a:r>
                        <a:rPr lang="tr-TR">
                          <a:solidFill>
                            <a:srgbClr val="FF0000"/>
                          </a:solidFill>
                          <a:latin typeface="PT Sans Narrow"/>
                          <a:ea typeface="PT Sans Narrow"/>
                          <a:cs typeface="PT Sans Narrow"/>
                          <a:sym typeface="PT Sans Narrow"/>
                        </a:rPr>
                        <a:t>&lt;&lt; </a:t>
                      </a:r>
                      <a:r>
                        <a:rPr lang="tr-TR">
                          <a:solidFill>
                            <a:srgbClr val="0000FF"/>
                          </a:solidFill>
                          <a:latin typeface="PT Sans Narrow"/>
                          <a:ea typeface="PT Sans Narrow"/>
                          <a:cs typeface="PT Sans Narrow"/>
                          <a:sym typeface="PT Sans Narrow"/>
                        </a:rPr>
                        <a:t>"Nesne yok edildi." </a:t>
                      </a:r>
                      <a:r>
                        <a:rPr lang="tr-TR">
                          <a:solidFill>
                            <a:srgbClr val="FF0000"/>
                          </a:solidFill>
                          <a:latin typeface="PT Sans Narrow"/>
                          <a:ea typeface="PT Sans Narrow"/>
                          <a:cs typeface="PT Sans Narrow"/>
                          <a:sym typeface="PT Sans Narrow"/>
                        </a:rPr>
                        <a:t>&lt;&lt; </a:t>
                      </a:r>
                      <a:r>
                        <a:rPr b="1" lang="tr-TR">
                          <a:solidFill>
                            <a:srgbClr val="00A000"/>
                          </a:solidFill>
                          <a:latin typeface="PT Sans Narrow"/>
                          <a:ea typeface="PT Sans Narrow"/>
                          <a:cs typeface="PT Sans Narrow"/>
                          <a:sym typeface="PT Sans Narrow"/>
                        </a:rPr>
                        <a:t>endl</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a:solidFill>
                            <a:srgbClr val="FF0000"/>
                          </a:solidFill>
                          <a:latin typeface="PT Sans Narrow"/>
                          <a:ea typeface="PT Sans Narrow"/>
                          <a:cs typeface="PT Sans Narrow"/>
                          <a:sym typeface="PT Sans Narrow"/>
                        </a:rPr>
                        <a:t>    }</a:t>
                      </a:r>
                      <a:endParaRPr>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a:solidFill>
                            <a:srgbClr val="FF0000"/>
                          </a:solidFill>
                          <a:latin typeface="PT Sans Narrow"/>
                          <a:ea typeface="PT Sans Narrow"/>
                          <a:cs typeface="PT Sans Narrow"/>
                          <a:sym typeface="PT Sans Narrow"/>
                        </a:rPr>
                        <a:t>    </a:t>
                      </a:r>
                      <a:r>
                        <a:rPr b="1" lang="tr-TR">
                          <a:solidFill>
                            <a:srgbClr val="0000A0"/>
                          </a:solidFill>
                          <a:latin typeface="PT Sans Narrow"/>
                          <a:ea typeface="PT Sans Narrow"/>
                          <a:cs typeface="PT Sans Narrow"/>
                          <a:sym typeface="PT Sans Narrow"/>
                        </a:rPr>
                        <a:t>void </a:t>
                      </a:r>
                      <a:r>
                        <a:rPr lang="tr-TR">
                          <a:highlight>
                            <a:srgbClr val="FFFFFF"/>
                          </a:highlight>
                          <a:latin typeface="PT Sans Narrow"/>
                          <a:ea typeface="PT Sans Narrow"/>
                          <a:cs typeface="PT Sans Narrow"/>
                          <a:sym typeface="PT Sans Narrow"/>
                        </a:rPr>
                        <a:t>arama</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b="1" lang="tr-TR">
                          <a:solidFill>
                            <a:srgbClr val="0000A0"/>
                          </a:solidFill>
                          <a:latin typeface="PT Sans Narrow"/>
                          <a:ea typeface="PT Sans Narrow"/>
                          <a:cs typeface="PT Sans Narrow"/>
                          <a:sym typeface="PT Sans Narrow"/>
                        </a:rPr>
                        <a:t>void </a:t>
                      </a:r>
                      <a:r>
                        <a:rPr lang="tr-TR">
                          <a:highlight>
                            <a:srgbClr val="FFFFFF"/>
                          </a:highlight>
                          <a:latin typeface="PT Sans Narrow"/>
                          <a:ea typeface="PT Sans Narrow"/>
                          <a:cs typeface="PT Sans Narrow"/>
                          <a:sym typeface="PT Sans Narrow"/>
                        </a:rPr>
                        <a:t>Ceptelefonu</a:t>
                      </a:r>
                      <a:r>
                        <a:rPr lang="tr-TR">
                          <a:solidFill>
                            <a:srgbClr val="FF0000"/>
                          </a:solidFill>
                          <a:latin typeface="PT Sans Narrow"/>
                          <a:ea typeface="PT Sans Narrow"/>
                          <a:cs typeface="PT Sans Narrow"/>
                          <a:sym typeface="PT Sans Narrow"/>
                        </a:rPr>
                        <a:t>::</a:t>
                      </a:r>
                      <a:r>
                        <a:rPr lang="tr-TR">
                          <a:highlight>
                            <a:srgbClr val="FFFFFF"/>
                          </a:highlight>
                          <a:latin typeface="PT Sans Narrow"/>
                          <a:ea typeface="PT Sans Narrow"/>
                          <a:cs typeface="PT Sans Narrow"/>
                          <a:sym typeface="PT Sans Narrow"/>
                        </a:rPr>
                        <a:t>arama</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a:solidFill>
                            <a:srgbClr val="FF0000"/>
                          </a:solidFill>
                          <a:latin typeface="PT Sans Narrow"/>
                          <a:ea typeface="PT Sans Narrow"/>
                          <a:cs typeface="PT Sans Narrow"/>
                          <a:sym typeface="PT Sans Narrow"/>
                        </a:rPr>
                        <a:t>    </a:t>
                      </a:r>
                      <a:r>
                        <a:rPr lang="tr-TR">
                          <a:highlight>
                            <a:srgbClr val="FFFFFF"/>
                          </a:highlight>
                          <a:latin typeface="PT Sans Narrow"/>
                          <a:ea typeface="PT Sans Narrow"/>
                          <a:cs typeface="PT Sans Narrow"/>
                          <a:sym typeface="PT Sans Narrow"/>
                        </a:rPr>
                        <a:t>aramaDurum </a:t>
                      </a:r>
                      <a:r>
                        <a:rPr lang="tr-TR">
                          <a:solidFill>
                            <a:srgbClr val="FF0000"/>
                          </a:solidFill>
                          <a:latin typeface="PT Sans Narrow"/>
                          <a:ea typeface="PT Sans Narrow"/>
                          <a:cs typeface="PT Sans Narrow"/>
                          <a:sym typeface="PT Sans Narrow"/>
                        </a:rPr>
                        <a:t>= </a:t>
                      </a:r>
                      <a:r>
                        <a:rPr b="1" lang="tr-TR">
                          <a:solidFill>
                            <a:srgbClr val="0000A0"/>
                          </a:solidFill>
                          <a:latin typeface="PT Sans Narrow"/>
                          <a:ea typeface="PT Sans Narrow"/>
                          <a:cs typeface="PT Sans Narrow"/>
                          <a:sym typeface="PT Sans Narrow"/>
                        </a:rPr>
                        <a:t>true</a:t>
                      </a:r>
                      <a:r>
                        <a:rPr lang="tr-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457200" rtl="0" algn="l">
                        <a:spcBef>
                          <a:spcPts val="0"/>
                        </a:spcBef>
                        <a:spcAft>
                          <a:spcPts val="0"/>
                        </a:spcAft>
                        <a:buNone/>
                      </a:pPr>
                      <a:r>
                        <a:rPr lang="tr-TR">
                          <a:solidFill>
                            <a:srgbClr val="FF0000"/>
                          </a:solidFill>
                          <a:latin typeface="PT Sans Narrow"/>
                          <a:ea typeface="PT Sans Narrow"/>
                          <a:cs typeface="PT Sans Narrow"/>
                          <a:sym typeface="PT Sans Narrow"/>
                        </a:rPr>
                        <a:t>}</a:t>
                      </a:r>
                      <a:endParaRPr>
                        <a:solidFill>
                          <a:srgbClr val="0070C0"/>
                        </a:solidFill>
                        <a:latin typeface="PT Sans Narrow"/>
                        <a:ea typeface="PT Sans Narrow"/>
                        <a:cs typeface="PT Sans Narrow"/>
                        <a:sym typeface="PT Sans Narrow"/>
                      </a:endParaRPr>
                    </a:p>
                  </a:txBody>
                  <a:tcPr marT="0" marB="0" marR="68575" marL="68575"/>
                </a:tc>
              </a:tr>
            </a:tbl>
          </a:graphicData>
        </a:graphic>
      </p:graphicFrame>
      <p:graphicFrame>
        <p:nvGraphicFramePr>
          <p:cNvPr id="118" name="Google Shape;118;ge364ac042f_0_10"/>
          <p:cNvGraphicFramePr/>
          <p:nvPr/>
        </p:nvGraphicFramePr>
        <p:xfrm>
          <a:off x="1151725" y="4452550"/>
          <a:ext cx="3000000" cy="3000000"/>
        </p:xfrm>
        <a:graphic>
          <a:graphicData uri="http://schemas.openxmlformats.org/drawingml/2006/table">
            <a:tbl>
              <a:tblPr bandRow="1">
                <a:noFill/>
                <a:tableStyleId>{9D802B12-6F44-46EA-8082-630EAFAEA99B}</a:tableStyleId>
              </a:tblPr>
              <a:tblGrid>
                <a:gridCol w="3507750"/>
              </a:tblGrid>
              <a:tr h="429250">
                <a:tc>
                  <a:txBody>
                    <a:bodyPr/>
                    <a:lstStyle/>
                    <a:p>
                      <a:pPr indent="0" lvl="0" marL="0" rtl="0" algn="l">
                        <a:spcBef>
                          <a:spcPts val="0"/>
                        </a:spcBef>
                        <a:spcAft>
                          <a:spcPts val="0"/>
                        </a:spcAft>
                        <a:buNone/>
                      </a:pPr>
                      <a:r>
                        <a:rPr lang="tr-TR" sz="1200">
                          <a:latin typeface="Times New Roman"/>
                          <a:ea typeface="Times New Roman"/>
                          <a:cs typeface="Times New Roman"/>
                          <a:sym typeface="Times New Roman"/>
                        </a:rPr>
                        <a:t>Urun 1 baslangic fiyati: 4500</a:t>
                      </a:r>
                      <a:endParaRPr sz="1200">
                        <a:latin typeface="Times New Roman"/>
                        <a:ea typeface="Times New Roman"/>
                        <a:cs typeface="Times New Roman"/>
                        <a:sym typeface="Times New Roman"/>
                      </a:endParaRPr>
                    </a:p>
                    <a:p>
                      <a:pPr indent="0" lvl="0" marL="0" rtl="0" algn="l">
                        <a:spcBef>
                          <a:spcPts val="0"/>
                        </a:spcBef>
                        <a:spcAft>
                          <a:spcPts val="0"/>
                        </a:spcAft>
                        <a:buNone/>
                      </a:pPr>
                      <a:r>
                        <a:rPr lang="tr-TR" sz="1200">
                          <a:latin typeface="Times New Roman"/>
                          <a:ea typeface="Times New Roman"/>
                          <a:cs typeface="Times New Roman"/>
                          <a:sym typeface="Times New Roman"/>
                        </a:rPr>
                        <a:t>Urun 2 baslangic fiyati: 3750</a:t>
                      </a:r>
                      <a:endParaRPr sz="1200">
                        <a:latin typeface="Times New Roman"/>
                        <a:ea typeface="Times New Roman"/>
                        <a:cs typeface="Times New Roman"/>
                        <a:sym typeface="Times New Roman"/>
                      </a:endParaRPr>
                    </a:p>
                  </a:txBody>
                  <a:tcPr marT="0" marB="0" marR="68575" marL="68575" anchor="ctr"/>
                </a:tc>
              </a:tr>
            </a:tbl>
          </a:graphicData>
        </a:graphic>
      </p:graphicFrame>
      <p:sp>
        <p:nvSpPr>
          <p:cNvPr id="119" name="Google Shape;119;ge364ac042f_0_10"/>
          <p:cNvSpPr txBox="1"/>
          <p:nvPr/>
        </p:nvSpPr>
        <p:spPr>
          <a:xfrm>
            <a:off x="2781800" y="3670950"/>
            <a:ext cx="2542800" cy="1638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i="1" lang="tr-TR" sz="1200" u="sng">
                <a:solidFill>
                  <a:srgbClr val="0070C0"/>
                </a:solidFill>
                <a:latin typeface="Times New Roman"/>
                <a:ea typeface="Times New Roman"/>
                <a:cs typeface="Times New Roman"/>
                <a:sym typeface="Times New Roman"/>
              </a:rPr>
              <a:t>Kodun Çıktısı:</a:t>
            </a:r>
            <a:endParaRPr i="1" sz="1200" u="sng">
              <a:solidFill>
                <a:srgbClr val="0070C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2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