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61" r:id="rId4"/>
    <p:sldId id="301" r:id="rId5"/>
    <p:sldId id="302" r:id="rId6"/>
    <p:sldId id="288" r:id="rId7"/>
    <p:sldId id="304" r:id="rId8"/>
    <p:sldId id="303" r:id="rId9"/>
    <p:sldId id="305" r:id="rId10"/>
    <p:sldId id="306" r:id="rId11"/>
    <p:sldId id="308" r:id="rId12"/>
    <p:sldId id="309" r:id="rId13"/>
    <p:sldId id="263" r:id="rId14"/>
    <p:sldId id="310" r:id="rId15"/>
    <p:sldId id="311" r:id="rId16"/>
    <p:sldId id="312" r:id="rId17"/>
    <p:sldId id="289" r:id="rId18"/>
    <p:sldId id="307" r:id="rId19"/>
    <p:sldId id="313" r:id="rId20"/>
    <p:sldId id="284" r:id="rId21"/>
    <p:sldId id="285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Nunito" panose="020B0604020202020204" charset="-94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PT Sans Narrow" panose="020B0604020202020204" charset="-94"/>
      <p:regular r:id="rId36"/>
      <p:bold r:id="rId37"/>
    </p:embeddedFont>
    <p:embeddedFont>
      <p:font typeface="Roboto Condensed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5F998B-4EF1-4CB5-872B-70C1DAEFED4E}">
  <a:tblStyle styleId="{AA5F998B-4EF1-4CB5-872B-70C1DAEFED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8219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3fe077974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3fe077974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dee08c9d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dee08c9d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tr-TR" dirty="0"/>
              <a:t>Bu örnekten hareketle sizce programlamada fonksiyonun özelliği ne olabilir. Yorumlarınızı </a:t>
            </a:r>
            <a:r>
              <a:rPr lang="tr-TR" dirty="0" err="1"/>
              <a:t>chat</a:t>
            </a:r>
            <a:r>
              <a:rPr lang="tr-TR" dirty="0"/>
              <a:t> kısmına alalım.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011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dee08c9d6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dee08c9d6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477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dee08c9d6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dee08c9d6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792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dee08c9d6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dee08c9d6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Afişlerin yüksek çözünürlükleri ekte sunulmuştur. Link bağlantısıyla girilebilir…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dee08c9d6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dee08c9d6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r-TR" dirty="0"/>
              <a:t>Afişlerin yüksek çözünürlükleri ekte sunulmuştur. Link bağlantısıyla girilebilir…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1038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dee08c9d6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dee08c9d6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r-TR" dirty="0"/>
              <a:t>Afişlerin yüksek çözünürlükleri ekte sunulmuştur. Link bağlantısıyla girilebilir…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9198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dee08c9d6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dee08c9d6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r-TR" dirty="0"/>
              <a:t>Afişlerin yüksek çözünürlükleri ekte sunulmuştur. Link bağlantısıyla girilebilir…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0091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dee08c9d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dee08c9d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tr-TR" dirty="0"/>
              <a:t>Bu örnekten hareketle sizce programlamada fonksiyonun özelliği ne olabilir. Yorumlarınızı </a:t>
            </a:r>
            <a:r>
              <a:rPr lang="tr-TR" dirty="0" err="1"/>
              <a:t>chat</a:t>
            </a:r>
            <a:r>
              <a:rPr lang="tr-TR" dirty="0"/>
              <a:t> kısmına alalım.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82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dee08c9d6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dee08c9d6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676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dee08c9d6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dee08c9d6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Bu kısmın kod kısmı eğitmen rehberinde olup, öğrencilerle beraber eğitmenin kodları yazması istenilmektedir.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5433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3fe077974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3fe077974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dee08c9d6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dee08c9d6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dee08c9d6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dee08c9d6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dee08c9d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dee08c9d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dee08c9d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dee08c9d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623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dee08c9d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dee08c9d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2404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dee08c9d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dee08c9d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7121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dee08c9d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dee08c9d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569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dee08c9d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dee08c9d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tr-TR" dirty="0"/>
              <a:t>Bu örnekten hareketle sizce programlamada fonksiyonun özelliği ne olabilir. Yorumlarınızı </a:t>
            </a:r>
            <a:r>
              <a:rPr lang="tr-TR" dirty="0" err="1"/>
              <a:t>chat</a:t>
            </a:r>
            <a:r>
              <a:rPr lang="tr-TR" dirty="0"/>
              <a:t> kısmına alalım.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2654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dee08c9d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dee08c9d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tr-TR" dirty="0"/>
              <a:t>Bu örnekten hareketle sizce programlamada fonksiyonun özelliği ne olabilir. Yorumlarınızı </a:t>
            </a:r>
            <a:r>
              <a:rPr lang="tr-TR" dirty="0" err="1"/>
              <a:t>chat</a:t>
            </a:r>
            <a:r>
              <a:rPr lang="tr-TR" dirty="0"/>
              <a:t> kısmına alalım.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194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304425" y="507100"/>
            <a:ext cx="6561300" cy="32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559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3559" dirty="0"/>
              <a:t>DENEYAP TÜRKİYE </a:t>
            </a:r>
            <a:endParaRPr lang="tr-TR" sz="3559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lang="tr-TR" sz="3559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3559" dirty="0"/>
              <a:t>Yazılım Teknolojileri Dersi </a:t>
            </a:r>
            <a:endParaRPr sz="3559" dirty="0"/>
          </a:p>
          <a:p>
            <a:pPr lvl="0">
              <a:buSzPts val="990"/>
            </a:pPr>
            <a:r>
              <a:rPr lang="tr" sz="3200" dirty="0"/>
              <a:t>Hafta 11: </a:t>
            </a:r>
            <a:r>
              <a:rPr lang="tr-TR" sz="3200" dirty="0"/>
              <a:t>C++ Programında Kütüphane Kullanımı ve Dosyalama İşlemleri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882525" y="431800"/>
            <a:ext cx="7679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8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Algoritmanızellikleri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tr-TR" sz="2400" dirty="0"/>
              <a:t>2. Eksik Kodları Dolduruyorum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2400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103250F1-597C-41D1-8B8F-8BEC256B8975}"/>
              </a:ext>
            </a:extLst>
          </p:cNvPr>
          <p:cNvSpPr txBox="1"/>
          <p:nvPr/>
        </p:nvSpPr>
        <p:spPr>
          <a:xfrm>
            <a:off x="0" y="553511"/>
            <a:ext cx="3264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Ekran Çıktısı</a:t>
            </a:r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CF82E342-6CA6-48BB-97AF-649F966D8202}"/>
              </a:ext>
            </a:extLst>
          </p:cNvPr>
          <p:cNvGraphicFramePr>
            <a:graphicFrameLocks noGrp="1"/>
          </p:cNvGraphicFramePr>
          <p:nvPr/>
        </p:nvGraphicFramePr>
        <p:xfrm>
          <a:off x="6560287" y="5314470"/>
          <a:ext cx="2168405" cy="3797872"/>
        </p:xfrm>
        <a:graphic>
          <a:graphicData uri="http://schemas.openxmlformats.org/drawingml/2006/table">
            <a:tbl>
              <a:tblPr firstRow="1" firstCol="1" bandRow="1">
                <a:tableStyleId>{AA5F998B-4EF1-4CB5-872B-70C1DAEFED4E}</a:tableStyleId>
              </a:tblPr>
              <a:tblGrid>
                <a:gridCol w="2168405">
                  <a:extLst>
                    <a:ext uri="{9D8B030D-6E8A-4147-A177-3AD203B41FA5}">
                      <a16:colId xmlns:a16="http://schemas.microsoft.com/office/drawing/2014/main" val="1210462765"/>
                    </a:ext>
                  </a:extLst>
                </a:gridCol>
              </a:tblGrid>
              <a:tr h="1651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str1 </a:t>
                      </a:r>
                      <a:r>
                        <a:rPr lang="tr-TR" sz="1100" dirty="0" err="1">
                          <a:effectLst/>
                        </a:rPr>
                        <a:t>katari</a:t>
                      </a:r>
                      <a:r>
                        <a:rPr lang="tr-TR" sz="1100" dirty="0">
                          <a:effectLst/>
                        </a:rPr>
                        <a:t>: </a:t>
                      </a:r>
                      <a:r>
                        <a:rPr lang="tr-TR" sz="1100" dirty="0" err="1">
                          <a:effectLst/>
                        </a:rPr>
                        <a:t>Bugun</a:t>
                      </a:r>
                      <a:r>
                        <a:rPr lang="tr-TR" sz="1100" dirty="0">
                          <a:effectLst/>
                        </a:rPr>
                        <a:t> hava </a:t>
                      </a:r>
                      <a:r>
                        <a:rPr lang="tr-TR" sz="1100" dirty="0" err="1">
                          <a:effectLst/>
                        </a:rPr>
                        <a:t>cok</a:t>
                      </a:r>
                      <a:r>
                        <a:rPr lang="tr-TR" sz="1100" dirty="0">
                          <a:effectLst/>
                        </a:rPr>
                        <a:t> </a:t>
                      </a:r>
                      <a:r>
                        <a:rPr lang="tr-TR" sz="1100" dirty="0" err="1">
                          <a:effectLst/>
                        </a:rPr>
                        <a:t>guzel</a:t>
                      </a:r>
                      <a:r>
                        <a:rPr lang="tr-TR" sz="1100" dirty="0">
                          <a:effectLst/>
                        </a:rPr>
                        <a:t>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str1 </a:t>
                      </a:r>
                      <a:r>
                        <a:rPr lang="tr-TR" sz="1100" dirty="0" err="1">
                          <a:effectLst/>
                        </a:rPr>
                        <a:t>katari</a:t>
                      </a:r>
                      <a:r>
                        <a:rPr lang="tr-TR" sz="1100" dirty="0">
                          <a:effectLst/>
                        </a:rPr>
                        <a:t> </a:t>
                      </a:r>
                      <a:r>
                        <a:rPr lang="tr-TR" sz="1100" dirty="0" err="1">
                          <a:effectLst/>
                        </a:rPr>
                        <a:t>uzunlugu</a:t>
                      </a:r>
                      <a:r>
                        <a:rPr lang="tr-TR" sz="1100" dirty="0">
                          <a:effectLst/>
                        </a:rPr>
                        <a:t>: 21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str2 </a:t>
                      </a:r>
                      <a:r>
                        <a:rPr lang="tr-TR" sz="1100" dirty="0" err="1">
                          <a:effectLst/>
                        </a:rPr>
                        <a:t>katari</a:t>
                      </a:r>
                      <a:r>
                        <a:rPr lang="tr-TR" sz="1100" dirty="0">
                          <a:effectLst/>
                        </a:rPr>
                        <a:t>: </a:t>
                      </a:r>
                      <a:r>
                        <a:rPr lang="tr-TR" sz="1100" dirty="0" err="1">
                          <a:effectLst/>
                        </a:rPr>
                        <a:t>Piknige</a:t>
                      </a:r>
                      <a:r>
                        <a:rPr lang="tr-TR" sz="1100" dirty="0">
                          <a:effectLst/>
                        </a:rPr>
                        <a:t> gidelim.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str2 </a:t>
                      </a:r>
                      <a:r>
                        <a:rPr lang="tr-TR" sz="1100" dirty="0" err="1">
                          <a:effectLst/>
                        </a:rPr>
                        <a:t>katari</a:t>
                      </a:r>
                      <a:r>
                        <a:rPr lang="tr-TR" sz="1100" dirty="0">
                          <a:effectLst/>
                        </a:rPr>
                        <a:t> </a:t>
                      </a:r>
                      <a:r>
                        <a:rPr lang="tr-TR" sz="1100" dirty="0" err="1">
                          <a:effectLst/>
                        </a:rPr>
                        <a:t>uzunlugu</a:t>
                      </a:r>
                      <a:r>
                        <a:rPr lang="tr-TR" sz="1100" dirty="0">
                          <a:effectLst/>
                        </a:rPr>
                        <a:t>: 16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str3 </a:t>
                      </a:r>
                      <a:r>
                        <a:rPr lang="tr-TR" sz="1100" dirty="0" err="1">
                          <a:effectLst/>
                        </a:rPr>
                        <a:t>katari</a:t>
                      </a:r>
                      <a:r>
                        <a:rPr lang="tr-TR" sz="1100" dirty="0">
                          <a:effectLst/>
                        </a:rPr>
                        <a:t>: </a:t>
                      </a:r>
                      <a:r>
                        <a:rPr lang="tr-TR" sz="1100" dirty="0" err="1">
                          <a:effectLst/>
                        </a:rPr>
                        <a:t>Bugun</a:t>
                      </a:r>
                      <a:r>
                        <a:rPr lang="tr-TR" sz="1100" dirty="0">
                          <a:effectLst/>
                        </a:rPr>
                        <a:t> hava </a:t>
                      </a:r>
                      <a:r>
                        <a:rPr lang="tr-TR" sz="1100" dirty="0" err="1">
                          <a:effectLst/>
                        </a:rPr>
                        <a:t>cok</a:t>
                      </a:r>
                      <a:r>
                        <a:rPr lang="tr-TR" sz="1100" dirty="0">
                          <a:effectLst/>
                        </a:rPr>
                        <a:t> </a:t>
                      </a:r>
                      <a:r>
                        <a:rPr lang="tr-TR" sz="1100" dirty="0" err="1">
                          <a:effectLst/>
                        </a:rPr>
                        <a:t>guzel</a:t>
                      </a:r>
                      <a:r>
                        <a:rPr lang="tr-TR" sz="1100" dirty="0">
                          <a:effectLst/>
                        </a:rPr>
                        <a:t>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s1 </a:t>
                      </a:r>
                      <a:r>
                        <a:rPr lang="tr-TR" sz="1100" dirty="0" err="1">
                          <a:effectLst/>
                        </a:rPr>
                        <a:t>katari</a:t>
                      </a:r>
                      <a:r>
                        <a:rPr lang="tr-TR" sz="1100" dirty="0">
                          <a:effectLst/>
                        </a:rPr>
                        <a:t>: </a:t>
                      </a:r>
                      <a:r>
                        <a:rPr lang="tr-TR" sz="1100" dirty="0" err="1">
                          <a:effectLst/>
                        </a:rPr>
                        <a:t>Bugun</a:t>
                      </a:r>
                      <a:r>
                        <a:rPr lang="tr-TR" sz="1100" dirty="0">
                          <a:effectLst/>
                        </a:rPr>
                        <a:t> hava </a:t>
                      </a:r>
                      <a:r>
                        <a:rPr lang="tr-TR" sz="1100" dirty="0" err="1">
                          <a:effectLst/>
                        </a:rPr>
                        <a:t>cok</a:t>
                      </a:r>
                      <a:r>
                        <a:rPr lang="tr-TR" sz="1100" dirty="0">
                          <a:effectLst/>
                        </a:rPr>
                        <a:t> </a:t>
                      </a:r>
                      <a:r>
                        <a:rPr lang="tr-TR" sz="1100" dirty="0" err="1">
                          <a:effectLst/>
                        </a:rPr>
                        <a:t>guzel.Piknige</a:t>
                      </a:r>
                      <a:r>
                        <a:rPr lang="tr-TR" sz="1100" dirty="0">
                          <a:effectLst/>
                        </a:rPr>
                        <a:t> gidelim.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s1 </a:t>
                      </a:r>
                      <a:r>
                        <a:rPr lang="tr-TR" sz="1100" dirty="0" err="1">
                          <a:effectLst/>
                        </a:rPr>
                        <a:t>katari</a:t>
                      </a:r>
                      <a:r>
                        <a:rPr lang="tr-TR" sz="1100" dirty="0">
                          <a:effectLst/>
                        </a:rPr>
                        <a:t> </a:t>
                      </a:r>
                      <a:r>
                        <a:rPr lang="tr-TR" sz="1100" dirty="0" err="1">
                          <a:effectLst/>
                        </a:rPr>
                        <a:t>uzunlugu</a:t>
                      </a:r>
                      <a:r>
                        <a:rPr lang="tr-TR" sz="1100" dirty="0">
                          <a:effectLst/>
                        </a:rPr>
                        <a:t>: 37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 err="1">
                          <a:effectLst/>
                        </a:rPr>
                        <a:t>Iki</a:t>
                      </a:r>
                      <a:r>
                        <a:rPr lang="tr-TR" sz="1100" dirty="0">
                          <a:effectLst/>
                        </a:rPr>
                        <a:t> katar birbirine </a:t>
                      </a:r>
                      <a:r>
                        <a:rPr lang="tr-TR" sz="1100" dirty="0" err="1">
                          <a:effectLst/>
                        </a:rPr>
                        <a:t>esit</a:t>
                      </a:r>
                      <a:r>
                        <a:rPr lang="tr-TR" sz="1100" dirty="0">
                          <a:effectLst/>
                        </a:rPr>
                        <a:t> değildir.</a:t>
                      </a:r>
                      <a:endParaRPr lang="tr-TR" sz="1100" dirty="0">
                        <a:effectLst/>
                        <a:latin typeface="Roboto Condensed" panose="02000000000000000000" pitchFamily="2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393" marR="65393" marT="0" marB="0" anchor="ctr"/>
                </a:tc>
                <a:extLst>
                  <a:ext uri="{0D108BD9-81ED-4DB2-BD59-A6C34878D82A}">
                    <a16:rowId xmlns:a16="http://schemas.microsoft.com/office/drawing/2014/main" val="160742229"/>
                  </a:ext>
                </a:extLst>
              </a:tr>
            </a:tbl>
          </a:graphicData>
        </a:graphic>
      </p:graphicFrame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6B0A0FB0-C89C-444D-9C3A-2D62497AA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263229"/>
              </p:ext>
            </p:extLst>
          </p:nvPr>
        </p:nvGraphicFramePr>
        <p:xfrm>
          <a:off x="436198" y="1154835"/>
          <a:ext cx="8125727" cy="3302000"/>
        </p:xfrm>
        <a:graphic>
          <a:graphicData uri="http://schemas.openxmlformats.org/drawingml/2006/table">
            <a:tbl>
              <a:tblPr firstRow="1" firstCol="1" bandRow="1">
                <a:tableStyleId>{AA5F998B-4EF1-4CB5-872B-70C1DAEFED4E}</a:tableStyleId>
              </a:tblPr>
              <a:tblGrid>
                <a:gridCol w="8125727">
                  <a:extLst>
                    <a:ext uri="{9D8B030D-6E8A-4147-A177-3AD203B41FA5}">
                      <a16:colId xmlns:a16="http://schemas.microsoft.com/office/drawing/2014/main" val="297278916"/>
                    </a:ext>
                  </a:extLst>
                </a:gridCol>
              </a:tblGrid>
              <a:tr h="3302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str1 </a:t>
                      </a:r>
                      <a:r>
                        <a:rPr lang="tr-TR" sz="1100" dirty="0" err="1">
                          <a:effectLst/>
                        </a:rPr>
                        <a:t>katari</a:t>
                      </a:r>
                      <a:r>
                        <a:rPr lang="tr-TR" sz="1100" dirty="0">
                          <a:effectLst/>
                        </a:rPr>
                        <a:t>: </a:t>
                      </a:r>
                      <a:r>
                        <a:rPr lang="tr-TR" sz="1100" dirty="0" err="1">
                          <a:effectLst/>
                        </a:rPr>
                        <a:t>Bugun</a:t>
                      </a:r>
                      <a:r>
                        <a:rPr lang="tr-TR" sz="1100" dirty="0">
                          <a:effectLst/>
                        </a:rPr>
                        <a:t> hava </a:t>
                      </a:r>
                      <a:r>
                        <a:rPr lang="tr-TR" sz="1100" dirty="0" err="1">
                          <a:effectLst/>
                        </a:rPr>
                        <a:t>cok</a:t>
                      </a:r>
                      <a:r>
                        <a:rPr lang="tr-TR" sz="1100" dirty="0">
                          <a:effectLst/>
                        </a:rPr>
                        <a:t> </a:t>
                      </a:r>
                      <a:r>
                        <a:rPr lang="tr-TR" sz="1100" dirty="0" err="1">
                          <a:effectLst/>
                        </a:rPr>
                        <a:t>guzel</a:t>
                      </a:r>
                      <a:r>
                        <a:rPr lang="tr-TR" sz="1100" dirty="0">
                          <a:effectLst/>
                        </a:rPr>
                        <a:t>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str1 </a:t>
                      </a:r>
                      <a:r>
                        <a:rPr lang="tr-TR" sz="1100" dirty="0" err="1">
                          <a:effectLst/>
                        </a:rPr>
                        <a:t>katari</a:t>
                      </a:r>
                      <a:r>
                        <a:rPr lang="tr-TR" sz="1100" dirty="0">
                          <a:effectLst/>
                        </a:rPr>
                        <a:t> </a:t>
                      </a:r>
                      <a:r>
                        <a:rPr lang="tr-TR" sz="1100" dirty="0" err="1">
                          <a:effectLst/>
                        </a:rPr>
                        <a:t>uzunlugu</a:t>
                      </a:r>
                      <a:r>
                        <a:rPr lang="tr-TR" sz="1100" dirty="0">
                          <a:effectLst/>
                        </a:rPr>
                        <a:t>: 21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str2 </a:t>
                      </a:r>
                      <a:r>
                        <a:rPr lang="tr-TR" sz="1100" dirty="0" err="1">
                          <a:effectLst/>
                        </a:rPr>
                        <a:t>katari</a:t>
                      </a:r>
                      <a:r>
                        <a:rPr lang="tr-TR" sz="1100" dirty="0">
                          <a:effectLst/>
                        </a:rPr>
                        <a:t>: </a:t>
                      </a:r>
                      <a:r>
                        <a:rPr lang="tr-TR" sz="1100" dirty="0" err="1">
                          <a:effectLst/>
                        </a:rPr>
                        <a:t>Piknige</a:t>
                      </a:r>
                      <a:r>
                        <a:rPr lang="tr-TR" sz="1100" dirty="0">
                          <a:effectLst/>
                        </a:rPr>
                        <a:t> gidelim.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str2 </a:t>
                      </a:r>
                      <a:r>
                        <a:rPr lang="tr-TR" sz="1100" dirty="0" err="1">
                          <a:effectLst/>
                        </a:rPr>
                        <a:t>katari</a:t>
                      </a:r>
                      <a:r>
                        <a:rPr lang="tr-TR" sz="1100" dirty="0">
                          <a:effectLst/>
                        </a:rPr>
                        <a:t> </a:t>
                      </a:r>
                      <a:r>
                        <a:rPr lang="tr-TR" sz="1100" dirty="0" err="1">
                          <a:effectLst/>
                        </a:rPr>
                        <a:t>uzunlugu</a:t>
                      </a:r>
                      <a:r>
                        <a:rPr lang="tr-TR" sz="1100" dirty="0">
                          <a:effectLst/>
                        </a:rPr>
                        <a:t>: 16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str3 </a:t>
                      </a:r>
                      <a:r>
                        <a:rPr lang="tr-TR" sz="1100" dirty="0" err="1">
                          <a:effectLst/>
                        </a:rPr>
                        <a:t>katari</a:t>
                      </a:r>
                      <a:r>
                        <a:rPr lang="tr-TR" sz="1100" dirty="0">
                          <a:effectLst/>
                        </a:rPr>
                        <a:t>: </a:t>
                      </a:r>
                      <a:r>
                        <a:rPr lang="tr-TR" sz="1100" dirty="0" err="1">
                          <a:effectLst/>
                        </a:rPr>
                        <a:t>Bugun</a:t>
                      </a:r>
                      <a:r>
                        <a:rPr lang="tr-TR" sz="1100" dirty="0">
                          <a:effectLst/>
                        </a:rPr>
                        <a:t> hava </a:t>
                      </a:r>
                      <a:r>
                        <a:rPr lang="tr-TR" sz="1100" dirty="0" err="1">
                          <a:effectLst/>
                        </a:rPr>
                        <a:t>cok</a:t>
                      </a:r>
                      <a:r>
                        <a:rPr lang="tr-TR" sz="1100" dirty="0">
                          <a:effectLst/>
                        </a:rPr>
                        <a:t> </a:t>
                      </a:r>
                      <a:r>
                        <a:rPr lang="tr-TR" sz="1100" dirty="0" err="1">
                          <a:effectLst/>
                        </a:rPr>
                        <a:t>guzel</a:t>
                      </a:r>
                      <a:r>
                        <a:rPr lang="tr-TR" sz="1100" dirty="0">
                          <a:effectLst/>
                        </a:rPr>
                        <a:t>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s1 </a:t>
                      </a:r>
                      <a:r>
                        <a:rPr lang="tr-TR" sz="1100" dirty="0" err="1">
                          <a:effectLst/>
                        </a:rPr>
                        <a:t>katari</a:t>
                      </a:r>
                      <a:r>
                        <a:rPr lang="tr-TR" sz="1100" dirty="0">
                          <a:effectLst/>
                        </a:rPr>
                        <a:t>: </a:t>
                      </a:r>
                      <a:r>
                        <a:rPr lang="tr-TR" sz="1100" dirty="0" err="1">
                          <a:effectLst/>
                        </a:rPr>
                        <a:t>Bugun</a:t>
                      </a:r>
                      <a:r>
                        <a:rPr lang="tr-TR" sz="1100" dirty="0">
                          <a:effectLst/>
                        </a:rPr>
                        <a:t> hava </a:t>
                      </a:r>
                      <a:r>
                        <a:rPr lang="tr-TR" sz="1100" dirty="0" err="1">
                          <a:effectLst/>
                        </a:rPr>
                        <a:t>cok</a:t>
                      </a:r>
                      <a:r>
                        <a:rPr lang="tr-TR" sz="1100" dirty="0">
                          <a:effectLst/>
                        </a:rPr>
                        <a:t> </a:t>
                      </a:r>
                      <a:r>
                        <a:rPr lang="tr-TR" sz="1100" dirty="0" err="1">
                          <a:effectLst/>
                        </a:rPr>
                        <a:t>guzel.Piknige</a:t>
                      </a:r>
                      <a:r>
                        <a:rPr lang="tr-TR" sz="1100" dirty="0">
                          <a:effectLst/>
                        </a:rPr>
                        <a:t> gidelim.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s1 </a:t>
                      </a:r>
                      <a:r>
                        <a:rPr lang="tr-TR" sz="1100" dirty="0" err="1">
                          <a:effectLst/>
                        </a:rPr>
                        <a:t>katari</a:t>
                      </a:r>
                      <a:r>
                        <a:rPr lang="tr-TR" sz="1100" dirty="0">
                          <a:effectLst/>
                        </a:rPr>
                        <a:t> </a:t>
                      </a:r>
                      <a:r>
                        <a:rPr lang="tr-TR" sz="1100" dirty="0" err="1">
                          <a:effectLst/>
                        </a:rPr>
                        <a:t>uzunlugu</a:t>
                      </a:r>
                      <a:r>
                        <a:rPr lang="tr-TR" sz="1100" dirty="0">
                          <a:effectLst/>
                        </a:rPr>
                        <a:t>: 37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 err="1">
                          <a:effectLst/>
                        </a:rPr>
                        <a:t>Iki</a:t>
                      </a:r>
                      <a:r>
                        <a:rPr lang="tr-TR" sz="1100" dirty="0">
                          <a:effectLst/>
                        </a:rPr>
                        <a:t> katar birbirine </a:t>
                      </a:r>
                      <a:r>
                        <a:rPr lang="tr-TR" sz="1100" dirty="0" err="1">
                          <a:effectLst/>
                        </a:rPr>
                        <a:t>esit</a:t>
                      </a:r>
                      <a:r>
                        <a:rPr lang="tr-TR" sz="1100" dirty="0">
                          <a:effectLst/>
                        </a:rPr>
                        <a:t> değildir.</a:t>
                      </a:r>
                      <a:endParaRPr lang="tr-TR" sz="1100" dirty="0">
                        <a:effectLst/>
                        <a:latin typeface="Roboto Condensed" panose="02000000000000000000" pitchFamily="2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393" marR="65393" marT="0" marB="0" anchor="ctr"/>
                </a:tc>
                <a:extLst>
                  <a:ext uri="{0D108BD9-81ED-4DB2-BD59-A6C34878D82A}">
                    <a16:rowId xmlns:a16="http://schemas.microsoft.com/office/drawing/2014/main" val="4106502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048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228601" y="5257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3. Kütüphanelerdeki Bazı Fonksiyonları Kullanarak Kodluyorum </a:t>
            </a:r>
          </a:p>
        </p:txBody>
      </p:sp>
      <p:sp>
        <p:nvSpPr>
          <p:cNvPr id="2" name="Dikdörtgen 1"/>
          <p:cNvSpPr/>
          <p:nvPr/>
        </p:nvSpPr>
        <p:spPr>
          <a:xfrm>
            <a:off x="334926" y="1047471"/>
            <a:ext cx="28990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Görev 1</a:t>
            </a:r>
          </a:p>
          <a:p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Serkan yazdığı programda isim kısmına kullanıcının rakam girmesi durumunda programının “isminizde rakam olmaz” hatasını vermesini istiyor. Bunun için “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isalpha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” kodunda kullanan Serkan sizce nasıl bir kod yazmıştır?</a:t>
            </a:r>
            <a:endParaRPr lang="en-US" sz="1600" dirty="0"/>
          </a:p>
        </p:txBody>
      </p:sp>
      <p:sp>
        <p:nvSpPr>
          <p:cNvPr id="8" name="Metin Kutusu 3"/>
          <p:cNvSpPr txBox="1"/>
          <p:nvPr/>
        </p:nvSpPr>
        <p:spPr>
          <a:xfrm>
            <a:off x="4035750" y="598415"/>
            <a:ext cx="4514070" cy="436491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1100" b="1" i="0" u="none" strike="noStrike">
                <a:solidFill>
                  <a:srgbClr val="00A000"/>
                </a:solidFill>
                <a:effectLst/>
                <a:latin typeface="Times New Roman" panose="02020603050405020304" pitchFamily="18" charset="0"/>
              </a:rPr>
              <a:t>#include &lt;iostream&gt;</a:t>
            </a:r>
            <a:endParaRPr lang="tr-TR" sz="1400" b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1100" b="1" i="0" u="none" strike="noStrike">
                <a:solidFill>
                  <a:srgbClr val="00A000"/>
                </a:solidFill>
                <a:effectLst/>
                <a:latin typeface="Times New Roman" panose="02020603050405020304" pitchFamily="18" charset="0"/>
              </a:rPr>
              <a:t>#include &lt;cstring&gt;</a:t>
            </a:r>
            <a:endParaRPr lang="tr-TR" sz="1400" b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tr-TR" sz="1400" b="0">
                <a:effectLst/>
              </a:rPr>
            </a:br>
            <a:r>
              <a:rPr lang="tr-TR" sz="1100" b="1" i="0" u="none" strike="noStrike">
                <a:solidFill>
                  <a:srgbClr val="0000A0"/>
                </a:solidFill>
                <a:effectLst/>
                <a:latin typeface="Times New Roman" panose="02020603050405020304" pitchFamily="18" charset="0"/>
              </a:rPr>
              <a:t>using namespace </a:t>
            </a:r>
            <a:r>
              <a:rPr lang="tr-TR" sz="1100" b="1" i="0" u="none" strike="noStrike">
                <a:solidFill>
                  <a:srgbClr val="00A000"/>
                </a:solidFill>
                <a:effectLst/>
                <a:latin typeface="Times New Roman" panose="02020603050405020304" pitchFamily="18" charset="0"/>
              </a:rPr>
              <a:t>std</a:t>
            </a: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;</a:t>
            </a:r>
            <a:endParaRPr lang="tr-TR" sz="1400" b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tr-TR" sz="1400" b="0">
                <a:effectLst/>
              </a:rPr>
            </a:br>
            <a:r>
              <a:rPr lang="tr-TR" sz="1100" b="1" i="0" u="none" strike="noStrike">
                <a:solidFill>
                  <a:srgbClr val="0000A0"/>
                </a:solidFill>
                <a:effectLst/>
                <a:latin typeface="Times New Roman" panose="02020603050405020304" pitchFamily="18" charset="0"/>
              </a:rPr>
              <a:t>int </a:t>
            </a:r>
            <a:r>
              <a:rPr lang="tr-TR" sz="11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main</a:t>
            </a: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()</a:t>
            </a:r>
            <a:endParaRPr lang="tr-TR" sz="1400" b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tr-TR" sz="1400" b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    </a:t>
            </a:r>
            <a:r>
              <a:rPr lang="tr-TR" sz="1100" b="1" i="0" u="none" strike="noStrike">
                <a:solidFill>
                  <a:srgbClr val="0000A0"/>
                </a:solidFill>
                <a:effectLst/>
                <a:latin typeface="Times New Roman" panose="02020603050405020304" pitchFamily="18" charset="0"/>
              </a:rPr>
              <a:t>char </a:t>
            </a:r>
            <a:r>
              <a:rPr lang="tr-TR" sz="11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</a:t>
            </a: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[</a:t>
            </a:r>
            <a:r>
              <a:rPr lang="tr-TR" sz="1100" b="1" i="0" u="none" strike="noStrike">
                <a:solidFill>
                  <a:srgbClr val="F000F0"/>
                </a:solidFill>
                <a:effectLst/>
                <a:latin typeface="Times New Roman" panose="02020603050405020304" pitchFamily="18" charset="0"/>
              </a:rPr>
              <a:t>50</a:t>
            </a: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];</a:t>
            </a:r>
            <a:endParaRPr lang="tr-TR" sz="1400" b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tr-TR" sz="1400" b="0">
                <a:effectLst/>
              </a:rPr>
            </a:b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    </a:t>
            </a:r>
            <a:r>
              <a:rPr lang="tr-TR" sz="1100" b="1" i="0" u="none" strike="noStrike">
                <a:solidFill>
                  <a:srgbClr val="00A000"/>
                </a:solidFill>
                <a:effectLst/>
                <a:latin typeface="Times New Roman" panose="02020603050405020304" pitchFamily="18" charset="0"/>
              </a:rPr>
              <a:t>cout </a:t>
            </a: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&lt;&lt; </a:t>
            </a:r>
            <a:r>
              <a:rPr lang="tr-TR" sz="1100" b="1" i="0" u="none" strike="noStrike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"Adinizi giriniz:"</a:t>
            </a: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;</a:t>
            </a:r>
            <a:endParaRPr lang="tr-TR" sz="1400" b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    </a:t>
            </a:r>
            <a:r>
              <a:rPr lang="tr-TR" sz="1100" b="1" i="0" u="none" strike="noStrike">
                <a:solidFill>
                  <a:srgbClr val="00A000"/>
                </a:solidFill>
                <a:effectLst/>
                <a:latin typeface="Times New Roman" panose="02020603050405020304" pitchFamily="18" charset="0"/>
              </a:rPr>
              <a:t>cin </a:t>
            </a: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&gt;&gt; </a:t>
            </a:r>
            <a:r>
              <a:rPr lang="tr-TR" sz="11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</a:t>
            </a: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;</a:t>
            </a:r>
            <a:endParaRPr lang="tr-TR" sz="1400" b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tr-TR" sz="1400" b="0">
                <a:effectLst/>
              </a:rPr>
            </a:b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    </a:t>
            </a:r>
            <a:r>
              <a:rPr lang="tr-TR" sz="1100" b="1" i="0" u="none" strike="noStrike">
                <a:solidFill>
                  <a:srgbClr val="0000A0"/>
                </a:solidFill>
                <a:effectLst/>
                <a:latin typeface="Times New Roman" panose="02020603050405020304" pitchFamily="18" charset="0"/>
              </a:rPr>
              <a:t>for</a:t>
            </a: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tr-TR" sz="1100" b="1" i="0" u="none" strike="noStrike">
                <a:solidFill>
                  <a:srgbClr val="0000A0"/>
                </a:solidFill>
                <a:effectLst/>
                <a:latin typeface="Times New Roman" panose="02020603050405020304" pitchFamily="18" charset="0"/>
              </a:rPr>
              <a:t>int </a:t>
            </a:r>
            <a:r>
              <a:rPr lang="tr-TR" sz="11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tr-TR" sz="1100" b="1" i="0" u="none" strike="noStrike">
                <a:solidFill>
                  <a:srgbClr val="F000F0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; </a:t>
            </a:r>
            <a:r>
              <a:rPr lang="tr-TR" sz="11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&lt;</a:t>
            </a:r>
            <a:r>
              <a:rPr lang="tr-TR" sz="11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strlen</a:t>
            </a: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tr-TR" sz="11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</a:t>
            </a: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);</a:t>
            </a:r>
            <a:r>
              <a:rPr lang="tr-TR" sz="11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++)</a:t>
            </a:r>
            <a:endParaRPr lang="tr-TR" sz="1400" b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    {</a:t>
            </a:r>
            <a:endParaRPr lang="tr-TR" sz="1400" b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        </a:t>
            </a:r>
            <a:r>
              <a:rPr lang="tr-TR" sz="1100" b="1" i="0" u="none" strike="noStrike">
                <a:solidFill>
                  <a:srgbClr val="0000A0"/>
                </a:solidFill>
                <a:effectLst/>
                <a:latin typeface="Times New Roman" panose="02020603050405020304" pitchFamily="18" charset="0"/>
              </a:rPr>
              <a:t>if</a:t>
            </a: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(!</a:t>
            </a:r>
            <a:r>
              <a:rPr lang="tr-TR" sz="11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isalpha</a:t>
            </a: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tr-TR" sz="11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</a:t>
            </a: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[</a:t>
            </a:r>
            <a:r>
              <a:rPr lang="tr-TR" sz="11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]))</a:t>
            </a:r>
            <a:endParaRPr lang="tr-TR" sz="1400" b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        {</a:t>
            </a:r>
            <a:endParaRPr lang="tr-TR" sz="1400" b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            </a:t>
            </a:r>
            <a:r>
              <a:rPr lang="tr-TR" sz="1100" b="1" i="0" u="none" strike="noStrike">
                <a:solidFill>
                  <a:srgbClr val="00A000"/>
                </a:solidFill>
                <a:effectLst/>
                <a:latin typeface="Times New Roman" panose="02020603050405020304" pitchFamily="18" charset="0"/>
              </a:rPr>
              <a:t>cout </a:t>
            </a: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&lt;&lt; </a:t>
            </a:r>
            <a:r>
              <a:rPr lang="tr-TR" sz="1100" b="1" i="0" u="none" strike="noStrike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"Isminizde rakam olamaz!"</a:t>
            </a: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;</a:t>
            </a:r>
            <a:endParaRPr lang="tr-TR" sz="1400" b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            </a:t>
            </a:r>
            <a:r>
              <a:rPr lang="tr-TR" sz="1100" b="1" i="0" u="none" strike="noStrike">
                <a:solidFill>
                  <a:srgbClr val="0000A0"/>
                </a:solidFill>
                <a:effectLst/>
                <a:latin typeface="Times New Roman" panose="02020603050405020304" pitchFamily="18" charset="0"/>
              </a:rPr>
              <a:t>return </a:t>
            </a:r>
            <a:r>
              <a:rPr lang="tr-TR" sz="1100" b="1" i="0" u="none" strike="noStrike">
                <a:solidFill>
                  <a:srgbClr val="F000F0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;</a:t>
            </a:r>
            <a:endParaRPr lang="tr-TR" sz="1400" b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        }</a:t>
            </a:r>
            <a:endParaRPr lang="tr-TR" sz="1400" b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    }</a:t>
            </a:r>
            <a:endParaRPr lang="tr-TR" sz="1400" b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    </a:t>
            </a:r>
            <a:r>
              <a:rPr lang="tr-TR" sz="1100" b="1" i="0" u="none" strike="noStrike">
                <a:solidFill>
                  <a:srgbClr val="00A000"/>
                </a:solidFill>
                <a:effectLst/>
                <a:latin typeface="Times New Roman" panose="02020603050405020304" pitchFamily="18" charset="0"/>
              </a:rPr>
              <a:t>cout </a:t>
            </a: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&lt;&lt; </a:t>
            </a:r>
            <a:r>
              <a:rPr lang="tr-TR" sz="1100" b="1" i="0" u="none" strike="noStrike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"Merhaba " </a:t>
            </a: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&lt;&lt; </a:t>
            </a:r>
            <a:r>
              <a:rPr lang="tr-TR" sz="11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</a:t>
            </a: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;</a:t>
            </a:r>
            <a:endParaRPr lang="tr-TR" sz="1400" b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    </a:t>
            </a:r>
            <a:r>
              <a:rPr lang="tr-TR" sz="1100" b="1" i="0" u="none" strike="noStrike">
                <a:solidFill>
                  <a:srgbClr val="0000A0"/>
                </a:solidFill>
                <a:effectLst/>
                <a:latin typeface="Times New Roman" panose="02020603050405020304" pitchFamily="18" charset="0"/>
              </a:rPr>
              <a:t>return </a:t>
            </a:r>
            <a:r>
              <a:rPr lang="tr-TR" sz="1100" b="1" i="0" u="none" strike="noStrike">
                <a:solidFill>
                  <a:srgbClr val="F000F0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;</a:t>
            </a:r>
            <a:endParaRPr lang="tr-TR" sz="1400" b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11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tr-TR" sz="1400" b="0">
              <a:effectLst/>
            </a:endParaRPr>
          </a:p>
          <a:p>
            <a:br>
              <a:rPr lang="tr-TR" sz="1400"/>
            </a:br>
            <a:endParaRPr lang="tr-T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2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228601" y="5257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3. Kütüphanelerdeki Bazı Fonksiyonları Kullanarak Kodluyorum </a:t>
            </a:r>
          </a:p>
        </p:txBody>
      </p:sp>
      <p:sp>
        <p:nvSpPr>
          <p:cNvPr id="2" name="Dikdörtgen 1"/>
          <p:cNvSpPr/>
          <p:nvPr/>
        </p:nvSpPr>
        <p:spPr>
          <a:xfrm>
            <a:off x="334926" y="1047471"/>
            <a:ext cx="28990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Görev 2</a:t>
            </a:r>
          </a:p>
          <a:p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Ahmet yazacağı bir programın şifresinin otomatik olarak rastgele belirlenecek sekiz rakamdan oluşmasını istemektedir. Bunun için nasıl bir kod yazmalıdır?</a:t>
            </a:r>
            <a:endParaRPr lang="en-US" sz="1600" dirty="0"/>
          </a:p>
        </p:txBody>
      </p:sp>
      <p:sp>
        <p:nvSpPr>
          <p:cNvPr id="8" name="Metin Kutusu 3"/>
          <p:cNvSpPr txBox="1"/>
          <p:nvPr/>
        </p:nvSpPr>
        <p:spPr>
          <a:xfrm>
            <a:off x="4035750" y="598415"/>
            <a:ext cx="4514070" cy="436491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1100" b="1" i="0" u="none" strike="noStrike" dirty="0">
                <a:solidFill>
                  <a:srgbClr val="00A000"/>
                </a:solidFill>
                <a:effectLst/>
                <a:latin typeface="Times New Roman" panose="02020603050405020304" pitchFamily="18" charset="0"/>
              </a:rPr>
              <a:t>#</a:t>
            </a:r>
            <a:br>
              <a:rPr lang="tr-TR" sz="1400" dirty="0"/>
            </a:br>
            <a:r>
              <a:rPr lang="tr-TR" sz="900" b="0" i="0" u="none" strike="noStrike" dirty="0">
                <a:solidFill>
                  <a:srgbClr val="00A000"/>
                </a:solidFill>
                <a:effectLst/>
                <a:latin typeface="Times New Roman" panose="02020603050405020304" pitchFamily="18" charset="0"/>
              </a:rPr>
              <a:t>#include &lt;</a:t>
            </a:r>
            <a:r>
              <a:rPr lang="tr-TR" sz="900" b="0" i="0" u="none" strike="noStrike" dirty="0" err="1">
                <a:solidFill>
                  <a:srgbClr val="00A000"/>
                </a:solidFill>
                <a:effectLst/>
                <a:latin typeface="Times New Roman" panose="02020603050405020304" pitchFamily="18" charset="0"/>
              </a:rPr>
              <a:t>iostream</a:t>
            </a:r>
            <a:r>
              <a:rPr lang="tr-TR" sz="900" b="0" i="0" u="none" strike="noStrike" dirty="0">
                <a:solidFill>
                  <a:srgbClr val="00A000"/>
                </a:solidFill>
                <a:effectLst/>
                <a:latin typeface="Times New Roman" panose="02020603050405020304" pitchFamily="18" charset="0"/>
              </a:rPr>
              <a:t>&gt;</a:t>
            </a:r>
            <a:endParaRPr lang="tr-TR" sz="9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900" b="0" i="0" u="none" strike="noStrike" dirty="0">
                <a:solidFill>
                  <a:srgbClr val="00A000"/>
                </a:solidFill>
                <a:effectLst/>
                <a:latin typeface="Times New Roman" panose="02020603050405020304" pitchFamily="18" charset="0"/>
              </a:rPr>
              <a:t>#include ……………………..</a:t>
            </a:r>
            <a:endParaRPr lang="tr-TR" sz="9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900" b="0" i="0" u="none" strike="noStrike" dirty="0">
                <a:solidFill>
                  <a:srgbClr val="00A000"/>
                </a:solidFill>
                <a:effectLst/>
                <a:latin typeface="Times New Roman" panose="02020603050405020304" pitchFamily="18" charset="0"/>
              </a:rPr>
              <a:t>#include ………………………..</a:t>
            </a:r>
            <a:endParaRPr lang="tr-TR" sz="9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tr-TR" sz="900" b="0" dirty="0">
                <a:effectLst/>
              </a:rPr>
            </a:br>
            <a:r>
              <a:rPr lang="tr-TR" sz="900" b="1" i="0" u="none" strike="noStrike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</a:rPr>
              <a:t>using</a:t>
            </a:r>
            <a:r>
              <a:rPr lang="tr-TR" sz="900" b="1" i="0" u="none" strike="noStrike" dirty="0">
                <a:solidFill>
                  <a:srgbClr val="0000A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900" b="1" i="0" u="none" strike="noStrike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</a:rPr>
              <a:t>namespace</a:t>
            </a:r>
            <a:r>
              <a:rPr lang="tr-TR" sz="900" b="1" i="0" u="none" strike="noStrike" dirty="0">
                <a:solidFill>
                  <a:srgbClr val="0000A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900" b="1" i="0" u="none" strike="noStrike" dirty="0" err="1">
                <a:solidFill>
                  <a:srgbClr val="00A000"/>
                </a:solidFill>
                <a:effectLst/>
                <a:latin typeface="Times New Roman" panose="02020603050405020304" pitchFamily="18" charset="0"/>
              </a:rPr>
              <a:t>std</a:t>
            </a: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;</a:t>
            </a:r>
            <a:endParaRPr lang="tr-TR" sz="9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tr-TR" sz="900" b="0" dirty="0">
                <a:effectLst/>
              </a:rPr>
            </a:br>
            <a:r>
              <a:rPr lang="tr-TR" sz="900" b="1" i="0" u="none" strike="noStrike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tr-TR" sz="900" b="1" i="0" u="none" strike="noStrike" dirty="0">
                <a:solidFill>
                  <a:srgbClr val="0000A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main</a:t>
            </a: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()</a:t>
            </a:r>
            <a:endParaRPr lang="tr-TR" sz="9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tr-TR" sz="9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    </a:t>
            </a:r>
            <a:r>
              <a:rPr lang="tr-TR" sz="900" dirty="0">
                <a:solidFill>
                  <a:srgbClr val="FF0000"/>
                </a:solidFill>
                <a:latin typeface="Times New Roman" panose="02020603050405020304" pitchFamily="18" charset="0"/>
              </a:rPr>
              <a:t>……………………</a:t>
            </a: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tr-TR" sz="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time</a:t>
            </a: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tr-TR" sz="900" b="0" i="0" u="none" strike="noStrike" dirty="0">
                <a:solidFill>
                  <a:srgbClr val="F000F0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));</a:t>
            </a:r>
            <a:endParaRPr lang="tr-TR" sz="9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tr-TR" sz="900" b="0" dirty="0">
                <a:effectLst/>
              </a:rPr>
            </a:b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    </a:t>
            </a:r>
            <a:r>
              <a:rPr lang="tr-TR" sz="900" b="1" i="0" u="none" strike="noStrike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tr-TR" sz="900" b="1" i="0" u="none" strike="noStrike" dirty="0">
                <a:solidFill>
                  <a:srgbClr val="0000A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9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karakterSayisi</a:t>
            </a:r>
            <a:r>
              <a:rPr lang="tr-TR" sz="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= </a:t>
            </a:r>
            <a:r>
              <a:rPr lang="tr-TR" sz="900" b="0" i="0" u="none" strike="noStrike" dirty="0">
                <a:solidFill>
                  <a:srgbClr val="F000F0"/>
                </a:solidFill>
                <a:effectLst/>
                <a:latin typeface="Times New Roman" panose="02020603050405020304" pitchFamily="18" charset="0"/>
              </a:rPr>
              <a:t>8</a:t>
            </a: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;</a:t>
            </a:r>
            <a:endParaRPr lang="tr-TR" sz="9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    </a:t>
            </a:r>
            <a:r>
              <a:rPr lang="tr-TR" sz="900" b="1" i="0" u="none" strike="noStrike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</a:rPr>
              <a:t>char</a:t>
            </a:r>
            <a:r>
              <a:rPr lang="tr-TR" sz="900" b="1" i="0" u="none" strike="noStrike" dirty="0">
                <a:solidFill>
                  <a:srgbClr val="0000A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9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sifre</a:t>
            </a: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[9];</a:t>
            </a:r>
            <a:endParaRPr lang="tr-TR" sz="9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tr-TR" sz="900" b="0" dirty="0">
                <a:effectLst/>
              </a:rPr>
            </a:b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    </a:t>
            </a:r>
            <a:r>
              <a:rPr lang="tr-TR" sz="900" b="1" i="0" u="none" strike="noStrike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</a:rPr>
              <a:t>for</a:t>
            </a: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tr-TR" sz="900" b="1" i="0" u="none" strike="noStrike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tr-TR" sz="900" b="1" i="0" u="none" strike="noStrike" dirty="0">
                <a:solidFill>
                  <a:srgbClr val="0000A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tr-TR" sz="900" b="0" i="0" u="none" strike="noStrike" dirty="0">
                <a:solidFill>
                  <a:srgbClr val="F000F0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;</a:t>
            </a:r>
            <a:r>
              <a:rPr lang="tr-TR" sz="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&lt;</a:t>
            </a:r>
            <a:r>
              <a:rPr lang="tr-TR" sz="9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karakterSayisi</a:t>
            </a:r>
            <a:r>
              <a:rPr lang="tr-TR" sz="900" b="0" i="0" u="none" strike="noStrike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;</a:t>
            </a:r>
            <a:r>
              <a:rPr lang="tr-TR" sz="9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++)</a:t>
            </a:r>
            <a:endParaRPr lang="tr-TR" sz="9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    {</a:t>
            </a:r>
            <a:endParaRPr lang="tr-TR" sz="9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        </a:t>
            </a:r>
            <a:r>
              <a:rPr lang="tr-TR" sz="900" b="1" i="0" u="none" strike="noStrike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</a:rPr>
              <a:t>char</a:t>
            </a:r>
            <a:r>
              <a:rPr lang="tr-TR" sz="900" b="1" i="0" u="none" strike="noStrike" dirty="0">
                <a:solidFill>
                  <a:srgbClr val="0000A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karakter</a:t>
            </a: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;</a:t>
            </a:r>
            <a:endParaRPr lang="tr-TR" sz="9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        </a:t>
            </a:r>
            <a:r>
              <a:rPr lang="tr-TR" sz="900" b="1" i="0" u="none" strike="noStrike" dirty="0">
                <a:solidFill>
                  <a:srgbClr val="0000A0"/>
                </a:solidFill>
                <a:effectLst/>
                <a:latin typeface="Times New Roman" panose="02020603050405020304" pitchFamily="18" charset="0"/>
              </a:rPr>
              <a:t>do</a:t>
            </a:r>
            <a:endParaRPr lang="tr-TR" sz="9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900" b="1" i="0" u="none" strike="noStrike" dirty="0">
                <a:solidFill>
                  <a:srgbClr val="0000A0"/>
                </a:solidFill>
                <a:effectLst/>
                <a:latin typeface="Times New Roman" panose="02020603050405020304" pitchFamily="18" charset="0"/>
              </a:rPr>
              <a:t>        </a:t>
            </a: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tr-TR" sz="9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            </a:t>
            </a:r>
            <a:r>
              <a:rPr lang="tr-TR" sz="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karakter </a:t>
            </a: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= </a:t>
            </a:r>
            <a:r>
              <a:rPr lang="tr-TR" sz="9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rand</a:t>
            </a: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() % </a:t>
            </a:r>
            <a:r>
              <a:rPr lang="tr-TR" sz="900" b="0" i="0" u="none" strike="noStrike" dirty="0">
                <a:solidFill>
                  <a:srgbClr val="F000F0"/>
                </a:solidFill>
                <a:effectLst/>
                <a:latin typeface="Times New Roman" panose="02020603050405020304" pitchFamily="18" charset="0"/>
              </a:rPr>
              <a:t>255</a:t>
            </a: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;</a:t>
            </a:r>
            <a:endParaRPr lang="tr-TR" sz="9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        }</a:t>
            </a:r>
            <a:endParaRPr lang="tr-TR" sz="9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        </a:t>
            </a:r>
            <a:r>
              <a:rPr lang="tr-TR" sz="900" b="1" i="0" u="none" strike="noStrike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</a:rPr>
              <a:t>while</a:t>
            </a: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(…………………………………………….(</a:t>
            </a:r>
            <a:r>
              <a:rPr lang="tr-TR" sz="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karakter</a:t>
            </a: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));</a:t>
            </a:r>
            <a:endParaRPr lang="tr-TR" sz="9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tr-TR" sz="900" b="0" dirty="0">
                <a:effectLst/>
              </a:rPr>
            </a:b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        </a:t>
            </a:r>
            <a:r>
              <a:rPr lang="tr-TR" sz="9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sifre</a:t>
            </a: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[</a:t>
            </a:r>
            <a:r>
              <a:rPr lang="tr-TR" sz="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] = </a:t>
            </a:r>
            <a:r>
              <a:rPr lang="tr-TR" sz="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karakter</a:t>
            </a: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;</a:t>
            </a:r>
            <a:endParaRPr lang="tr-TR" sz="9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    }</a:t>
            </a:r>
            <a:endParaRPr lang="tr-TR" sz="9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</a:t>
            </a:r>
            <a:r>
              <a:rPr lang="tr-TR" sz="9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sifre</a:t>
            </a: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[</a:t>
            </a:r>
            <a:r>
              <a:rPr lang="tr-TR" sz="9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karakterSayisi</a:t>
            </a: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] = </a:t>
            </a:r>
            <a:r>
              <a:rPr lang="tr-TR" sz="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‘\0’</a:t>
            </a: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;</a:t>
            </a:r>
            <a:endParaRPr lang="tr-TR" sz="9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    </a:t>
            </a:r>
            <a:r>
              <a:rPr lang="tr-TR" sz="900" b="1" i="0" u="none" strike="noStrike" dirty="0" err="1">
                <a:solidFill>
                  <a:srgbClr val="00A000"/>
                </a:solidFill>
                <a:effectLst/>
                <a:latin typeface="Times New Roman" panose="02020603050405020304" pitchFamily="18" charset="0"/>
              </a:rPr>
              <a:t>cout</a:t>
            </a:r>
            <a:r>
              <a:rPr lang="tr-TR" sz="900" b="1" i="0" u="none" strike="noStrike" dirty="0">
                <a:solidFill>
                  <a:srgbClr val="00A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&lt;&lt; </a:t>
            </a:r>
            <a:r>
              <a:rPr lang="tr-TR" sz="900" b="0" i="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"</a:t>
            </a:r>
            <a:r>
              <a:rPr lang="tr-TR" sz="900" b="0" i="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Sifreniz</a:t>
            </a:r>
            <a:r>
              <a:rPr lang="tr-TR" sz="900" b="0" i="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: "</a:t>
            </a: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&lt;&lt; </a:t>
            </a:r>
            <a:r>
              <a:rPr lang="tr-TR" sz="9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sifre</a:t>
            </a: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;</a:t>
            </a:r>
            <a:endParaRPr lang="tr-TR" sz="9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    </a:t>
            </a:r>
            <a:r>
              <a:rPr lang="tr-TR" sz="900" b="1" i="0" u="none" strike="noStrike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</a:rPr>
              <a:t>return</a:t>
            </a:r>
            <a:r>
              <a:rPr lang="tr-TR" sz="900" b="1" i="0" u="none" strike="noStrike" dirty="0">
                <a:solidFill>
                  <a:srgbClr val="0000A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900" b="0" i="0" u="none" strike="noStrike" dirty="0">
                <a:solidFill>
                  <a:srgbClr val="F000F0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;</a:t>
            </a:r>
            <a:endParaRPr lang="tr-TR" sz="9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tr-TR" sz="9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tr-TR" sz="900" b="0" dirty="0">
              <a:effectLst/>
            </a:endParaRPr>
          </a:p>
          <a:p>
            <a:br>
              <a:rPr lang="tr-TR" sz="900" b="0" dirty="0">
                <a:effectLst/>
              </a:rPr>
            </a:br>
            <a:endParaRPr lang="tr-T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556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164805" y="20143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sz="2400" dirty="0"/>
              <a:t>4. Neden Dosyalama İşlemleri Yaparız? </a:t>
            </a:r>
            <a:b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8402E6-D2A9-4B6C-AA1B-8A4752FB6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749" y="659218"/>
            <a:ext cx="3109828" cy="4399221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2978D53E-DEB8-40CF-A95F-A208855EEDFF}"/>
              </a:ext>
            </a:extLst>
          </p:cNvPr>
          <p:cNvSpPr txBox="1"/>
          <p:nvPr/>
        </p:nvSpPr>
        <p:spPr>
          <a:xfrm>
            <a:off x="343178" y="1458073"/>
            <a:ext cx="228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Bu kısımda  dosyalama işlemleri yanda verilen afiş yardımıyla anlatılacaktır. Afişin yüksek çözünürlüklü hali ekte verilmiştir. Bu afiş eğitmenler tarafından öğrencilere gönderilebilir.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164805" y="20143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sz="2400" dirty="0"/>
              <a:t>4. Neden Dosyalama İşlemleri Yaparız? </a:t>
            </a:r>
            <a:b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9CEB96D-9B12-4E3D-8EE9-EE8F09B38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551" y="659219"/>
            <a:ext cx="3169957" cy="4484281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13173482-9172-486C-A52C-013B27E245FA}"/>
              </a:ext>
            </a:extLst>
          </p:cNvPr>
          <p:cNvSpPr txBox="1"/>
          <p:nvPr/>
        </p:nvSpPr>
        <p:spPr>
          <a:xfrm>
            <a:off x="343178" y="1458073"/>
            <a:ext cx="228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Bu kısımda  dosyalama işlemleri yanda verilen afiş yardımıyla anlatılacaktır. Afişin yüksek çözünürlüklü hali ekte verilmiştir. Bu afiş eğitmenler tarafından öğrencilere gönderilebilir.</a:t>
            </a:r>
          </a:p>
        </p:txBody>
      </p:sp>
    </p:spTree>
    <p:extLst>
      <p:ext uri="{BB962C8B-B14F-4D97-AF65-F5344CB8AC3E}">
        <p14:creationId xmlns:p14="http://schemas.microsoft.com/office/powerpoint/2010/main" val="4129192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164805" y="20143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sz="2400" dirty="0"/>
              <a:t>4. Neden Dosyalama İşlemleri Yaparız? </a:t>
            </a:r>
            <a:b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8AAD847-B17B-479A-B439-653BBC4A1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399" y="631458"/>
            <a:ext cx="3189581" cy="4512041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2D0004BA-43BF-4AF5-983F-AB8B39ED1511}"/>
              </a:ext>
            </a:extLst>
          </p:cNvPr>
          <p:cNvSpPr txBox="1"/>
          <p:nvPr/>
        </p:nvSpPr>
        <p:spPr>
          <a:xfrm>
            <a:off x="343178" y="1458073"/>
            <a:ext cx="228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Bu kısımda  dosyalama işlemleri yanda verilen afiş yardımıyla anlatılacaktır. Afişin yüksek çözünürlüklü hali ekte verilmiştir. Bu afiş eğitmenler tarafından öğrencilere gönderilebilir.</a:t>
            </a:r>
          </a:p>
        </p:txBody>
      </p:sp>
    </p:spTree>
    <p:extLst>
      <p:ext uri="{BB962C8B-B14F-4D97-AF65-F5344CB8AC3E}">
        <p14:creationId xmlns:p14="http://schemas.microsoft.com/office/powerpoint/2010/main" val="17326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164805" y="20143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sz="2400" dirty="0"/>
              <a:t>4. Neden Dosyalama İşlemleri Yaparız? </a:t>
            </a:r>
            <a:b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993CCDF-F41B-4EB2-A0F8-C0F40C657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833" y="781244"/>
            <a:ext cx="5640572" cy="3986997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4951DAFF-B5FE-41EF-9004-068E9BAD766B}"/>
              </a:ext>
            </a:extLst>
          </p:cNvPr>
          <p:cNvSpPr txBox="1"/>
          <p:nvPr/>
        </p:nvSpPr>
        <p:spPr>
          <a:xfrm>
            <a:off x="343178" y="1458073"/>
            <a:ext cx="228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Bu kısımda  dosyalama işlemleri yanda verilen afiş yardımıyla anlatılacaktır. Afişin yüksek çözünürlüklü hali ekte verilmiştir. Bu afiş eğitmenler tarafından öğrencilere gönderilebilir.</a:t>
            </a:r>
          </a:p>
        </p:txBody>
      </p:sp>
    </p:spTree>
    <p:extLst>
      <p:ext uri="{BB962C8B-B14F-4D97-AF65-F5344CB8AC3E}">
        <p14:creationId xmlns:p14="http://schemas.microsoft.com/office/powerpoint/2010/main" val="2690249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882525" y="431800"/>
            <a:ext cx="7679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8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Algoritmanın Özellikleri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359700"/>
            <a:ext cx="85206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tr-TR" sz="2400" dirty="0"/>
              <a:t>5.C++ Dilinde Dosyalama İşlemleri Yapıyorum</a:t>
            </a:r>
            <a:br>
              <a:rPr lang="tr-TR" sz="2400" dirty="0"/>
            </a:br>
            <a:br>
              <a:rPr lang="tr-TR" sz="2400" dirty="0"/>
            </a:br>
            <a:r>
              <a:rPr lang="tr-TR" sz="2400" dirty="0"/>
              <a:t>                                                Kodlar Arasında Farkı Bulma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2400" dirty="0"/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44915CB0-7D11-4713-B21D-6C221F9C5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04388"/>
              </p:ext>
            </p:extLst>
          </p:nvPr>
        </p:nvGraphicFramePr>
        <p:xfrm>
          <a:off x="520854" y="1445560"/>
          <a:ext cx="8102292" cy="3458782"/>
        </p:xfrm>
        <a:graphic>
          <a:graphicData uri="http://schemas.openxmlformats.org/drawingml/2006/table">
            <a:tbl>
              <a:tblPr firstRow="1" firstCol="1" bandRow="1"/>
              <a:tblGrid>
                <a:gridCol w="4051146">
                  <a:extLst>
                    <a:ext uri="{9D8B030D-6E8A-4147-A177-3AD203B41FA5}">
                      <a16:colId xmlns:a16="http://schemas.microsoft.com/office/drawing/2014/main" val="511489769"/>
                    </a:ext>
                  </a:extLst>
                </a:gridCol>
                <a:gridCol w="4051146">
                  <a:extLst>
                    <a:ext uri="{9D8B030D-6E8A-4147-A177-3AD203B41FA5}">
                      <a16:colId xmlns:a16="http://schemas.microsoft.com/office/drawing/2014/main" val="3145824019"/>
                    </a:ext>
                  </a:extLst>
                </a:gridCol>
              </a:tblGrid>
              <a:tr h="169295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6000"/>
                        </a:lnSpc>
                        <a:buFont typeface="+mj-lt"/>
                        <a:buAutoNum type="arabicPeriod"/>
                      </a:pPr>
                      <a:r>
                        <a:rPr lang="tr-TR" sz="14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İşlem</a:t>
                      </a:r>
                    </a:p>
                  </a:txBody>
                  <a:tcPr marL="62530" marR="62530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6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tr-TR" sz="14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İşlem</a:t>
                      </a:r>
                    </a:p>
                  </a:txBody>
                  <a:tcPr marL="62530" marR="62530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763556"/>
                  </a:ext>
                </a:extLst>
              </a:tr>
              <a:tr h="313270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b="1" dirty="0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tr-TR" sz="1100" b="1" dirty="0" err="1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iostream</a:t>
                      </a:r>
                      <a:r>
                        <a:rPr lang="tr-TR" sz="1100" b="1" dirty="0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b="1" dirty="0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tr-TR" sz="1100" b="1" dirty="0" err="1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fstream</a:t>
                      </a:r>
                      <a:r>
                        <a:rPr lang="tr-TR" sz="1100" b="1" dirty="0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b="1" dirty="0" err="1">
                          <a:solidFill>
                            <a:srgbClr val="0000A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using</a:t>
                      </a:r>
                      <a:r>
                        <a:rPr lang="tr-TR" sz="1100" b="1" dirty="0">
                          <a:solidFill>
                            <a:srgbClr val="0000A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100" b="1" dirty="0" err="1">
                          <a:solidFill>
                            <a:srgbClr val="0000A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namespace</a:t>
                      </a:r>
                      <a:r>
                        <a:rPr lang="tr-TR" sz="1100" b="1" dirty="0">
                          <a:solidFill>
                            <a:srgbClr val="0000A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100" b="1" dirty="0" err="1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r>
                        <a:rPr lang="tr-TR" sz="11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b="1" dirty="0" err="1">
                          <a:solidFill>
                            <a:srgbClr val="0000A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tr-TR" sz="1100" b="1" dirty="0">
                          <a:solidFill>
                            <a:srgbClr val="0000A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1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tr-TR" sz="11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tr-TR" sz="1100" b="1" dirty="0" err="1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ofstream</a:t>
                      </a:r>
                      <a:r>
                        <a:rPr lang="tr-TR" sz="1100" b="1" dirty="0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1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dosya</a:t>
                      </a:r>
                      <a:r>
                        <a:rPr lang="tr-TR" sz="11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tr-TR" sz="1100" b="1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dosya</a:t>
                      </a:r>
                      <a:r>
                        <a:rPr lang="tr-TR" sz="1100" b="1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tr-TR" sz="1100" b="1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open</a:t>
                      </a:r>
                      <a:r>
                        <a:rPr lang="tr-TR" sz="11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tr-TR" sz="11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"deneyap.txt"</a:t>
                      </a:r>
                      <a:r>
                        <a:rPr lang="tr-TR" sz="11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tr-TR" sz="11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dosya </a:t>
                      </a:r>
                      <a:r>
                        <a:rPr lang="tr-TR" sz="11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&lt;&lt; </a:t>
                      </a:r>
                      <a:r>
                        <a:rPr lang="tr-TR" sz="11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"Merhaba </a:t>
                      </a:r>
                      <a:r>
                        <a:rPr lang="tr-TR" sz="1100" b="1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Deneyap</a:t>
                      </a:r>
                      <a:r>
                        <a:rPr lang="tr-TR" sz="11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!" </a:t>
                      </a:r>
                      <a:r>
                        <a:rPr lang="tr-TR" sz="11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&lt;&lt; </a:t>
                      </a:r>
                      <a:r>
                        <a:rPr lang="tr-TR" sz="1100" b="1" dirty="0" err="1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endl</a:t>
                      </a:r>
                      <a:r>
                        <a:rPr lang="tr-TR" sz="11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tr-TR" sz="1100" b="1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dosya</a:t>
                      </a:r>
                      <a:r>
                        <a:rPr lang="tr-TR" sz="1100" b="1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tr-TR" sz="1100" b="1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close</a:t>
                      </a:r>
                      <a:r>
                        <a:rPr lang="tr-TR" sz="11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530" marR="62530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tr-TR" sz="1100" dirty="0" err="1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iostream</a:t>
                      </a:r>
                      <a:r>
                        <a:rPr lang="tr-TR" sz="1100" dirty="0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tr-TR" sz="1100" dirty="0" err="1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fstream</a:t>
                      </a:r>
                      <a:r>
                        <a:rPr lang="tr-TR" sz="1100" dirty="0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b="1" dirty="0" err="1">
                          <a:solidFill>
                            <a:srgbClr val="0000A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using</a:t>
                      </a:r>
                      <a:r>
                        <a:rPr lang="tr-TR" sz="1100" b="1" dirty="0">
                          <a:solidFill>
                            <a:srgbClr val="0000A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100" b="1" dirty="0" err="1">
                          <a:solidFill>
                            <a:srgbClr val="0000A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namespace</a:t>
                      </a:r>
                      <a:r>
                        <a:rPr lang="tr-TR" sz="1100" b="1" dirty="0">
                          <a:solidFill>
                            <a:srgbClr val="0000A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100" b="1" dirty="0" err="1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r>
                        <a:rPr lang="tr-TR" sz="1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b="1" dirty="0" err="1">
                          <a:solidFill>
                            <a:srgbClr val="0000A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tr-TR" sz="1100" b="1" dirty="0">
                          <a:solidFill>
                            <a:srgbClr val="0000A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tr-TR" sz="1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tr-TR" sz="1100" b="1" dirty="0" err="1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ofstream</a:t>
                      </a:r>
                      <a:r>
                        <a:rPr lang="tr-TR" sz="1100" b="1" dirty="0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dosya</a:t>
                      </a:r>
                      <a:r>
                        <a:rPr lang="tr-TR" sz="1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tr-TR" sz="1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dosya</a:t>
                      </a:r>
                      <a:r>
                        <a:rPr lang="tr-TR" sz="11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tr-TR" sz="1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open</a:t>
                      </a:r>
                      <a:r>
                        <a:rPr lang="tr-TR" sz="1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tr-TR" sz="11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"deneyap.</a:t>
                      </a:r>
                      <a:r>
                        <a:rPr lang="tr-TR" sz="1100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txt</a:t>
                      </a:r>
                      <a:r>
                        <a:rPr lang="tr-TR" sz="11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r>
                        <a:rPr lang="tr-TR" sz="1100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ios</a:t>
                      </a:r>
                      <a:r>
                        <a:rPr lang="tr-TR" sz="11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::</a:t>
                      </a:r>
                      <a:r>
                        <a:rPr lang="tr-TR" sz="1100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</a:t>
                      </a:r>
                      <a:r>
                        <a:rPr lang="tr-TR" sz="1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tr-TR" sz="1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dosya </a:t>
                      </a:r>
                      <a:r>
                        <a:rPr lang="tr-TR" sz="1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&lt;&lt; </a:t>
                      </a:r>
                      <a:r>
                        <a:rPr lang="tr-TR" sz="11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"Merhaba </a:t>
                      </a:r>
                      <a:r>
                        <a:rPr lang="tr-TR" sz="1100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Deneyap</a:t>
                      </a:r>
                      <a:r>
                        <a:rPr lang="tr-TR" sz="11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!" </a:t>
                      </a:r>
                      <a:r>
                        <a:rPr lang="tr-TR" sz="1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&lt;&lt; </a:t>
                      </a:r>
                      <a:r>
                        <a:rPr lang="tr-TR" sz="1100" b="1" dirty="0" err="1">
                          <a:solidFill>
                            <a:srgbClr val="00A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endl</a:t>
                      </a:r>
                      <a:r>
                        <a:rPr lang="tr-TR" sz="1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tr-TR" sz="1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dosya</a:t>
                      </a:r>
                      <a:r>
                        <a:rPr lang="tr-TR" sz="11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tr-TR" sz="1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close</a:t>
                      </a:r>
                      <a:r>
                        <a:rPr lang="tr-TR" sz="1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tr-TR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30" marR="62530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102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245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154173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tr" sz="2200" dirty="0"/>
              <a:t>6. </a:t>
            </a:r>
            <a:r>
              <a:rPr lang="tr-TR" sz="2200" dirty="0"/>
              <a:t>Dosyalama İşlemleri ile İlgili Verilen Görevleri Kodluyorum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/>
              <a:t>Görev</a:t>
            </a:r>
            <a:r>
              <a:rPr lang="tr-TR" sz="1800" dirty="0"/>
              <a:t> 1</a:t>
            </a:r>
            <a:endParaRPr sz="1800" dirty="0"/>
          </a:p>
        </p:txBody>
      </p:sp>
      <p:sp>
        <p:nvSpPr>
          <p:cNvPr id="2" name="Dikdörtgen 1"/>
          <p:cNvSpPr/>
          <p:nvPr/>
        </p:nvSpPr>
        <p:spPr>
          <a:xfrm>
            <a:off x="292396" y="1338536"/>
            <a:ext cx="28990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Klavyeden girilen “Merhaba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Deneyap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!” adlı cümleyi direkt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nesnesine aktarıp sonucu ekrana yazdıran kodu yazalım.</a:t>
            </a:r>
            <a:endParaRPr lang="en-US" sz="1600" dirty="0"/>
          </a:p>
        </p:txBody>
      </p:sp>
      <p:sp>
        <p:nvSpPr>
          <p:cNvPr id="8" name="Metin Kutusu 3"/>
          <p:cNvSpPr txBox="1"/>
          <p:nvPr/>
        </p:nvSpPr>
        <p:spPr>
          <a:xfrm>
            <a:off x="3961322" y="559413"/>
            <a:ext cx="4514070" cy="436491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100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...................</a:t>
            </a:r>
            <a:endParaRPr lang="tr-TR" sz="16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100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...................</a:t>
            </a:r>
            <a:endParaRPr lang="tr-TR" sz="16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1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sz="11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1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tr-TR" sz="11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1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1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sz="11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11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…………………………….</a:t>
            </a:r>
            <a:r>
              <a:rPr lang="tr-TR" sz="1100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cumle</a:t>
            </a:r>
            <a:r>
              <a:rPr lang="tr-TR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tr-TR" sz="1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"Merhaba </a:t>
            </a:r>
            <a:r>
              <a:rPr lang="tr-TR" sz="11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Deneyap</a:t>
            </a:r>
            <a:r>
              <a:rPr lang="tr-TR" sz="1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!"</a:t>
            </a: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11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cout</a:t>
            </a:r>
            <a:r>
              <a:rPr lang="tr-TR" sz="1100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&lt;&lt; </a:t>
            </a:r>
            <a:r>
              <a:rPr lang="tr-TR" sz="1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"Mesaj:" </a:t>
            </a: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&lt;&lt; </a:t>
            </a:r>
            <a:r>
              <a:rPr lang="tr-TR" sz="1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cumle</a:t>
            </a: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99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154173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tr" sz="2200" dirty="0"/>
              <a:t>6. </a:t>
            </a:r>
            <a:r>
              <a:rPr lang="tr-TR" sz="2200" dirty="0"/>
              <a:t>Dosyalama İşlemleri ile İlgili Verilen Görevleri Kodluyorum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200" dirty="0"/>
              <a:t>Görev</a:t>
            </a:r>
            <a:r>
              <a:rPr lang="tr-TR" sz="2000" dirty="0"/>
              <a:t> 2</a:t>
            </a:r>
            <a:endParaRPr sz="2000" dirty="0"/>
          </a:p>
        </p:txBody>
      </p:sp>
      <p:sp>
        <p:nvSpPr>
          <p:cNvPr id="2" name="Dikdörtgen 1"/>
          <p:cNvSpPr/>
          <p:nvPr/>
        </p:nvSpPr>
        <p:spPr>
          <a:xfrm>
            <a:off x="544919" y="1498025"/>
            <a:ext cx="8054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C++ Programlama dili ile dosyalama kullanarak kendinize bir günlük oluşturun.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462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400725" y="1386149"/>
            <a:ext cx="8596900" cy="90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just"/>
            <a:r>
              <a:rPr lang="tr-TR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 haftanın amacı öğrencilerin C++ programlama dili içerisinde bulunan kütüphaneleri kullanma ve dosyalama işlemleri yapabilmesini sağlamaktır.</a:t>
            </a:r>
            <a:endParaRPr sz="1800" b="0" dirty="0">
              <a:solidFill>
                <a:srgbClr val="000000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623400" y="2289574"/>
            <a:ext cx="8520600" cy="25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 içinde karakter kütüphanesi kullanarak sonucu test eder.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 içinde katar kütüphanesi kullanarak sonucu test eder.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K3.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Dosyalama işleminin gerekliliğini açıklar.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K4.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Dosya kütüphanesi kullanarak program geliştirir.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K5.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Dosya okuma işlemlerini içeren program tasarlar.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tr-T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K6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Dosya yazma işlemlerini içeren program tasarlar.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7025" y="4827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Haftanın Amacı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228601" y="5257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/>
              <a:t>GÖREV 3</a:t>
            </a:r>
            <a:endParaRPr dirty="0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66" dirty="0"/>
          </a:p>
        </p:txBody>
      </p:sp>
      <p:sp>
        <p:nvSpPr>
          <p:cNvPr id="2" name="Dikdörtgen 1"/>
          <p:cNvSpPr/>
          <p:nvPr/>
        </p:nvSpPr>
        <p:spPr>
          <a:xfrm>
            <a:off x="322120" y="938487"/>
            <a:ext cx="8021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Klavyeden girilen öğrenci sayısı kadar sınav notlarını klavyeden okuyup dosyaya yazdıran programı oluşturunuz.</a:t>
            </a:r>
            <a:endParaRPr lang="en-US" sz="1600" dirty="0"/>
          </a:p>
        </p:txBody>
      </p:sp>
      <p:sp>
        <p:nvSpPr>
          <p:cNvPr id="6" name="Google Shape;126;p21"/>
          <p:cNvSpPr/>
          <p:nvPr/>
        </p:nvSpPr>
        <p:spPr>
          <a:xfrm>
            <a:off x="2390724" y="2041184"/>
            <a:ext cx="3490200" cy="2481000"/>
          </a:xfrm>
          <a:prstGeom prst="wedgeEllipseCallout">
            <a:avLst>
              <a:gd name="adj1" fmla="val -59386"/>
              <a:gd name="adj2" fmla="val 2361"/>
            </a:avLst>
          </a:prstGeom>
          <a:solidFill>
            <a:srgbClr val="22222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 b="1" dirty="0">
                <a:solidFill>
                  <a:srgbClr val="FF0000"/>
                </a:solidFill>
                <a:latin typeface="PT Sans Narrow"/>
                <a:sym typeface="PT Sans Narrow"/>
              </a:rPr>
              <a:t>Kodlama Sırası Sizde</a:t>
            </a:r>
            <a:endParaRPr sz="7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366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228601" y="5257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/>
              <a:t>GÖREV 3’ün Kodları</a:t>
            </a:r>
            <a:endParaRPr dirty="0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66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548FF93B-4C58-40F5-8F77-6BB80995B012}"/>
              </a:ext>
            </a:extLst>
          </p:cNvPr>
          <p:cNvSpPr txBox="1"/>
          <p:nvPr/>
        </p:nvSpPr>
        <p:spPr>
          <a:xfrm>
            <a:off x="486409" y="867771"/>
            <a:ext cx="4572000" cy="3696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900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tr-TR" sz="900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tr-TR" sz="900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900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tr-TR" sz="900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tr-TR" sz="900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9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sz="9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9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tr-TR" sz="9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9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9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sz="9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9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9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sz="9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ogrenciSayisi</a:t>
            </a: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9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tr-TR" sz="9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sonuc</a:t>
            </a: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9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tr-TR" sz="900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9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dosya</a:t>
            </a: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9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"sinav.txt"</a:t>
            </a: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9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lang="tr-TR" sz="9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dosya</a:t>
            </a:r>
            <a:r>
              <a:rPr lang="tr-TR" sz="9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9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is_open</a:t>
            </a: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tr-TR" sz="9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tr-TR" sz="900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tr-TR" sz="9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"Dosya </a:t>
            </a:r>
            <a:r>
              <a:rPr lang="tr-TR" sz="9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Okunamadi</a:t>
            </a:r>
            <a:r>
              <a:rPr lang="tr-TR" sz="9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!"</a:t>
            </a: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tr-TR" sz="9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tr-TR" sz="9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9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451F134-E711-460B-9D83-DCA87D95355B}"/>
              </a:ext>
            </a:extLst>
          </p:cNvPr>
          <p:cNvSpPr txBox="1"/>
          <p:nvPr/>
        </p:nvSpPr>
        <p:spPr>
          <a:xfrm>
            <a:off x="4177201" y="579140"/>
            <a:ext cx="4572000" cy="3160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tr-TR" sz="105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tr-TR" sz="1050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tr-T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tr-TR" sz="105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Kac</a:t>
            </a:r>
            <a:r>
              <a:rPr lang="tr-T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5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ogrenci</a:t>
            </a:r>
            <a:r>
              <a:rPr lang="tr-T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olacak:" 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tr-TR" sz="105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1050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 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tr-TR" sz="105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ogrenciSayisi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105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05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sz="105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105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tr-TR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tr-TR" sz="105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ogrenciSayisi</a:t>
            </a:r>
            <a:r>
              <a:rPr lang="tr-TR" sz="105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tr-TR" sz="105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tr-TR" sz="105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tr-TR" sz="1050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tr-TR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tr-TR" sz="105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tr-T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  <a:r>
              <a:rPr lang="tr-TR" sz="105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ogrenci</a:t>
            </a:r>
            <a:r>
              <a:rPr lang="tr-T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sonucu:"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tr-TR" sz="1050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 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tr-TR" sz="105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sonuc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tr-TR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dosya 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tr-TR" sz="105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sonuc</a:t>
            </a:r>
            <a:r>
              <a:rPr lang="tr-TR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tr-TR" sz="105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105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dosya</a:t>
            </a:r>
            <a:r>
              <a:rPr lang="tr-TR" sz="105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05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0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B0BF90D2-66C2-462F-B98E-3B868E64FA2C}"/>
              </a:ext>
            </a:extLst>
          </p:cNvPr>
          <p:cNvCxnSpPr/>
          <p:nvPr/>
        </p:nvCxnSpPr>
        <p:spPr>
          <a:xfrm flipV="1">
            <a:off x="3338623" y="3168502"/>
            <a:ext cx="838578" cy="101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2.png">
            <a:extLst>
              <a:ext uri="{FF2B5EF4-FFF2-40B4-BE49-F238E27FC236}">
                <a16:creationId xmlns:a16="http://schemas.microsoft.com/office/drawing/2014/main" id="{E72C79CE-295D-4B27-9FE5-E1A6A54F3452}"/>
              </a:ext>
            </a:extLst>
          </p:cNvPr>
          <p:cNvPicPr/>
          <p:nvPr/>
        </p:nvPicPr>
        <p:blipFill rotWithShape="1">
          <a:blip r:embed="rId3"/>
          <a:srcRect b="72867"/>
          <a:stretch/>
        </p:blipFill>
        <p:spPr bwMode="auto">
          <a:xfrm>
            <a:off x="4177201" y="3847541"/>
            <a:ext cx="4780032" cy="11156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7686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882525" y="431800"/>
            <a:ext cx="7679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8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Algoritmanın Özellikleri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3597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tr-TR" sz="2400" dirty="0"/>
              <a:t>1. C++ Programlama Dilinde Yerleşik Kütüphaneleri Keşfediyorum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sz="2400" dirty="0"/>
          </a:p>
        </p:txBody>
      </p:sp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7EF8E114-8C38-4955-A08C-8ECE6C169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067934"/>
              </p:ext>
            </p:extLst>
          </p:nvPr>
        </p:nvGraphicFramePr>
        <p:xfrm>
          <a:off x="566941" y="1189700"/>
          <a:ext cx="7828938" cy="1858709"/>
        </p:xfrm>
        <a:graphic>
          <a:graphicData uri="http://schemas.openxmlformats.org/drawingml/2006/table">
            <a:tbl>
              <a:tblPr firstRow="1" firstCol="1" bandRow="1">
                <a:tableStyleId>{AA5F998B-4EF1-4CB5-872B-70C1DAEFED4E}</a:tableStyleId>
              </a:tblPr>
              <a:tblGrid>
                <a:gridCol w="7828938">
                  <a:extLst>
                    <a:ext uri="{9D8B030D-6E8A-4147-A177-3AD203B41FA5}">
                      <a16:colId xmlns:a16="http://schemas.microsoft.com/office/drawing/2014/main" val="3156969997"/>
                    </a:ext>
                  </a:extLst>
                </a:gridCol>
              </a:tblGrid>
              <a:tr h="134398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 programlama dili içerisinde geliştiricilerin kullanımına sunulmuş birçok fonksiyonların kütüphaneler içerisinde yer aldığını biliyor muydunuz?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tr-TR" sz="1200" dirty="0">
                        <a:effectLst/>
                      </a:endParaRPr>
                    </a:p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Örneğin: Bu haftaya kadar kullandığımız </a:t>
                      </a:r>
                      <a:r>
                        <a:rPr lang="tr-TR" sz="1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cout</a:t>
                      </a:r>
                      <a:r>
                        <a:rPr lang="tr-TR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ve cin fonksiyonları </a:t>
                      </a:r>
                      <a:r>
                        <a:rPr lang="tr-TR" sz="1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iostream</a:t>
                      </a:r>
                      <a:r>
                        <a:rPr lang="tr-TR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isimli kütüphane içerisinde bulunmaktadır.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200" dirty="0">
                          <a:effectLst/>
                        </a:rPr>
                        <a:t> </a:t>
                      </a:r>
                      <a:endParaRPr lang="tr-TR" sz="1200" dirty="0">
                        <a:effectLst/>
                        <a:latin typeface="Roboto Condensed" panose="02000000000000000000" pitchFamily="2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8552689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0762E566-026D-46AC-A4FF-A8DEF1BFA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48" y="3719882"/>
            <a:ext cx="747512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«Şimdi gelin bu derste C++ programlama dilinde kullanabileceğimiz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diğer kütüphaneleri ve bu kütüphanelerdeki bazı fonksiyonları öğrenelim»</a:t>
            </a:r>
            <a:endParaRPr kumimoji="0" lang="tr-TR" altLang="tr-T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882525" y="431800"/>
            <a:ext cx="7679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8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Algoritmanın Özellikleri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3597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tr-TR" sz="2400" dirty="0"/>
              <a:t>1. C++ Programlama Dilinde Yerleşik Kütüphaneleri Keşfediyorum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AEA887-8D9C-4ACC-9614-62920F358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075" y="950271"/>
            <a:ext cx="2178802" cy="78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77744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Condensed" panose="02000000000000000000" pitchFamily="2" charset="0"/>
              </a:rPr>
              <a:t>Karakter Kütüphanesi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etin Kutusu 673">
            <a:extLst>
              <a:ext uri="{FF2B5EF4-FFF2-40B4-BE49-F238E27FC236}">
                <a16:creationId xmlns:a16="http://schemas.microsoft.com/office/drawing/2014/main" id="{2C9FD387-1C88-4ED8-9351-D876EC15A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212" y="2659211"/>
            <a:ext cx="4597734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4800" b="0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#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include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cctype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kumimoji="0" lang="tr-TR" altLang="tr-T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satırı ile projemize dahil ederiz.</a:t>
            </a:r>
            <a:endParaRPr kumimoji="0" lang="tr-TR" altLang="tr-T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                                                 </a:t>
            </a:r>
            <a:r>
              <a:rPr kumimoji="0" lang="tr-TR" altLang="tr-TR" sz="4800" b="0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”</a:t>
            </a:r>
            <a:endParaRPr kumimoji="0" lang="tr-TR" altLang="tr-T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AFFA5DF-374A-4FC1-BF2E-868669616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37" y="1699502"/>
            <a:ext cx="803485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 Condensed" panose="02000000000000000000" pitchFamily="2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Times New Roman" panose="02020603050405020304" pitchFamily="18" charset="0"/>
              </a:rPr>
              <a:t>Tek bir karakter için hazırlanmış fonksiyonlar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Times New Roman" panose="02020603050405020304" pitchFamily="18" charset="0"/>
              </a:rPr>
              <a:t>cctype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Times New Roman" panose="02020603050405020304" pitchFamily="18" charset="0"/>
              </a:rPr>
              <a:t> kütüphanesi içerisinde bulunur.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Times New Roman" panose="02020603050405020304" pitchFamily="18" charset="0"/>
              </a:rPr>
              <a:t>Standart kütüphane olarak projemizde bulunmaktadır.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20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882525" y="431800"/>
            <a:ext cx="7679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8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Algoritmanın Özellikleri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3597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tr-TR" sz="2400" dirty="0"/>
              <a:t>1. C++ Programlama Dilinde Yerleşik Kütüphaneleri Keşfediyorum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AEA887-8D9C-4ACC-9614-62920F358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37" y="965768"/>
            <a:ext cx="1914307" cy="507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77744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1800" b="1" dirty="0">
                <a:solidFill>
                  <a:schemeClr val="tx1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Metin Kütüphanesi</a:t>
            </a:r>
            <a:endParaRPr kumimoji="0" lang="tr-TR" altLang="tr-T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etin Kutusu 673">
            <a:extLst>
              <a:ext uri="{FF2B5EF4-FFF2-40B4-BE49-F238E27FC236}">
                <a16:creationId xmlns:a16="http://schemas.microsoft.com/office/drawing/2014/main" id="{2C9FD387-1C88-4ED8-9351-D876EC15A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212" y="2659211"/>
            <a:ext cx="4597734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4800" b="0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#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include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cstring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kumimoji="0" lang="tr-TR" altLang="tr-T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satırı ile projemize dahil ederiz.</a:t>
            </a:r>
            <a:endParaRPr kumimoji="0" lang="tr-TR" altLang="tr-T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                                                 </a:t>
            </a:r>
            <a:r>
              <a:rPr kumimoji="0" lang="tr-TR" altLang="tr-TR" sz="4800" b="0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”</a:t>
            </a:r>
            <a:endParaRPr kumimoji="0" lang="tr-TR" altLang="tr-T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AFFA5DF-374A-4FC1-BF2E-868669616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37" y="1628842"/>
            <a:ext cx="8034858" cy="1249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 Condensed" panose="02000000000000000000" pitchFamily="2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Times New Roman" panose="02020603050405020304" pitchFamily="18" charset="0"/>
              </a:rPr>
              <a:t>C++ programlama dilinde metinler üzerinde işlem yapan kullanıma hazır fonksiyonları içerisinde barındıran kütüphanenin adı </a:t>
            </a:r>
            <a:r>
              <a:rPr lang="tr-TR" sz="1800" b="1" dirty="0" err="1"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Times New Roman" panose="02020603050405020304" pitchFamily="18" charset="0"/>
              </a:rPr>
              <a:t>cstring</a:t>
            </a:r>
            <a:r>
              <a:rPr lang="tr-TR" sz="1800" b="1" dirty="0"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Arial" panose="020B0604020202020204" pitchFamily="34" charset="0"/>
                <a:cs typeface="Times New Roman" panose="02020603050405020304" pitchFamily="18" charset="0"/>
              </a:rPr>
              <a:t>kütüphanesidir.</a:t>
            </a:r>
            <a:endParaRPr lang="tr-TR" sz="18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46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882525" y="431800"/>
            <a:ext cx="7679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8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Algoritmanızellikleri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781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/>
              <a:t>1. C++ Programlama Dilinde Yerleşik Kütüphaneleri Keşfediyorum</a:t>
            </a:r>
            <a:endParaRPr sz="2400" dirty="0"/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4E2EF602-7C8D-460F-96A7-58477F444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652921"/>
              </p:ext>
            </p:extLst>
          </p:nvPr>
        </p:nvGraphicFramePr>
        <p:xfrm>
          <a:off x="446568" y="774700"/>
          <a:ext cx="7740502" cy="4124116"/>
        </p:xfrm>
        <a:graphic>
          <a:graphicData uri="http://schemas.openxmlformats.org/drawingml/2006/table">
            <a:tbl>
              <a:tblPr firstRow="1" firstCol="1" bandRow="1">
                <a:tableStyleId>{AA5F998B-4EF1-4CB5-872B-70C1DAEFED4E}</a:tableStyleId>
              </a:tblPr>
              <a:tblGrid>
                <a:gridCol w="1242341">
                  <a:extLst>
                    <a:ext uri="{9D8B030D-6E8A-4147-A177-3AD203B41FA5}">
                      <a16:colId xmlns:a16="http://schemas.microsoft.com/office/drawing/2014/main" val="93953386"/>
                    </a:ext>
                  </a:extLst>
                </a:gridCol>
                <a:gridCol w="28114">
                  <a:extLst>
                    <a:ext uri="{9D8B030D-6E8A-4147-A177-3AD203B41FA5}">
                      <a16:colId xmlns:a16="http://schemas.microsoft.com/office/drawing/2014/main" val="3901315798"/>
                    </a:ext>
                  </a:extLst>
                </a:gridCol>
                <a:gridCol w="3726847">
                  <a:extLst>
                    <a:ext uri="{9D8B030D-6E8A-4147-A177-3AD203B41FA5}">
                      <a16:colId xmlns:a16="http://schemas.microsoft.com/office/drawing/2014/main" val="511773847"/>
                    </a:ext>
                  </a:extLst>
                </a:gridCol>
                <a:gridCol w="1956391">
                  <a:extLst>
                    <a:ext uri="{9D8B030D-6E8A-4147-A177-3AD203B41FA5}">
                      <a16:colId xmlns:a16="http://schemas.microsoft.com/office/drawing/2014/main" val="1176276299"/>
                    </a:ext>
                  </a:extLst>
                </a:gridCol>
                <a:gridCol w="786809">
                  <a:extLst>
                    <a:ext uri="{9D8B030D-6E8A-4147-A177-3AD203B41FA5}">
                      <a16:colId xmlns:a16="http://schemas.microsoft.com/office/drawing/2014/main" val="3168369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Fonksiyon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7" marR="1357" marT="1357" marB="135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İşlevi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Örnek Kullanım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Sonuç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extLst>
                  <a:ext uri="{0D108BD9-81ED-4DB2-BD59-A6C34878D82A}">
                    <a16:rowId xmlns:a16="http://schemas.microsoft.com/office/drawing/2014/main" val="2869063224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isalpha</a:t>
                      </a: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(c)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7" marR="1357" marT="1357" marB="135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karakteri eğer bir harf ise geriye </a:t>
                      </a:r>
                      <a:r>
                        <a:rPr lang="tr-TR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değilse </a:t>
                      </a:r>
                      <a:r>
                        <a:rPr lang="tr-TR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döndürür.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isalpha(11.4)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extLst>
                  <a:ext uri="{0D108BD9-81ED-4DB2-BD59-A6C34878D82A}">
                    <a16:rowId xmlns:a16="http://schemas.microsoft.com/office/drawing/2014/main" val="4072636900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isdigit(c)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7" marR="1357" marT="1357" marB="135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karakteri eğer bir rakam ise geriye </a:t>
                      </a:r>
                      <a:r>
                        <a:rPr lang="tr-TR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değilse </a:t>
                      </a:r>
                      <a:r>
                        <a:rPr lang="tr-TR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döndürür.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isdigit(11.4)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extLst>
                  <a:ext uri="{0D108BD9-81ED-4DB2-BD59-A6C34878D82A}">
                    <a16:rowId xmlns:a16="http://schemas.microsoft.com/office/drawing/2014/main" val="2376191663"/>
                  </a:ext>
                </a:extLst>
              </a:tr>
              <a:tr h="5662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isalnum(c)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7" marR="1357" marT="1357" marB="135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karakteri eğer bir rakam veya harf ise geriye </a:t>
                      </a:r>
                      <a:r>
                        <a:rPr lang="tr-TR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değilse </a:t>
                      </a:r>
                      <a:r>
                        <a:rPr lang="tr-TR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döndürür.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isalnum</a:t>
                      </a: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(/*)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extLst>
                  <a:ext uri="{0D108BD9-81ED-4DB2-BD59-A6C34878D82A}">
                    <a16:rowId xmlns:a16="http://schemas.microsoft.com/office/drawing/2014/main" val="4178045126"/>
                  </a:ext>
                </a:extLst>
              </a:tr>
              <a:tr h="536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islower(c)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7" marR="1357" marT="1357" marB="135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karakteri eğer bir küçük harf ise geriye true değilse false döndürür.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islower</a:t>
                      </a: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(d)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extLst>
                  <a:ext uri="{0D108BD9-81ED-4DB2-BD59-A6C34878D82A}">
                    <a16:rowId xmlns:a16="http://schemas.microsoft.com/office/drawing/2014/main" val="2439179263"/>
                  </a:ext>
                </a:extLst>
              </a:tr>
              <a:tr h="536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isupper(c)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7" marR="1357" marT="1357" marB="135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karakteri eğer bir büyük harf ise geriye true değilse false döndürür.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isupper</a:t>
                      </a: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(H)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extLst>
                  <a:ext uri="{0D108BD9-81ED-4DB2-BD59-A6C34878D82A}">
                    <a16:rowId xmlns:a16="http://schemas.microsoft.com/office/drawing/2014/main" val="3989559778"/>
                  </a:ext>
                </a:extLst>
              </a:tr>
              <a:tr h="2966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tolower(c)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7" marR="1357" marT="1357" marB="135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karakterini küçük harfe çevirir.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tolower(E)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extLst>
                  <a:ext uri="{0D108BD9-81ED-4DB2-BD59-A6C34878D82A}">
                    <a16:rowId xmlns:a16="http://schemas.microsoft.com/office/drawing/2014/main" val="1630188045"/>
                  </a:ext>
                </a:extLst>
              </a:tr>
              <a:tr h="2966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toupper(c)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7" marR="1357" marT="1357" marB="135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karakterini büyük harfe çevirir.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toupper(g)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tr-T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36" marR="7236" marT="14472" marB="14472"/>
                </a:tc>
                <a:extLst>
                  <a:ext uri="{0D108BD9-81ED-4DB2-BD59-A6C34878D82A}">
                    <a16:rowId xmlns:a16="http://schemas.microsoft.com/office/drawing/2014/main" val="2030398031"/>
                  </a:ext>
                </a:extLst>
              </a:tr>
            </a:tbl>
          </a:graphicData>
        </a:graphic>
      </p:graphicFrame>
      <p:sp>
        <p:nvSpPr>
          <p:cNvPr id="5" name="Metin kutusu 4">
            <a:extLst>
              <a:ext uri="{FF2B5EF4-FFF2-40B4-BE49-F238E27FC236}">
                <a16:creationId xmlns:a16="http://schemas.microsoft.com/office/drawing/2014/main" id="{3753E33B-A91C-46F1-8B14-3C2E6C83954A}"/>
              </a:ext>
            </a:extLst>
          </p:cNvPr>
          <p:cNvSpPr txBox="1"/>
          <p:nvPr/>
        </p:nvSpPr>
        <p:spPr>
          <a:xfrm>
            <a:off x="7655441" y="1535051"/>
            <a:ext cx="244550" cy="318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CCA8136-BC98-4C6F-BF4D-52C89194A05E}"/>
              </a:ext>
            </a:extLst>
          </p:cNvPr>
          <p:cNvSpPr txBox="1"/>
          <p:nvPr/>
        </p:nvSpPr>
        <p:spPr>
          <a:xfrm>
            <a:off x="7655441" y="2135005"/>
            <a:ext cx="35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3A3E6AB-3CCE-45E9-9533-5B964A6AA143}"/>
              </a:ext>
            </a:extLst>
          </p:cNvPr>
          <p:cNvSpPr txBox="1"/>
          <p:nvPr/>
        </p:nvSpPr>
        <p:spPr>
          <a:xfrm>
            <a:off x="7655441" y="2654036"/>
            <a:ext cx="244550" cy="318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10B8079B-299C-4348-9BF5-B9C3FDE18E6F}"/>
              </a:ext>
            </a:extLst>
          </p:cNvPr>
          <p:cNvSpPr txBox="1"/>
          <p:nvPr/>
        </p:nvSpPr>
        <p:spPr>
          <a:xfrm>
            <a:off x="7602279" y="3315913"/>
            <a:ext cx="35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64137B08-19F9-4A25-ABCF-64C15EC1DFDF}"/>
              </a:ext>
            </a:extLst>
          </p:cNvPr>
          <p:cNvSpPr txBox="1"/>
          <p:nvPr/>
        </p:nvSpPr>
        <p:spPr>
          <a:xfrm>
            <a:off x="7628859" y="3904667"/>
            <a:ext cx="35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6F1D8887-AD96-41F9-B63A-C4CC053283E8}"/>
              </a:ext>
            </a:extLst>
          </p:cNvPr>
          <p:cNvSpPr txBox="1"/>
          <p:nvPr/>
        </p:nvSpPr>
        <p:spPr>
          <a:xfrm>
            <a:off x="7655441" y="4270168"/>
            <a:ext cx="35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DA08C18A-BC1F-4745-8286-CF166C8A3C48}"/>
              </a:ext>
            </a:extLst>
          </p:cNvPr>
          <p:cNvSpPr txBox="1"/>
          <p:nvPr/>
        </p:nvSpPr>
        <p:spPr>
          <a:xfrm>
            <a:off x="7650126" y="4599089"/>
            <a:ext cx="35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66652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882525" y="431800"/>
            <a:ext cx="7679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8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Algoritmanızellikleri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781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/>
              <a:t>1. C++ Programlama Dilinde Yerleşik Kütüphaneleri Keşfediyorum</a:t>
            </a:r>
            <a:endParaRPr sz="24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753E33B-A91C-46F1-8B14-3C2E6C83954A}"/>
              </a:ext>
            </a:extLst>
          </p:cNvPr>
          <p:cNvSpPr txBox="1"/>
          <p:nvPr/>
        </p:nvSpPr>
        <p:spPr>
          <a:xfrm>
            <a:off x="7577667" y="1012796"/>
            <a:ext cx="244550" cy="318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CCA8136-BC98-4C6F-BF4D-52C89194A05E}"/>
              </a:ext>
            </a:extLst>
          </p:cNvPr>
          <p:cNvSpPr txBox="1"/>
          <p:nvPr/>
        </p:nvSpPr>
        <p:spPr>
          <a:xfrm>
            <a:off x="7284963" y="1876506"/>
            <a:ext cx="82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Dünya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3A3E6AB-3CCE-45E9-9533-5B964A6AA143}"/>
              </a:ext>
            </a:extLst>
          </p:cNvPr>
          <p:cNvSpPr txBox="1"/>
          <p:nvPr/>
        </p:nvSpPr>
        <p:spPr>
          <a:xfrm>
            <a:off x="7007980" y="2882746"/>
            <a:ext cx="1729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MerhabaDünya</a:t>
            </a:r>
            <a:endParaRPr lang="tr-TR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10B8079B-299C-4348-9BF5-B9C3FDE18E6F}"/>
              </a:ext>
            </a:extLst>
          </p:cNvPr>
          <p:cNvSpPr txBox="1"/>
          <p:nvPr/>
        </p:nvSpPr>
        <p:spPr>
          <a:xfrm>
            <a:off x="7007980" y="4061776"/>
            <a:ext cx="148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Sıfırdan büyük değer döndürür</a:t>
            </a: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A06848B2-66C4-4B37-9ECA-AD157778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98199"/>
              </p:ext>
            </p:extLst>
          </p:nvPr>
        </p:nvGraphicFramePr>
        <p:xfrm>
          <a:off x="431374" y="558504"/>
          <a:ext cx="8130551" cy="4518655"/>
        </p:xfrm>
        <a:graphic>
          <a:graphicData uri="http://schemas.openxmlformats.org/drawingml/2006/table">
            <a:tbl>
              <a:tblPr firstRow="1" firstCol="1" bandRow="1">
                <a:tableStyleId>{AA5F998B-4EF1-4CB5-872B-70C1DAEFED4E}</a:tableStyleId>
              </a:tblPr>
              <a:tblGrid>
                <a:gridCol w="1337732">
                  <a:extLst>
                    <a:ext uri="{9D8B030D-6E8A-4147-A177-3AD203B41FA5}">
                      <a16:colId xmlns:a16="http://schemas.microsoft.com/office/drawing/2014/main" val="2358723236"/>
                    </a:ext>
                  </a:extLst>
                </a:gridCol>
                <a:gridCol w="30512">
                  <a:extLst>
                    <a:ext uri="{9D8B030D-6E8A-4147-A177-3AD203B41FA5}">
                      <a16:colId xmlns:a16="http://schemas.microsoft.com/office/drawing/2014/main" val="2755592041"/>
                    </a:ext>
                  </a:extLst>
                </a:gridCol>
                <a:gridCol w="3051544">
                  <a:extLst>
                    <a:ext uri="{9D8B030D-6E8A-4147-A177-3AD203B41FA5}">
                      <a16:colId xmlns:a16="http://schemas.microsoft.com/office/drawing/2014/main" val="572517272"/>
                    </a:ext>
                  </a:extLst>
                </a:gridCol>
                <a:gridCol w="1909323">
                  <a:extLst>
                    <a:ext uri="{9D8B030D-6E8A-4147-A177-3AD203B41FA5}">
                      <a16:colId xmlns:a16="http://schemas.microsoft.com/office/drawing/2014/main" val="310426678"/>
                    </a:ext>
                  </a:extLst>
                </a:gridCol>
                <a:gridCol w="1801440">
                  <a:extLst>
                    <a:ext uri="{9D8B030D-6E8A-4147-A177-3AD203B41FA5}">
                      <a16:colId xmlns:a16="http://schemas.microsoft.com/office/drawing/2014/main" val="133705735"/>
                    </a:ext>
                  </a:extLst>
                </a:gridCol>
              </a:tblGrid>
              <a:tr h="271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>
                          <a:effectLst/>
                        </a:rPr>
                        <a:t>Fonksiyon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>
                          <a:effectLst/>
                        </a:rPr>
                        <a:t> 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6" marR="2556" marT="2556" marB="255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>
                          <a:effectLst/>
                        </a:rPr>
                        <a:t>İşlevi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>
                          <a:effectLst/>
                        </a:rPr>
                        <a:t>Örnek Kullanım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>
                          <a:effectLst/>
                        </a:rPr>
                        <a:t>Sonuç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extLst>
                  <a:ext uri="{0D108BD9-81ED-4DB2-BD59-A6C34878D82A}">
                    <a16:rowId xmlns:a16="http://schemas.microsoft.com/office/drawing/2014/main" val="2599340489"/>
                  </a:ext>
                </a:extLst>
              </a:tr>
              <a:tr h="6262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 err="1">
                          <a:effectLst/>
                        </a:rPr>
                        <a:t>strlen</a:t>
                      </a:r>
                      <a:r>
                        <a:rPr lang="tr-TR" sz="1400" dirty="0">
                          <a:effectLst/>
                        </a:rPr>
                        <a:t> (s1)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>
                          <a:effectLst/>
                        </a:rPr>
                        <a:t> 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6" marR="2556" marT="2556" marB="255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>
                          <a:effectLst/>
                        </a:rPr>
                        <a:t>s1 katarının uzunluğunu döndürür.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>
                          <a:effectLst/>
                        </a:rPr>
                        <a:t>s1 = “Merhaba”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 err="1">
                          <a:effectLst/>
                        </a:rPr>
                        <a:t>strlen</a:t>
                      </a:r>
                      <a:r>
                        <a:rPr lang="tr-TR" sz="1400" dirty="0">
                          <a:effectLst/>
                        </a:rPr>
                        <a:t> (s1)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extLst>
                  <a:ext uri="{0D108BD9-81ED-4DB2-BD59-A6C34878D82A}">
                    <a16:rowId xmlns:a16="http://schemas.microsoft.com/office/drawing/2014/main" val="3235334474"/>
                  </a:ext>
                </a:extLst>
              </a:tr>
              <a:tr h="9815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 err="1">
                          <a:effectLst/>
                        </a:rPr>
                        <a:t>strcpy</a:t>
                      </a:r>
                      <a:r>
                        <a:rPr lang="tr-TR" sz="1400" dirty="0">
                          <a:effectLst/>
                        </a:rPr>
                        <a:t> (s1, s2)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>
                          <a:effectLst/>
                        </a:rPr>
                        <a:t> 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6" marR="2556" marT="2556" marB="255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>
                          <a:effectLst/>
                        </a:rPr>
                        <a:t>s2 katarını s1 katarına kopyalar.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>
                          <a:effectLst/>
                        </a:rPr>
                        <a:t>s1= “Merhaba”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>
                          <a:effectLst/>
                        </a:rPr>
                        <a:t>s2= “Dünya”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 err="1">
                          <a:effectLst/>
                        </a:rPr>
                        <a:t>strcpy</a:t>
                      </a:r>
                      <a:r>
                        <a:rPr lang="tr-TR" sz="1400" dirty="0">
                          <a:effectLst/>
                        </a:rPr>
                        <a:t> (s1, s2)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extLst>
                  <a:ext uri="{0D108BD9-81ED-4DB2-BD59-A6C34878D82A}">
                    <a16:rowId xmlns:a16="http://schemas.microsoft.com/office/drawing/2014/main" val="1834381670"/>
                  </a:ext>
                </a:extLst>
              </a:tr>
              <a:tr h="9815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>
                          <a:effectLst/>
                        </a:rPr>
                        <a:t>strcat (s1, s2)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>
                          <a:effectLst/>
                        </a:rPr>
                        <a:t> 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6" marR="2556" marT="2556" marB="255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>
                          <a:effectLst/>
                        </a:rPr>
                        <a:t>s2 katarını s1 katarının sonuna ekler.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>
                          <a:effectLst/>
                        </a:rPr>
                        <a:t>s1= “Merhaba”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>
                          <a:effectLst/>
                        </a:rPr>
                        <a:t>s2= “Dünya”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 err="1">
                          <a:effectLst/>
                        </a:rPr>
                        <a:t>strcat</a:t>
                      </a:r>
                      <a:r>
                        <a:rPr lang="tr-TR" sz="1400" dirty="0">
                          <a:effectLst/>
                        </a:rPr>
                        <a:t> (s1, s2)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extLst>
                  <a:ext uri="{0D108BD9-81ED-4DB2-BD59-A6C34878D82A}">
                    <a16:rowId xmlns:a16="http://schemas.microsoft.com/office/drawing/2014/main" val="1176496280"/>
                  </a:ext>
                </a:extLst>
              </a:tr>
              <a:tr h="1520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>
                          <a:effectLst/>
                        </a:rPr>
                        <a:t>strcmp (s1, s2)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>
                          <a:effectLst/>
                        </a:rPr>
                        <a:t> 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56" marR="2556" marT="2556" marB="255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>
                          <a:effectLst/>
                        </a:rPr>
                        <a:t>s1 ve s2 aynı ise 0 değerini döndürür; s1 &lt; s2 ise 0'dan küçük değer döndürür; s1 &gt; s2 ise 0'dan büyük değer döndürür.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>
                          <a:effectLst/>
                        </a:rPr>
                        <a:t>s1= “Merhaba”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>
                          <a:effectLst/>
                        </a:rPr>
                        <a:t>s2= “Dünya”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 err="1">
                          <a:effectLst/>
                        </a:rPr>
                        <a:t>strcmp</a:t>
                      </a:r>
                      <a:r>
                        <a:rPr lang="tr-TR" sz="1400" dirty="0">
                          <a:effectLst/>
                        </a:rPr>
                        <a:t> (s1, s2)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30" marR="13630" marT="27261" marB="27261"/>
                </a:tc>
                <a:extLst>
                  <a:ext uri="{0D108BD9-81ED-4DB2-BD59-A6C34878D82A}">
                    <a16:rowId xmlns:a16="http://schemas.microsoft.com/office/drawing/2014/main" val="2463599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70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882525" y="431800"/>
            <a:ext cx="7679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8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Algoritmanızellikleri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tr-TR" sz="2400" dirty="0"/>
              <a:t>2. Eksik Kodları Dolduruyorum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2400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FDE09819-B73B-44DF-B8FB-4BD0143D6B03}"/>
              </a:ext>
            </a:extLst>
          </p:cNvPr>
          <p:cNvSpPr txBox="1"/>
          <p:nvPr/>
        </p:nvSpPr>
        <p:spPr>
          <a:xfrm>
            <a:off x="194742" y="540952"/>
            <a:ext cx="4972681" cy="4518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1)………………………..</a:t>
            </a:r>
            <a:endParaRPr lang="tr-TR" sz="11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2)………………………..</a:t>
            </a:r>
            <a:endParaRPr lang="tr-TR" sz="11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100" b="1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using</a:t>
            </a:r>
            <a:r>
              <a:rPr lang="tr-TR" sz="1100" b="1" dirty="0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100" b="1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namespace</a:t>
            </a:r>
            <a:r>
              <a:rPr lang="tr-TR" sz="1100" b="1" dirty="0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100" b="1" dirty="0" err="1">
                <a:solidFill>
                  <a:srgbClr val="00A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std</a:t>
            </a:r>
            <a:r>
              <a:rPr lang="tr-T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tr-TR" sz="11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tr-TR" sz="11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100" b="1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tr-TR" sz="1100" b="1" dirty="0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main</a:t>
            </a:r>
            <a:r>
              <a:rPr lang="tr-T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tr-TR" sz="11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tr-TR" sz="11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tr-TR" sz="1100" b="1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char</a:t>
            </a:r>
            <a:r>
              <a:rPr lang="tr-TR" sz="1100" b="1" dirty="0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tr-T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tr-TR" sz="1100" b="1" dirty="0">
                <a:solidFill>
                  <a:srgbClr val="E0A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'a'</a:t>
            </a:r>
            <a:r>
              <a:rPr lang="tr-T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tr-TR" sz="11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tr-TR" sz="11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tr-TR" sz="1100" b="1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tr-T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tr-TR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tr-T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…………………………..(</a:t>
            </a:r>
            <a:r>
              <a:rPr lang="tr-TR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tr-T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))</a:t>
            </a:r>
            <a:endParaRPr lang="tr-TR" sz="11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tr-TR" sz="1100" b="1" dirty="0" err="1">
                <a:solidFill>
                  <a:srgbClr val="00A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cout</a:t>
            </a:r>
            <a:r>
              <a:rPr lang="tr-TR" sz="1100" b="1" dirty="0">
                <a:solidFill>
                  <a:srgbClr val="00A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1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"Bu bir harftir."</a:t>
            </a:r>
            <a:r>
              <a:rPr lang="tr-T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&lt;&lt;</a:t>
            </a:r>
            <a:r>
              <a:rPr lang="tr-TR" sz="1100" b="1" dirty="0" err="1">
                <a:solidFill>
                  <a:srgbClr val="00A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endl</a:t>
            </a:r>
            <a:r>
              <a:rPr lang="tr-T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tr-TR" sz="11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tr-TR" sz="1100" b="1" dirty="0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else</a:t>
            </a:r>
            <a:endParaRPr lang="tr-TR" sz="11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100" b="1" dirty="0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tr-TR" sz="1100" b="1" dirty="0" err="1">
                <a:solidFill>
                  <a:srgbClr val="00A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cout</a:t>
            </a:r>
            <a:r>
              <a:rPr lang="tr-TR" sz="1100" b="1" dirty="0">
                <a:solidFill>
                  <a:srgbClr val="00A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1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"Bu bir harf </a:t>
            </a:r>
            <a:r>
              <a:rPr lang="tr-TR" sz="1100" b="1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degildir</a:t>
            </a:r>
            <a:r>
              <a:rPr lang="tr-TR" sz="11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."</a:t>
            </a:r>
            <a:r>
              <a:rPr lang="tr-T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&lt;&lt;</a:t>
            </a:r>
            <a:r>
              <a:rPr lang="tr-TR" sz="1100" b="1" dirty="0" err="1">
                <a:solidFill>
                  <a:srgbClr val="00A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endl</a:t>
            </a:r>
            <a:r>
              <a:rPr lang="tr-T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tr-TR" sz="11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tr-TR" sz="1100" b="1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tr-T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tr-TR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tr-T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…………………………….(</a:t>
            </a:r>
            <a:r>
              <a:rPr lang="tr-TR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tr-T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))</a:t>
            </a:r>
            <a:endParaRPr lang="tr-TR" sz="11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tr-TR" sz="1100" b="1" dirty="0" err="1">
                <a:solidFill>
                  <a:srgbClr val="00A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cout</a:t>
            </a:r>
            <a:r>
              <a:rPr lang="tr-TR" sz="1100" b="1" dirty="0">
                <a:solidFill>
                  <a:srgbClr val="00A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1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"Bu bir </a:t>
            </a:r>
            <a:r>
              <a:rPr lang="tr-TR" sz="1100" b="1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rakamdir</a:t>
            </a:r>
            <a:r>
              <a:rPr lang="tr-TR" sz="11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."</a:t>
            </a:r>
            <a:r>
              <a:rPr lang="tr-T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&lt;&lt;</a:t>
            </a:r>
            <a:r>
              <a:rPr lang="tr-TR" sz="1100" b="1" dirty="0" err="1">
                <a:solidFill>
                  <a:srgbClr val="00A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endl</a:t>
            </a:r>
            <a:r>
              <a:rPr lang="tr-T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tr-TR" sz="11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tr-TR" sz="1100" b="1" dirty="0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else</a:t>
            </a:r>
            <a:endParaRPr lang="tr-TR" sz="11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100" b="1" dirty="0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tr-TR" sz="1100" b="1" dirty="0" err="1">
                <a:solidFill>
                  <a:srgbClr val="00A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cout</a:t>
            </a:r>
            <a:r>
              <a:rPr lang="tr-TR" sz="1100" b="1" dirty="0">
                <a:solidFill>
                  <a:srgbClr val="00A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1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"Bu bir rakam </a:t>
            </a:r>
            <a:r>
              <a:rPr lang="tr-TR" sz="1100" b="1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degildir</a:t>
            </a:r>
            <a:r>
              <a:rPr lang="tr-TR" sz="11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."</a:t>
            </a:r>
            <a:r>
              <a:rPr lang="tr-T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&lt;&lt;</a:t>
            </a:r>
            <a:r>
              <a:rPr lang="tr-TR" sz="1100" b="1" dirty="0" err="1">
                <a:solidFill>
                  <a:srgbClr val="00A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endl</a:t>
            </a:r>
            <a:r>
              <a:rPr lang="tr-TR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tr-TR" sz="14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65DEC6B8-EB28-4DF9-9196-A5A058D59743}"/>
              </a:ext>
            </a:extLst>
          </p:cNvPr>
          <p:cNvSpPr txBox="1"/>
          <p:nvPr/>
        </p:nvSpPr>
        <p:spPr>
          <a:xfrm>
            <a:off x="4560750" y="627029"/>
            <a:ext cx="4572000" cy="2256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50" b="1" dirty="0" err="1">
                <a:solidFill>
                  <a:srgbClr val="000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tr-TR" sz="105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tr-TR" sz="105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  <a:r>
              <a:rPr lang="tr-TR" sz="105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…………………………….(</a:t>
            </a:r>
            <a:r>
              <a:rPr lang="tr-TR" sz="105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tr-TR" sz="105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))</a:t>
            </a:r>
            <a:endParaRPr lang="tr-TR" sz="105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5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tr-TR" sz="105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cout</a:t>
            </a:r>
            <a:r>
              <a:rPr lang="tr-TR" sz="1050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05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"Bu bir </a:t>
            </a:r>
            <a:r>
              <a:rPr lang="tr-TR" sz="105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kucuk</a:t>
            </a:r>
            <a:r>
              <a:rPr lang="tr-T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harftir."</a:t>
            </a:r>
            <a:r>
              <a:rPr lang="tr-TR" sz="105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</a:t>
            </a:r>
            <a:r>
              <a:rPr lang="tr-TR" sz="105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endl</a:t>
            </a:r>
            <a:r>
              <a:rPr lang="tr-TR" sz="105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tr-TR" sz="105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tr-TR" sz="105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5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tr-TR" sz="105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tr-TR" sz="105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tr-TR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6</a:t>
            </a:r>
            <a:r>
              <a:rPr lang="tr-TR" sz="105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…………………………..(</a:t>
            </a:r>
            <a:r>
              <a:rPr lang="tr-TR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tr-TR" sz="105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))</a:t>
            </a:r>
            <a:endParaRPr lang="tr-TR" sz="105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5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tr-TR" sz="105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cout</a:t>
            </a:r>
            <a:r>
              <a:rPr lang="tr-TR" sz="1050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05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"Bu bir </a:t>
            </a:r>
            <a:r>
              <a:rPr lang="tr-TR" sz="105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buyuk</a:t>
            </a:r>
            <a:r>
              <a:rPr lang="tr-T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harftir."</a:t>
            </a:r>
            <a:r>
              <a:rPr lang="tr-TR" sz="105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</a:t>
            </a:r>
            <a:r>
              <a:rPr lang="tr-TR" sz="105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endl</a:t>
            </a:r>
            <a:r>
              <a:rPr lang="tr-TR" sz="105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tr-TR" sz="105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tr-TR" sz="105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5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tr-TR" sz="105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tr-TR" sz="105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050" b="1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tr-TR" sz="105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tr-TR" sz="105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5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tr-TR" sz="105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143ABC79-5303-41A7-8F09-876DD54451F1}"/>
              </a:ext>
            </a:extLst>
          </p:cNvPr>
          <p:cNvCxnSpPr/>
          <p:nvPr/>
        </p:nvCxnSpPr>
        <p:spPr>
          <a:xfrm flipV="1">
            <a:off x="3104707" y="2413591"/>
            <a:ext cx="1233377" cy="24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103250F1-597C-41D1-8B8F-8BEC256B8975}"/>
              </a:ext>
            </a:extLst>
          </p:cNvPr>
          <p:cNvSpPr txBox="1"/>
          <p:nvPr/>
        </p:nvSpPr>
        <p:spPr>
          <a:xfrm>
            <a:off x="4986670" y="2877180"/>
            <a:ext cx="3264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Ekran Çıktısı</a:t>
            </a:r>
          </a:p>
        </p:txBody>
      </p:sp>
      <p:sp>
        <p:nvSpPr>
          <p:cNvPr id="21" name="Metin Kutusu 675">
            <a:extLst>
              <a:ext uri="{FF2B5EF4-FFF2-40B4-BE49-F238E27FC236}">
                <a16:creationId xmlns:a16="http://schemas.microsoft.com/office/drawing/2014/main" id="{F77259AD-D227-43FC-8A37-81B2E260CDBB}"/>
              </a:ext>
            </a:extLst>
          </p:cNvPr>
          <p:cNvSpPr txBox="1"/>
          <p:nvPr/>
        </p:nvSpPr>
        <p:spPr>
          <a:xfrm>
            <a:off x="5713892" y="3384264"/>
            <a:ext cx="1809750" cy="1476375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200" dirty="0">
                <a:effectLst/>
                <a:latin typeface="Roboto Condensed" panose="02000000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Bu bir harftir.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200" dirty="0">
                <a:effectLst/>
                <a:latin typeface="Roboto Condensed" panose="02000000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Bu bir rakam değildir.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200" dirty="0">
                <a:effectLst/>
                <a:latin typeface="Roboto Condensed" panose="02000000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Bu bir küçük harftir.</a:t>
            </a:r>
          </a:p>
        </p:txBody>
      </p:sp>
    </p:spTree>
    <p:extLst>
      <p:ext uri="{BB962C8B-B14F-4D97-AF65-F5344CB8AC3E}">
        <p14:creationId xmlns:p14="http://schemas.microsoft.com/office/powerpoint/2010/main" val="417686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882525" y="431800"/>
            <a:ext cx="7679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8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Algoritmanızellikleri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tr-TR" sz="2400" dirty="0"/>
              <a:t>2. Eksik Kodları Dolduruyorum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2400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103250F1-597C-41D1-8B8F-8BEC256B8975}"/>
              </a:ext>
            </a:extLst>
          </p:cNvPr>
          <p:cNvSpPr txBox="1"/>
          <p:nvPr/>
        </p:nvSpPr>
        <p:spPr>
          <a:xfrm>
            <a:off x="5214652" y="4176444"/>
            <a:ext cx="3264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Ekran Çıktısı Arkadaki slayttadır.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AD9C2266-09DA-48E0-B821-B9422EBAC508}"/>
              </a:ext>
            </a:extLst>
          </p:cNvPr>
          <p:cNvSpPr txBox="1"/>
          <p:nvPr/>
        </p:nvSpPr>
        <p:spPr>
          <a:xfrm>
            <a:off x="95693" y="335260"/>
            <a:ext cx="4277006" cy="4859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#include &lt;</a:t>
            </a:r>
            <a:r>
              <a:rPr lang="tr-TR" sz="1000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iostream</a:t>
            </a:r>
            <a:r>
              <a:rPr lang="tr-TR" sz="1000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tr-TR" sz="10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1)………………………….</a:t>
            </a:r>
            <a:endParaRPr lang="tr-TR" sz="10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using</a:t>
            </a:r>
            <a:r>
              <a:rPr lang="tr-TR" sz="10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0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namespace</a:t>
            </a:r>
            <a:r>
              <a:rPr lang="tr-TR" sz="10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0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std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tr-TR" sz="10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tr-TR" sz="10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main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tr-TR" sz="10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tr-TR" sz="10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tr-TR" sz="10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char</a:t>
            </a:r>
            <a:r>
              <a:rPr lang="tr-TR" sz="10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str1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[] = </a:t>
            </a:r>
            <a:r>
              <a:rPr lang="tr-T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tr-TR" sz="1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Bugun</a:t>
            </a:r>
            <a:r>
              <a:rPr lang="tr-T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hava </a:t>
            </a:r>
            <a:r>
              <a:rPr lang="tr-TR" sz="1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cok</a:t>
            </a:r>
            <a:r>
              <a:rPr lang="tr-T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guzel</a:t>
            </a:r>
            <a:r>
              <a:rPr lang="tr-T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."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tr-TR" sz="10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tr-TR" sz="10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char</a:t>
            </a:r>
            <a:r>
              <a:rPr lang="tr-TR" sz="10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str2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[] = </a:t>
            </a:r>
            <a:r>
              <a:rPr lang="tr-T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tr-TR" sz="1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Piknige</a:t>
            </a:r>
            <a:r>
              <a:rPr lang="tr-T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gidelim."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tr-TR" sz="10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tr-TR" sz="10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char</a:t>
            </a:r>
            <a:r>
              <a:rPr lang="tr-TR" sz="10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str3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tr-TR" sz="10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];</a:t>
            </a:r>
            <a:endParaRPr lang="tr-TR" sz="10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tr-TR" sz="10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tr-TR" sz="10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</a:t>
            </a:r>
            <a:r>
              <a:rPr lang="tr-T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uzunluk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tr-TR" sz="10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tr-TR" sz="10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cout</a:t>
            </a:r>
            <a:r>
              <a:rPr lang="tr-TR" sz="1000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"str1 </a:t>
            </a:r>
            <a:r>
              <a:rPr lang="tr-TR" sz="1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katari</a:t>
            </a:r>
            <a:r>
              <a:rPr lang="tr-T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" 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str1 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0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endl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tr-TR" sz="10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tr-T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uzunluk 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2……………………………………..(</a:t>
            </a:r>
            <a:r>
              <a:rPr lang="tr-T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str1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tr-TR" sz="10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tr-TR" sz="10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cout</a:t>
            </a:r>
            <a:r>
              <a:rPr lang="tr-TR" sz="1000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"str1 </a:t>
            </a:r>
            <a:r>
              <a:rPr lang="tr-TR" sz="1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katari</a:t>
            </a:r>
            <a:r>
              <a:rPr lang="tr-T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uzunlugu</a:t>
            </a:r>
            <a:r>
              <a:rPr lang="tr-T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" 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uzunluk 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0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endl</a:t>
            </a:r>
            <a:r>
              <a:rPr lang="tr-TR" sz="1000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0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endl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tr-TR" sz="10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tr-TR" sz="10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cout</a:t>
            </a:r>
            <a:r>
              <a:rPr lang="tr-TR" sz="1000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"str2 </a:t>
            </a:r>
            <a:r>
              <a:rPr lang="tr-TR" sz="1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katari</a:t>
            </a:r>
            <a:r>
              <a:rPr lang="tr-T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" 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str2 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0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endl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tr-TR" sz="10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tr-T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uzunluk 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tr-TR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strlen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tr-T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str2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tr-TR" sz="10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tr-TR" sz="10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cout</a:t>
            </a:r>
            <a:r>
              <a:rPr lang="tr-TR" sz="1000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"str2 </a:t>
            </a:r>
            <a:r>
              <a:rPr lang="tr-TR" sz="1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katari</a:t>
            </a:r>
            <a:r>
              <a:rPr lang="tr-T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uzunlugu</a:t>
            </a:r>
            <a:r>
              <a:rPr lang="tr-T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" 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uzunluk 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0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endl</a:t>
            </a:r>
            <a:r>
              <a:rPr lang="tr-TR" sz="1000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0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endl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tr-TR" sz="10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tr-TR" sz="10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endParaRPr lang="tr-TR" sz="10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9507C1EA-F827-40AE-A7E0-2DFCB87E2119}"/>
              </a:ext>
            </a:extLst>
          </p:cNvPr>
          <p:cNvSpPr txBox="1"/>
          <p:nvPr/>
        </p:nvSpPr>
        <p:spPr>
          <a:xfrm>
            <a:off x="4722225" y="80706"/>
            <a:ext cx="4572000" cy="3856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</a:t>
            </a:r>
            <a:r>
              <a:rPr lang="tr-T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…………………………………..(</a:t>
            </a:r>
            <a:r>
              <a:rPr lang="tr-T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str3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tr-T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str1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tr-TR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tr-TR" sz="10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cout</a:t>
            </a:r>
            <a:r>
              <a:rPr lang="tr-TR" sz="1000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"str3 </a:t>
            </a:r>
            <a:r>
              <a:rPr lang="tr-TR" sz="1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katari</a:t>
            </a:r>
            <a:r>
              <a:rPr lang="tr-T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" 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str3 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0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endl</a:t>
            </a:r>
            <a:r>
              <a:rPr lang="tr-TR" sz="1000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0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endl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tr-TR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tr-TR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</a:t>
            </a:r>
            <a:r>
              <a:rPr lang="tr-T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4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………………………………..(</a:t>
            </a:r>
            <a:r>
              <a:rPr lang="tr-T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str1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tr-T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str2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tr-TR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tr-TR" sz="10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cout</a:t>
            </a:r>
            <a:r>
              <a:rPr lang="tr-TR" sz="1000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"s1 </a:t>
            </a:r>
            <a:r>
              <a:rPr lang="tr-TR" sz="1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katari</a:t>
            </a:r>
            <a:r>
              <a:rPr lang="tr-T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" 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str1 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0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endl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tr-TR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tr-T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uzunluk 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tr-T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…………………………………………(</a:t>
            </a:r>
            <a:r>
              <a:rPr lang="tr-T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str1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tr-TR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tr-TR" sz="10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cout</a:t>
            </a:r>
            <a:r>
              <a:rPr lang="tr-TR" sz="1000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"s1 </a:t>
            </a:r>
            <a:r>
              <a:rPr lang="tr-TR" sz="1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katari</a:t>
            </a:r>
            <a:r>
              <a:rPr lang="tr-T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uzunlugu</a:t>
            </a:r>
            <a:r>
              <a:rPr lang="tr-T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" 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uzunluk 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0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endl</a:t>
            </a:r>
            <a:r>
              <a:rPr lang="tr-TR" sz="1000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0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endl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tr-TR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tr-TR" sz="10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tr-T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6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…………………………………………..(</a:t>
            </a:r>
            <a:r>
              <a:rPr lang="tr-T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str1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tr-T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str3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)==</a:t>
            </a:r>
            <a:r>
              <a:rPr lang="tr-TR" sz="10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tr-TR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tr-TR" sz="10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cout</a:t>
            </a:r>
            <a:r>
              <a:rPr lang="tr-TR" sz="1000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tr-TR" sz="1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Iki</a:t>
            </a:r>
            <a:r>
              <a:rPr lang="tr-T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katar birbirine </a:t>
            </a:r>
            <a:r>
              <a:rPr lang="tr-TR" sz="1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esittir</a:t>
            </a:r>
            <a:r>
              <a:rPr lang="tr-T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 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0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endl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tr-TR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tr-TR" sz="10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else</a:t>
            </a:r>
            <a:endParaRPr lang="tr-TR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tr-TR" sz="10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cout</a:t>
            </a:r>
            <a:r>
              <a:rPr lang="tr-TR" sz="1000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tr-TR" sz="1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Iki</a:t>
            </a:r>
            <a:r>
              <a:rPr lang="tr-T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katar birbirine </a:t>
            </a:r>
            <a:r>
              <a:rPr lang="tr-TR" sz="1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esit</a:t>
            </a:r>
            <a:r>
              <a:rPr lang="tr-TR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değildir." 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&lt;&lt; </a:t>
            </a:r>
            <a:r>
              <a:rPr lang="tr-TR" sz="1000" b="1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endl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tr-TR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tr-TR" sz="10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tr-TR" sz="10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0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tr-TR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tr-TR" sz="2400" dirty="0">
              <a:effectLst/>
              <a:latin typeface="Roboto Condensed" panose="020000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CF82E342-6CA6-48BB-97AF-649F966D8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90617"/>
              </p:ext>
            </p:extLst>
          </p:nvPr>
        </p:nvGraphicFramePr>
        <p:xfrm>
          <a:off x="6560287" y="5314470"/>
          <a:ext cx="2168405" cy="3797872"/>
        </p:xfrm>
        <a:graphic>
          <a:graphicData uri="http://schemas.openxmlformats.org/drawingml/2006/table">
            <a:tbl>
              <a:tblPr firstRow="1" firstCol="1" bandRow="1">
                <a:tableStyleId>{AA5F998B-4EF1-4CB5-872B-70C1DAEFED4E}</a:tableStyleId>
              </a:tblPr>
              <a:tblGrid>
                <a:gridCol w="2168405">
                  <a:extLst>
                    <a:ext uri="{9D8B030D-6E8A-4147-A177-3AD203B41FA5}">
                      <a16:colId xmlns:a16="http://schemas.microsoft.com/office/drawing/2014/main" val="1210462765"/>
                    </a:ext>
                  </a:extLst>
                </a:gridCol>
              </a:tblGrid>
              <a:tr h="1651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str1 </a:t>
                      </a:r>
                      <a:r>
                        <a:rPr lang="tr-TR" sz="1100" dirty="0" err="1">
                          <a:effectLst/>
                        </a:rPr>
                        <a:t>katari</a:t>
                      </a:r>
                      <a:r>
                        <a:rPr lang="tr-TR" sz="1100" dirty="0">
                          <a:effectLst/>
                        </a:rPr>
                        <a:t>: </a:t>
                      </a:r>
                      <a:r>
                        <a:rPr lang="tr-TR" sz="1100" dirty="0" err="1">
                          <a:effectLst/>
                        </a:rPr>
                        <a:t>Bugun</a:t>
                      </a:r>
                      <a:r>
                        <a:rPr lang="tr-TR" sz="1100" dirty="0">
                          <a:effectLst/>
                        </a:rPr>
                        <a:t> hava </a:t>
                      </a:r>
                      <a:r>
                        <a:rPr lang="tr-TR" sz="1100" dirty="0" err="1">
                          <a:effectLst/>
                        </a:rPr>
                        <a:t>cok</a:t>
                      </a:r>
                      <a:r>
                        <a:rPr lang="tr-TR" sz="1100" dirty="0">
                          <a:effectLst/>
                        </a:rPr>
                        <a:t> </a:t>
                      </a:r>
                      <a:r>
                        <a:rPr lang="tr-TR" sz="1100" dirty="0" err="1">
                          <a:effectLst/>
                        </a:rPr>
                        <a:t>guzel</a:t>
                      </a:r>
                      <a:r>
                        <a:rPr lang="tr-TR" sz="1100" dirty="0">
                          <a:effectLst/>
                        </a:rPr>
                        <a:t>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str1 </a:t>
                      </a:r>
                      <a:r>
                        <a:rPr lang="tr-TR" sz="1100" dirty="0" err="1">
                          <a:effectLst/>
                        </a:rPr>
                        <a:t>katari</a:t>
                      </a:r>
                      <a:r>
                        <a:rPr lang="tr-TR" sz="1100" dirty="0">
                          <a:effectLst/>
                        </a:rPr>
                        <a:t> </a:t>
                      </a:r>
                      <a:r>
                        <a:rPr lang="tr-TR" sz="1100" dirty="0" err="1">
                          <a:effectLst/>
                        </a:rPr>
                        <a:t>uzunlugu</a:t>
                      </a:r>
                      <a:r>
                        <a:rPr lang="tr-TR" sz="1100" dirty="0">
                          <a:effectLst/>
                        </a:rPr>
                        <a:t>: 21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str2 </a:t>
                      </a:r>
                      <a:r>
                        <a:rPr lang="tr-TR" sz="1100" dirty="0" err="1">
                          <a:effectLst/>
                        </a:rPr>
                        <a:t>katari</a:t>
                      </a:r>
                      <a:r>
                        <a:rPr lang="tr-TR" sz="1100" dirty="0">
                          <a:effectLst/>
                        </a:rPr>
                        <a:t>: </a:t>
                      </a:r>
                      <a:r>
                        <a:rPr lang="tr-TR" sz="1100" dirty="0" err="1">
                          <a:effectLst/>
                        </a:rPr>
                        <a:t>Piknige</a:t>
                      </a:r>
                      <a:r>
                        <a:rPr lang="tr-TR" sz="1100" dirty="0">
                          <a:effectLst/>
                        </a:rPr>
                        <a:t> gidelim.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str2 </a:t>
                      </a:r>
                      <a:r>
                        <a:rPr lang="tr-TR" sz="1100" dirty="0" err="1">
                          <a:effectLst/>
                        </a:rPr>
                        <a:t>katari</a:t>
                      </a:r>
                      <a:r>
                        <a:rPr lang="tr-TR" sz="1100" dirty="0">
                          <a:effectLst/>
                        </a:rPr>
                        <a:t> </a:t>
                      </a:r>
                      <a:r>
                        <a:rPr lang="tr-TR" sz="1100" dirty="0" err="1">
                          <a:effectLst/>
                        </a:rPr>
                        <a:t>uzunlugu</a:t>
                      </a:r>
                      <a:r>
                        <a:rPr lang="tr-TR" sz="1100" dirty="0">
                          <a:effectLst/>
                        </a:rPr>
                        <a:t>: 16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str3 </a:t>
                      </a:r>
                      <a:r>
                        <a:rPr lang="tr-TR" sz="1100" dirty="0" err="1">
                          <a:effectLst/>
                        </a:rPr>
                        <a:t>katari</a:t>
                      </a:r>
                      <a:r>
                        <a:rPr lang="tr-TR" sz="1100" dirty="0">
                          <a:effectLst/>
                        </a:rPr>
                        <a:t>: </a:t>
                      </a:r>
                      <a:r>
                        <a:rPr lang="tr-TR" sz="1100" dirty="0" err="1">
                          <a:effectLst/>
                        </a:rPr>
                        <a:t>Bugun</a:t>
                      </a:r>
                      <a:r>
                        <a:rPr lang="tr-TR" sz="1100" dirty="0">
                          <a:effectLst/>
                        </a:rPr>
                        <a:t> hava </a:t>
                      </a:r>
                      <a:r>
                        <a:rPr lang="tr-TR" sz="1100" dirty="0" err="1">
                          <a:effectLst/>
                        </a:rPr>
                        <a:t>cok</a:t>
                      </a:r>
                      <a:r>
                        <a:rPr lang="tr-TR" sz="1100" dirty="0">
                          <a:effectLst/>
                        </a:rPr>
                        <a:t> </a:t>
                      </a:r>
                      <a:r>
                        <a:rPr lang="tr-TR" sz="1100" dirty="0" err="1">
                          <a:effectLst/>
                        </a:rPr>
                        <a:t>guzel</a:t>
                      </a:r>
                      <a:r>
                        <a:rPr lang="tr-TR" sz="1100" dirty="0">
                          <a:effectLst/>
                        </a:rPr>
                        <a:t>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s1 </a:t>
                      </a:r>
                      <a:r>
                        <a:rPr lang="tr-TR" sz="1100" dirty="0" err="1">
                          <a:effectLst/>
                        </a:rPr>
                        <a:t>katari</a:t>
                      </a:r>
                      <a:r>
                        <a:rPr lang="tr-TR" sz="1100" dirty="0">
                          <a:effectLst/>
                        </a:rPr>
                        <a:t>: </a:t>
                      </a:r>
                      <a:r>
                        <a:rPr lang="tr-TR" sz="1100" dirty="0" err="1">
                          <a:effectLst/>
                        </a:rPr>
                        <a:t>Bugun</a:t>
                      </a:r>
                      <a:r>
                        <a:rPr lang="tr-TR" sz="1100" dirty="0">
                          <a:effectLst/>
                        </a:rPr>
                        <a:t> hava </a:t>
                      </a:r>
                      <a:r>
                        <a:rPr lang="tr-TR" sz="1100" dirty="0" err="1">
                          <a:effectLst/>
                        </a:rPr>
                        <a:t>cok</a:t>
                      </a:r>
                      <a:r>
                        <a:rPr lang="tr-TR" sz="1100" dirty="0">
                          <a:effectLst/>
                        </a:rPr>
                        <a:t> </a:t>
                      </a:r>
                      <a:r>
                        <a:rPr lang="tr-TR" sz="1100" dirty="0" err="1">
                          <a:effectLst/>
                        </a:rPr>
                        <a:t>guzel.Piknige</a:t>
                      </a:r>
                      <a:r>
                        <a:rPr lang="tr-TR" sz="1100" dirty="0">
                          <a:effectLst/>
                        </a:rPr>
                        <a:t> gidelim.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s1 </a:t>
                      </a:r>
                      <a:r>
                        <a:rPr lang="tr-TR" sz="1100" dirty="0" err="1">
                          <a:effectLst/>
                        </a:rPr>
                        <a:t>katari</a:t>
                      </a:r>
                      <a:r>
                        <a:rPr lang="tr-TR" sz="1100" dirty="0">
                          <a:effectLst/>
                        </a:rPr>
                        <a:t> </a:t>
                      </a:r>
                      <a:r>
                        <a:rPr lang="tr-TR" sz="1100" dirty="0" err="1">
                          <a:effectLst/>
                        </a:rPr>
                        <a:t>uzunlugu</a:t>
                      </a:r>
                      <a:r>
                        <a:rPr lang="tr-TR" sz="1100" dirty="0">
                          <a:effectLst/>
                        </a:rPr>
                        <a:t>: 37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 err="1">
                          <a:effectLst/>
                        </a:rPr>
                        <a:t>Iki</a:t>
                      </a:r>
                      <a:r>
                        <a:rPr lang="tr-TR" sz="1100" dirty="0">
                          <a:effectLst/>
                        </a:rPr>
                        <a:t> katar birbirine </a:t>
                      </a:r>
                      <a:r>
                        <a:rPr lang="tr-TR" sz="1100" dirty="0" err="1">
                          <a:effectLst/>
                        </a:rPr>
                        <a:t>esit</a:t>
                      </a:r>
                      <a:r>
                        <a:rPr lang="tr-TR" sz="1100" dirty="0">
                          <a:effectLst/>
                        </a:rPr>
                        <a:t> değildir.</a:t>
                      </a:r>
                      <a:endParaRPr lang="tr-TR" sz="1100" dirty="0">
                        <a:effectLst/>
                        <a:latin typeface="Roboto Condensed" panose="02000000000000000000" pitchFamily="2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393" marR="65393" marT="0" marB="0" anchor="ctr"/>
                </a:tc>
                <a:extLst>
                  <a:ext uri="{0D108BD9-81ED-4DB2-BD59-A6C34878D82A}">
                    <a16:rowId xmlns:a16="http://schemas.microsoft.com/office/drawing/2014/main" val="160742229"/>
                  </a:ext>
                </a:extLst>
              </a:tr>
            </a:tbl>
          </a:graphicData>
        </a:graphic>
      </p:graphicFrame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B0A88362-28C3-48B7-BDA8-5D6718E78E1D}"/>
              </a:ext>
            </a:extLst>
          </p:cNvPr>
          <p:cNvCxnSpPr/>
          <p:nvPr/>
        </p:nvCxnSpPr>
        <p:spPr>
          <a:xfrm flipV="1">
            <a:off x="4506848" y="3937211"/>
            <a:ext cx="528910" cy="47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439733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2388</Words>
  <Application>Microsoft Office PowerPoint</Application>
  <PresentationFormat>Ekran Gösterisi (16:9)</PresentationFormat>
  <Paragraphs>353</Paragraphs>
  <Slides>21</Slides>
  <Notes>21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30" baseType="lpstr">
      <vt:lpstr>PT Sans Narrow</vt:lpstr>
      <vt:lpstr>Calibri</vt:lpstr>
      <vt:lpstr>Roboto Condensed</vt:lpstr>
      <vt:lpstr>Times New Roman</vt:lpstr>
      <vt:lpstr>Courier New</vt:lpstr>
      <vt:lpstr>Arial</vt:lpstr>
      <vt:lpstr>Open Sans</vt:lpstr>
      <vt:lpstr>Nunito</vt:lpstr>
      <vt:lpstr>Tropic</vt:lpstr>
      <vt:lpstr> DENEYAP TÜRKİYE   Yazılım Teknolojileri Dersi  Hafta 11: C++ Programında Kütüphane Kullanımı ve Dosyalama İşlemleri</vt:lpstr>
      <vt:lpstr>Bu haftanın amacı öğrencilerin C++ programlama dili içerisinde bulunan kütüphaneleri kullanma ve dosyalama işlemleri yapabilmesini sağlamaktır.</vt:lpstr>
      <vt:lpstr>1. C++ Programlama Dilinde Yerleşik Kütüphaneleri Keşfediyorum </vt:lpstr>
      <vt:lpstr>1. C++ Programlama Dilinde Yerleşik Kütüphaneleri Keşfediyorum </vt:lpstr>
      <vt:lpstr>1. C++ Programlama Dilinde Yerleşik Kütüphaneleri Keşfediyorum </vt:lpstr>
      <vt:lpstr>1. C++ Programlama Dilinde Yerleşik Kütüphaneleri Keşfediyorum</vt:lpstr>
      <vt:lpstr>1. C++ Programlama Dilinde Yerleşik Kütüphaneleri Keşfediyorum</vt:lpstr>
      <vt:lpstr>2. Eksik Kodları Dolduruyorum </vt:lpstr>
      <vt:lpstr>2. Eksik Kodları Dolduruyorum </vt:lpstr>
      <vt:lpstr>2. Eksik Kodları Dolduruyorum </vt:lpstr>
      <vt:lpstr>3. Kütüphanelerdeki Bazı Fonksiyonları Kullanarak Kodluyorum </vt:lpstr>
      <vt:lpstr>3. Kütüphanelerdeki Bazı Fonksiyonları Kullanarak Kodluyorum </vt:lpstr>
      <vt:lpstr>4. Neden Dosyalama İşlemleri Yaparız?  </vt:lpstr>
      <vt:lpstr>4. Neden Dosyalama İşlemleri Yaparız?  </vt:lpstr>
      <vt:lpstr>4. Neden Dosyalama İşlemleri Yaparız?  </vt:lpstr>
      <vt:lpstr>4. Neden Dosyalama İşlemleri Yaparız?  </vt:lpstr>
      <vt:lpstr>5.C++ Dilinde Dosyalama İşlemleri Yapıyorum                                                  Kodlar Arasında Farkı Bulma </vt:lpstr>
      <vt:lpstr>6. Dosyalama İşlemleri ile İlgili Verilen Görevleri Kodluyorum  Görev 1</vt:lpstr>
      <vt:lpstr>6. Dosyalama İşlemleri ile İlgili Verilen Görevleri Kodluyorum  Görev 2</vt:lpstr>
      <vt:lpstr>GÖREV 3 </vt:lpstr>
      <vt:lpstr>GÖREV 3’ün Kodları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DENE-YAP TÜRKİYE   Yazılım Teknolojileri Dersi  Hafta 4: Karar Mantık Yapıları</dc:title>
  <cp:lastModifiedBy>ergazi</cp:lastModifiedBy>
  <cp:revision>69</cp:revision>
  <dcterms:modified xsi:type="dcterms:W3CDTF">2021-07-28T12:36:43Z</dcterms:modified>
</cp:coreProperties>
</file>