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j1GNkFWE9n2heOdlS1ta+UEvlL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C06C0A-CC83-4BED-9C90-48FAB6CC08C2}">
  <a:tblStyle styleId="{07C06C0A-CC83-4BED-9C90-48FAB6CC08C2}"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tfishAyV_DqIPqTwtO33EtU9zcg725WmGS69V6NqXLY/edit?usp=sha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i="1" lang="tr" sz="1200">
                <a:solidFill>
                  <a:schemeClr val="dk1"/>
                </a:solidFill>
                <a:latin typeface="Times New Roman"/>
                <a:ea typeface="Times New Roman"/>
                <a:cs typeface="Times New Roman"/>
                <a:sym typeface="Times New Roman"/>
              </a:rPr>
              <a:t>Sonsuz döngü: Akıllı araç ilk sokağa geldiğinde yer olmadığını (sensörler yardımıyla) algılayacak ve sonraki sokağa kadar ilerleyecektir. İkinci sokakta P2 ve P3 alanlarının boş olması durumunda P2 alanına aracını park edecektir. Eğer otoparkta boş yer yok ise, 2. ve 3. adımlarda </a:t>
            </a:r>
            <a:r>
              <a:rPr b="1" i="1" lang="tr" sz="1200">
                <a:solidFill>
                  <a:schemeClr val="dk1"/>
                </a:solidFill>
                <a:latin typeface="Times New Roman"/>
                <a:ea typeface="Times New Roman"/>
                <a:cs typeface="Times New Roman"/>
                <a:sym typeface="Times New Roman"/>
              </a:rPr>
              <a:t>sonsuz döngü </a:t>
            </a:r>
            <a:r>
              <a:rPr i="1" lang="tr" sz="1200">
                <a:solidFill>
                  <a:schemeClr val="dk1"/>
                </a:solidFill>
                <a:latin typeface="Times New Roman"/>
                <a:ea typeface="Times New Roman"/>
                <a:cs typeface="Times New Roman"/>
                <a:sym typeface="Times New Roman"/>
              </a:rPr>
              <a:t>dediğimiz istenmeyen durumla karşılaşılacaktır.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i="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b="1" lang="tr" sz="1200">
                <a:solidFill>
                  <a:schemeClr val="dk1"/>
                </a:solidFill>
                <a:latin typeface="Times New Roman"/>
                <a:ea typeface="Times New Roman"/>
                <a:cs typeface="Times New Roman"/>
                <a:sym typeface="Times New Roman"/>
              </a:rPr>
              <a:t>Eğitmene Öneriler: </a:t>
            </a:r>
            <a:r>
              <a:rPr lang="tr" sz="1200">
                <a:solidFill>
                  <a:schemeClr val="dk1"/>
                </a:solidFill>
                <a:latin typeface="Times New Roman"/>
                <a:ea typeface="Times New Roman"/>
                <a:cs typeface="Times New Roman"/>
                <a:sym typeface="Times New Roman"/>
              </a:rPr>
              <a:t>Eğitmen öğrencilere algoritmadaki problemi keşfetmeleri için ipuçları kullanabilir. Örneğin; ‘Basamakları tek tek çalıştırmayı dene’; ‘İkinci basamağı tekrar çalıştırmayı düşünebilirsin’; ‘son basamağın nasıl çalıştığına dikkat et’ vb. gibi ifadelerle problemin kaynağını doğrudan öğrenciye aktarmaktan kaçınılmalıdır.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Eğitmen burada çalışma kağıdını kendi ekranında paylaşır ve doldurmak üzere açar. </a:t>
            </a:r>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Çalışma kağıdı Linki: </a:t>
            </a:r>
            <a:r>
              <a:rPr lang="tr" u="sng">
                <a:solidFill>
                  <a:schemeClr val="hlink"/>
                </a:solidFill>
                <a:hlinkClick r:id="rId2"/>
              </a:rPr>
              <a:t>https://docs.google.com/document/d/1tfishAyV_DqIPqTwtO33EtU9zcg725WmGS69V6NqXLY/edit?usp=sharing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Eğitmen dijital tartışma panosunu eğitmen rehberindeki örneğe uygun olarak oluşturur ve linkini paylaşılan notlar kısmından iletir.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1"/>
          <p:cNvGrpSpPr/>
          <p:nvPr/>
        </p:nvGrpSpPr>
        <p:grpSpPr>
          <a:xfrm>
            <a:off x="1004144" y="1022025"/>
            <a:ext cx="7136668" cy="152400"/>
            <a:chOff x="1346429" y="1011300"/>
            <a:chExt cx="6452100" cy="152400"/>
          </a:xfrm>
        </p:grpSpPr>
        <p:cxnSp>
          <p:nvCxnSpPr>
            <p:cNvPr id="13" name="Google Shape;13;p2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1"/>
          <p:cNvGrpSpPr/>
          <p:nvPr/>
        </p:nvGrpSpPr>
        <p:grpSpPr>
          <a:xfrm>
            <a:off x="1004151" y="3969100"/>
            <a:ext cx="7136668" cy="152400"/>
            <a:chOff x="1346435" y="3969088"/>
            <a:chExt cx="6452100" cy="152400"/>
          </a:xfrm>
        </p:grpSpPr>
        <p:cxnSp>
          <p:nvCxnSpPr>
            <p:cNvPr id="16" name="Google Shape;16;p2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 sz="3559"/>
              <a:t>Yazılım Teknolojileri Dersi </a:t>
            </a:r>
            <a:endParaRPr sz="3559"/>
          </a:p>
          <a:p>
            <a:pPr indent="0" lvl="0" marL="0" rtl="0" algn="ctr">
              <a:lnSpc>
                <a:spcPct val="100000"/>
              </a:lnSpc>
              <a:spcBef>
                <a:spcPts val="0"/>
              </a:spcBef>
              <a:spcAft>
                <a:spcPts val="0"/>
              </a:spcAft>
              <a:buSzPts val="990"/>
              <a:buNone/>
            </a:pPr>
            <a:r>
              <a:rPr lang="tr" sz="3559"/>
              <a:t>Hafta 2: Algoritma Tasarımı</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33" name="Google Shape;133;p10"/>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34" name="Google Shape;134;p10"/>
          <p:cNvSpPr txBox="1"/>
          <p:nvPr/>
        </p:nvSpPr>
        <p:spPr>
          <a:xfrm>
            <a:off x="4510200" y="4004425"/>
            <a:ext cx="8520600" cy="4875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algoritmasındaki sabitleri bulun.</a:t>
            </a:r>
            <a:endParaRPr b="0" i="0" sz="1966" u="none" cap="none" strike="noStrike">
              <a:solidFill>
                <a:srgbClr val="000000"/>
              </a:solidFill>
              <a:latin typeface="PT Sans Narrow"/>
              <a:ea typeface="PT Sans Narrow"/>
              <a:cs typeface="PT Sans Narrow"/>
              <a:sym typeface="PT Sans Narrow"/>
            </a:endParaRPr>
          </a:p>
        </p:txBody>
      </p:sp>
      <p:sp>
        <p:nvSpPr>
          <p:cNvPr id="135" name="Google Shape;135;p10"/>
          <p:cNvSpPr/>
          <p:nvPr/>
        </p:nvSpPr>
        <p:spPr>
          <a:xfrm>
            <a:off x="4729800" y="1117600"/>
            <a:ext cx="3435300" cy="20478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66"/>
              <a:buFont typeface="Arial"/>
              <a:buNone/>
            </a:pPr>
            <a:r>
              <a:rPr b="1" i="0" lang="tr" sz="1366" u="none" cap="none" strike="noStrike">
                <a:solidFill>
                  <a:srgbClr val="FF0000"/>
                </a:solidFill>
                <a:latin typeface="PT Sans Narrow"/>
                <a:ea typeface="PT Sans Narrow"/>
                <a:cs typeface="PT Sans Narrow"/>
                <a:sym typeface="PT Sans Narrow"/>
              </a:rPr>
              <a:t>Sabit:</a:t>
            </a:r>
            <a:r>
              <a:rPr b="0" i="0" lang="tr" sz="1266" u="none" cap="none" strike="noStrike">
                <a:solidFill>
                  <a:schemeClr val="lt1"/>
                </a:solidFill>
                <a:latin typeface="PT Sans Narrow"/>
                <a:ea typeface="PT Sans Narrow"/>
                <a:cs typeface="PT Sans Narrow"/>
                <a:sym typeface="PT Sans Narrow"/>
              </a:rPr>
              <a:t> Uygulamanın çalıştığı süre boyunca, içeriği sabit olan değer ve ifadelerin saklanması için kullanılır. Algoritma boyunca kolay takip edilebilmesi için kullanılmaktadır. Değişkenler gibi isimlendirme kurallarına uygun olarak oluşturulmalıdırlar. </a:t>
            </a:r>
            <a:endParaRPr b="0" i="0" sz="1266" u="none" cap="none" strike="noStrike">
              <a:solidFill>
                <a:schemeClr val="lt1"/>
              </a:solidFill>
              <a:latin typeface="PT Sans Narrow"/>
              <a:ea typeface="PT Sans Narrow"/>
              <a:cs typeface="PT Sans Narrow"/>
              <a:sym typeface="PT Sans Narrow"/>
            </a:endParaRPr>
          </a:p>
        </p:txBody>
      </p:sp>
      <p:pic>
        <p:nvPicPr>
          <p:cNvPr id="136" name="Google Shape;136;p10"/>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42" name="Google Shape;142;p11"/>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43" name="Google Shape;143;p11"/>
          <p:cNvSpPr txBox="1"/>
          <p:nvPr/>
        </p:nvSpPr>
        <p:spPr>
          <a:xfrm>
            <a:off x="4630525" y="3785350"/>
            <a:ext cx="7452600" cy="79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algoritmasındaki değişken </a:t>
            </a:r>
            <a:endParaRPr b="0" i="0" sz="1966" u="none" cap="none" strike="noStrike">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atama ifadelerini bulun.</a:t>
            </a:r>
            <a:endParaRPr b="0" i="0" sz="1966" u="none" cap="none" strike="noStrike">
              <a:solidFill>
                <a:srgbClr val="000000"/>
              </a:solidFill>
              <a:latin typeface="PT Sans Narrow"/>
              <a:ea typeface="PT Sans Narrow"/>
              <a:cs typeface="PT Sans Narrow"/>
              <a:sym typeface="PT Sans Narrow"/>
            </a:endParaRPr>
          </a:p>
        </p:txBody>
      </p:sp>
      <p:sp>
        <p:nvSpPr>
          <p:cNvPr id="144" name="Google Shape;144;p11"/>
          <p:cNvSpPr/>
          <p:nvPr/>
        </p:nvSpPr>
        <p:spPr>
          <a:xfrm>
            <a:off x="4746050" y="1195150"/>
            <a:ext cx="3435300" cy="2047800"/>
          </a:xfrm>
          <a:prstGeom prst="wedgeEllipseCallout">
            <a:avLst>
              <a:gd fmla="val -62338" name="adj1"/>
              <a:gd fmla="val 25474"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66"/>
              <a:buFont typeface="Arial"/>
              <a:buNone/>
            </a:pPr>
            <a:r>
              <a:rPr b="1" i="0" lang="tr" sz="1466" u="none" cap="none" strike="noStrike">
                <a:solidFill>
                  <a:srgbClr val="FF0000"/>
                </a:solidFill>
                <a:latin typeface="PT Sans Narrow"/>
                <a:ea typeface="PT Sans Narrow"/>
                <a:cs typeface="PT Sans Narrow"/>
                <a:sym typeface="PT Sans Narrow"/>
              </a:rPr>
              <a:t>Atama/Aktarma: </a:t>
            </a:r>
            <a:r>
              <a:rPr b="0" i="0" lang="tr" sz="1366" u="none" cap="none" strike="noStrike">
                <a:solidFill>
                  <a:schemeClr val="lt1"/>
                </a:solidFill>
                <a:latin typeface="PT Sans Narrow"/>
                <a:ea typeface="PT Sans Narrow"/>
                <a:cs typeface="PT Sans Narrow"/>
                <a:sym typeface="PT Sans Narrow"/>
              </a:rPr>
              <a:t> Bir değişkene değer atamak için gerçekleştirilen işlemdir. Algoritma adımlarında sağdaki değeri soldaki değişkene atamak için kullanılan bir işlemdir. </a:t>
            </a:r>
            <a:endParaRPr b="0" i="0" sz="1366" u="none" cap="none" strike="noStrike">
              <a:solidFill>
                <a:schemeClr val="lt1"/>
              </a:solidFill>
              <a:latin typeface="PT Sans Narrow"/>
              <a:ea typeface="PT Sans Narrow"/>
              <a:cs typeface="PT Sans Narrow"/>
              <a:sym typeface="PT Sans Narrow"/>
            </a:endParaRPr>
          </a:p>
        </p:txBody>
      </p:sp>
      <p:pic>
        <p:nvPicPr>
          <p:cNvPr id="145" name="Google Shape;145;p11"/>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51" name="Google Shape;151;p12"/>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52" name="Google Shape;152;p12"/>
          <p:cNvSpPr txBox="1"/>
          <p:nvPr/>
        </p:nvSpPr>
        <p:spPr>
          <a:xfrm>
            <a:off x="4492575" y="3947600"/>
            <a:ext cx="4161900" cy="79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algoritmasına yeni bir sayaç eklemek için problemi değiştirin.</a:t>
            </a:r>
            <a:endParaRPr b="0" i="0" sz="1966" u="none" cap="none" strike="noStrike">
              <a:solidFill>
                <a:srgbClr val="000000"/>
              </a:solidFill>
              <a:latin typeface="PT Sans Narrow"/>
              <a:ea typeface="PT Sans Narrow"/>
              <a:cs typeface="PT Sans Narrow"/>
              <a:sym typeface="PT Sans Narrow"/>
            </a:endParaRPr>
          </a:p>
        </p:txBody>
      </p:sp>
      <p:sp>
        <p:nvSpPr>
          <p:cNvPr id="153" name="Google Shape;153;p12"/>
          <p:cNvSpPr/>
          <p:nvPr/>
        </p:nvSpPr>
        <p:spPr>
          <a:xfrm>
            <a:off x="4988850" y="1117600"/>
            <a:ext cx="3606300" cy="2425500"/>
          </a:xfrm>
          <a:prstGeom prst="wedgeEllipseCallout">
            <a:avLst>
              <a:gd fmla="val -59712" name="adj1"/>
              <a:gd fmla="val 15245"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tr" sz="1600" u="none" cap="none" strike="noStrike">
                <a:solidFill>
                  <a:srgbClr val="FF0000"/>
                </a:solidFill>
                <a:latin typeface="PT Sans Narrow"/>
                <a:ea typeface="PT Sans Narrow"/>
                <a:cs typeface="PT Sans Narrow"/>
                <a:sym typeface="PT Sans Narrow"/>
              </a:rPr>
              <a:t>Sayaç: </a:t>
            </a:r>
            <a:r>
              <a:rPr b="0" i="0" lang="tr" sz="1600" u="none" cap="none" strike="noStrike">
                <a:solidFill>
                  <a:schemeClr val="lt1"/>
                </a:solidFill>
                <a:latin typeface="PT Sans Narrow"/>
                <a:ea typeface="PT Sans Narrow"/>
                <a:cs typeface="PT Sans Narrow"/>
                <a:sym typeface="PT Sans Narrow"/>
              </a:rPr>
              <a:t> Algoritma tasarımlarında bazı işlemlerin belirli sayıda yaptırılması ve bu süreçte oluşan değerlerin sayılması gerekebilir. Bu amaçla kullanılan sayma işlemlerine sayaç denir.</a:t>
            </a:r>
            <a:endParaRPr b="0" i="0" sz="1600" u="none" cap="none" strike="noStrike">
              <a:solidFill>
                <a:schemeClr val="lt1"/>
              </a:solidFill>
              <a:latin typeface="PT Sans Narrow"/>
              <a:ea typeface="PT Sans Narrow"/>
              <a:cs typeface="PT Sans Narrow"/>
              <a:sym typeface="PT Sans Narrow"/>
            </a:endParaRPr>
          </a:p>
        </p:txBody>
      </p:sp>
      <p:pic>
        <p:nvPicPr>
          <p:cNvPr id="154" name="Google Shape;154;p12"/>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60" name="Google Shape;160;p13"/>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61" name="Google Shape;161;p13"/>
          <p:cNvSpPr txBox="1"/>
          <p:nvPr/>
        </p:nvSpPr>
        <p:spPr>
          <a:xfrm>
            <a:off x="5003700" y="4045300"/>
            <a:ext cx="4019700" cy="79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algoritmasındaki döngüyü bulup önemini tartışın. </a:t>
            </a:r>
            <a:endParaRPr b="0" i="0" sz="1966" u="none" cap="none" strike="noStrike">
              <a:solidFill>
                <a:srgbClr val="000000"/>
              </a:solidFill>
              <a:latin typeface="PT Sans Narrow"/>
              <a:ea typeface="PT Sans Narrow"/>
              <a:cs typeface="PT Sans Narrow"/>
              <a:sym typeface="PT Sans Narrow"/>
            </a:endParaRPr>
          </a:p>
        </p:txBody>
      </p:sp>
      <p:sp>
        <p:nvSpPr>
          <p:cNvPr id="162" name="Google Shape;162;p13"/>
          <p:cNvSpPr/>
          <p:nvPr/>
        </p:nvSpPr>
        <p:spPr>
          <a:xfrm>
            <a:off x="5003700" y="1044575"/>
            <a:ext cx="3606300" cy="2425500"/>
          </a:xfrm>
          <a:prstGeom prst="wedgeEllipseCallout">
            <a:avLst>
              <a:gd fmla="val -70961" name="adj1"/>
              <a:gd fmla="val 29294"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tr" sz="1600" u="none" cap="none" strike="noStrike">
                <a:solidFill>
                  <a:srgbClr val="FF0000"/>
                </a:solidFill>
                <a:latin typeface="PT Sans Narrow"/>
                <a:ea typeface="PT Sans Narrow"/>
                <a:cs typeface="PT Sans Narrow"/>
                <a:sym typeface="PT Sans Narrow"/>
              </a:rPr>
              <a:t>Döngü: </a:t>
            </a:r>
            <a:r>
              <a:rPr b="0" i="0" lang="tr" sz="1600" u="none" cap="none" strike="noStrike">
                <a:solidFill>
                  <a:schemeClr val="lt1"/>
                </a:solidFill>
                <a:latin typeface="PT Sans Narrow"/>
                <a:ea typeface="PT Sans Narrow"/>
                <a:cs typeface="PT Sans Narrow"/>
                <a:sym typeface="PT Sans Narrow"/>
              </a:rPr>
              <a:t> Algoritma tasarımlarında bir veya birden fazla işlem satırını, bir koşula bağlı olarak, belirli sayıda veya bir koşul sağlandığı sürece tekrarlayarak çalıştıran kalıplardır. </a:t>
            </a:r>
            <a:endParaRPr b="0" i="0" sz="1600" u="none" cap="none" strike="noStrike">
              <a:solidFill>
                <a:schemeClr val="lt1"/>
              </a:solidFill>
              <a:latin typeface="PT Sans Narrow"/>
              <a:ea typeface="PT Sans Narrow"/>
              <a:cs typeface="PT Sans Narrow"/>
              <a:sym typeface="PT Sans Narrow"/>
            </a:endParaRPr>
          </a:p>
        </p:txBody>
      </p:sp>
      <p:pic>
        <p:nvPicPr>
          <p:cNvPr id="163" name="Google Shape;163;p13"/>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69" name="Google Shape;169;p14"/>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70" name="Google Shape;170;p14"/>
          <p:cNvSpPr txBox="1"/>
          <p:nvPr/>
        </p:nvSpPr>
        <p:spPr>
          <a:xfrm>
            <a:off x="4435800" y="3655550"/>
            <a:ext cx="4587600" cy="13956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algoritmasındaki ardışık toplama ifadesi yerine, ardışık çıkarma yapıldığında oluşan yeni problemi tartışın.</a:t>
            </a:r>
            <a:endParaRPr b="0" i="0" sz="1966" u="none" cap="none" strike="noStrike">
              <a:solidFill>
                <a:srgbClr val="000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Clr>
                <a:srgbClr val="000000"/>
              </a:buClr>
              <a:buSzPts val="1966"/>
              <a:buFont typeface="Arial"/>
              <a:buNone/>
            </a:pPr>
            <a:r>
              <a:t/>
            </a:r>
            <a:endParaRPr b="0" i="0" sz="1966" u="none" cap="none" strike="noStrike">
              <a:solidFill>
                <a:srgbClr val="000000"/>
              </a:solidFill>
              <a:latin typeface="PT Sans Narrow"/>
              <a:ea typeface="PT Sans Narrow"/>
              <a:cs typeface="PT Sans Narrow"/>
              <a:sym typeface="PT Sans Narrow"/>
            </a:endParaRPr>
          </a:p>
        </p:txBody>
      </p:sp>
      <p:sp>
        <p:nvSpPr>
          <p:cNvPr id="171" name="Google Shape;171;p14"/>
          <p:cNvSpPr/>
          <p:nvPr/>
        </p:nvSpPr>
        <p:spPr>
          <a:xfrm>
            <a:off x="5102450" y="987775"/>
            <a:ext cx="3606300" cy="2425500"/>
          </a:xfrm>
          <a:prstGeom prst="wedgeEllipseCallout">
            <a:avLst>
              <a:gd fmla="val -73435" name="adj1"/>
              <a:gd fmla="val 23357"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tr" sz="1600" u="none" cap="none" strike="noStrike">
                <a:solidFill>
                  <a:srgbClr val="FF0000"/>
                </a:solidFill>
                <a:latin typeface="PT Sans Narrow"/>
                <a:ea typeface="PT Sans Narrow"/>
                <a:cs typeface="PT Sans Narrow"/>
                <a:sym typeface="PT Sans Narrow"/>
              </a:rPr>
              <a:t>Ardışık Toplama/Çıkarma: </a:t>
            </a:r>
            <a:r>
              <a:rPr b="0" i="0" lang="tr" sz="1600" u="none" cap="none" strike="noStrike">
                <a:solidFill>
                  <a:schemeClr val="lt1"/>
                </a:solidFill>
                <a:latin typeface="PT Sans Narrow"/>
                <a:ea typeface="PT Sans Narrow"/>
                <a:cs typeface="PT Sans Narrow"/>
                <a:sym typeface="PT Sans Narrow"/>
              </a:rPr>
              <a:t> Algoritmalarda var olan değere yeni bir değerin eklenmesi ya da var olan değerin yeni bir değerlerle çarpılarak oluşan bu yeni değerin kullanılması işlemidir.</a:t>
            </a:r>
            <a:endParaRPr b="0" i="0" sz="1600" u="none" cap="none" strike="noStrike">
              <a:solidFill>
                <a:schemeClr val="lt1"/>
              </a:solidFill>
              <a:latin typeface="PT Sans Narrow"/>
              <a:ea typeface="PT Sans Narrow"/>
              <a:cs typeface="PT Sans Narrow"/>
              <a:sym typeface="PT Sans Narrow"/>
            </a:endParaRPr>
          </a:p>
        </p:txBody>
      </p:sp>
      <p:pic>
        <p:nvPicPr>
          <p:cNvPr id="172" name="Google Shape;172;p14"/>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78" name="Google Shape;178;p15"/>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285714"/>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pic>
        <p:nvPicPr>
          <p:cNvPr id="179" name="Google Shape;179;p15"/>
          <p:cNvPicPr preferRelativeResize="0"/>
          <p:nvPr/>
        </p:nvPicPr>
        <p:blipFill rotWithShape="1">
          <a:blip r:embed="rId3">
            <a:alphaModFix/>
          </a:blip>
          <a:srcRect b="0" l="0" r="0" t="0"/>
          <a:stretch/>
        </p:blipFill>
        <p:spPr>
          <a:xfrm>
            <a:off x="5248450" y="1067100"/>
            <a:ext cx="3666548" cy="3804149"/>
          </a:xfrm>
          <a:prstGeom prst="rect">
            <a:avLst/>
          </a:prstGeom>
          <a:noFill/>
          <a:ln>
            <a:noFill/>
          </a:ln>
        </p:spPr>
      </p:pic>
      <p:sp>
        <p:nvSpPr>
          <p:cNvPr id="180" name="Google Shape;180;p15"/>
          <p:cNvSpPr txBox="1"/>
          <p:nvPr/>
        </p:nvSpPr>
        <p:spPr>
          <a:xfrm>
            <a:off x="524250" y="1228550"/>
            <a:ext cx="4705500" cy="3560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Şekilde görülen kırmızı arabanın otomatik olarak uygun alana park etme algoritması:</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Başla</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Sonraki sokağa kadar ilerle.</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Eğer sokakta yer yoksa 2. adıma git.</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Sokağa gir.</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İlk uygun yere park et.</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Bitir. </a:t>
            </a:r>
            <a:endParaRPr b="0" i="0" sz="1966" u="none" cap="none" strike="noStrike">
              <a:solidFill>
                <a:srgbClr val="00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966"/>
              <a:buFont typeface="Arial"/>
              <a:buNone/>
            </a:pPr>
            <a:r>
              <a:t/>
            </a:r>
            <a:endParaRPr b="0" i="0" sz="19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966"/>
              <a:buFont typeface="Arial"/>
              <a:buNone/>
            </a:pPr>
            <a:r>
              <a:rPr b="0" i="1" lang="tr" sz="1966" u="none" cap="none" strike="noStrike">
                <a:solidFill>
                  <a:schemeClr val="accent1"/>
                </a:solidFill>
                <a:latin typeface="PT Sans Narrow"/>
                <a:ea typeface="PT Sans Narrow"/>
                <a:cs typeface="PT Sans Narrow"/>
                <a:sym typeface="PT Sans Narrow"/>
              </a:rPr>
              <a:t>Algoritmayı çalıştırdığınızda nasıl bir sonuçla karşılaşırız? </a:t>
            </a:r>
            <a:endParaRPr b="0" i="1" sz="1966" u="none" cap="none" strike="noStrike">
              <a:solidFill>
                <a:schemeClr val="accent1"/>
              </a:solidFill>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86" name="Google Shape;186;p16"/>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285714"/>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pic>
        <p:nvPicPr>
          <p:cNvPr id="187" name="Google Shape;187;p16"/>
          <p:cNvPicPr preferRelativeResize="0"/>
          <p:nvPr/>
        </p:nvPicPr>
        <p:blipFill rotWithShape="1">
          <a:blip r:embed="rId3">
            <a:alphaModFix/>
          </a:blip>
          <a:srcRect b="0" l="0" r="0" t="0"/>
          <a:stretch/>
        </p:blipFill>
        <p:spPr>
          <a:xfrm>
            <a:off x="5248450" y="1067100"/>
            <a:ext cx="3666548" cy="3804149"/>
          </a:xfrm>
          <a:prstGeom prst="rect">
            <a:avLst/>
          </a:prstGeom>
          <a:noFill/>
          <a:ln>
            <a:noFill/>
          </a:ln>
        </p:spPr>
      </p:pic>
      <p:sp>
        <p:nvSpPr>
          <p:cNvPr id="188" name="Google Shape;188;p16"/>
          <p:cNvSpPr txBox="1"/>
          <p:nvPr/>
        </p:nvSpPr>
        <p:spPr>
          <a:xfrm>
            <a:off x="524250" y="1228550"/>
            <a:ext cx="4705500" cy="3908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Şekilde görülen kırmızı arabanın otomatik olarak uygun alana park etme algoritması:</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Başla</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Sonraki sokağa kadar ilerle.</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Eğer sokakta yer yoksa 2. adıma git.</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Sokağa gir.</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İlk uygun yere park et.</a:t>
            </a:r>
            <a:endParaRPr b="0" i="0" sz="1966" u="none" cap="none" strike="noStrike">
              <a:solidFill>
                <a:srgbClr val="000000"/>
              </a:solidFill>
              <a:latin typeface="PT Sans Narrow"/>
              <a:ea typeface="PT Sans Narrow"/>
              <a:cs typeface="PT Sans Narrow"/>
              <a:sym typeface="PT Sans Narrow"/>
            </a:endParaRPr>
          </a:p>
          <a:p>
            <a:pPr indent="-353482" lvl="0" marL="457200" marR="0" rtl="0" algn="l">
              <a:lnSpc>
                <a:spcPct val="100000"/>
              </a:lnSpc>
              <a:spcBef>
                <a:spcPts val="0"/>
              </a:spcBef>
              <a:spcAft>
                <a:spcPts val="0"/>
              </a:spcAft>
              <a:buClr>
                <a:srgbClr val="000000"/>
              </a:buClr>
              <a:buSzPts val="1967"/>
              <a:buFont typeface="PT Sans Narrow"/>
              <a:buAutoNum type="arabicPeriod"/>
            </a:pPr>
            <a:r>
              <a:rPr b="0" i="0" lang="tr" sz="1966" u="none" cap="none" strike="noStrike">
                <a:solidFill>
                  <a:srgbClr val="000000"/>
                </a:solidFill>
                <a:latin typeface="PT Sans Narrow"/>
                <a:ea typeface="PT Sans Narrow"/>
                <a:cs typeface="PT Sans Narrow"/>
                <a:sym typeface="PT Sans Narrow"/>
              </a:rPr>
              <a:t>Bitir. </a:t>
            </a:r>
            <a:endParaRPr b="0" i="0" sz="1966" u="none" cap="none" strike="noStrike">
              <a:solidFill>
                <a:srgbClr val="000000"/>
              </a:solidFill>
              <a:latin typeface="PT Sans Narrow"/>
              <a:ea typeface="PT Sans Narrow"/>
              <a:cs typeface="PT Sans Narrow"/>
              <a:sym typeface="PT Sans Narrow"/>
            </a:endParaRPr>
          </a:p>
          <a:p>
            <a:pPr indent="0" lvl="0" marL="457200" marR="0" rtl="0" algn="l">
              <a:lnSpc>
                <a:spcPct val="100000"/>
              </a:lnSpc>
              <a:spcBef>
                <a:spcPts val="0"/>
              </a:spcBef>
              <a:spcAft>
                <a:spcPts val="0"/>
              </a:spcAft>
              <a:buClr>
                <a:srgbClr val="000000"/>
              </a:buClr>
              <a:buSzPts val="1966"/>
              <a:buFont typeface="Arial"/>
              <a:buNone/>
            </a:pPr>
            <a:r>
              <a:t/>
            </a:r>
            <a:endParaRPr b="0" i="0" sz="19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966"/>
              <a:buFont typeface="Arial"/>
              <a:buNone/>
            </a:pPr>
            <a:r>
              <a:rPr b="0" i="1" lang="tr" sz="1966" u="none" cap="none" strike="noStrike">
                <a:solidFill>
                  <a:schemeClr val="accent1"/>
                </a:solidFill>
                <a:latin typeface="PT Sans Narrow"/>
                <a:ea typeface="PT Sans Narrow"/>
                <a:cs typeface="PT Sans Narrow"/>
                <a:sym typeface="PT Sans Narrow"/>
              </a:rPr>
              <a:t>Bu algoritmayı sonsuz döngüden kurtarmak için basamaklarda nasıl bir değişiklik yapılmalıdır? </a:t>
            </a:r>
            <a:endParaRPr b="0" i="1" sz="1966" u="none" cap="none" strike="noStrike">
              <a:solidFill>
                <a:schemeClr val="accent1"/>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1966"/>
              <a:buFont typeface="Arial"/>
              <a:buNone/>
            </a:pPr>
            <a:r>
              <a:t/>
            </a:r>
            <a:endParaRPr b="0" i="1" sz="1966"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94" name="Google Shape;194;p17"/>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285714"/>
              <a:buNone/>
            </a:pPr>
            <a:r>
              <a:rPr lang="tr"/>
              <a:t>Otomatik Park Etme Algoritması!</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sp>
        <p:nvSpPr>
          <p:cNvPr id="195" name="Google Shape;195;p17"/>
          <p:cNvSpPr txBox="1"/>
          <p:nvPr/>
        </p:nvSpPr>
        <p:spPr>
          <a:xfrm>
            <a:off x="1048825" y="1403350"/>
            <a:ext cx="6957600" cy="3827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Algoritmayı Sonsuz Döngüden Kurtarma: </a:t>
            </a:r>
            <a:endParaRPr b="0" i="0" sz="2366" u="none" cap="none" strike="noStrike">
              <a:solidFill>
                <a:srgbClr val="00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Başla</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Sonraki sokağa kadar ilerle.</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Eğer otoparkın sonuna geldiysen 7. adıma git.</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Eğer sokakta yer yoksa 2. adıma git.</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Sokağa gir.</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İlk uygun yere park et.</a:t>
            </a:r>
            <a:endParaRPr b="0" i="0" sz="2366" u="none" cap="none" strike="noStrike">
              <a:solidFill>
                <a:srgbClr val="000000"/>
              </a:solidFill>
              <a:latin typeface="PT Sans Narrow"/>
              <a:ea typeface="PT Sans Narrow"/>
              <a:cs typeface="PT Sans Narrow"/>
              <a:sym typeface="PT Sans Narrow"/>
            </a:endParaRPr>
          </a:p>
          <a:p>
            <a:pPr indent="-378882" lvl="0" marL="1371600" marR="0" rtl="0" algn="l">
              <a:lnSpc>
                <a:spcPct val="100000"/>
              </a:lnSpc>
              <a:spcBef>
                <a:spcPts val="0"/>
              </a:spcBef>
              <a:spcAft>
                <a:spcPts val="0"/>
              </a:spcAft>
              <a:buClr>
                <a:srgbClr val="000000"/>
              </a:buClr>
              <a:buSzPts val="2367"/>
              <a:buFont typeface="PT Sans Narrow"/>
              <a:buAutoNum type="arabicPeriod"/>
            </a:pPr>
            <a:r>
              <a:rPr b="0" i="0" lang="tr" sz="2366" u="none" cap="none" strike="noStrike">
                <a:solidFill>
                  <a:srgbClr val="000000"/>
                </a:solidFill>
                <a:latin typeface="PT Sans Narrow"/>
                <a:ea typeface="PT Sans Narrow"/>
                <a:cs typeface="PT Sans Narrow"/>
                <a:sym typeface="PT Sans Narrow"/>
              </a:rPr>
              <a:t>Bitir. </a:t>
            </a:r>
            <a:endParaRPr b="0" i="0" sz="23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201" name="Google Shape;201;p18"/>
          <p:cNvSpPr txBox="1"/>
          <p:nvPr>
            <p:ph type="title"/>
          </p:nvPr>
        </p:nvSpPr>
        <p:spPr>
          <a:xfrm>
            <a:off x="1915925" y="3490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285714"/>
              <a:buNone/>
            </a:pPr>
            <a:r>
              <a:rPr lang="tr"/>
              <a:t>Algoritmayı Adım Adım Çalıştırma!</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0" rtl="0" algn="just">
              <a:lnSpc>
                <a:spcPct val="115000"/>
              </a:lnSpc>
              <a:spcBef>
                <a:spcPts val="0"/>
              </a:spcBef>
              <a:spcAft>
                <a:spcPts val="0"/>
              </a:spcAft>
              <a:buSzPct val="333333"/>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graphicFrame>
        <p:nvGraphicFramePr>
          <p:cNvPr id="202" name="Google Shape;202;p18"/>
          <p:cNvGraphicFramePr/>
          <p:nvPr/>
        </p:nvGraphicFramePr>
        <p:xfrm>
          <a:off x="1299425" y="2088125"/>
          <a:ext cx="3000000" cy="3000000"/>
        </p:xfrm>
        <a:graphic>
          <a:graphicData uri="http://schemas.openxmlformats.org/drawingml/2006/table">
            <a:tbl>
              <a:tblPr>
                <a:noFill/>
                <a:tableStyleId>{07C06C0A-CC83-4BED-9C90-48FAB6CC08C2}</a:tableStyleId>
              </a:tblPr>
              <a:tblGrid>
                <a:gridCol w="2121825"/>
                <a:gridCol w="2121075"/>
                <a:gridCol w="2121075"/>
              </a:tblGrid>
              <a:tr h="321700">
                <a:tc>
                  <a:txBody>
                    <a:bodyPr/>
                    <a:lstStyle/>
                    <a:p>
                      <a:pPr indent="-228600" lvl="0" marL="457200" marR="0" rtl="0" algn="l">
                        <a:lnSpc>
                          <a:spcPct val="100000"/>
                        </a:lnSpc>
                        <a:spcBef>
                          <a:spcPts val="0"/>
                        </a:spcBef>
                        <a:spcAft>
                          <a:spcPts val="0"/>
                        </a:spcAft>
                        <a:buClr>
                          <a:srgbClr val="000000"/>
                        </a:buClr>
                        <a:buSzPts val="1500"/>
                        <a:buFont typeface="Arial"/>
                        <a:buNone/>
                      </a:pPr>
                      <a:r>
                        <a:rPr b="1" lang="tr" sz="1500" u="none" cap="none" strike="noStrike">
                          <a:latin typeface="Times New Roman"/>
                          <a:ea typeface="Times New Roman"/>
                          <a:cs typeface="Times New Roman"/>
                          <a:sym typeface="Times New Roman"/>
                        </a:rPr>
                        <a:t>Adım</a:t>
                      </a:r>
                      <a:endParaRPr b="1"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rPr b="1" lang="tr" sz="1500" u="none" cap="none" strike="noStrike">
                          <a:latin typeface="Times New Roman"/>
                          <a:ea typeface="Times New Roman"/>
                          <a:cs typeface="Times New Roman"/>
                          <a:sym typeface="Times New Roman"/>
                        </a:rPr>
                        <a:t>Değişken değerleri</a:t>
                      </a:r>
                      <a:endParaRPr b="1"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rPr b="1" lang="tr" sz="1500" u="none" cap="none" strike="noStrike">
                          <a:latin typeface="Times New Roman"/>
                          <a:ea typeface="Times New Roman"/>
                          <a:cs typeface="Times New Roman"/>
                          <a:sym typeface="Times New Roman"/>
                        </a:rPr>
                        <a:t>Ekran Çıktısı</a:t>
                      </a:r>
                      <a:endParaRPr b="1"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None/>
                      </a:pPr>
                      <a:r>
                        <a:rPr lang="tr" sz="1500">
                          <a:latin typeface="Times New Roman"/>
                          <a:ea typeface="Times New Roman"/>
                          <a:cs typeface="Times New Roman"/>
                          <a:sym typeface="Times New Roman"/>
                        </a:rPr>
                        <a:t>1) </a:t>
                      </a:r>
                      <a:r>
                        <a:rPr lang="tr" sz="1500" u="none" cap="none" strike="noStrike">
                          <a:latin typeface="Times New Roman"/>
                          <a:ea typeface="Times New Roman"/>
                          <a:cs typeface="Times New Roman"/>
                          <a:sym typeface="Times New Roman"/>
                        </a:rPr>
                        <a:t>Başla</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None/>
                      </a:pPr>
                      <a:r>
                        <a:rPr lang="tr" sz="1500">
                          <a:latin typeface="Times New Roman"/>
                          <a:ea typeface="Times New Roman"/>
                          <a:cs typeface="Times New Roman"/>
                          <a:sym typeface="Times New Roman"/>
                        </a:rPr>
                        <a:t>2)  </a:t>
                      </a:r>
                      <a:r>
                        <a:rPr lang="tr" sz="1500" u="none" cap="none" strike="noStrike">
                          <a:latin typeface="Times New Roman"/>
                          <a:ea typeface="Times New Roman"/>
                          <a:cs typeface="Times New Roman"/>
                          <a:sym typeface="Times New Roman"/>
                        </a:rPr>
                        <a:t>Oku, (Sayi1,Sayi2)</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rPr b="1" lang="tr" sz="1500" u="none" cap="none" strike="noStrike">
                          <a:latin typeface="Times New Roman"/>
                          <a:ea typeface="Times New Roman"/>
                          <a:cs typeface="Times New Roman"/>
                          <a:sym typeface="Times New Roman"/>
                        </a:rPr>
                        <a:t>Sayi1</a:t>
                      </a:r>
                      <a:r>
                        <a:rPr lang="tr" sz="1500" u="none" cap="none" strike="noStrike">
                          <a:latin typeface="Times New Roman"/>
                          <a:ea typeface="Times New Roman"/>
                          <a:cs typeface="Times New Roman"/>
                          <a:sym typeface="Times New Roman"/>
                        </a:rPr>
                        <a:t>=19, </a:t>
                      </a:r>
                      <a:r>
                        <a:rPr b="1" lang="tr" sz="1500" u="none" cap="none" strike="noStrike">
                          <a:latin typeface="Times New Roman"/>
                          <a:ea typeface="Times New Roman"/>
                          <a:cs typeface="Times New Roman"/>
                          <a:sym typeface="Times New Roman"/>
                        </a:rPr>
                        <a:t>Sayi2</a:t>
                      </a:r>
                      <a:r>
                        <a:rPr lang="tr" sz="1500" u="none" cap="none" strike="noStrike">
                          <a:latin typeface="Times New Roman"/>
                          <a:ea typeface="Times New Roman"/>
                          <a:cs typeface="Times New Roman"/>
                          <a:sym typeface="Times New Roman"/>
                        </a:rPr>
                        <a:t>=15</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None/>
                      </a:pPr>
                      <a:r>
                        <a:rPr lang="tr" sz="1500">
                          <a:latin typeface="Times New Roman"/>
                          <a:ea typeface="Times New Roman"/>
                          <a:cs typeface="Times New Roman"/>
                          <a:sym typeface="Times New Roman"/>
                        </a:rPr>
                        <a:t>3) </a:t>
                      </a:r>
                      <a:r>
                        <a:rPr lang="tr" sz="1500" u="none" cap="none" strike="noStrike">
                          <a:latin typeface="Times New Roman"/>
                          <a:ea typeface="Times New Roman"/>
                          <a:cs typeface="Times New Roman"/>
                          <a:sym typeface="Times New Roman"/>
                        </a:rPr>
                        <a:t>Eğer Sayi1&gt;Sayi2</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rPr lang="tr" sz="1500" u="none" cap="none" strike="noStrike">
                          <a:latin typeface="Times New Roman"/>
                          <a:ea typeface="Times New Roman"/>
                          <a:cs typeface="Times New Roman"/>
                          <a:sym typeface="Times New Roman"/>
                        </a:rPr>
                        <a:t>Doğru, Evet</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Clr>
                          <a:srgbClr val="000000"/>
                        </a:buClr>
                        <a:buSzPts val="1500"/>
                        <a:buFont typeface="Arial"/>
                        <a:buNone/>
                      </a:pPr>
                      <a:r>
                        <a:rPr lang="tr" sz="1500">
                          <a:latin typeface="Times New Roman"/>
                          <a:ea typeface="Times New Roman"/>
                          <a:cs typeface="Times New Roman"/>
                          <a:sym typeface="Times New Roman"/>
                        </a:rPr>
                        <a:t>       </a:t>
                      </a:r>
                      <a:r>
                        <a:rPr lang="tr" sz="1500" u="none" cap="none" strike="noStrike">
                          <a:latin typeface="Times New Roman"/>
                          <a:ea typeface="Times New Roman"/>
                          <a:cs typeface="Times New Roman"/>
                          <a:sym typeface="Times New Roman"/>
                        </a:rPr>
                        <a:t>3.1) Yaz, Sayi1</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rPr lang="tr" sz="1500" u="none" cap="none" strike="noStrike">
                          <a:latin typeface="Times New Roman"/>
                          <a:ea typeface="Times New Roman"/>
                          <a:cs typeface="Times New Roman"/>
                          <a:sym typeface="Times New Roman"/>
                        </a:rPr>
                        <a:t>19</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None/>
                      </a:pPr>
                      <a:r>
                        <a:rPr lang="tr" sz="1500">
                          <a:latin typeface="Times New Roman"/>
                          <a:ea typeface="Times New Roman"/>
                          <a:cs typeface="Times New Roman"/>
                          <a:sym typeface="Times New Roman"/>
                        </a:rPr>
                        <a:t>4) </a:t>
                      </a:r>
                      <a:r>
                        <a:rPr lang="tr" sz="1500" u="none" cap="none" strike="noStrike">
                          <a:latin typeface="Times New Roman"/>
                          <a:ea typeface="Times New Roman"/>
                          <a:cs typeface="Times New Roman"/>
                          <a:sym typeface="Times New Roman"/>
                        </a:rPr>
                        <a:t>Aksi takdirde</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Clr>
                          <a:srgbClr val="000000"/>
                        </a:buClr>
                        <a:buSzPts val="1500"/>
                        <a:buFont typeface="Arial"/>
                        <a:buNone/>
                      </a:pPr>
                      <a:r>
                        <a:rPr lang="tr" sz="1500" u="none" cap="none" strike="noStrike">
                          <a:latin typeface="Times New Roman"/>
                          <a:ea typeface="Times New Roman"/>
                          <a:cs typeface="Times New Roman"/>
                          <a:sym typeface="Times New Roman"/>
                        </a:rPr>
                        <a:t>       4.1) Yaz, Sayi2</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r h="323675">
                <a:tc>
                  <a:txBody>
                    <a:bodyPr/>
                    <a:lstStyle/>
                    <a:p>
                      <a:pPr indent="0" lvl="0" marL="0" marR="0" rtl="0" algn="l">
                        <a:lnSpc>
                          <a:spcPct val="100000"/>
                        </a:lnSpc>
                        <a:spcBef>
                          <a:spcPts val="0"/>
                        </a:spcBef>
                        <a:spcAft>
                          <a:spcPts val="0"/>
                        </a:spcAft>
                        <a:buNone/>
                      </a:pPr>
                      <a:r>
                        <a:rPr lang="tr" sz="1500">
                          <a:latin typeface="Times New Roman"/>
                          <a:ea typeface="Times New Roman"/>
                          <a:cs typeface="Times New Roman"/>
                          <a:sym typeface="Times New Roman"/>
                        </a:rPr>
                        <a:t>5) </a:t>
                      </a:r>
                      <a:r>
                        <a:rPr lang="tr" sz="1500" u="none" cap="none" strike="noStrike">
                          <a:latin typeface="Times New Roman"/>
                          <a:ea typeface="Times New Roman"/>
                          <a:cs typeface="Times New Roman"/>
                          <a:sym typeface="Times New Roman"/>
                        </a:rPr>
                        <a:t>Bitir.</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63500" marB="63500" marR="63500" marL="63500"/>
                </a:tc>
              </a:tr>
            </a:tbl>
          </a:graphicData>
        </a:graphic>
      </p:graphicFrame>
      <p:sp>
        <p:nvSpPr>
          <p:cNvPr id="203" name="Google Shape;203;p18"/>
          <p:cNvSpPr txBox="1"/>
          <p:nvPr/>
        </p:nvSpPr>
        <p:spPr>
          <a:xfrm>
            <a:off x="179125" y="1321425"/>
            <a:ext cx="7925100" cy="894600"/>
          </a:xfrm>
          <a:prstGeom prst="rect">
            <a:avLst/>
          </a:prstGeom>
          <a:noFill/>
          <a:ln>
            <a:noFill/>
          </a:ln>
        </p:spPr>
        <p:txBody>
          <a:bodyPr anchorCtr="0" anchor="ctr" bIns="91425" lIns="91425" spcFirstLastPara="1" rIns="91425" wrap="square" tIns="91425">
            <a:noAutofit/>
          </a:bodyPr>
          <a:lstStyle/>
          <a:p>
            <a:pPr indent="457200" lvl="0" marL="0" marR="0" rtl="0" algn="just">
              <a:lnSpc>
                <a:spcPct val="115000"/>
              </a:lnSpc>
              <a:spcBef>
                <a:spcPts val="0"/>
              </a:spcBef>
              <a:spcAft>
                <a:spcPts val="0"/>
              </a:spcAft>
              <a:buClr>
                <a:srgbClr val="000000"/>
              </a:buClr>
              <a:buSzPts val="1200"/>
              <a:buFont typeface="Arial"/>
              <a:buNone/>
            </a:pPr>
            <a:r>
              <a:t/>
            </a:r>
            <a:endParaRPr b="0" i="1" sz="12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600"/>
              <a:buFont typeface="Arial"/>
              <a:buNone/>
            </a:pPr>
            <a:r>
              <a:rPr b="0" i="1" lang="tr" sz="1600" u="none" cap="none" strike="noStrike">
                <a:solidFill>
                  <a:srgbClr val="000000"/>
                </a:solidFill>
                <a:latin typeface="Times New Roman"/>
                <a:ea typeface="Times New Roman"/>
                <a:cs typeface="Times New Roman"/>
                <a:sym typeface="Times New Roman"/>
              </a:rPr>
              <a:t>Örnek Olay:</a:t>
            </a:r>
            <a:r>
              <a:rPr b="0" i="0" lang="tr" sz="1600" u="none" cap="none" strike="noStrike">
                <a:solidFill>
                  <a:srgbClr val="000000"/>
                </a:solidFill>
                <a:latin typeface="Times New Roman"/>
                <a:ea typeface="Times New Roman"/>
                <a:cs typeface="Times New Roman"/>
                <a:sym typeface="Times New Roman"/>
              </a:rPr>
              <a:t> Arkadaşınız aklından iki sayı tutmuştur ve sizden bu iki sayıdan büyük olanı bulmanızı istiyor. Bunun için bir algoritma yazmak istiyorsunuz.</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209" name="Google Shape;209;p19"/>
          <p:cNvSpPr txBox="1"/>
          <p:nvPr>
            <p:ph type="title"/>
          </p:nvPr>
        </p:nvSpPr>
        <p:spPr>
          <a:xfrm>
            <a:off x="1915925" y="3490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285714"/>
              <a:buNone/>
            </a:pPr>
            <a:r>
              <a:rPr lang="tr"/>
              <a:t>Algoritmayı Adım Adım Çalıştırma!</a:t>
            </a:r>
            <a:endParaRPr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0" rtl="0" algn="just">
              <a:lnSpc>
                <a:spcPct val="115000"/>
              </a:lnSpc>
              <a:spcBef>
                <a:spcPts val="0"/>
              </a:spcBef>
              <a:spcAft>
                <a:spcPts val="0"/>
              </a:spcAft>
              <a:buSzPct val="333333"/>
              <a:buNone/>
            </a:pPr>
            <a:r>
              <a:t/>
            </a:r>
            <a:endParaRPr b="0" i="1" sz="12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pic>
        <p:nvPicPr>
          <p:cNvPr id="210" name="Google Shape;210;p19"/>
          <p:cNvPicPr preferRelativeResize="0"/>
          <p:nvPr/>
        </p:nvPicPr>
        <p:blipFill rotWithShape="1">
          <a:blip r:embed="rId3">
            <a:alphaModFix/>
          </a:blip>
          <a:srcRect b="0" l="0" r="0" t="0"/>
          <a:stretch/>
        </p:blipFill>
        <p:spPr>
          <a:xfrm>
            <a:off x="286700" y="885275"/>
            <a:ext cx="3959125" cy="4039096"/>
          </a:xfrm>
          <a:prstGeom prst="rect">
            <a:avLst/>
          </a:prstGeom>
          <a:noFill/>
          <a:ln>
            <a:noFill/>
          </a:ln>
        </p:spPr>
      </p:pic>
      <p:sp>
        <p:nvSpPr>
          <p:cNvPr id="211" name="Google Shape;211;p19"/>
          <p:cNvSpPr txBox="1"/>
          <p:nvPr/>
        </p:nvSpPr>
        <p:spPr>
          <a:xfrm>
            <a:off x="4572000" y="1442875"/>
            <a:ext cx="4152300" cy="30636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66"/>
              <a:buFont typeface="Arial"/>
              <a:buNone/>
            </a:pPr>
            <a:r>
              <a:rPr b="1" i="0" lang="tr" sz="2066" u="none" cap="none" strike="noStrike">
                <a:solidFill>
                  <a:srgbClr val="000000"/>
                </a:solidFill>
                <a:latin typeface="PT Sans Narrow"/>
                <a:ea typeface="PT Sans Narrow"/>
                <a:cs typeface="PT Sans Narrow"/>
                <a:sym typeface="PT Sans Narrow"/>
              </a:rPr>
              <a:t>Görev:</a:t>
            </a:r>
            <a:r>
              <a:rPr b="0" i="0" lang="tr" sz="2066" u="none" cap="none" strike="noStrike">
                <a:solidFill>
                  <a:srgbClr val="000000"/>
                </a:solidFill>
                <a:latin typeface="PT Sans Narrow"/>
                <a:ea typeface="PT Sans Narrow"/>
                <a:cs typeface="PT Sans Narrow"/>
                <a:sym typeface="PT Sans Narrow"/>
              </a:rPr>
              <a:t> Sevdiğiniz 5 kişinin doğum tarihlerini girerek yaşlarının ortalamasını bulan bilgisayar programının akış diyagramı yanda verilmektedir. </a:t>
            </a:r>
            <a:endParaRPr b="0" i="0" sz="20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66"/>
              <a:buFont typeface="Arial"/>
              <a:buNone/>
            </a:pPr>
            <a:r>
              <a:t/>
            </a:r>
            <a:endParaRPr b="0" i="0" sz="20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066"/>
              <a:buFont typeface="Arial"/>
              <a:buNone/>
            </a:pPr>
            <a:r>
              <a:rPr b="0" i="0" lang="tr" sz="2066" u="none" cap="none" strike="noStrike">
                <a:solidFill>
                  <a:srgbClr val="000000"/>
                </a:solidFill>
                <a:latin typeface="PT Sans Narrow"/>
                <a:ea typeface="PT Sans Narrow"/>
                <a:cs typeface="PT Sans Narrow"/>
                <a:sym typeface="PT Sans Narrow"/>
              </a:rPr>
              <a:t>Bu akış şemasındaki sözde kodları adım adım çalıştırıp, test etmek için Kod Çalıştırma tablosunu doldurun.</a:t>
            </a:r>
            <a:endParaRPr b="0" i="0" sz="2066"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50"/>
            <a:ext cx="8520600" cy="707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600"/>
              <a:buNone/>
            </a:pPr>
            <a:r>
              <a:rPr b="0" lang="tr" sz="1700">
                <a:solidFill>
                  <a:srgbClr val="000000"/>
                </a:solidFill>
              </a:rPr>
              <a:t>Haftanın amacı bir problemi çözmek için kod yazmada gerekli algoritmik düşünme yeteneğini geliştirmek ve problemin çözümünü bilgisayar kullanarak aktarmaktır. </a:t>
            </a:r>
            <a:endParaRPr b="0" sz="3900"/>
          </a:p>
        </p:txBody>
      </p:sp>
      <p:sp>
        <p:nvSpPr>
          <p:cNvPr id="72" name="Google Shape;72;p2"/>
          <p:cNvSpPr txBox="1"/>
          <p:nvPr>
            <p:ph idx="1" type="body"/>
          </p:nvPr>
        </p:nvSpPr>
        <p:spPr>
          <a:xfrm>
            <a:off x="941200" y="2289575"/>
            <a:ext cx="8520600" cy="25491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K1. Algoritma temel kavramlarını bilir.</a:t>
            </a:r>
            <a:endParaRPr sz="15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K2. İhtiyaç duyulan algoritmanın tasarımını sağlar.</a:t>
            </a:r>
            <a:endParaRPr sz="15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K3. Bir algoritmanın akış şemasını bilgisayar ortamında çizer. </a:t>
            </a:r>
            <a:endParaRPr sz="15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K4. Değişken kavramının özelliklerini bilir. </a:t>
            </a:r>
            <a:endParaRPr sz="15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K5. Akış diyagramlarını sözde koda dönüştürür. </a:t>
            </a:r>
            <a:endParaRPr sz="15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SzPts val="1800"/>
              <a:buNone/>
            </a:pPr>
            <a:r>
              <a:rPr lang="tr" sz="1500">
                <a:solidFill>
                  <a:srgbClr val="000000"/>
                </a:solidFill>
                <a:latin typeface="PT Sans Narrow"/>
                <a:ea typeface="PT Sans Narrow"/>
                <a:cs typeface="PT Sans Narrow"/>
                <a:sym typeface="PT Sans Narrow"/>
              </a:rPr>
              <a:t>K6. Akış diyagramında değişkenleri ayırt eder.</a:t>
            </a:r>
            <a:endParaRPr sz="1500">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rPr lang="tr" sz="1200">
                <a:solidFill>
                  <a:srgbClr val="000000"/>
                </a:solidFill>
                <a:latin typeface="Times New Roman"/>
                <a:ea typeface="Times New Roman"/>
                <a:cs typeface="Times New Roman"/>
                <a:sym typeface="Times New Roman"/>
              </a:rPr>
              <a:t>     </a:t>
            </a:r>
            <a:endParaRPr/>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Haftanın Amacı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Aklına Ne Geliyor?</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69061"/>
              <a:buNone/>
            </a:pPr>
            <a:r>
              <a:rPr b="0" i="1" lang="tr" sz="2366">
                <a:solidFill>
                  <a:srgbClr val="000000"/>
                </a:solidFill>
              </a:rPr>
              <a:t>Algoritma </a:t>
            </a:r>
            <a:r>
              <a:rPr b="0" lang="tr" sz="2366">
                <a:solidFill>
                  <a:srgbClr val="000000"/>
                </a:solidFill>
              </a:rPr>
              <a:t>dediğimde, aklınıza gelen ilk kelimeyi sohbet kısmından herkese açık olacak şekilde yazınız.</a:t>
            </a:r>
            <a:endParaRPr sz="326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rot="-5400000">
            <a:off x="-3839875" y="3771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 sz="3040"/>
              <a:t>Anket: Doğru  algoritma hangisi?</a:t>
            </a:r>
            <a:endParaRPr sz="3040"/>
          </a:p>
          <a:p>
            <a:pPr indent="0" lvl="0" marL="0" rtl="0" algn="l">
              <a:lnSpc>
                <a:spcPct val="100000"/>
              </a:lnSpc>
              <a:spcBef>
                <a:spcPts val="0"/>
              </a:spcBef>
              <a:spcAft>
                <a:spcPts val="0"/>
              </a:spcAft>
              <a:buSzPts val="990"/>
              <a:buNone/>
            </a:pPr>
            <a:r>
              <a:t/>
            </a:r>
            <a:endParaRPr sz="3240"/>
          </a:p>
        </p:txBody>
      </p:sp>
      <p:graphicFrame>
        <p:nvGraphicFramePr>
          <p:cNvPr id="84" name="Google Shape;84;p4"/>
          <p:cNvGraphicFramePr/>
          <p:nvPr/>
        </p:nvGraphicFramePr>
        <p:xfrm>
          <a:off x="862775" y="152400"/>
          <a:ext cx="3000000" cy="3000000"/>
        </p:xfrm>
        <a:graphic>
          <a:graphicData uri="http://schemas.openxmlformats.org/drawingml/2006/table">
            <a:tbl>
              <a:tblPr>
                <a:noFill/>
                <a:tableStyleId>{07C06C0A-CC83-4BED-9C90-48FAB6CC08C2}</a:tableStyleId>
              </a:tblPr>
              <a:tblGrid>
                <a:gridCol w="3821775"/>
                <a:gridCol w="4459450"/>
              </a:tblGrid>
              <a:tr h="2439675">
                <a:tc>
                  <a:txBody>
                    <a:bodyPr/>
                    <a:lstStyle/>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yapımı için gerekli malzemeleri hazırlayın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Fırını önceden ısıtın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Malzemeleri ölçün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Hamur karışımını yapmak için malzemeleri karıştırın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yağlayın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Karışımı kek kalıbına dökün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İkinci basamağa geri dönün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önceden ısıtılmış fırına koyun ve Zamanlayıcı ayarlayın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bittiğinde, kek kalıbını fırından çıkarın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Kekin soğumasını bekleyin</a:t>
                      </a:r>
                      <a:endParaRPr sz="11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Başla</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yapımı için gerekli malzemeleri hazırlayın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Malzemeleri ölçün ve hamur karışımını yapmak için malzemeleri karıştırın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Fırını önceden ısıtın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yağlayın ve karışımı kek kalıbına dökün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önceden ısıtılmış fırına koyun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ayarlayın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Kekin soğumasını bekleyin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bittiğinde, kek kalıbını fırından çıkarın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Bitir </a:t>
                      </a:r>
                      <a:endParaRPr sz="1100" u="none" cap="none" strike="noStrike">
                        <a:latin typeface="Times New Roman"/>
                        <a:ea typeface="Times New Roman"/>
                        <a:cs typeface="Times New Roman"/>
                        <a:sym typeface="Times New Roman"/>
                      </a:endParaRPr>
                    </a:p>
                  </a:txBody>
                  <a:tcPr marT="63500" marB="63500" marR="63500" marL="63500"/>
                </a:tc>
              </a:tr>
              <a:tr h="2338500">
                <a:tc>
                  <a:txBody>
                    <a:bodyPr/>
                    <a:lstStyle/>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yapımı için gerekli malzemeleri hazırlayın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Fırını önceden ısıtın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Malzemeleri ölçün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Hamur karışımını yapmak için malzemeleri karıştırın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yağlayın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Karışımı kek kalıbına dökün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önceden ısıtılmış fırına koyun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ayarlayın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bittiğinde, kek kalıbını fırından çıkarın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Kekin soğumasını bekleyin</a:t>
                      </a:r>
                      <a:endParaRPr sz="11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Başla</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yapımı için gerekli malzemeleri hazırlayın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Fırını önceden ısıtın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Malzemeleri ölçün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Hamur karışımını yapmak için malzemeleri karıştırın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yağlayın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Karışımı kek kalıbına dökün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 kalıbını önceden ısıtılmış fırına koyun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ayarlayın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Zamanlayıcı bittiğinde, kek kalıbını fırından çıkarın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Kekin soğumasını bekleyin</a:t>
                      </a:r>
                      <a:endParaRPr sz="11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00"/>
                        <a:buFont typeface="Arial"/>
                        <a:buNone/>
                      </a:pPr>
                      <a:r>
                        <a:rPr lang="tr" sz="1100" u="none" cap="none" strike="noStrike">
                          <a:latin typeface="Times New Roman"/>
                          <a:ea typeface="Times New Roman"/>
                          <a:cs typeface="Times New Roman"/>
                          <a:sym typeface="Times New Roman"/>
                        </a:rPr>
                        <a:t>Bitir </a:t>
                      </a:r>
                      <a:endParaRPr sz="1100" u="none" cap="none" strike="noStrike">
                        <a:latin typeface="Times New Roman"/>
                        <a:ea typeface="Times New Roman"/>
                        <a:cs typeface="Times New Roman"/>
                        <a:sym typeface="Times New Roman"/>
                      </a:endParaRPr>
                    </a:p>
                  </a:txBody>
                  <a:tcPr marT="63500" marB="63500" marR="63500" marL="63500"/>
                </a:tc>
              </a:tr>
            </a:tbl>
          </a:graphicData>
        </a:graphic>
      </p:graphicFrame>
      <p:sp>
        <p:nvSpPr>
          <p:cNvPr id="85" name="Google Shape;85;p4"/>
          <p:cNvSpPr txBox="1"/>
          <p:nvPr/>
        </p:nvSpPr>
        <p:spPr>
          <a:xfrm>
            <a:off x="4245338"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 sz="1900" u="none" cap="none" strike="noStrike">
                <a:solidFill>
                  <a:srgbClr val="000000"/>
                </a:solidFill>
                <a:latin typeface="Calibri"/>
                <a:ea typeface="Calibri"/>
                <a:cs typeface="Calibri"/>
                <a:sym typeface="Calibri"/>
              </a:rPr>
              <a:t>A</a:t>
            </a:r>
            <a:endParaRPr b="1" i="0" sz="1900" u="none" cap="none" strike="noStrike">
              <a:solidFill>
                <a:srgbClr val="000000"/>
              </a:solidFill>
              <a:latin typeface="Calibri"/>
              <a:ea typeface="Calibri"/>
              <a:cs typeface="Calibri"/>
              <a:sym typeface="Calibri"/>
            </a:endParaRPr>
          </a:p>
        </p:txBody>
      </p:sp>
      <p:sp>
        <p:nvSpPr>
          <p:cNvPr id="86" name="Google Shape;86;p4"/>
          <p:cNvSpPr txBox="1"/>
          <p:nvPr/>
        </p:nvSpPr>
        <p:spPr>
          <a:xfrm>
            <a:off x="8671125"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 sz="1900" u="none" cap="none" strike="noStrike">
                <a:solidFill>
                  <a:srgbClr val="000000"/>
                </a:solidFill>
                <a:latin typeface="Calibri"/>
                <a:ea typeface="Calibri"/>
                <a:cs typeface="Calibri"/>
                <a:sym typeface="Calibri"/>
              </a:rPr>
              <a:t>B</a:t>
            </a:r>
            <a:endParaRPr b="1" i="0" sz="1900" u="none" cap="none" strike="noStrike">
              <a:solidFill>
                <a:srgbClr val="000000"/>
              </a:solidFill>
              <a:latin typeface="Calibri"/>
              <a:ea typeface="Calibri"/>
              <a:cs typeface="Calibri"/>
              <a:sym typeface="Calibri"/>
            </a:endParaRPr>
          </a:p>
        </p:txBody>
      </p:sp>
      <p:sp>
        <p:nvSpPr>
          <p:cNvPr id="87" name="Google Shape;87;p4"/>
          <p:cNvSpPr txBox="1"/>
          <p:nvPr/>
        </p:nvSpPr>
        <p:spPr>
          <a:xfrm>
            <a:off x="4245338"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 sz="1900" u="none" cap="none" strike="noStrike">
                <a:solidFill>
                  <a:srgbClr val="000000"/>
                </a:solidFill>
                <a:latin typeface="Calibri"/>
                <a:ea typeface="Calibri"/>
                <a:cs typeface="Calibri"/>
                <a:sym typeface="Calibri"/>
              </a:rPr>
              <a:t>C</a:t>
            </a:r>
            <a:endParaRPr b="1" i="0" sz="1900" u="none" cap="none" strike="noStrike">
              <a:solidFill>
                <a:srgbClr val="000000"/>
              </a:solidFill>
              <a:latin typeface="Calibri"/>
              <a:ea typeface="Calibri"/>
              <a:cs typeface="Calibri"/>
              <a:sym typeface="Calibri"/>
            </a:endParaRPr>
          </a:p>
        </p:txBody>
      </p:sp>
      <p:sp>
        <p:nvSpPr>
          <p:cNvPr id="88" name="Google Shape;88;p4"/>
          <p:cNvSpPr txBox="1"/>
          <p:nvPr/>
        </p:nvSpPr>
        <p:spPr>
          <a:xfrm>
            <a:off x="8671125"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 sz="1900" u="none" cap="none" strike="noStrike">
                <a:solidFill>
                  <a:srgbClr val="000000"/>
                </a:solidFill>
                <a:latin typeface="Calibri"/>
                <a:ea typeface="Calibri"/>
                <a:cs typeface="Calibri"/>
                <a:sym typeface="Calibri"/>
              </a:rPr>
              <a:t>D</a:t>
            </a:r>
            <a:endParaRPr b="1" i="0" sz="19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94" name="Google Shape;94;p5"/>
          <p:cNvSpPr txBox="1"/>
          <p:nvPr/>
        </p:nvSpPr>
        <p:spPr>
          <a:xfrm>
            <a:off x="1498600" y="1092200"/>
            <a:ext cx="6269700" cy="39789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Bir başlangıç noktası olmalı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Basit olmalı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Algoritma içindeki ifadeler herkes tarafından aynı şekilde anlaşılabilir olmalı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Yorum gerektirmemeli ve belirsiz ifadelere sahip olmamalı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Her adımda tek bir iş yapılmalı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Adımların gerçekleşme sırası doğru olmalı</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Mümkün olan en az adım ile en kısa sürede gerçekleşmeli </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Sonsuz döngüye girmemeli</a:t>
            </a:r>
            <a:endParaRPr b="0" i="1" sz="17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50000"/>
              </a:lnSpc>
              <a:spcBef>
                <a:spcPts val="0"/>
              </a:spcBef>
              <a:spcAft>
                <a:spcPts val="0"/>
              </a:spcAft>
              <a:buClr>
                <a:srgbClr val="000000"/>
              </a:buClr>
              <a:buSzPts val="1700"/>
              <a:buFont typeface="Times New Roman"/>
              <a:buAutoNum type="arabicPeriod"/>
            </a:pPr>
            <a:r>
              <a:rPr b="0" i="1" lang="tr" sz="1700" u="none" cap="none" strike="noStrike">
                <a:solidFill>
                  <a:srgbClr val="000000"/>
                </a:solidFill>
                <a:latin typeface="Times New Roman"/>
                <a:ea typeface="Times New Roman"/>
                <a:cs typeface="Times New Roman"/>
                <a:sym typeface="Times New Roman"/>
              </a:rPr>
              <a:t>Bir bitiş noktası olmalı</a:t>
            </a:r>
            <a:endParaRPr b="0" i="1" sz="1700" u="none" cap="none" strike="noStrike">
              <a:solidFill>
                <a:srgbClr val="000000"/>
              </a:solidFill>
              <a:highlight>
                <a:srgbClr val="FFFFFF"/>
              </a:highlight>
              <a:latin typeface="Times New Roman"/>
              <a:ea typeface="Times New Roman"/>
              <a:cs typeface="Times New Roman"/>
              <a:sym typeface="Times New Roman"/>
            </a:endParaRPr>
          </a:p>
        </p:txBody>
      </p:sp>
      <p:sp>
        <p:nvSpPr>
          <p:cNvPr id="95" name="Google Shape;95;p5"/>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Algoritmanın Özellikleri</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457200" rtl="0" algn="just">
              <a:lnSpc>
                <a:spcPct val="115000"/>
              </a:lnSpc>
              <a:spcBef>
                <a:spcPts val="0"/>
              </a:spcBef>
              <a:spcAft>
                <a:spcPts val="0"/>
              </a:spcAft>
              <a:buSzPct val="122473"/>
              <a:buNone/>
            </a:pPr>
            <a:r>
              <a:t/>
            </a:r>
            <a:endParaRPr sz="3266"/>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1" name="Google Shape;101;p6"/>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Algoritmaları Eşleştirelim</a:t>
            </a:r>
            <a:endParaRPr/>
          </a:p>
          <a:p>
            <a:pPr indent="0" lvl="0" marL="457200" rtl="0" algn="just">
              <a:lnSpc>
                <a:spcPct val="115000"/>
              </a:lnSpc>
              <a:spcBef>
                <a:spcPts val="0"/>
              </a:spcBef>
              <a:spcAft>
                <a:spcPts val="0"/>
              </a:spcAft>
              <a:buSzPct val="122473"/>
              <a:buNone/>
            </a:pPr>
            <a:r>
              <a:t/>
            </a:r>
            <a:endParaRPr sz="3266"/>
          </a:p>
        </p:txBody>
      </p:sp>
      <p:sp>
        <p:nvSpPr>
          <p:cNvPr id="102" name="Google Shape;102;p6"/>
          <p:cNvSpPr txBox="1"/>
          <p:nvPr/>
        </p:nvSpPr>
        <p:spPr>
          <a:xfrm>
            <a:off x="1048825" y="1403350"/>
            <a:ext cx="6957600" cy="2224800"/>
          </a:xfrm>
          <a:prstGeom prst="rect">
            <a:avLst/>
          </a:prstGeom>
          <a:noFill/>
          <a:ln>
            <a:noFill/>
          </a:ln>
        </p:spPr>
        <p:txBody>
          <a:bodyPr anchorCtr="0" anchor="ctr" bIns="91425" lIns="91425" spcFirstLastPara="1" rIns="91425" wrap="square" tIns="91425">
            <a:spAutoFit/>
          </a:bodyPr>
          <a:lstStyle/>
          <a:p>
            <a:pPr indent="0" lvl="0" marL="457200" marR="0" rtl="0" algn="just">
              <a:lnSpc>
                <a:spcPct val="115000"/>
              </a:lnSpc>
              <a:spcBef>
                <a:spcPts val="0"/>
              </a:spcBef>
              <a:spcAft>
                <a:spcPts val="0"/>
              </a:spcAft>
              <a:buClr>
                <a:srgbClr val="000000"/>
              </a:buClr>
              <a:buSzPts val="2366"/>
              <a:buFont typeface="Arial"/>
              <a:buNone/>
            </a:pPr>
            <a:r>
              <a:rPr b="0" i="1" lang="tr" sz="2366" u="none" cap="none" strike="noStrike">
                <a:solidFill>
                  <a:srgbClr val="000000"/>
                </a:solidFill>
                <a:latin typeface="PT Sans Narrow"/>
                <a:ea typeface="PT Sans Narrow"/>
                <a:cs typeface="PT Sans Narrow"/>
                <a:sym typeface="PT Sans Narrow"/>
              </a:rPr>
              <a:t>Algoritmaları Eşleştirelim Çalışma Kağıdını </a:t>
            </a:r>
            <a:endParaRPr b="0" i="1" sz="23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birlikte dolduralım. </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a:t>
            </a:r>
            <a:r>
              <a:rPr b="0" i="1" lang="tr" sz="2366" u="none" cap="none" strike="noStrike">
                <a:solidFill>
                  <a:srgbClr val="000000"/>
                </a:solidFill>
                <a:latin typeface="PT Sans Narrow"/>
                <a:ea typeface="PT Sans Narrow"/>
                <a:cs typeface="PT Sans Narrow"/>
                <a:sym typeface="PT Sans Narrow"/>
              </a:rPr>
              <a:t>Çalışma kağıdına erişmek için linki sizlere paylaşılan notlar kısmından iletiyorum</a:t>
            </a:r>
            <a:r>
              <a:rPr b="1" i="1" lang="tr" sz="1500" u="none" cap="none" strike="noStrike">
                <a:solidFill>
                  <a:srgbClr val="233A44"/>
                </a:solidFill>
                <a:latin typeface="Calibri"/>
                <a:ea typeface="Calibri"/>
                <a:cs typeface="Calibri"/>
                <a:sym typeface="Calibri"/>
              </a:rPr>
              <a:t>. </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8" name="Google Shape;108;p7"/>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Çiftleri Topla</a:t>
            </a:r>
            <a:endParaRPr/>
          </a:p>
          <a:p>
            <a:pPr indent="0" lvl="0" marL="457200" rtl="0" algn="just">
              <a:lnSpc>
                <a:spcPct val="115000"/>
              </a:lnSpc>
              <a:spcBef>
                <a:spcPts val="0"/>
              </a:spcBef>
              <a:spcAft>
                <a:spcPts val="0"/>
              </a:spcAft>
              <a:buSzPct val="122473"/>
              <a:buNone/>
            </a:pPr>
            <a:r>
              <a:t/>
            </a:r>
            <a:endParaRPr sz="3266"/>
          </a:p>
        </p:txBody>
      </p:sp>
      <p:sp>
        <p:nvSpPr>
          <p:cNvPr id="109" name="Google Shape;109;p7"/>
          <p:cNvSpPr txBox="1"/>
          <p:nvPr/>
        </p:nvSpPr>
        <p:spPr>
          <a:xfrm>
            <a:off x="1048825" y="1403350"/>
            <a:ext cx="6957600" cy="2589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Dijital Tartışma Panosunda Grup Çalışması</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Görev: Panoda yer alan çiftleri toplama algoritmasını akış şemasındaki numaralarla eşleştirme</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Süre 10 dk</a:t>
            </a:r>
            <a:endParaRPr b="0" i="0" sz="2366"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15" name="Google Shape;115;p8"/>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16" name="Google Shape;116;p8"/>
          <p:cNvSpPr txBox="1"/>
          <p:nvPr/>
        </p:nvSpPr>
        <p:spPr>
          <a:xfrm>
            <a:off x="4305975" y="2880975"/>
            <a:ext cx="4526400" cy="175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Clr>
                <a:srgbClr val="000000"/>
              </a:buClr>
              <a:buSzPts val="2366"/>
              <a:buFont typeface="Arial"/>
              <a:buNone/>
            </a:pPr>
            <a:r>
              <a:t/>
            </a:r>
            <a:endParaRPr b="0" i="0" sz="2366" u="none" cap="none" strike="noStrike">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2366"/>
              <a:buFont typeface="Arial"/>
              <a:buNone/>
            </a:pPr>
            <a:r>
              <a:rPr b="0" i="0" lang="tr" sz="2366" u="none" cap="none" strike="noStrike">
                <a:solidFill>
                  <a:srgbClr val="000000"/>
                </a:solidFill>
                <a:latin typeface="PT Sans Narrow"/>
                <a:ea typeface="PT Sans Narrow"/>
                <a:cs typeface="PT Sans Narrow"/>
                <a:sym typeface="PT Sans Narrow"/>
              </a:rPr>
              <a:t>Çiftleri toplama algoritmasında kullanılan tanımlayıcı kuralları nelerdir?</a:t>
            </a:r>
            <a:endParaRPr b="0" i="0" sz="2366" u="none" cap="none" strike="noStrike">
              <a:solidFill>
                <a:srgbClr val="000000"/>
              </a:solidFill>
              <a:latin typeface="PT Sans Narrow"/>
              <a:ea typeface="PT Sans Narrow"/>
              <a:cs typeface="PT Sans Narrow"/>
              <a:sym typeface="PT Sans Narrow"/>
            </a:endParaRPr>
          </a:p>
        </p:txBody>
      </p:sp>
      <p:sp>
        <p:nvSpPr>
          <p:cNvPr id="117" name="Google Shape;117;p8"/>
          <p:cNvSpPr/>
          <p:nvPr/>
        </p:nvSpPr>
        <p:spPr>
          <a:xfrm>
            <a:off x="502855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66"/>
              <a:buFont typeface="Arial"/>
              <a:buNone/>
            </a:pPr>
            <a:r>
              <a:rPr b="1" i="0" lang="tr" sz="1266" u="none" cap="none" strike="noStrike">
                <a:solidFill>
                  <a:srgbClr val="FF0000"/>
                </a:solidFill>
                <a:latin typeface="PT Sans Narrow"/>
                <a:ea typeface="PT Sans Narrow"/>
                <a:cs typeface="PT Sans Narrow"/>
                <a:sym typeface="PT Sans Narrow"/>
              </a:rPr>
              <a:t>Tanımlayıcı:</a:t>
            </a:r>
            <a:r>
              <a:rPr b="0" i="0" lang="tr" sz="1166" u="none" cap="none" strike="noStrike">
                <a:solidFill>
                  <a:schemeClr val="lt1"/>
                </a:solidFill>
                <a:latin typeface="PT Sans Narrow"/>
                <a:ea typeface="PT Sans Narrow"/>
                <a:cs typeface="PT Sans Narrow"/>
                <a:sym typeface="PT Sans Narrow"/>
              </a:rPr>
              <a:t> Algoritmadaki değişkenleri, sabitleri, kayıt alanlarını ve özel bilgi tiplerini adlandırmak programcı tarafından gerçekleştirilen işlemlerdir. Tanımlayıcı isimlerinde İngiliz alfabesindeki “A-Z” ve “a-z” arası harfler, “0-9” arası rakamlar, sembollerden alt çizgi “_” kullanılabilir. Bununla birlikte tanımlayıcı ismi, rakamla başlayamaz veya sadece rakamlardan oluşamaz.</a:t>
            </a:r>
            <a:endParaRPr b="0" i="0" sz="200" u="none" cap="none" strike="noStrike">
              <a:solidFill>
                <a:schemeClr val="lt1"/>
              </a:solidFill>
              <a:latin typeface="Arial"/>
              <a:ea typeface="Arial"/>
              <a:cs typeface="Arial"/>
              <a:sym typeface="Arial"/>
            </a:endParaRPr>
          </a:p>
        </p:txBody>
      </p:sp>
      <p:pic>
        <p:nvPicPr>
          <p:cNvPr id="118" name="Google Shape;118;p8"/>
          <p:cNvPicPr preferRelativeResize="0"/>
          <p:nvPr/>
        </p:nvPicPr>
        <p:blipFill rotWithShape="1">
          <a:blip r:embed="rId3">
            <a:alphaModFix/>
          </a:blip>
          <a:srcRect b="0" l="0" r="0" t="0"/>
          <a:stretch/>
        </p:blipFill>
        <p:spPr>
          <a:xfrm>
            <a:off x="577200" y="844475"/>
            <a:ext cx="351787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24" name="Google Shape;124;p9"/>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
              <a:t>Algoritma Terimlerini Keşfet!</a:t>
            </a:r>
            <a:endParaRPr/>
          </a:p>
          <a:p>
            <a:pPr indent="0" lvl="0" marL="457200" rtl="0" algn="just">
              <a:lnSpc>
                <a:spcPct val="115000"/>
              </a:lnSpc>
              <a:spcBef>
                <a:spcPts val="0"/>
              </a:spcBef>
              <a:spcAft>
                <a:spcPts val="0"/>
              </a:spcAft>
              <a:buSzPct val="122473"/>
              <a:buNone/>
            </a:pPr>
            <a:r>
              <a:t/>
            </a:r>
            <a:endParaRPr sz="3266"/>
          </a:p>
        </p:txBody>
      </p:sp>
      <p:sp>
        <p:nvSpPr>
          <p:cNvPr id="125" name="Google Shape;125;p9"/>
          <p:cNvSpPr txBox="1"/>
          <p:nvPr/>
        </p:nvSpPr>
        <p:spPr>
          <a:xfrm>
            <a:off x="4735950" y="3890850"/>
            <a:ext cx="4153800" cy="8355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966"/>
              <a:buFont typeface="Arial"/>
              <a:buNone/>
            </a:pPr>
            <a:r>
              <a:rPr b="0" i="0" lang="tr" sz="1966" u="none" cap="none" strike="noStrike">
                <a:solidFill>
                  <a:srgbClr val="000000"/>
                </a:solidFill>
                <a:latin typeface="PT Sans Narrow"/>
                <a:ea typeface="PT Sans Narrow"/>
                <a:cs typeface="PT Sans Narrow"/>
                <a:sym typeface="PT Sans Narrow"/>
              </a:rPr>
              <a:t>Çiftleri toplama algoritmasındaki değişkenleri bulup, isimlerini değiştirmeyi deneyin. </a:t>
            </a:r>
            <a:endParaRPr b="0" i="0" sz="1966" u="none" cap="none" strike="noStrike">
              <a:solidFill>
                <a:srgbClr val="000000"/>
              </a:solidFill>
              <a:latin typeface="PT Sans Narrow"/>
              <a:ea typeface="PT Sans Narrow"/>
              <a:cs typeface="PT Sans Narrow"/>
              <a:sym typeface="PT Sans Narrow"/>
            </a:endParaRPr>
          </a:p>
        </p:txBody>
      </p:sp>
      <p:sp>
        <p:nvSpPr>
          <p:cNvPr id="126" name="Google Shape;126;p9"/>
          <p:cNvSpPr/>
          <p:nvPr/>
        </p:nvSpPr>
        <p:spPr>
          <a:xfrm>
            <a:off x="4875850" y="954000"/>
            <a:ext cx="3490200" cy="24810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66"/>
              <a:buFont typeface="Arial"/>
              <a:buNone/>
            </a:pPr>
            <a:r>
              <a:rPr b="1" i="0" lang="tr" sz="1366" u="none" cap="none" strike="noStrike">
                <a:solidFill>
                  <a:srgbClr val="FF0000"/>
                </a:solidFill>
                <a:latin typeface="PT Sans Narrow"/>
                <a:ea typeface="PT Sans Narrow"/>
                <a:cs typeface="PT Sans Narrow"/>
                <a:sym typeface="PT Sans Narrow"/>
              </a:rPr>
              <a:t>Değişken:</a:t>
            </a:r>
            <a:r>
              <a:rPr b="0" i="0" lang="tr" sz="1266" u="none" cap="none" strike="noStrike">
                <a:solidFill>
                  <a:schemeClr val="lt1"/>
                </a:solidFill>
                <a:latin typeface="PT Sans Narrow"/>
                <a:ea typeface="PT Sans Narrow"/>
                <a:cs typeface="PT Sans Narrow"/>
                <a:sym typeface="PT Sans Narrow"/>
              </a:rPr>
              <a:t> Algoritmanın her çalıştırılmasında, girdiğimiz değerleri alan veya programın çalışmasıyla bazı değerlerin atandığı bellek alanlarıdır. Değişken isimlendirilmeleri, tanımlayıcı kurallarına uygun biçimde yapılmalıdır. Örneğin bir ismin aktarıldığı değişken “ad” olarak, bir isim ve soy ismin aktarıldığı değişken “adSoyad”, ev telefon numarasını aktarıldığı değişken “evTel” olarak tanımlanabilir.</a:t>
            </a:r>
            <a:endParaRPr b="0" i="0" sz="300" u="none" cap="none" strike="noStrike">
              <a:solidFill>
                <a:schemeClr val="lt1"/>
              </a:solidFill>
              <a:latin typeface="Arial"/>
              <a:ea typeface="Arial"/>
              <a:cs typeface="Arial"/>
              <a:sym typeface="Arial"/>
            </a:endParaRPr>
          </a:p>
        </p:txBody>
      </p:sp>
      <p:pic>
        <p:nvPicPr>
          <p:cNvPr id="127" name="Google Shape;127;p9"/>
          <p:cNvPicPr preferRelativeResize="0"/>
          <p:nvPr/>
        </p:nvPicPr>
        <p:blipFill rotWithShape="1">
          <a:blip r:embed="rId3">
            <a:alphaModFix/>
          </a:blip>
          <a:srcRect b="0" l="0" r="0" t="0"/>
          <a:stretch/>
        </p:blipFill>
        <p:spPr>
          <a:xfrm>
            <a:off x="917950" y="860700"/>
            <a:ext cx="3517875" cy="39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