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hL0qX1ldQVM7szWr8MJ0wDrexk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B251AA-FB2E-47D3-8295-8D68DBA97AC7}">
  <a:tblStyle styleId="{D4B251AA-FB2E-47D3-8295-8D68DBA97AC7}"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D303142-75B4-479C-BA3F-B7F9EEB7D68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9E4168A-8242-491E-BB9B-30F0085C8E2A}"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TSansNarrow-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3f1355725_2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e3f1355725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3f1355725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e3f1355725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4382e0d02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e4382e0d02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4382e0d0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e4382e0d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4382e0d0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e4382e0d0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4382e0d02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e4382e0d0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3f1355725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e3f135572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3f1355725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e3f1355725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3f1355725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e3f1355725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3f1355725_2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e3f1355725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f1355725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e3f1355725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3f1355725_2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e3f1355725_2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35d60ea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e35d60ea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35d60ea14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e35d60ea14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34539c5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e434539c5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3f1355725_2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e3f1355725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3f1355725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e3f1355725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3f1355725_2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e3f1355725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3f1355725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e3f1355725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7"/>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7"/>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7"/>
          <p:cNvGrpSpPr/>
          <p:nvPr/>
        </p:nvGrpSpPr>
        <p:grpSpPr>
          <a:xfrm>
            <a:off x="1004144" y="1022025"/>
            <a:ext cx="7136669" cy="152400"/>
            <a:chOff x="1346429" y="1011300"/>
            <a:chExt cx="6452100" cy="152400"/>
          </a:xfrm>
        </p:grpSpPr>
        <p:cxnSp>
          <p:nvCxnSpPr>
            <p:cNvPr id="13" name="Google Shape;13;p27"/>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7"/>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7"/>
          <p:cNvGrpSpPr/>
          <p:nvPr/>
        </p:nvGrpSpPr>
        <p:grpSpPr>
          <a:xfrm>
            <a:off x="1004151" y="3969100"/>
            <a:ext cx="7136669" cy="152400"/>
            <a:chOff x="1346435" y="3969088"/>
            <a:chExt cx="6452100" cy="152400"/>
          </a:xfrm>
        </p:grpSpPr>
        <p:cxnSp>
          <p:nvCxnSpPr>
            <p:cNvPr id="16" name="Google Shape;16;p27"/>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7"/>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7"/>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6"/>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6"/>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8"/>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9"/>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0"/>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0"/>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3"/>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4"/>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4"/>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5"/>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learningapps.org/watch?v=pots70zuj21"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304425" y="6595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DENE-YAP TÜRKİYE </a:t>
            </a:r>
            <a:endParaRPr sz="3559"/>
          </a:p>
          <a:p>
            <a:pPr indent="0" lvl="0" marL="0" rtl="0" algn="ctr">
              <a:lnSpc>
                <a:spcPct val="100000"/>
              </a:lnSpc>
              <a:spcBef>
                <a:spcPts val="0"/>
              </a:spcBef>
              <a:spcAft>
                <a:spcPts val="0"/>
              </a:spcAft>
              <a:buSzPts val="990"/>
              <a:buNone/>
            </a:pPr>
            <a:r>
              <a:rPr lang="tr-TR" sz="3559"/>
              <a:t>Yazılım Teknolojileri Dersi </a:t>
            </a:r>
            <a:endParaRPr sz="3559"/>
          </a:p>
          <a:p>
            <a:pPr indent="0" lvl="0" marL="0" rtl="0" algn="l">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Hafta 10 </a:t>
            </a:r>
            <a:endParaRPr sz="3559"/>
          </a:p>
          <a:p>
            <a:pPr indent="0" lvl="0" marL="0" rtl="0" algn="ctr">
              <a:lnSpc>
                <a:spcPct val="100000"/>
              </a:lnSpc>
              <a:spcBef>
                <a:spcPts val="0"/>
              </a:spcBef>
              <a:spcAft>
                <a:spcPts val="0"/>
              </a:spcAft>
              <a:buSzPts val="990"/>
              <a:buNone/>
            </a:pPr>
            <a:r>
              <a:rPr lang="tr-TR" sz="3159"/>
              <a:t>Nesne Tabanlı Programlamanın Prensipleri</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3f1355725_2_81"/>
          <p:cNvSpPr txBox="1"/>
          <p:nvPr>
            <p:ph type="title"/>
          </p:nvPr>
        </p:nvSpPr>
        <p:spPr>
          <a:xfrm>
            <a:off x="561175" y="551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Kalıtımı Sürdür: Akran Değerlendirmesi </a:t>
            </a:r>
            <a:endParaRPr/>
          </a:p>
        </p:txBody>
      </p:sp>
      <p:sp>
        <p:nvSpPr>
          <p:cNvPr id="132" name="Google Shape;132;ge3f1355725_2_81"/>
          <p:cNvSpPr txBox="1"/>
          <p:nvPr/>
        </p:nvSpPr>
        <p:spPr>
          <a:xfrm>
            <a:off x="580900" y="1291575"/>
            <a:ext cx="7686000" cy="2616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SzPts val="2000"/>
              <a:buFont typeface="PT Sans Narrow"/>
              <a:buAutoNum type="arabicPeriod"/>
            </a:pPr>
            <a:r>
              <a:rPr lang="tr-TR" sz="2000">
                <a:latin typeface="PT Sans Narrow"/>
                <a:ea typeface="PT Sans Narrow"/>
                <a:cs typeface="PT Sans Narrow"/>
                <a:sym typeface="PT Sans Narrow"/>
              </a:rPr>
              <a:t>Şimdi 5 dk’lık sözsüz bir müzik açalım. </a:t>
            </a:r>
            <a:endParaRPr sz="2000">
              <a:latin typeface="PT Sans Narrow"/>
              <a:ea typeface="PT Sans Narrow"/>
              <a:cs typeface="PT Sans Narrow"/>
              <a:sym typeface="PT Sans Narrow"/>
            </a:endParaRPr>
          </a:p>
          <a:p>
            <a:pPr indent="-355600" lvl="0" marL="457200" rtl="0" algn="just">
              <a:lnSpc>
                <a:spcPct val="115000"/>
              </a:lnSpc>
              <a:spcBef>
                <a:spcPts val="0"/>
              </a:spcBef>
              <a:spcAft>
                <a:spcPts val="0"/>
              </a:spcAft>
              <a:buSzPts val="2000"/>
              <a:buFont typeface="PT Sans Narrow"/>
              <a:buAutoNum type="arabicPeriod"/>
            </a:pPr>
            <a:r>
              <a:rPr lang="tr-TR" sz="2000">
                <a:latin typeface="PT Sans Narrow"/>
                <a:ea typeface="PT Sans Narrow"/>
                <a:cs typeface="PT Sans Narrow"/>
                <a:sym typeface="PT Sans Narrow"/>
              </a:rPr>
              <a:t>Görev 1 üzerine çalışan grup üyeleri, diğer görev 1 üzerine çalışan grubun gönderilerini incelesin. Benzer şekilde görev 2’yi alanlar da birbirlerinin gönderilerini incelesin.</a:t>
            </a:r>
            <a:endParaRPr sz="2000">
              <a:latin typeface="PT Sans Narrow"/>
              <a:ea typeface="PT Sans Narrow"/>
              <a:cs typeface="PT Sans Narrow"/>
              <a:sym typeface="PT Sans Narrow"/>
            </a:endParaRPr>
          </a:p>
          <a:p>
            <a:pPr indent="-355600" lvl="0" marL="457200" rtl="0" algn="just">
              <a:lnSpc>
                <a:spcPct val="115000"/>
              </a:lnSpc>
              <a:spcBef>
                <a:spcPts val="0"/>
              </a:spcBef>
              <a:spcAft>
                <a:spcPts val="0"/>
              </a:spcAft>
              <a:buSzPts val="2000"/>
              <a:buFont typeface="PT Sans Narrow"/>
              <a:buAutoNum type="arabicPeriod"/>
            </a:pPr>
            <a:r>
              <a:rPr lang="tr-TR" sz="2000">
                <a:latin typeface="PT Sans Narrow"/>
                <a:ea typeface="PT Sans Narrow"/>
                <a:cs typeface="PT Sans Narrow"/>
                <a:sym typeface="PT Sans Narrow"/>
              </a:rPr>
              <a:t>Arkadaşlarınızın yaptıklarında hata varsa, lütfen yorum olarak altta nasıl düzeltileceğini yazın. </a:t>
            </a:r>
            <a:endParaRPr sz="2000">
              <a:latin typeface="PT Sans Narrow"/>
              <a:ea typeface="PT Sans Narrow"/>
              <a:cs typeface="PT Sans Narrow"/>
              <a:sym typeface="PT Sans Narrow"/>
            </a:endParaRPr>
          </a:p>
          <a:p>
            <a:pPr indent="-355600" lvl="0" marL="457200" rtl="0" algn="just">
              <a:lnSpc>
                <a:spcPct val="115000"/>
              </a:lnSpc>
              <a:spcBef>
                <a:spcPts val="0"/>
              </a:spcBef>
              <a:spcAft>
                <a:spcPts val="0"/>
              </a:spcAft>
              <a:buSzPts val="2000"/>
              <a:buFont typeface="PT Sans Narrow"/>
              <a:buAutoNum type="arabicPeriod"/>
            </a:pPr>
            <a:r>
              <a:rPr lang="tr-TR" sz="2000">
                <a:latin typeface="PT Sans Narrow"/>
                <a:ea typeface="PT Sans Narrow"/>
                <a:cs typeface="PT Sans Narrow"/>
                <a:sym typeface="PT Sans Narrow"/>
              </a:rPr>
              <a:t>Müzik bitince yorum yazmayı bırakalım. </a:t>
            </a:r>
            <a:endParaRPr sz="1800">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e3f1355725_2_54"/>
          <p:cNvSpPr txBox="1"/>
          <p:nvPr>
            <p:ph type="title"/>
          </p:nvPr>
        </p:nvSpPr>
        <p:spPr>
          <a:xfrm>
            <a:off x="561175" y="551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Aşırı Yüklenenler </a:t>
            </a:r>
            <a:endParaRPr/>
          </a:p>
        </p:txBody>
      </p:sp>
      <p:sp>
        <p:nvSpPr>
          <p:cNvPr id="138" name="Google Shape;138;ge3f1355725_2_54"/>
          <p:cNvSpPr txBox="1"/>
          <p:nvPr/>
        </p:nvSpPr>
        <p:spPr>
          <a:xfrm>
            <a:off x="580900" y="1291575"/>
            <a:ext cx="7686000" cy="261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0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sz="2000">
                <a:highlight>
                  <a:srgbClr val="FFFFFF"/>
                </a:highlight>
                <a:latin typeface="PT Sans Narrow"/>
                <a:ea typeface="PT Sans Narrow"/>
                <a:cs typeface="PT Sans Narrow"/>
                <a:sym typeface="PT Sans Narrow"/>
              </a:rPr>
              <a:t>Polimorfizm, nesnenin farklı koşullarda farklı davranmasına izin veren poliformizm kavramını hatırlayınız. Bu ve bir sonraki uygulamada polimorfizmi daha yakından tanıyacağız. C++'da iki tür polimorfizm vardır: </a:t>
            </a:r>
            <a:endParaRPr sz="2000">
              <a:highlight>
                <a:srgbClr val="FFFFFF"/>
              </a:highlight>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000">
              <a:highlight>
                <a:srgbClr val="FFFFFF"/>
              </a:highlight>
              <a:latin typeface="PT Sans Narrow"/>
              <a:ea typeface="PT Sans Narrow"/>
              <a:cs typeface="PT Sans Narrow"/>
              <a:sym typeface="PT Sans Narrow"/>
            </a:endParaRPr>
          </a:p>
          <a:p>
            <a:pPr indent="0" lvl="0" marL="914400" rtl="0" algn="just">
              <a:lnSpc>
                <a:spcPct val="115000"/>
              </a:lnSpc>
              <a:spcBef>
                <a:spcPts val="0"/>
              </a:spcBef>
              <a:spcAft>
                <a:spcPts val="0"/>
              </a:spcAft>
              <a:buNone/>
            </a:pPr>
            <a:r>
              <a:rPr lang="tr-TR" sz="2000">
                <a:highlight>
                  <a:srgbClr val="FFFFFF"/>
                </a:highlight>
                <a:latin typeface="PT Sans Narrow"/>
                <a:ea typeface="PT Sans Narrow"/>
                <a:cs typeface="PT Sans Narrow"/>
                <a:sym typeface="PT Sans Narrow"/>
              </a:rPr>
              <a:t>1) Fonksiyon aşırı yükleme (Derleme zamanı polimorfizmi)</a:t>
            </a:r>
            <a:endParaRPr sz="2000">
              <a:highlight>
                <a:srgbClr val="FFFFFF"/>
              </a:highlight>
              <a:latin typeface="PT Sans Narrow"/>
              <a:ea typeface="PT Sans Narrow"/>
              <a:cs typeface="PT Sans Narrow"/>
              <a:sym typeface="PT Sans Narrow"/>
            </a:endParaRPr>
          </a:p>
          <a:p>
            <a:pPr indent="0" lvl="0" marL="914400" rtl="0" algn="just">
              <a:lnSpc>
                <a:spcPct val="115000"/>
              </a:lnSpc>
              <a:spcBef>
                <a:spcPts val="0"/>
              </a:spcBef>
              <a:spcAft>
                <a:spcPts val="0"/>
              </a:spcAft>
              <a:buNone/>
            </a:pPr>
            <a:r>
              <a:rPr lang="tr-TR" sz="2000">
                <a:highlight>
                  <a:srgbClr val="FFFFFF"/>
                </a:highlight>
                <a:latin typeface="PT Sans Narrow"/>
                <a:ea typeface="PT Sans Narrow"/>
                <a:cs typeface="PT Sans Narrow"/>
                <a:sym typeface="PT Sans Narrow"/>
              </a:rPr>
              <a:t>2) Fonksiyon geçersiz kılma (Çalışma Zamanı polimorfizmi)</a:t>
            </a:r>
            <a:endParaRPr sz="2000">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4382e0d02_0_16"/>
          <p:cNvSpPr txBox="1"/>
          <p:nvPr>
            <p:ph type="title"/>
          </p:nvPr>
        </p:nvSpPr>
        <p:spPr>
          <a:xfrm>
            <a:off x="561175" y="551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Aşırı Yüklenenler</a:t>
            </a:r>
            <a:endParaRPr/>
          </a:p>
        </p:txBody>
      </p:sp>
      <p:sp>
        <p:nvSpPr>
          <p:cNvPr id="144" name="Google Shape;144;ge4382e0d02_0_16"/>
          <p:cNvSpPr txBox="1"/>
          <p:nvPr/>
        </p:nvSpPr>
        <p:spPr>
          <a:xfrm>
            <a:off x="917200" y="1667600"/>
            <a:ext cx="7514700" cy="1908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2000">
                <a:latin typeface="PT Sans Narrow"/>
                <a:ea typeface="PT Sans Narrow"/>
                <a:cs typeface="PT Sans Narrow"/>
                <a:sym typeface="PT Sans Narrow"/>
              </a:rPr>
              <a:t>Aynı isimde iki ya da daha fazla fonksiyonun farklı tür ve sayıda parametre kullanılarak yeniden tanımlanmasına </a:t>
            </a:r>
            <a:r>
              <a:rPr lang="tr-TR" sz="2000" u="sng">
                <a:latin typeface="PT Sans Narrow"/>
                <a:ea typeface="PT Sans Narrow"/>
                <a:cs typeface="PT Sans Narrow"/>
                <a:sym typeface="PT Sans Narrow"/>
              </a:rPr>
              <a:t>fonksiyon aşırı yükleme</a:t>
            </a:r>
            <a:r>
              <a:rPr lang="tr-TR" sz="2000">
                <a:latin typeface="PT Sans Narrow"/>
                <a:ea typeface="PT Sans Narrow"/>
                <a:cs typeface="PT Sans Narrow"/>
                <a:sym typeface="PT Sans Narrow"/>
              </a:rPr>
              <a:t> denir. </a:t>
            </a:r>
            <a:endParaRPr sz="20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0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sz="2000">
                <a:latin typeface="PT Sans Narrow"/>
                <a:ea typeface="PT Sans Narrow"/>
                <a:cs typeface="PT Sans Narrow"/>
                <a:sym typeface="PT Sans Narrow"/>
              </a:rPr>
              <a:t>Fonksiyon aşırı yüklemesinin avantajı, aynı fonksiyon için farklı isimler kullanmayı gerektirmediği için programın okunabilirliğinin artmasıdır.</a:t>
            </a:r>
            <a:endParaRPr sz="2000">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4382e0d02_0_0"/>
          <p:cNvSpPr txBox="1"/>
          <p:nvPr>
            <p:ph type="title"/>
          </p:nvPr>
        </p:nvSpPr>
        <p:spPr>
          <a:xfrm>
            <a:off x="561175" y="551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Aşırı Yüklenenler</a:t>
            </a:r>
            <a:r>
              <a:rPr lang="tr-TR"/>
              <a:t>: Grup Çalışması</a:t>
            </a:r>
            <a:endParaRPr/>
          </a:p>
        </p:txBody>
      </p:sp>
      <p:sp>
        <p:nvSpPr>
          <p:cNvPr id="150" name="Google Shape;150;ge4382e0d02_0_0"/>
          <p:cNvSpPr txBox="1"/>
          <p:nvPr/>
        </p:nvSpPr>
        <p:spPr>
          <a:xfrm>
            <a:off x="580900" y="1443975"/>
            <a:ext cx="7686000" cy="23397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tr-TR" sz="2000">
                <a:latin typeface="PT Sans Narrow"/>
                <a:ea typeface="PT Sans Narrow"/>
                <a:cs typeface="PT Sans Narrow"/>
                <a:sym typeface="PT Sans Narrow"/>
              </a:rPr>
              <a:t>Görevlerin her biri gruplara göre değişen kod satırları içermektedir. Ancak bu kod satırlarında programın düzgün çalışmasını sağlayan kod satırları eksiktir. </a:t>
            </a:r>
            <a:endParaRPr sz="2000">
              <a:latin typeface="PT Sans Narrow"/>
              <a:ea typeface="PT Sans Narrow"/>
              <a:cs typeface="PT Sans Narrow"/>
              <a:sym typeface="PT Sans Narrow"/>
            </a:endParaRPr>
          </a:p>
          <a:p>
            <a:pPr indent="457200" lvl="0" marL="0" rtl="0" algn="just">
              <a:lnSpc>
                <a:spcPct val="150000"/>
              </a:lnSpc>
              <a:spcBef>
                <a:spcPts val="0"/>
              </a:spcBef>
              <a:spcAft>
                <a:spcPts val="0"/>
              </a:spcAft>
              <a:buNone/>
            </a:pPr>
            <a:r>
              <a:rPr lang="tr-TR" sz="2000">
                <a:latin typeface="PT Sans Narrow"/>
                <a:ea typeface="PT Sans Narrow"/>
                <a:cs typeface="PT Sans Narrow"/>
                <a:sym typeface="PT Sans Narrow"/>
              </a:rPr>
              <a:t>Eksik kodları tamamlayarak, programın düzgün çalışmasını sağlayınız. Gruba ilişkin görev kodunun ekran görüntüsünü dijital panoya yükleyiniz. </a:t>
            </a:r>
            <a:endParaRPr sz="2000">
              <a:latin typeface="PT Sans Narrow"/>
              <a:ea typeface="PT Sans Narrow"/>
              <a:cs typeface="PT Sans Narrow"/>
              <a:sym typeface="PT Sans Narrow"/>
            </a:endParaRPr>
          </a:p>
          <a:p>
            <a:pPr indent="0" lvl="0" marL="0" rtl="0" algn="just">
              <a:lnSpc>
                <a:spcPct val="150000"/>
              </a:lnSpc>
              <a:spcBef>
                <a:spcPts val="0"/>
              </a:spcBef>
              <a:spcAft>
                <a:spcPts val="0"/>
              </a:spcAft>
              <a:buNone/>
            </a:pPr>
            <a:r>
              <a:t/>
            </a:r>
            <a:endParaRPr sz="2000">
              <a:latin typeface="PT Sans Narrow"/>
              <a:ea typeface="PT Sans Narrow"/>
              <a:cs typeface="PT Sans Narrow"/>
              <a:sym typeface="PT Sans Narrow"/>
            </a:endParaRPr>
          </a:p>
        </p:txBody>
      </p:sp>
      <p:sp>
        <p:nvSpPr>
          <p:cNvPr id="151" name="Google Shape;151;ge4382e0d02_0_0"/>
          <p:cNvSpPr txBox="1"/>
          <p:nvPr/>
        </p:nvSpPr>
        <p:spPr>
          <a:xfrm>
            <a:off x="778200" y="3793775"/>
            <a:ext cx="7417500" cy="954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tr-TR" sz="2000">
                <a:solidFill>
                  <a:schemeClr val="accent1"/>
                </a:solidFill>
                <a:latin typeface="PT Sans Narrow"/>
                <a:ea typeface="PT Sans Narrow"/>
                <a:cs typeface="PT Sans Narrow"/>
                <a:sym typeface="PT Sans Narrow"/>
              </a:rPr>
              <a:t>Dikkat!</a:t>
            </a:r>
            <a:r>
              <a:rPr lang="tr-TR" sz="2000">
                <a:latin typeface="PT Sans Narrow"/>
                <a:ea typeface="PT Sans Narrow"/>
                <a:cs typeface="PT Sans Narrow"/>
                <a:sym typeface="PT Sans Narrow"/>
              </a:rPr>
              <a:t> Her grup üyesi kodu kendi bilgisayarında yazmaya çalışarak eksik kodlar hakkında gruba katkıda bulunmalıdır.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e4382e0d02_0_6"/>
          <p:cNvSpPr txBox="1"/>
          <p:nvPr>
            <p:ph type="title"/>
          </p:nvPr>
        </p:nvSpPr>
        <p:spPr>
          <a:xfrm>
            <a:off x="561175" y="551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Aşırı Yüklenenler</a:t>
            </a:r>
            <a:r>
              <a:rPr lang="tr-TR"/>
              <a:t>: Akran Değerlendirmesi </a:t>
            </a:r>
            <a:endParaRPr/>
          </a:p>
        </p:txBody>
      </p:sp>
      <p:sp>
        <p:nvSpPr>
          <p:cNvPr id="157" name="Google Shape;157;ge4382e0d02_0_6"/>
          <p:cNvSpPr txBox="1"/>
          <p:nvPr/>
        </p:nvSpPr>
        <p:spPr>
          <a:xfrm>
            <a:off x="580900" y="1291575"/>
            <a:ext cx="7686000" cy="2970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SzPts val="2000"/>
              <a:buFont typeface="PT Sans Narrow"/>
              <a:buAutoNum type="arabicPeriod"/>
            </a:pPr>
            <a:r>
              <a:rPr lang="tr-TR" sz="2000">
                <a:latin typeface="PT Sans Narrow"/>
                <a:ea typeface="PT Sans Narrow"/>
                <a:cs typeface="PT Sans Narrow"/>
                <a:sym typeface="PT Sans Narrow"/>
              </a:rPr>
              <a:t>Şimdi 10 dk’lık sözsüz bir müzik açalım. </a:t>
            </a:r>
            <a:endParaRPr sz="2000">
              <a:latin typeface="PT Sans Narrow"/>
              <a:ea typeface="PT Sans Narrow"/>
              <a:cs typeface="PT Sans Narrow"/>
              <a:sym typeface="PT Sans Narrow"/>
            </a:endParaRPr>
          </a:p>
          <a:p>
            <a:pPr indent="-355600" lvl="0" marL="457200" marR="0" rtl="0" algn="just">
              <a:lnSpc>
                <a:spcPct val="115000"/>
              </a:lnSpc>
              <a:spcBef>
                <a:spcPts val="0"/>
              </a:spcBef>
              <a:spcAft>
                <a:spcPts val="0"/>
              </a:spcAft>
              <a:buSzPts val="2000"/>
              <a:buFont typeface="PT Sans Narrow"/>
              <a:buAutoNum type="arabicPeriod"/>
            </a:pPr>
            <a:r>
              <a:rPr lang="tr-TR" sz="2000">
                <a:latin typeface="PT Sans Narrow"/>
                <a:ea typeface="PT Sans Narrow"/>
                <a:cs typeface="PT Sans Narrow"/>
                <a:sym typeface="PT Sans Narrow"/>
              </a:rPr>
              <a:t>Görev 1 üzerine tartışan grup üyeleri, görev 2’ yi, görev 2’yi tartışanlar ise görev 1’i incelesin. </a:t>
            </a:r>
            <a:endParaRPr sz="2000">
              <a:latin typeface="PT Sans Narrow"/>
              <a:ea typeface="PT Sans Narrow"/>
              <a:cs typeface="PT Sans Narrow"/>
              <a:sym typeface="PT Sans Narrow"/>
            </a:endParaRPr>
          </a:p>
          <a:p>
            <a:pPr indent="-355600" lvl="0" marL="457200" marR="0" rtl="0" algn="just">
              <a:lnSpc>
                <a:spcPct val="115000"/>
              </a:lnSpc>
              <a:spcBef>
                <a:spcPts val="0"/>
              </a:spcBef>
              <a:spcAft>
                <a:spcPts val="0"/>
              </a:spcAft>
              <a:buSzPts val="2000"/>
              <a:buFont typeface="PT Sans Narrow"/>
              <a:buAutoNum type="arabicPeriod"/>
            </a:pPr>
            <a:r>
              <a:rPr lang="tr-TR" sz="2000">
                <a:latin typeface="PT Sans Narrow"/>
                <a:ea typeface="PT Sans Narrow"/>
                <a:cs typeface="PT Sans Narrow"/>
                <a:sym typeface="PT Sans Narrow"/>
              </a:rPr>
              <a:t>İncelediğiniz kodu bireysel olarak bilgisayarınızda yazıp, kod çıktılarını karşılaştırın.</a:t>
            </a:r>
            <a:endParaRPr sz="2000">
              <a:latin typeface="PT Sans Narrow"/>
              <a:ea typeface="PT Sans Narrow"/>
              <a:cs typeface="PT Sans Narrow"/>
              <a:sym typeface="PT Sans Narrow"/>
            </a:endParaRPr>
          </a:p>
          <a:p>
            <a:pPr indent="-355600" lvl="0" marL="457200" marR="0" rtl="0" algn="just">
              <a:lnSpc>
                <a:spcPct val="115000"/>
              </a:lnSpc>
              <a:spcBef>
                <a:spcPts val="0"/>
              </a:spcBef>
              <a:spcAft>
                <a:spcPts val="0"/>
              </a:spcAft>
              <a:buSzPts val="2000"/>
              <a:buFont typeface="PT Sans Narrow"/>
              <a:buAutoNum type="arabicPeriod"/>
            </a:pPr>
            <a:r>
              <a:rPr lang="tr-TR" sz="2000">
                <a:latin typeface="PT Sans Narrow"/>
                <a:ea typeface="PT Sans Narrow"/>
                <a:cs typeface="PT Sans Narrow"/>
                <a:sym typeface="PT Sans Narrow"/>
              </a:rPr>
              <a:t>Sizce iki kod arasındaki farklılık nedir? Lütfen grup çalışmasında atandığınız oda numarası altında yorumunuzu bırakın</a:t>
            </a:r>
            <a:endParaRPr sz="2000">
              <a:latin typeface="PT Sans Narrow"/>
              <a:ea typeface="PT Sans Narrow"/>
              <a:cs typeface="PT Sans Narrow"/>
              <a:sym typeface="PT Sans Narrow"/>
            </a:endParaRPr>
          </a:p>
          <a:p>
            <a:pPr indent="-355600" lvl="0" marL="457200" marR="0" rtl="0" algn="just">
              <a:lnSpc>
                <a:spcPct val="115000"/>
              </a:lnSpc>
              <a:spcBef>
                <a:spcPts val="0"/>
              </a:spcBef>
              <a:spcAft>
                <a:spcPts val="0"/>
              </a:spcAft>
              <a:buSzPts val="2000"/>
              <a:buFont typeface="PT Sans Narrow"/>
              <a:buAutoNum type="arabicPeriod"/>
            </a:pPr>
            <a:r>
              <a:rPr lang="tr-TR" sz="2000">
                <a:latin typeface="PT Sans Narrow"/>
                <a:ea typeface="PT Sans Narrow"/>
                <a:cs typeface="PT Sans Narrow"/>
                <a:sym typeface="PT Sans Narrow"/>
              </a:rPr>
              <a:t>Müzik bitince yorum yazmayı bırakalım. </a:t>
            </a:r>
            <a:endParaRPr sz="1800">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ge4382e0d02_0_23"/>
          <p:cNvGraphicFramePr/>
          <p:nvPr/>
        </p:nvGraphicFramePr>
        <p:xfrm>
          <a:off x="1050463" y="395463"/>
          <a:ext cx="3000000" cy="3000000"/>
        </p:xfrm>
        <a:graphic>
          <a:graphicData uri="http://schemas.openxmlformats.org/drawingml/2006/table">
            <a:tbl>
              <a:tblPr>
                <a:noFill/>
                <a:tableStyleId>{0D303142-75B4-479C-BA3F-B7F9EEB7D680}</a:tableStyleId>
              </a:tblPr>
              <a:tblGrid>
                <a:gridCol w="2724200"/>
              </a:tblGrid>
              <a:tr h="12700">
                <a:tc>
                  <a:txBody>
                    <a:bodyPr/>
                    <a:lstStyle/>
                    <a:p>
                      <a:pPr indent="0" lvl="0" marL="0" rtl="0" algn="l">
                        <a:spcBef>
                          <a:spcPts val="0"/>
                        </a:spcBef>
                        <a:spcAft>
                          <a:spcPts val="0"/>
                        </a:spcAft>
                        <a:buNone/>
                      </a:pPr>
                      <a:r>
                        <a:rPr lang="tr-TR" sz="1200">
                          <a:solidFill>
                            <a:srgbClr val="00A000"/>
                          </a:solidFill>
                          <a:latin typeface="Times New Roman"/>
                          <a:ea typeface="Times New Roman"/>
                          <a:cs typeface="Times New Roman"/>
                          <a:sym typeface="Times New Roman"/>
                        </a:rPr>
                        <a:t>#include &lt;iostream&gt;</a:t>
                      </a:r>
                      <a:endParaRPr sz="1200">
                        <a:solidFill>
                          <a:srgbClr val="00A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using namespace </a:t>
                      </a:r>
                      <a:r>
                        <a:rPr b="1" lang="tr-TR" sz="1200">
                          <a:solidFill>
                            <a:srgbClr val="00A000"/>
                          </a:solidFill>
                          <a:latin typeface="Times New Roman"/>
                          <a:ea typeface="Times New Roman"/>
                          <a:cs typeface="Times New Roman"/>
                          <a:sym typeface="Times New Roman"/>
                        </a:rPr>
                        <a:t>std</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Topla</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ekle</a:t>
                      </a:r>
                      <a:r>
                        <a:rPr lang="tr-TR" sz="1200">
                          <a:solidFill>
                            <a:srgbClr val="FF0000"/>
                          </a:solidFill>
                          <a:latin typeface="Times New Roman"/>
                          <a:ea typeface="Times New Roman"/>
                          <a:cs typeface="Times New Roman"/>
                          <a:sym typeface="Times New Roman"/>
                        </a:rPr>
                        <a:t>(</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a</a:t>
                      </a:r>
                      <a:r>
                        <a:rPr lang="tr-TR" sz="1200">
                          <a:solidFill>
                            <a:srgbClr val="FF0000"/>
                          </a:solidFill>
                          <a:latin typeface="Times New Roman"/>
                          <a:ea typeface="Times New Roman"/>
                          <a:cs typeface="Times New Roman"/>
                          <a:sym typeface="Times New Roman"/>
                        </a:rPr>
                        <a:t>,</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b</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return </a:t>
                      </a:r>
                      <a:r>
                        <a:rPr lang="tr-TR" sz="1200">
                          <a:highlight>
                            <a:srgbClr val="FFFFFF"/>
                          </a:highlight>
                          <a:latin typeface="Times New Roman"/>
                          <a:ea typeface="Times New Roman"/>
                          <a:cs typeface="Times New Roman"/>
                          <a:sym typeface="Times New Roman"/>
                        </a:rPr>
                        <a:t>a </a:t>
                      </a: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b</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highlight>
                            <a:srgbClr val="FFFF00"/>
                          </a:highlight>
                          <a:latin typeface="Times New Roman"/>
                          <a:ea typeface="Times New Roman"/>
                          <a:cs typeface="Times New Roman"/>
                          <a:sym typeface="Times New Roman"/>
                        </a:rPr>
                        <a:t>int </a:t>
                      </a:r>
                      <a:r>
                        <a:rPr lang="tr-TR" sz="1200">
                          <a:highlight>
                            <a:srgbClr val="FFFF00"/>
                          </a:highlight>
                          <a:latin typeface="Times New Roman"/>
                          <a:ea typeface="Times New Roman"/>
                          <a:cs typeface="Times New Roman"/>
                          <a:sym typeface="Times New Roman"/>
                        </a:rPr>
                        <a:t>ekle</a:t>
                      </a:r>
                      <a:r>
                        <a:rPr lang="tr-TR" sz="1200">
                          <a:solidFill>
                            <a:srgbClr val="FF0000"/>
                          </a:solidFill>
                          <a:highlight>
                            <a:srgbClr val="FFFF00"/>
                          </a:highlight>
                          <a:latin typeface="Times New Roman"/>
                          <a:ea typeface="Times New Roman"/>
                          <a:cs typeface="Times New Roman"/>
                          <a:sym typeface="Times New Roman"/>
                        </a:rPr>
                        <a:t>(</a:t>
                      </a:r>
                      <a:r>
                        <a:rPr b="1" lang="tr-TR" sz="1200">
                          <a:solidFill>
                            <a:srgbClr val="0000A0"/>
                          </a:solidFill>
                          <a:highlight>
                            <a:srgbClr val="FFFF00"/>
                          </a:highlight>
                          <a:latin typeface="Times New Roman"/>
                          <a:ea typeface="Times New Roman"/>
                          <a:cs typeface="Times New Roman"/>
                          <a:sym typeface="Times New Roman"/>
                        </a:rPr>
                        <a:t>int </a:t>
                      </a:r>
                      <a:r>
                        <a:rPr lang="tr-TR" sz="1200">
                          <a:highlight>
                            <a:srgbClr val="FFFF00"/>
                          </a:highlight>
                          <a:latin typeface="Times New Roman"/>
                          <a:ea typeface="Times New Roman"/>
                          <a:cs typeface="Times New Roman"/>
                          <a:sym typeface="Times New Roman"/>
                        </a:rPr>
                        <a:t>a</a:t>
                      </a:r>
                      <a:r>
                        <a:rPr lang="tr-TR" sz="1200">
                          <a:solidFill>
                            <a:srgbClr val="FF0000"/>
                          </a:solidFill>
                          <a:highlight>
                            <a:srgbClr val="FFFF00"/>
                          </a:highlight>
                          <a:latin typeface="Times New Roman"/>
                          <a:ea typeface="Times New Roman"/>
                          <a:cs typeface="Times New Roman"/>
                          <a:sym typeface="Times New Roman"/>
                        </a:rPr>
                        <a:t>, </a:t>
                      </a:r>
                      <a:r>
                        <a:rPr b="1" lang="tr-TR" sz="1200">
                          <a:solidFill>
                            <a:srgbClr val="0000A0"/>
                          </a:solidFill>
                          <a:highlight>
                            <a:srgbClr val="FFFF00"/>
                          </a:highlight>
                          <a:latin typeface="Times New Roman"/>
                          <a:ea typeface="Times New Roman"/>
                          <a:cs typeface="Times New Roman"/>
                          <a:sym typeface="Times New Roman"/>
                        </a:rPr>
                        <a:t>int </a:t>
                      </a:r>
                      <a:r>
                        <a:rPr lang="tr-TR" sz="1200">
                          <a:highlight>
                            <a:srgbClr val="FFFF00"/>
                          </a:highlight>
                          <a:latin typeface="Times New Roman"/>
                          <a:ea typeface="Times New Roman"/>
                          <a:cs typeface="Times New Roman"/>
                          <a:sym typeface="Times New Roman"/>
                        </a:rPr>
                        <a:t>b</a:t>
                      </a:r>
                      <a:r>
                        <a:rPr lang="tr-TR" sz="1200">
                          <a:solidFill>
                            <a:srgbClr val="FF0000"/>
                          </a:solidFill>
                          <a:highlight>
                            <a:srgbClr val="FFFF00"/>
                          </a:highlight>
                          <a:latin typeface="Times New Roman"/>
                          <a:ea typeface="Times New Roman"/>
                          <a:cs typeface="Times New Roman"/>
                          <a:sym typeface="Times New Roman"/>
                        </a:rPr>
                        <a:t>, </a:t>
                      </a:r>
                      <a:r>
                        <a:rPr b="1" lang="tr-TR" sz="1200">
                          <a:solidFill>
                            <a:srgbClr val="0000A0"/>
                          </a:solidFill>
                          <a:highlight>
                            <a:srgbClr val="FFFF00"/>
                          </a:highlight>
                          <a:latin typeface="Times New Roman"/>
                          <a:ea typeface="Times New Roman"/>
                          <a:cs typeface="Times New Roman"/>
                          <a:sym typeface="Times New Roman"/>
                        </a:rPr>
                        <a:t>int </a:t>
                      </a:r>
                      <a:r>
                        <a:rPr lang="tr-TR" sz="1200">
                          <a:highlight>
                            <a:srgbClr val="FFFF00"/>
                          </a:highlight>
                          <a:latin typeface="Times New Roman"/>
                          <a:ea typeface="Times New Roman"/>
                          <a:cs typeface="Times New Roman"/>
                          <a:sym typeface="Times New Roman"/>
                        </a:rPr>
                        <a:t>c</a:t>
                      </a:r>
                      <a:r>
                        <a:rPr lang="tr-TR" sz="1200">
                          <a:solidFill>
                            <a:srgbClr val="FF0000"/>
                          </a:solidFill>
                          <a:highlight>
                            <a:srgbClr val="FFFF00"/>
                          </a:highlight>
                          <a:latin typeface="Times New Roman"/>
                          <a:ea typeface="Times New Roman"/>
                          <a:cs typeface="Times New Roman"/>
                          <a:sym typeface="Times New Roman"/>
                        </a:rPr>
                        <a:t>)</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r>
                        <a:rPr b="1" lang="tr-TR" sz="1200">
                          <a:solidFill>
                            <a:srgbClr val="0000A0"/>
                          </a:solidFill>
                          <a:highlight>
                            <a:srgbClr val="FFFF00"/>
                          </a:highlight>
                          <a:latin typeface="Times New Roman"/>
                          <a:ea typeface="Times New Roman"/>
                          <a:cs typeface="Times New Roman"/>
                          <a:sym typeface="Times New Roman"/>
                        </a:rPr>
                        <a:t>return </a:t>
                      </a:r>
                      <a:r>
                        <a:rPr lang="tr-TR" sz="1200">
                          <a:highlight>
                            <a:srgbClr val="FFFF00"/>
                          </a:highlight>
                          <a:latin typeface="Times New Roman"/>
                          <a:ea typeface="Times New Roman"/>
                          <a:cs typeface="Times New Roman"/>
                          <a:sym typeface="Times New Roman"/>
                        </a:rPr>
                        <a:t>a </a:t>
                      </a:r>
                      <a:r>
                        <a:rPr lang="tr-TR" sz="1200">
                          <a:solidFill>
                            <a:srgbClr val="FF0000"/>
                          </a:solidFill>
                          <a:highlight>
                            <a:srgbClr val="FFFF00"/>
                          </a:highlight>
                          <a:latin typeface="Times New Roman"/>
                          <a:ea typeface="Times New Roman"/>
                          <a:cs typeface="Times New Roman"/>
                          <a:sym typeface="Times New Roman"/>
                        </a:rPr>
                        <a:t>+ </a:t>
                      </a:r>
                      <a:r>
                        <a:rPr lang="tr-TR" sz="1200">
                          <a:highlight>
                            <a:srgbClr val="FFFF00"/>
                          </a:highlight>
                          <a:latin typeface="Times New Roman"/>
                          <a:ea typeface="Times New Roman"/>
                          <a:cs typeface="Times New Roman"/>
                          <a:sym typeface="Times New Roman"/>
                        </a:rPr>
                        <a:t>b </a:t>
                      </a:r>
                      <a:r>
                        <a:rPr lang="tr-TR" sz="1200">
                          <a:solidFill>
                            <a:srgbClr val="FF0000"/>
                          </a:solidFill>
                          <a:highlight>
                            <a:srgbClr val="FFFF00"/>
                          </a:highlight>
                          <a:latin typeface="Times New Roman"/>
                          <a:ea typeface="Times New Roman"/>
                          <a:cs typeface="Times New Roman"/>
                          <a:sym typeface="Times New Roman"/>
                        </a:rPr>
                        <a:t>+ </a:t>
                      </a:r>
                      <a:r>
                        <a:rPr lang="tr-TR" sz="1200">
                          <a:highlight>
                            <a:srgbClr val="FFFF00"/>
                          </a:highlight>
                          <a:latin typeface="Times New Roman"/>
                          <a:ea typeface="Times New Roman"/>
                          <a:cs typeface="Times New Roman"/>
                          <a:sym typeface="Times New Roman"/>
                        </a:rPr>
                        <a:t>c</a:t>
                      </a:r>
                      <a:r>
                        <a:rPr lang="tr-TR" sz="1200">
                          <a:solidFill>
                            <a:srgbClr val="FF0000"/>
                          </a:solidFill>
                          <a:highlight>
                            <a:srgbClr val="FFFF00"/>
                          </a:highlight>
                          <a:latin typeface="Times New Roman"/>
                          <a:ea typeface="Times New Roman"/>
                          <a:cs typeface="Times New Roman"/>
                          <a:sym typeface="Times New Roman"/>
                        </a:rPr>
                        <a:t>;</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main</a:t>
                      </a:r>
                      <a:r>
                        <a:rPr lang="tr-TR" sz="1200">
                          <a:solidFill>
                            <a:srgbClr val="FF0000"/>
                          </a:solidFill>
                          <a:latin typeface="Times New Roman"/>
                          <a:ea typeface="Times New Roman"/>
                          <a:cs typeface="Times New Roman"/>
                          <a:sym typeface="Times New Roman"/>
                        </a:rPr>
                        <a:t>(</a:t>
                      </a:r>
                      <a:r>
                        <a:rPr b="1" lang="tr-TR" sz="1200">
                          <a:solidFill>
                            <a:srgbClr val="0000A0"/>
                          </a:solidFill>
                          <a:latin typeface="Times New Roman"/>
                          <a:ea typeface="Times New Roman"/>
                          <a:cs typeface="Times New Roman"/>
                          <a:sym typeface="Times New Roman"/>
                        </a:rPr>
                        <a:t>void</a:t>
                      </a:r>
                      <a:r>
                        <a:rPr lang="tr-TR" sz="1200">
                          <a:solidFill>
                            <a:srgbClr val="FF0000"/>
                          </a:solidFill>
                          <a:latin typeface="Times New Roman"/>
                          <a:ea typeface="Times New Roman"/>
                          <a:cs typeface="Times New Roman"/>
                          <a:sym typeface="Times New Roman"/>
                        </a:rPr>
                        <a:t>) {</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Topla f</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A000"/>
                          </a:solidFill>
                          <a:latin typeface="Times New Roman"/>
                          <a:ea typeface="Times New Roman"/>
                          <a:cs typeface="Times New Roman"/>
                          <a:sym typeface="Times New Roman"/>
                        </a:rPr>
                        <a:t>cout </a:t>
                      </a:r>
                      <a:r>
                        <a:rPr lang="tr-TR" sz="1200">
                          <a:solidFill>
                            <a:srgbClr val="FF0000"/>
                          </a:solidFill>
                          <a:latin typeface="Times New Roman"/>
                          <a:ea typeface="Times New Roman"/>
                          <a:cs typeface="Times New Roman"/>
                          <a:sym typeface="Times New Roman"/>
                        </a:rPr>
                        <a:t>&lt;&lt; </a:t>
                      </a:r>
                      <a:r>
                        <a:rPr lang="tr-TR" sz="1200">
                          <a:highlight>
                            <a:srgbClr val="FFFFFF"/>
                          </a:highlight>
                          <a:latin typeface="Times New Roman"/>
                          <a:ea typeface="Times New Roman"/>
                          <a:cs typeface="Times New Roman"/>
                          <a:sym typeface="Times New Roman"/>
                        </a:rPr>
                        <a:t>f</a:t>
                      </a:r>
                      <a:r>
                        <a:rPr lang="tr-TR" sz="1200">
                          <a:solidFill>
                            <a:srgbClr val="FF0000"/>
                          </a:solidFill>
                          <a:latin typeface="Times New Roman"/>
                          <a:ea typeface="Times New Roman"/>
                          <a:cs typeface="Times New Roman"/>
                          <a:sym typeface="Times New Roman"/>
                        </a:rPr>
                        <a:t>.</a:t>
                      </a:r>
                      <a:r>
                        <a:rPr lang="tr-TR" sz="1200">
                          <a:highlight>
                            <a:srgbClr val="FFFFFF"/>
                          </a:highlight>
                          <a:latin typeface="Times New Roman"/>
                          <a:ea typeface="Times New Roman"/>
                          <a:cs typeface="Times New Roman"/>
                          <a:sym typeface="Times New Roman"/>
                        </a:rPr>
                        <a:t>ekle</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21</a:t>
                      </a:r>
                      <a:r>
                        <a:rPr lang="tr-TR" sz="1200">
                          <a:solidFill>
                            <a:srgbClr val="FF0000"/>
                          </a:solidFill>
                          <a:latin typeface="Times New Roman"/>
                          <a:ea typeface="Times New Roman"/>
                          <a:cs typeface="Times New Roman"/>
                          <a:sym typeface="Times New Roman"/>
                        </a:rPr>
                        <a:t>, </a:t>
                      </a:r>
                      <a:r>
                        <a:rPr lang="tr-TR" sz="1200">
                          <a:solidFill>
                            <a:srgbClr val="F000F0"/>
                          </a:solidFill>
                          <a:latin typeface="Times New Roman"/>
                          <a:ea typeface="Times New Roman"/>
                          <a:cs typeface="Times New Roman"/>
                          <a:sym typeface="Times New Roman"/>
                        </a:rPr>
                        <a:t>13</a:t>
                      </a:r>
                      <a:r>
                        <a:rPr lang="tr-TR" sz="1200">
                          <a:solidFill>
                            <a:srgbClr val="FF0000"/>
                          </a:solidFill>
                          <a:latin typeface="Times New Roman"/>
                          <a:ea typeface="Times New Roman"/>
                          <a:cs typeface="Times New Roman"/>
                          <a:sym typeface="Times New Roman"/>
                        </a:rPr>
                        <a:t>) &lt;&lt; </a:t>
                      </a:r>
                      <a:r>
                        <a:rPr b="1" lang="tr-TR" sz="1200">
                          <a:solidFill>
                            <a:srgbClr val="00A000"/>
                          </a:solidFill>
                          <a:latin typeface="Times New Roman"/>
                          <a:ea typeface="Times New Roman"/>
                          <a:cs typeface="Times New Roman"/>
                          <a:sym typeface="Times New Roman"/>
                        </a:rPr>
                        <a:t>endl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A000"/>
                          </a:solidFill>
                          <a:latin typeface="Times New Roman"/>
                          <a:ea typeface="Times New Roman"/>
                          <a:cs typeface="Times New Roman"/>
                          <a:sym typeface="Times New Roman"/>
                        </a:rPr>
                        <a:t>cout </a:t>
                      </a:r>
                      <a:r>
                        <a:rPr lang="tr-TR" sz="1200">
                          <a:solidFill>
                            <a:srgbClr val="FF0000"/>
                          </a:solidFill>
                          <a:latin typeface="Times New Roman"/>
                          <a:ea typeface="Times New Roman"/>
                          <a:cs typeface="Times New Roman"/>
                          <a:sym typeface="Times New Roman"/>
                        </a:rPr>
                        <a:t>&lt;&lt; </a:t>
                      </a:r>
                      <a:r>
                        <a:rPr lang="tr-TR" sz="1200">
                          <a:highlight>
                            <a:srgbClr val="FFFFFF"/>
                          </a:highlight>
                          <a:latin typeface="Times New Roman"/>
                          <a:ea typeface="Times New Roman"/>
                          <a:cs typeface="Times New Roman"/>
                          <a:sym typeface="Times New Roman"/>
                        </a:rPr>
                        <a:t>f</a:t>
                      </a:r>
                      <a:r>
                        <a:rPr lang="tr-TR" sz="1200">
                          <a:solidFill>
                            <a:srgbClr val="FF0000"/>
                          </a:solidFill>
                          <a:latin typeface="Times New Roman"/>
                          <a:ea typeface="Times New Roman"/>
                          <a:cs typeface="Times New Roman"/>
                          <a:sym typeface="Times New Roman"/>
                        </a:rPr>
                        <a:t>.</a:t>
                      </a:r>
                      <a:r>
                        <a:rPr lang="tr-TR" sz="1200">
                          <a:highlight>
                            <a:srgbClr val="FFFFFF"/>
                          </a:highlight>
                          <a:latin typeface="Times New Roman"/>
                          <a:ea typeface="Times New Roman"/>
                          <a:cs typeface="Times New Roman"/>
                          <a:sym typeface="Times New Roman"/>
                        </a:rPr>
                        <a:t>ekle</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21</a:t>
                      </a:r>
                      <a:r>
                        <a:rPr lang="tr-TR" sz="1200">
                          <a:solidFill>
                            <a:srgbClr val="FF0000"/>
                          </a:solidFill>
                          <a:latin typeface="Times New Roman"/>
                          <a:ea typeface="Times New Roman"/>
                          <a:cs typeface="Times New Roman"/>
                          <a:sym typeface="Times New Roman"/>
                        </a:rPr>
                        <a:t>, </a:t>
                      </a:r>
                      <a:r>
                        <a:rPr lang="tr-TR" sz="1200">
                          <a:solidFill>
                            <a:srgbClr val="F000F0"/>
                          </a:solidFill>
                          <a:latin typeface="Times New Roman"/>
                          <a:ea typeface="Times New Roman"/>
                          <a:cs typeface="Times New Roman"/>
                          <a:sym typeface="Times New Roman"/>
                        </a:rPr>
                        <a:t>13</a:t>
                      </a:r>
                      <a:r>
                        <a:rPr lang="tr-TR" sz="1200">
                          <a:solidFill>
                            <a:srgbClr val="FF0000"/>
                          </a:solidFill>
                          <a:latin typeface="Times New Roman"/>
                          <a:ea typeface="Times New Roman"/>
                          <a:cs typeface="Times New Roman"/>
                          <a:sym typeface="Times New Roman"/>
                        </a:rPr>
                        <a:t>, </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 &lt;&lt; </a:t>
                      </a:r>
                      <a:r>
                        <a:rPr b="1" lang="tr-TR" sz="1200">
                          <a:solidFill>
                            <a:srgbClr val="00A000"/>
                          </a:solidFill>
                          <a:latin typeface="Times New Roman"/>
                          <a:ea typeface="Times New Roman"/>
                          <a:cs typeface="Times New Roman"/>
                          <a:sym typeface="Times New Roman"/>
                        </a:rPr>
                        <a:t>endl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return </a:t>
                      </a:r>
                      <a:r>
                        <a:rPr lang="tr-TR" sz="1200">
                          <a:solidFill>
                            <a:srgbClr val="F000F0"/>
                          </a:solidFill>
                          <a:latin typeface="Times New Roman"/>
                          <a:ea typeface="Times New Roman"/>
                          <a:cs typeface="Times New Roman"/>
                          <a:sym typeface="Times New Roman"/>
                        </a:rPr>
                        <a:t>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163" name="Google Shape;163;ge4382e0d02_0_23"/>
          <p:cNvSpPr txBox="1"/>
          <p:nvPr/>
        </p:nvSpPr>
        <p:spPr>
          <a:xfrm>
            <a:off x="5417025" y="522975"/>
            <a:ext cx="3459900" cy="443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tr-TR" sz="1200">
                <a:solidFill>
                  <a:srgbClr val="00A000"/>
                </a:solidFill>
                <a:latin typeface="Times New Roman"/>
                <a:ea typeface="Times New Roman"/>
                <a:cs typeface="Times New Roman"/>
                <a:sym typeface="Times New Roman"/>
              </a:rPr>
              <a:t>#include &lt;iostream&gt;</a:t>
            </a:r>
            <a:endParaRPr sz="1200">
              <a:solidFill>
                <a:srgbClr val="00A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using namespace </a:t>
            </a:r>
            <a:r>
              <a:rPr b="1" lang="tr-TR" sz="1200">
                <a:solidFill>
                  <a:srgbClr val="00A000"/>
                </a:solidFill>
                <a:latin typeface="Times New Roman"/>
                <a:ea typeface="Times New Roman"/>
                <a:cs typeface="Times New Roman"/>
                <a:sym typeface="Times New Roman"/>
              </a:rPr>
              <a:t>std</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asiriYukleme</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r>
              <a:rPr b="1" lang="tr-TR" sz="1200">
                <a:solidFill>
                  <a:srgbClr val="0000A0"/>
                </a:solidFill>
                <a:highlight>
                  <a:srgbClr val="FFFF00"/>
                </a:highlight>
                <a:latin typeface="Times New Roman"/>
                <a:ea typeface="Times New Roman"/>
                <a:cs typeface="Times New Roman"/>
                <a:sym typeface="Times New Roman"/>
              </a:rPr>
              <a:t>void </a:t>
            </a:r>
            <a:r>
              <a:rPr lang="tr-TR" sz="1200">
                <a:highlight>
                  <a:srgbClr val="FFFF00"/>
                </a:highlight>
                <a:latin typeface="Times New Roman"/>
                <a:ea typeface="Times New Roman"/>
                <a:cs typeface="Times New Roman"/>
                <a:sym typeface="Times New Roman"/>
              </a:rPr>
              <a:t>yaz</a:t>
            </a:r>
            <a:r>
              <a:rPr lang="tr-TR" sz="1200">
                <a:solidFill>
                  <a:srgbClr val="FF0000"/>
                </a:solidFill>
                <a:highlight>
                  <a:srgbClr val="FFFF00"/>
                </a:highlight>
                <a:latin typeface="Times New Roman"/>
                <a:ea typeface="Times New Roman"/>
                <a:cs typeface="Times New Roman"/>
                <a:sym typeface="Times New Roman"/>
              </a:rPr>
              <a:t>(</a:t>
            </a:r>
            <a:r>
              <a:rPr b="1" lang="tr-TR" sz="1200">
                <a:solidFill>
                  <a:srgbClr val="0000A0"/>
                </a:solidFill>
                <a:highlight>
                  <a:srgbClr val="FFFF00"/>
                </a:highlight>
                <a:latin typeface="Times New Roman"/>
                <a:ea typeface="Times New Roman"/>
                <a:cs typeface="Times New Roman"/>
                <a:sym typeface="Times New Roman"/>
              </a:rPr>
              <a:t>int </a:t>
            </a:r>
            <a:r>
              <a:rPr lang="tr-TR" sz="1200">
                <a:highlight>
                  <a:srgbClr val="FFFF00"/>
                </a:highlight>
                <a:latin typeface="Times New Roman"/>
                <a:ea typeface="Times New Roman"/>
                <a:cs typeface="Times New Roman"/>
                <a:sym typeface="Times New Roman"/>
              </a:rPr>
              <a:t>x</a:t>
            </a:r>
            <a:r>
              <a:rPr lang="tr-TR" sz="1200">
                <a:solidFill>
                  <a:srgbClr val="FF0000"/>
                </a:solidFill>
                <a:highlight>
                  <a:srgbClr val="FFFF00"/>
                </a:highlight>
                <a:latin typeface="Times New Roman"/>
                <a:ea typeface="Times New Roman"/>
                <a:cs typeface="Times New Roman"/>
                <a:sym typeface="Times New Roman"/>
              </a:rPr>
              <a:t>) {</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r>
              <a:rPr b="1" lang="tr-TR" sz="1200">
                <a:solidFill>
                  <a:srgbClr val="00A000"/>
                </a:solidFill>
                <a:highlight>
                  <a:srgbClr val="FFFF00"/>
                </a:highlight>
                <a:latin typeface="Times New Roman"/>
                <a:ea typeface="Times New Roman"/>
                <a:cs typeface="Times New Roman"/>
                <a:sym typeface="Times New Roman"/>
              </a:rPr>
              <a:t>cout </a:t>
            </a:r>
            <a:r>
              <a:rPr lang="tr-TR" sz="1200">
                <a:solidFill>
                  <a:srgbClr val="FF0000"/>
                </a:solidFill>
                <a:highlight>
                  <a:srgbClr val="FFFF00"/>
                </a:highlight>
                <a:latin typeface="Times New Roman"/>
                <a:ea typeface="Times New Roman"/>
                <a:cs typeface="Times New Roman"/>
                <a:sym typeface="Times New Roman"/>
              </a:rPr>
              <a:t>&lt;&lt; </a:t>
            </a:r>
            <a:r>
              <a:rPr lang="tr-TR" sz="1200">
                <a:solidFill>
                  <a:srgbClr val="0000FF"/>
                </a:solidFill>
                <a:highlight>
                  <a:srgbClr val="FFFF00"/>
                </a:highlight>
                <a:latin typeface="Times New Roman"/>
                <a:ea typeface="Times New Roman"/>
                <a:cs typeface="Times New Roman"/>
                <a:sym typeface="Times New Roman"/>
              </a:rPr>
              <a:t>"Integer deger: " </a:t>
            </a:r>
            <a:r>
              <a:rPr lang="tr-TR" sz="1200">
                <a:solidFill>
                  <a:srgbClr val="FF0000"/>
                </a:solidFill>
                <a:highlight>
                  <a:srgbClr val="FFFF00"/>
                </a:highlight>
                <a:latin typeface="Times New Roman"/>
                <a:ea typeface="Times New Roman"/>
                <a:cs typeface="Times New Roman"/>
                <a:sym typeface="Times New Roman"/>
              </a:rPr>
              <a:t>&lt;&lt; </a:t>
            </a:r>
            <a:r>
              <a:rPr lang="tr-TR" sz="1200">
                <a:highlight>
                  <a:srgbClr val="FFFF00"/>
                </a:highlight>
                <a:latin typeface="Times New Roman"/>
                <a:ea typeface="Times New Roman"/>
                <a:cs typeface="Times New Roman"/>
                <a:sym typeface="Times New Roman"/>
              </a:rPr>
              <a:t>x </a:t>
            </a:r>
            <a:r>
              <a:rPr lang="tr-TR" sz="1200">
                <a:solidFill>
                  <a:srgbClr val="FF0000"/>
                </a:solidFill>
                <a:highlight>
                  <a:srgbClr val="FFFF00"/>
                </a:highlight>
                <a:latin typeface="Times New Roman"/>
                <a:ea typeface="Times New Roman"/>
                <a:cs typeface="Times New Roman"/>
                <a:sym typeface="Times New Roman"/>
              </a:rPr>
              <a:t>&lt;&lt; </a:t>
            </a:r>
            <a:r>
              <a:rPr b="1" lang="tr-TR" sz="1200">
                <a:solidFill>
                  <a:srgbClr val="00A000"/>
                </a:solidFill>
                <a:highlight>
                  <a:srgbClr val="FFFF00"/>
                </a:highlight>
                <a:latin typeface="Times New Roman"/>
                <a:ea typeface="Times New Roman"/>
                <a:cs typeface="Times New Roman"/>
                <a:sym typeface="Times New Roman"/>
              </a:rPr>
              <a:t>endl</a:t>
            </a:r>
            <a:r>
              <a:rPr lang="tr-TR" sz="1200">
                <a:solidFill>
                  <a:srgbClr val="FF0000"/>
                </a:solidFill>
                <a:highlight>
                  <a:srgbClr val="FFFF00"/>
                </a:highlight>
                <a:latin typeface="Times New Roman"/>
                <a:ea typeface="Times New Roman"/>
                <a:cs typeface="Times New Roman"/>
                <a:sym typeface="Times New Roman"/>
              </a:rPr>
              <a:t>;</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r>
              <a:rPr b="1" lang="tr-TR" sz="1200">
                <a:solidFill>
                  <a:srgbClr val="0000A0"/>
                </a:solidFill>
                <a:highlight>
                  <a:srgbClr val="FFFF00"/>
                </a:highlight>
                <a:latin typeface="Times New Roman"/>
                <a:ea typeface="Times New Roman"/>
                <a:cs typeface="Times New Roman"/>
                <a:sym typeface="Times New Roman"/>
              </a:rPr>
              <a:t>void </a:t>
            </a:r>
            <a:r>
              <a:rPr lang="tr-TR" sz="1200">
                <a:highlight>
                  <a:srgbClr val="FFFF00"/>
                </a:highlight>
                <a:latin typeface="Times New Roman"/>
                <a:ea typeface="Times New Roman"/>
                <a:cs typeface="Times New Roman"/>
                <a:sym typeface="Times New Roman"/>
              </a:rPr>
              <a:t>yaz</a:t>
            </a:r>
            <a:r>
              <a:rPr lang="tr-TR" sz="1200">
                <a:solidFill>
                  <a:srgbClr val="FF0000"/>
                </a:solidFill>
                <a:highlight>
                  <a:srgbClr val="FFFF00"/>
                </a:highlight>
                <a:latin typeface="Times New Roman"/>
                <a:ea typeface="Times New Roman"/>
                <a:cs typeface="Times New Roman"/>
                <a:sym typeface="Times New Roman"/>
              </a:rPr>
              <a:t>(</a:t>
            </a:r>
            <a:r>
              <a:rPr b="1" lang="tr-TR" sz="1200">
                <a:solidFill>
                  <a:srgbClr val="0000A0"/>
                </a:solidFill>
                <a:highlight>
                  <a:srgbClr val="FFFF00"/>
                </a:highlight>
                <a:latin typeface="Times New Roman"/>
                <a:ea typeface="Times New Roman"/>
                <a:cs typeface="Times New Roman"/>
                <a:sym typeface="Times New Roman"/>
              </a:rPr>
              <a:t>double  </a:t>
            </a:r>
            <a:r>
              <a:rPr lang="tr-TR" sz="1200">
                <a:highlight>
                  <a:srgbClr val="FFFF00"/>
                </a:highlight>
                <a:latin typeface="Times New Roman"/>
                <a:ea typeface="Times New Roman"/>
                <a:cs typeface="Times New Roman"/>
                <a:sym typeface="Times New Roman"/>
              </a:rPr>
              <a:t>y</a:t>
            </a:r>
            <a:r>
              <a:rPr lang="tr-TR" sz="1200">
                <a:solidFill>
                  <a:srgbClr val="FF0000"/>
                </a:solidFill>
                <a:highlight>
                  <a:srgbClr val="FFFF00"/>
                </a:highlight>
                <a:latin typeface="Times New Roman"/>
                <a:ea typeface="Times New Roman"/>
                <a:cs typeface="Times New Roman"/>
                <a:sym typeface="Times New Roman"/>
              </a:rPr>
              <a:t>) {</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r>
              <a:rPr b="1" lang="tr-TR" sz="1200">
                <a:solidFill>
                  <a:srgbClr val="00A000"/>
                </a:solidFill>
                <a:highlight>
                  <a:srgbClr val="FFFF00"/>
                </a:highlight>
                <a:latin typeface="Times New Roman"/>
                <a:ea typeface="Times New Roman"/>
                <a:cs typeface="Times New Roman"/>
                <a:sym typeface="Times New Roman"/>
              </a:rPr>
              <a:t>cout </a:t>
            </a:r>
            <a:r>
              <a:rPr lang="tr-TR" sz="1200">
                <a:solidFill>
                  <a:srgbClr val="FF0000"/>
                </a:solidFill>
                <a:highlight>
                  <a:srgbClr val="FFFF00"/>
                </a:highlight>
                <a:latin typeface="Times New Roman"/>
                <a:ea typeface="Times New Roman"/>
                <a:cs typeface="Times New Roman"/>
                <a:sym typeface="Times New Roman"/>
              </a:rPr>
              <a:t>&lt;&lt; </a:t>
            </a:r>
            <a:r>
              <a:rPr lang="tr-TR" sz="1200">
                <a:solidFill>
                  <a:srgbClr val="0000FF"/>
                </a:solidFill>
                <a:highlight>
                  <a:srgbClr val="FFFF00"/>
                </a:highlight>
                <a:latin typeface="Times New Roman"/>
                <a:ea typeface="Times New Roman"/>
                <a:cs typeface="Times New Roman"/>
                <a:sym typeface="Times New Roman"/>
              </a:rPr>
              <a:t>"Double deger: " </a:t>
            </a:r>
            <a:r>
              <a:rPr lang="tr-TR" sz="1200">
                <a:solidFill>
                  <a:srgbClr val="FF0000"/>
                </a:solidFill>
                <a:highlight>
                  <a:srgbClr val="FFFF00"/>
                </a:highlight>
                <a:latin typeface="Times New Roman"/>
                <a:ea typeface="Times New Roman"/>
                <a:cs typeface="Times New Roman"/>
                <a:sym typeface="Times New Roman"/>
              </a:rPr>
              <a:t>&lt;&lt; </a:t>
            </a:r>
            <a:r>
              <a:rPr lang="tr-TR" sz="1200">
                <a:highlight>
                  <a:srgbClr val="FFFF00"/>
                </a:highlight>
                <a:latin typeface="Times New Roman"/>
                <a:ea typeface="Times New Roman"/>
                <a:cs typeface="Times New Roman"/>
                <a:sym typeface="Times New Roman"/>
              </a:rPr>
              <a:t>y </a:t>
            </a:r>
            <a:r>
              <a:rPr lang="tr-TR" sz="1200">
                <a:solidFill>
                  <a:srgbClr val="FF0000"/>
                </a:solidFill>
                <a:highlight>
                  <a:srgbClr val="FFFF00"/>
                </a:highlight>
                <a:latin typeface="Times New Roman"/>
                <a:ea typeface="Times New Roman"/>
                <a:cs typeface="Times New Roman"/>
                <a:sym typeface="Times New Roman"/>
              </a:rPr>
              <a:t>&lt;&lt; </a:t>
            </a:r>
            <a:r>
              <a:rPr b="1" lang="tr-TR" sz="1200">
                <a:solidFill>
                  <a:srgbClr val="00A000"/>
                </a:solidFill>
                <a:highlight>
                  <a:srgbClr val="FFFF00"/>
                </a:highlight>
                <a:latin typeface="Times New Roman"/>
                <a:ea typeface="Times New Roman"/>
                <a:cs typeface="Times New Roman"/>
                <a:sym typeface="Times New Roman"/>
              </a:rPr>
              <a:t>endl</a:t>
            </a:r>
            <a:r>
              <a:rPr lang="tr-TR" sz="1200">
                <a:solidFill>
                  <a:srgbClr val="FF0000"/>
                </a:solidFill>
                <a:highlight>
                  <a:srgbClr val="FFFF00"/>
                </a:highlight>
                <a:latin typeface="Times New Roman"/>
                <a:ea typeface="Times New Roman"/>
                <a:cs typeface="Times New Roman"/>
                <a:sym typeface="Times New Roman"/>
              </a:rPr>
              <a:t>;</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r>
              <a:rPr b="1" lang="tr-TR" sz="1200">
                <a:solidFill>
                  <a:srgbClr val="0000A0"/>
                </a:solidFill>
                <a:highlight>
                  <a:srgbClr val="FFFF00"/>
                </a:highlight>
                <a:latin typeface="Times New Roman"/>
                <a:ea typeface="Times New Roman"/>
                <a:cs typeface="Times New Roman"/>
                <a:sym typeface="Times New Roman"/>
              </a:rPr>
              <a:t>void </a:t>
            </a:r>
            <a:r>
              <a:rPr lang="tr-TR" sz="1200">
                <a:highlight>
                  <a:srgbClr val="FFFF00"/>
                </a:highlight>
                <a:latin typeface="Times New Roman"/>
                <a:ea typeface="Times New Roman"/>
                <a:cs typeface="Times New Roman"/>
                <a:sym typeface="Times New Roman"/>
              </a:rPr>
              <a:t>yaz</a:t>
            </a:r>
            <a:r>
              <a:rPr lang="tr-TR" sz="1200">
                <a:solidFill>
                  <a:srgbClr val="FF0000"/>
                </a:solidFill>
                <a:highlight>
                  <a:srgbClr val="FFFF00"/>
                </a:highlight>
                <a:latin typeface="Times New Roman"/>
                <a:ea typeface="Times New Roman"/>
                <a:cs typeface="Times New Roman"/>
                <a:sym typeface="Times New Roman"/>
              </a:rPr>
              <a:t>(</a:t>
            </a:r>
            <a:r>
              <a:rPr b="1" lang="tr-TR" sz="1200">
                <a:solidFill>
                  <a:srgbClr val="0000A0"/>
                </a:solidFill>
                <a:highlight>
                  <a:srgbClr val="FFFF00"/>
                </a:highlight>
                <a:latin typeface="Times New Roman"/>
                <a:ea typeface="Times New Roman"/>
                <a:cs typeface="Times New Roman"/>
                <a:sym typeface="Times New Roman"/>
              </a:rPr>
              <a:t>char </a:t>
            </a:r>
            <a:r>
              <a:rPr lang="tr-TR" sz="1200">
                <a:highlight>
                  <a:srgbClr val="FFFF00"/>
                </a:highlight>
                <a:latin typeface="Times New Roman"/>
                <a:ea typeface="Times New Roman"/>
                <a:cs typeface="Times New Roman"/>
                <a:sym typeface="Times New Roman"/>
              </a:rPr>
              <a:t>z</a:t>
            </a:r>
            <a:r>
              <a:rPr lang="tr-TR" sz="1200">
                <a:solidFill>
                  <a:srgbClr val="FF0000"/>
                </a:solidFill>
                <a:highlight>
                  <a:srgbClr val="FFFF00"/>
                </a:highlight>
                <a:latin typeface="Times New Roman"/>
                <a:ea typeface="Times New Roman"/>
                <a:cs typeface="Times New Roman"/>
                <a:sym typeface="Times New Roman"/>
              </a:rPr>
              <a:t>) {</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r>
              <a:rPr b="1" lang="tr-TR" sz="1200">
                <a:solidFill>
                  <a:srgbClr val="00A000"/>
                </a:solidFill>
                <a:highlight>
                  <a:srgbClr val="FFFF00"/>
                </a:highlight>
                <a:latin typeface="Times New Roman"/>
                <a:ea typeface="Times New Roman"/>
                <a:cs typeface="Times New Roman"/>
                <a:sym typeface="Times New Roman"/>
              </a:rPr>
              <a:t>cout </a:t>
            </a:r>
            <a:r>
              <a:rPr lang="tr-TR" sz="1200">
                <a:solidFill>
                  <a:srgbClr val="FF0000"/>
                </a:solidFill>
                <a:highlight>
                  <a:srgbClr val="FFFF00"/>
                </a:highlight>
                <a:latin typeface="Times New Roman"/>
                <a:ea typeface="Times New Roman"/>
                <a:cs typeface="Times New Roman"/>
                <a:sym typeface="Times New Roman"/>
              </a:rPr>
              <a:t>&lt;&lt; </a:t>
            </a:r>
            <a:r>
              <a:rPr lang="tr-TR" sz="1200">
                <a:solidFill>
                  <a:srgbClr val="0000FF"/>
                </a:solidFill>
                <a:highlight>
                  <a:srgbClr val="FFFF00"/>
                </a:highlight>
                <a:latin typeface="Times New Roman"/>
                <a:ea typeface="Times New Roman"/>
                <a:cs typeface="Times New Roman"/>
                <a:sym typeface="Times New Roman"/>
              </a:rPr>
              <a:t>"Char deger: " </a:t>
            </a:r>
            <a:r>
              <a:rPr lang="tr-TR" sz="1200">
                <a:solidFill>
                  <a:srgbClr val="FF0000"/>
                </a:solidFill>
                <a:highlight>
                  <a:srgbClr val="FFFF00"/>
                </a:highlight>
                <a:latin typeface="Times New Roman"/>
                <a:ea typeface="Times New Roman"/>
                <a:cs typeface="Times New Roman"/>
                <a:sym typeface="Times New Roman"/>
              </a:rPr>
              <a:t>&lt;&lt; </a:t>
            </a:r>
            <a:r>
              <a:rPr lang="tr-TR" sz="1200">
                <a:highlight>
                  <a:srgbClr val="FFFF00"/>
                </a:highlight>
                <a:latin typeface="Times New Roman"/>
                <a:ea typeface="Times New Roman"/>
                <a:cs typeface="Times New Roman"/>
                <a:sym typeface="Times New Roman"/>
              </a:rPr>
              <a:t>z </a:t>
            </a:r>
            <a:r>
              <a:rPr lang="tr-TR" sz="1200">
                <a:solidFill>
                  <a:srgbClr val="FF0000"/>
                </a:solidFill>
                <a:highlight>
                  <a:srgbClr val="FFFF00"/>
                </a:highlight>
                <a:latin typeface="Times New Roman"/>
                <a:ea typeface="Times New Roman"/>
                <a:cs typeface="Times New Roman"/>
                <a:sym typeface="Times New Roman"/>
              </a:rPr>
              <a:t>&lt;&lt; </a:t>
            </a:r>
            <a:r>
              <a:rPr b="1" lang="tr-TR" sz="1200">
                <a:solidFill>
                  <a:srgbClr val="00A000"/>
                </a:solidFill>
                <a:highlight>
                  <a:srgbClr val="FFFF00"/>
                </a:highlight>
                <a:latin typeface="Times New Roman"/>
                <a:ea typeface="Times New Roman"/>
                <a:cs typeface="Times New Roman"/>
                <a:sym typeface="Times New Roman"/>
              </a:rPr>
              <a:t>endl</a:t>
            </a:r>
            <a:r>
              <a:rPr lang="tr-TR" sz="1200">
                <a:solidFill>
                  <a:srgbClr val="FF0000"/>
                </a:solidFill>
                <a:highlight>
                  <a:srgbClr val="FFFF00"/>
                </a:highlight>
                <a:latin typeface="Times New Roman"/>
                <a:ea typeface="Times New Roman"/>
                <a:cs typeface="Times New Roman"/>
                <a:sym typeface="Times New Roman"/>
              </a:rPr>
              <a:t>;</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highlight>
                  <a:srgbClr val="FFFF00"/>
                </a:highlight>
                <a:latin typeface="Times New Roman"/>
                <a:ea typeface="Times New Roman"/>
                <a:cs typeface="Times New Roman"/>
                <a:sym typeface="Times New Roman"/>
              </a:rPr>
              <a:t>    }</a:t>
            </a:r>
            <a:endParaRPr sz="1200">
              <a:solidFill>
                <a:srgbClr val="FF0000"/>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main</a:t>
            </a:r>
            <a:r>
              <a:rPr lang="tr-TR" sz="1200">
                <a:solidFill>
                  <a:srgbClr val="FF0000"/>
                </a:solidFill>
                <a:latin typeface="Times New Roman"/>
                <a:ea typeface="Times New Roman"/>
                <a:cs typeface="Times New Roman"/>
                <a:sym typeface="Times New Roman"/>
              </a:rPr>
              <a:t>() {</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asiriYukleme ornek</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ornek</a:t>
            </a:r>
            <a:r>
              <a:rPr lang="tr-TR" sz="1200">
                <a:solidFill>
                  <a:srgbClr val="FF0000"/>
                </a:solidFill>
                <a:latin typeface="Times New Roman"/>
                <a:ea typeface="Times New Roman"/>
                <a:cs typeface="Times New Roman"/>
                <a:sym typeface="Times New Roman"/>
              </a:rPr>
              <a:t>.</a:t>
            </a:r>
            <a:r>
              <a:rPr lang="tr-TR" sz="1200">
                <a:highlight>
                  <a:srgbClr val="FFFFFF"/>
                </a:highlight>
                <a:latin typeface="Times New Roman"/>
                <a:ea typeface="Times New Roman"/>
                <a:cs typeface="Times New Roman"/>
                <a:sym typeface="Times New Roman"/>
              </a:rPr>
              <a:t>yaz</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45</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ornek</a:t>
            </a:r>
            <a:r>
              <a:rPr lang="tr-TR" sz="1200">
                <a:solidFill>
                  <a:srgbClr val="FF0000"/>
                </a:solidFill>
                <a:latin typeface="Times New Roman"/>
                <a:ea typeface="Times New Roman"/>
                <a:cs typeface="Times New Roman"/>
                <a:sym typeface="Times New Roman"/>
              </a:rPr>
              <a:t>.</a:t>
            </a:r>
            <a:r>
              <a:rPr lang="tr-TR" sz="1200">
                <a:highlight>
                  <a:srgbClr val="FFFFFF"/>
                </a:highlight>
                <a:latin typeface="Times New Roman"/>
                <a:ea typeface="Times New Roman"/>
                <a:cs typeface="Times New Roman"/>
                <a:sym typeface="Times New Roman"/>
              </a:rPr>
              <a:t>yaz</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34.78</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ornek</a:t>
            </a:r>
            <a:r>
              <a:rPr lang="tr-TR" sz="1200">
                <a:solidFill>
                  <a:srgbClr val="FF0000"/>
                </a:solidFill>
                <a:latin typeface="Times New Roman"/>
                <a:ea typeface="Times New Roman"/>
                <a:cs typeface="Times New Roman"/>
                <a:sym typeface="Times New Roman"/>
              </a:rPr>
              <a:t>.</a:t>
            </a:r>
            <a:r>
              <a:rPr lang="tr-TR" sz="1200">
                <a:highlight>
                  <a:srgbClr val="FFFFFF"/>
                </a:highlight>
                <a:latin typeface="Times New Roman"/>
                <a:ea typeface="Times New Roman"/>
                <a:cs typeface="Times New Roman"/>
                <a:sym typeface="Times New Roman"/>
              </a:rPr>
              <a:t>yaz</a:t>
            </a:r>
            <a:r>
              <a:rPr lang="tr-TR" sz="1200">
                <a:solidFill>
                  <a:srgbClr val="FF0000"/>
                </a:solidFill>
                <a:latin typeface="Times New Roman"/>
                <a:ea typeface="Times New Roman"/>
                <a:cs typeface="Times New Roman"/>
                <a:sym typeface="Times New Roman"/>
              </a:rPr>
              <a:t>(</a:t>
            </a:r>
            <a:r>
              <a:rPr lang="tr-TR" sz="1200">
                <a:solidFill>
                  <a:srgbClr val="E0A000"/>
                </a:solidFill>
                <a:latin typeface="Times New Roman"/>
                <a:ea typeface="Times New Roman"/>
                <a:cs typeface="Times New Roman"/>
                <a:sym typeface="Times New Roman"/>
              </a:rPr>
              <a:t>'A'</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return </a:t>
            </a:r>
            <a:r>
              <a:rPr lang="tr-TR" sz="1200">
                <a:solidFill>
                  <a:srgbClr val="F000F0"/>
                </a:solidFill>
                <a:latin typeface="Times New Roman"/>
                <a:ea typeface="Times New Roman"/>
                <a:cs typeface="Times New Roman"/>
                <a:sym typeface="Times New Roman"/>
              </a:rPr>
              <a:t>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p:txBody>
      </p:sp>
      <p:sp>
        <p:nvSpPr>
          <p:cNvPr id="164" name="Google Shape;164;ge4382e0d02_0_23"/>
          <p:cNvSpPr txBox="1"/>
          <p:nvPr/>
        </p:nvSpPr>
        <p:spPr>
          <a:xfrm>
            <a:off x="4354875" y="111475"/>
            <a:ext cx="45570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i="1" lang="tr-TR" sz="1500">
                <a:solidFill>
                  <a:schemeClr val="accent1"/>
                </a:solidFill>
                <a:latin typeface="PT Sans Narrow"/>
                <a:ea typeface="PT Sans Narrow"/>
                <a:cs typeface="PT Sans Narrow"/>
                <a:sym typeface="PT Sans Narrow"/>
              </a:rPr>
              <a:t>Görev 2: </a:t>
            </a:r>
            <a:r>
              <a:rPr i="1" lang="tr-TR" sz="1500">
                <a:latin typeface="PT Sans Narrow"/>
                <a:ea typeface="PT Sans Narrow"/>
                <a:cs typeface="PT Sans Narrow"/>
                <a:sym typeface="PT Sans Narrow"/>
              </a:rPr>
              <a:t>Farklı parametre türü kullanarak fonksiyon aşırı yükleme. </a:t>
            </a:r>
            <a:endParaRPr i="1" sz="1500">
              <a:solidFill>
                <a:srgbClr val="00A000"/>
              </a:solidFill>
              <a:latin typeface="PT Sans Narrow"/>
              <a:ea typeface="PT Sans Narrow"/>
              <a:cs typeface="PT Sans Narrow"/>
              <a:sym typeface="PT Sans Narrow"/>
            </a:endParaRPr>
          </a:p>
        </p:txBody>
      </p:sp>
      <p:sp>
        <p:nvSpPr>
          <p:cNvPr id="165" name="Google Shape;165;ge4382e0d02_0_23"/>
          <p:cNvSpPr txBox="1"/>
          <p:nvPr/>
        </p:nvSpPr>
        <p:spPr>
          <a:xfrm>
            <a:off x="171550" y="4088700"/>
            <a:ext cx="47910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i="1" lang="tr-TR" sz="1500">
                <a:solidFill>
                  <a:schemeClr val="accent1"/>
                </a:solidFill>
                <a:latin typeface="PT Sans Narrow"/>
                <a:ea typeface="PT Sans Narrow"/>
                <a:cs typeface="PT Sans Narrow"/>
                <a:sym typeface="PT Sans Narrow"/>
              </a:rPr>
              <a:t>Görev 1: </a:t>
            </a:r>
            <a:r>
              <a:rPr i="1" lang="tr-TR" sz="1500">
                <a:latin typeface="PT Sans Narrow"/>
                <a:ea typeface="PT Sans Narrow"/>
                <a:cs typeface="PT Sans Narrow"/>
                <a:sym typeface="PT Sans Narrow"/>
              </a:rPr>
              <a:t>Farklı parametre sayısı kullanarak fonksiyon aşırı yükleme. </a:t>
            </a:r>
            <a:endParaRPr i="1" sz="1500">
              <a:solidFill>
                <a:srgbClr val="00A000"/>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e3f1355725_2_0"/>
          <p:cNvSpPr txBox="1"/>
          <p:nvPr>
            <p:ph type="title"/>
          </p:nvPr>
        </p:nvSpPr>
        <p:spPr>
          <a:xfrm>
            <a:off x="561175" y="551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Geçersiz Olanlar</a:t>
            </a:r>
            <a:endParaRPr/>
          </a:p>
        </p:txBody>
      </p:sp>
      <p:sp>
        <p:nvSpPr>
          <p:cNvPr id="171" name="Google Shape;171;ge3f1355725_2_0"/>
          <p:cNvSpPr txBox="1"/>
          <p:nvPr/>
        </p:nvSpPr>
        <p:spPr>
          <a:xfrm>
            <a:off x="580900" y="1291575"/>
            <a:ext cx="7686000" cy="288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0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sz="2000">
                <a:latin typeface="PT Sans Narrow"/>
                <a:ea typeface="PT Sans Narrow"/>
                <a:cs typeface="PT Sans Narrow"/>
                <a:sym typeface="PT Sans Narrow"/>
              </a:rPr>
              <a:t>Bir önceki uygulamada Polimorfizmin türleri olduğunu gördük. Bunlardan ilki olan fonksiyon aşırı yükleme kavramını yakından inceledik. </a:t>
            </a:r>
            <a:endParaRPr sz="20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20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sz="2000">
                <a:latin typeface="PT Sans Narrow"/>
                <a:ea typeface="PT Sans Narrow"/>
                <a:cs typeface="PT Sans Narrow"/>
                <a:sym typeface="PT Sans Narrow"/>
              </a:rPr>
              <a:t>Şimdi ikinci poliformizm türü olan fonksiyon geçersiz kılma türünü bu uygulama ile inceleyeceğiz.</a:t>
            </a:r>
            <a:r>
              <a:rPr i="1" lang="tr-TR" sz="2000">
                <a:highlight>
                  <a:srgbClr val="FFFFFF"/>
                </a:highlight>
                <a:latin typeface="PT Sans Narrow"/>
                <a:ea typeface="PT Sans Narrow"/>
                <a:cs typeface="PT Sans Narrow"/>
                <a:sym typeface="PT Sans Narrow"/>
              </a:rPr>
              <a:t> </a:t>
            </a:r>
            <a:endParaRPr i="1" sz="2000">
              <a:highlight>
                <a:srgbClr val="FFFFFF"/>
              </a:highlight>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sz="17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800">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e3f1355725_2_34"/>
          <p:cNvSpPr txBox="1"/>
          <p:nvPr>
            <p:ph type="title"/>
          </p:nvPr>
        </p:nvSpPr>
        <p:spPr>
          <a:xfrm>
            <a:off x="561175" y="551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Geçersiz Olanlar</a:t>
            </a:r>
            <a:endParaRPr/>
          </a:p>
        </p:txBody>
      </p:sp>
      <p:sp>
        <p:nvSpPr>
          <p:cNvPr id="177" name="Google Shape;177;ge3f1355725_2_34"/>
          <p:cNvSpPr txBox="1"/>
          <p:nvPr/>
        </p:nvSpPr>
        <p:spPr>
          <a:xfrm>
            <a:off x="504700" y="1291577"/>
            <a:ext cx="4305300" cy="1576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i="1" sz="12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tr-TR" sz="1700">
                <a:latin typeface="PT Sans Narrow"/>
                <a:ea typeface="PT Sans Narrow"/>
                <a:cs typeface="PT Sans Narrow"/>
                <a:sym typeface="PT Sans Narrow"/>
              </a:rPr>
              <a:t>Temel sınıftaki bir fonksiyonun, türetilmiş sınıfta  aynı isim, parametre ve dönüş türüne sahip olacak şekilde tekrar kullanılmasına fonksiyonu geçersiz kılma denir.  </a:t>
            </a:r>
            <a:endParaRPr sz="17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800">
              <a:latin typeface="PT Sans Narrow"/>
              <a:ea typeface="PT Sans Narrow"/>
              <a:cs typeface="PT Sans Narrow"/>
              <a:sym typeface="PT Sans Narrow"/>
            </a:endParaRPr>
          </a:p>
        </p:txBody>
      </p:sp>
      <p:graphicFrame>
        <p:nvGraphicFramePr>
          <p:cNvPr id="178" name="Google Shape;178;ge3f1355725_2_34"/>
          <p:cNvGraphicFramePr/>
          <p:nvPr/>
        </p:nvGraphicFramePr>
        <p:xfrm>
          <a:off x="5384900" y="88375"/>
          <a:ext cx="3000000" cy="3000000"/>
        </p:xfrm>
        <a:graphic>
          <a:graphicData uri="http://schemas.openxmlformats.org/drawingml/2006/table">
            <a:tbl>
              <a:tblPr>
                <a:noFill/>
                <a:tableStyleId>{99E4168A-8242-491E-BB9B-30F0085C8E2A}</a:tableStyleId>
              </a:tblPr>
              <a:tblGrid>
                <a:gridCol w="3263250"/>
              </a:tblGrid>
              <a:tr h="4858475">
                <a:tc>
                  <a:txBody>
                    <a:bodyPr/>
                    <a:lstStyle/>
                    <a:p>
                      <a:pPr indent="0" lvl="0" marL="457200" rtl="0" algn="l">
                        <a:spcBef>
                          <a:spcPts val="0"/>
                        </a:spcBef>
                        <a:spcAft>
                          <a:spcPts val="0"/>
                        </a:spcAft>
                        <a:buNone/>
                      </a:pPr>
                      <a:r>
                        <a:rPr lang="tr-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using namespace </a:t>
                      </a:r>
                      <a:r>
                        <a:rPr b="1" lang="tr-TR" sz="1300">
                          <a:solidFill>
                            <a:srgbClr val="00A000"/>
                          </a:solidFill>
                          <a:latin typeface="PT Sans Narrow"/>
                          <a:ea typeface="PT Sans Narrow"/>
                          <a:cs typeface="PT Sans Narrow"/>
                          <a:sym typeface="PT Sans Narrow"/>
                        </a:rPr>
                        <a:t>std</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"Temel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Turetilmis </a:t>
                      </a: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public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"Turetilmis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int </a:t>
                      </a:r>
                      <a:r>
                        <a:rPr lang="tr-TR" sz="1300">
                          <a:highlight>
                            <a:srgbClr val="FFFFFF"/>
                          </a:highlight>
                          <a:latin typeface="PT Sans Narrow"/>
                          <a:ea typeface="PT Sans Narrow"/>
                          <a:cs typeface="PT Sans Narrow"/>
                          <a:sym typeface="PT Sans Narrow"/>
                        </a:rPr>
                        <a:t>main</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Turetilmis turet1</a:t>
                      </a: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turet1</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Temel</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return </a:t>
                      </a:r>
                      <a:r>
                        <a:rPr lang="tr-TR" sz="1300">
                          <a:solidFill>
                            <a:srgbClr val="F000F0"/>
                          </a:solidFill>
                          <a:latin typeface="PT Sans Narrow"/>
                          <a:ea typeface="PT Sans Narrow"/>
                          <a:cs typeface="PT Sans Narrow"/>
                          <a:sym typeface="PT Sans Narrow"/>
                        </a:rPr>
                        <a:t>0</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b="1" sz="1100">
                        <a:highlight>
                          <a:srgbClr val="FFFFFF"/>
                        </a:highlight>
                      </a:endParaRPr>
                    </a:p>
                  </a:txBody>
                  <a:tcPr marT="63500" marB="63500" marR="63500" marL="635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e3f1355725_2_16"/>
          <p:cNvSpPr txBox="1"/>
          <p:nvPr>
            <p:ph type="title"/>
          </p:nvPr>
        </p:nvSpPr>
        <p:spPr>
          <a:xfrm>
            <a:off x="636350" y="12017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Geçersiz Olanlar</a:t>
            </a:r>
            <a:endParaRPr/>
          </a:p>
        </p:txBody>
      </p:sp>
      <p:sp>
        <p:nvSpPr>
          <p:cNvPr id="184" name="Google Shape;184;ge3f1355725_2_16"/>
          <p:cNvSpPr txBox="1"/>
          <p:nvPr/>
        </p:nvSpPr>
        <p:spPr>
          <a:xfrm>
            <a:off x="566925" y="1501200"/>
            <a:ext cx="4305300" cy="308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7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TR" sz="1700">
                <a:latin typeface="PT Sans Narrow"/>
                <a:ea typeface="PT Sans Narrow"/>
                <a:cs typeface="PT Sans Narrow"/>
                <a:sym typeface="PT Sans Narrow"/>
              </a:rPr>
              <a:t>Yandaki örnekte </a:t>
            </a:r>
            <a:r>
              <a:rPr b="1" lang="tr-TR" sz="1700">
                <a:latin typeface="PT Sans Narrow"/>
                <a:ea typeface="PT Sans Narrow"/>
                <a:cs typeface="PT Sans Narrow"/>
                <a:sym typeface="PT Sans Narrow"/>
              </a:rPr>
              <a:t>Temel</a:t>
            </a:r>
            <a:r>
              <a:rPr lang="tr-TR" sz="1700">
                <a:latin typeface="PT Sans Narrow"/>
                <a:ea typeface="PT Sans Narrow"/>
                <a:cs typeface="PT Sans Narrow"/>
                <a:sym typeface="PT Sans Narrow"/>
              </a:rPr>
              <a:t> sınıfı altındaki </a:t>
            </a:r>
            <a:r>
              <a:rPr b="1" lang="tr-TR" sz="1700">
                <a:latin typeface="PT Sans Narrow"/>
                <a:ea typeface="PT Sans Narrow"/>
                <a:cs typeface="PT Sans Narrow"/>
                <a:sym typeface="PT Sans Narrow"/>
              </a:rPr>
              <a:t>yaz() </a:t>
            </a:r>
            <a:r>
              <a:rPr lang="tr-TR" sz="1700">
                <a:latin typeface="PT Sans Narrow"/>
                <a:ea typeface="PT Sans Narrow"/>
                <a:cs typeface="PT Sans Narrow"/>
                <a:sym typeface="PT Sans Narrow"/>
              </a:rPr>
              <a:t>fonksiyonu tanımlıdır. Bu fonksiyon 13. satırda </a:t>
            </a:r>
            <a:r>
              <a:rPr b="1" lang="tr-TR" sz="1700">
                <a:latin typeface="PT Sans Narrow"/>
                <a:ea typeface="PT Sans Narrow"/>
                <a:cs typeface="PT Sans Narrow"/>
                <a:sym typeface="PT Sans Narrow"/>
              </a:rPr>
              <a:t>Turetilmis</a:t>
            </a:r>
            <a:r>
              <a:rPr lang="tr-TR" sz="1700">
                <a:latin typeface="PT Sans Narrow"/>
                <a:ea typeface="PT Sans Narrow"/>
                <a:cs typeface="PT Sans Narrow"/>
                <a:sym typeface="PT Sans Narrow"/>
              </a:rPr>
              <a:t> sınıf altında da aynı şekilde tekrar kullanılmış yani temel sınıftaki geçersiz kılınmıştır. Bu nedenle kodun çıktısında 20. satırdaki turet1.yaz() komutu ile ‘Temel’ sınıfındaki fonksiyon yerine, ‘Turetilmis’ sınıfındaki fonksiyon çağırılır. </a:t>
            </a:r>
            <a:endParaRPr sz="17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800">
              <a:latin typeface="PT Sans Narrow"/>
              <a:ea typeface="PT Sans Narrow"/>
              <a:cs typeface="PT Sans Narrow"/>
              <a:sym typeface="PT Sans Narrow"/>
            </a:endParaRPr>
          </a:p>
        </p:txBody>
      </p:sp>
      <p:graphicFrame>
        <p:nvGraphicFramePr>
          <p:cNvPr id="185" name="Google Shape;185;ge3f1355725_2_16"/>
          <p:cNvGraphicFramePr/>
          <p:nvPr/>
        </p:nvGraphicFramePr>
        <p:xfrm>
          <a:off x="5384900" y="88375"/>
          <a:ext cx="3000000" cy="3000000"/>
        </p:xfrm>
        <a:graphic>
          <a:graphicData uri="http://schemas.openxmlformats.org/drawingml/2006/table">
            <a:tbl>
              <a:tblPr>
                <a:noFill/>
                <a:tableStyleId>{99E4168A-8242-491E-BB9B-30F0085C8E2A}</a:tableStyleId>
              </a:tblPr>
              <a:tblGrid>
                <a:gridCol w="3263250"/>
              </a:tblGrid>
              <a:tr h="4858475">
                <a:tc>
                  <a:txBody>
                    <a:bodyPr/>
                    <a:lstStyle/>
                    <a:p>
                      <a:pPr indent="0" lvl="0" marL="457200" rtl="0" algn="l">
                        <a:spcBef>
                          <a:spcPts val="0"/>
                        </a:spcBef>
                        <a:spcAft>
                          <a:spcPts val="0"/>
                        </a:spcAft>
                        <a:buNone/>
                      </a:pPr>
                      <a:r>
                        <a:rPr lang="tr-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using namespace </a:t>
                      </a:r>
                      <a:r>
                        <a:rPr b="1" lang="tr-TR" sz="1300">
                          <a:solidFill>
                            <a:srgbClr val="00A000"/>
                          </a:solidFill>
                          <a:latin typeface="PT Sans Narrow"/>
                          <a:ea typeface="PT Sans Narrow"/>
                          <a:cs typeface="PT Sans Narrow"/>
                          <a:sym typeface="PT Sans Narrow"/>
                        </a:rPr>
                        <a:t>std</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"Temel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Turetilmis </a:t>
                      </a: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public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"Turetilmis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int </a:t>
                      </a:r>
                      <a:r>
                        <a:rPr lang="tr-TR" sz="1300">
                          <a:highlight>
                            <a:srgbClr val="FFFFFF"/>
                          </a:highlight>
                          <a:latin typeface="PT Sans Narrow"/>
                          <a:ea typeface="PT Sans Narrow"/>
                          <a:cs typeface="PT Sans Narrow"/>
                          <a:sym typeface="PT Sans Narrow"/>
                        </a:rPr>
                        <a:t>main</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Turetilmis turet1</a:t>
                      </a: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turet1</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Temel</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return </a:t>
                      </a:r>
                      <a:r>
                        <a:rPr lang="tr-TR" sz="1300">
                          <a:solidFill>
                            <a:srgbClr val="F000F0"/>
                          </a:solidFill>
                          <a:latin typeface="PT Sans Narrow"/>
                          <a:ea typeface="PT Sans Narrow"/>
                          <a:cs typeface="PT Sans Narrow"/>
                          <a:sym typeface="PT Sans Narrow"/>
                        </a:rPr>
                        <a:t>0</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b="1" sz="1100">
                        <a:highlight>
                          <a:srgbClr val="FFFFFF"/>
                        </a:highlight>
                      </a:endParaRPr>
                    </a:p>
                  </a:txBody>
                  <a:tcPr marT="63500" marB="63500" marR="63500" marL="635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e3f1355725_2_22"/>
          <p:cNvSpPr txBox="1"/>
          <p:nvPr>
            <p:ph type="title"/>
          </p:nvPr>
        </p:nvSpPr>
        <p:spPr>
          <a:xfrm>
            <a:off x="573825" y="16165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Geçersiz Olanlar</a:t>
            </a:r>
            <a:endParaRPr/>
          </a:p>
        </p:txBody>
      </p:sp>
      <p:sp>
        <p:nvSpPr>
          <p:cNvPr id="191" name="Google Shape;191;ge3f1355725_2_22"/>
          <p:cNvSpPr txBox="1"/>
          <p:nvPr/>
        </p:nvSpPr>
        <p:spPr>
          <a:xfrm>
            <a:off x="573825" y="1459725"/>
            <a:ext cx="4305300" cy="247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700">
              <a:latin typeface="PT Sans Narrow"/>
              <a:ea typeface="PT Sans Narrow"/>
              <a:cs typeface="PT Sans Narrow"/>
              <a:sym typeface="PT Sans Narrow"/>
            </a:endParaRPr>
          </a:p>
          <a:p>
            <a:pPr indent="0" lvl="0" marL="0" rtl="0" algn="l">
              <a:lnSpc>
                <a:spcPct val="115000"/>
              </a:lnSpc>
              <a:spcBef>
                <a:spcPts val="0"/>
              </a:spcBef>
              <a:spcAft>
                <a:spcPts val="0"/>
              </a:spcAft>
              <a:buNone/>
            </a:pPr>
            <a:r>
              <a:t/>
            </a:r>
            <a:endParaRPr sz="1700">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sz="17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TR" sz="1700">
                <a:latin typeface="PT Sans Narrow"/>
                <a:ea typeface="PT Sans Narrow"/>
                <a:cs typeface="PT Sans Narrow"/>
                <a:sym typeface="PT Sans Narrow"/>
              </a:rPr>
              <a:t>Temel sınıfı altındaki yaz() fonksiyonunu çağırabilmek için 21. satırdaki gibi :: kapsam çözümleme operatörü kullanılabilir. </a:t>
            </a:r>
            <a:endParaRPr sz="1700">
              <a:solidFill>
                <a:srgbClr val="00A000"/>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800">
              <a:latin typeface="PT Sans Narrow"/>
              <a:ea typeface="PT Sans Narrow"/>
              <a:cs typeface="PT Sans Narrow"/>
              <a:sym typeface="PT Sans Narrow"/>
            </a:endParaRPr>
          </a:p>
        </p:txBody>
      </p:sp>
      <p:graphicFrame>
        <p:nvGraphicFramePr>
          <p:cNvPr id="192" name="Google Shape;192;ge3f1355725_2_22"/>
          <p:cNvGraphicFramePr/>
          <p:nvPr/>
        </p:nvGraphicFramePr>
        <p:xfrm>
          <a:off x="5384900" y="88375"/>
          <a:ext cx="3000000" cy="3000000"/>
        </p:xfrm>
        <a:graphic>
          <a:graphicData uri="http://schemas.openxmlformats.org/drawingml/2006/table">
            <a:tbl>
              <a:tblPr>
                <a:noFill/>
                <a:tableStyleId>{99E4168A-8242-491E-BB9B-30F0085C8E2A}</a:tableStyleId>
              </a:tblPr>
              <a:tblGrid>
                <a:gridCol w="3263250"/>
              </a:tblGrid>
              <a:tr h="4858475">
                <a:tc>
                  <a:txBody>
                    <a:bodyPr/>
                    <a:lstStyle/>
                    <a:p>
                      <a:pPr indent="0" lvl="0" marL="457200" rtl="0" algn="l">
                        <a:spcBef>
                          <a:spcPts val="0"/>
                        </a:spcBef>
                        <a:spcAft>
                          <a:spcPts val="0"/>
                        </a:spcAft>
                        <a:buNone/>
                      </a:pPr>
                      <a:r>
                        <a:rPr lang="tr-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using namespace </a:t>
                      </a:r>
                      <a:r>
                        <a:rPr b="1" lang="tr-TR" sz="1300">
                          <a:solidFill>
                            <a:srgbClr val="00A000"/>
                          </a:solidFill>
                          <a:latin typeface="PT Sans Narrow"/>
                          <a:ea typeface="PT Sans Narrow"/>
                          <a:cs typeface="PT Sans Narrow"/>
                          <a:sym typeface="PT Sans Narrow"/>
                        </a:rPr>
                        <a:t>std</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"Temel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Turetilmis </a:t>
                      </a: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public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"Turetilmis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int </a:t>
                      </a:r>
                      <a:r>
                        <a:rPr lang="tr-TR" sz="1300">
                          <a:highlight>
                            <a:srgbClr val="FFFFFF"/>
                          </a:highlight>
                          <a:latin typeface="PT Sans Narrow"/>
                          <a:ea typeface="PT Sans Narrow"/>
                          <a:cs typeface="PT Sans Narrow"/>
                          <a:sym typeface="PT Sans Narrow"/>
                        </a:rPr>
                        <a:t>main</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Turetilmis turet1</a:t>
                      </a: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turet1</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Temel</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return </a:t>
                      </a:r>
                      <a:r>
                        <a:rPr lang="tr-TR" sz="1300">
                          <a:solidFill>
                            <a:srgbClr val="F000F0"/>
                          </a:solidFill>
                          <a:latin typeface="PT Sans Narrow"/>
                          <a:ea typeface="PT Sans Narrow"/>
                          <a:cs typeface="PT Sans Narrow"/>
                          <a:sym typeface="PT Sans Narrow"/>
                        </a:rPr>
                        <a:t>0</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b="1" sz="1100">
                        <a:highlight>
                          <a:srgbClr val="FFFFFF"/>
                        </a:highlight>
                      </a:endParaRPr>
                    </a:p>
                  </a:txBody>
                  <a:tcPr marT="63500" marB="63500" marR="63500" marL="635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00725" y="1386149"/>
            <a:ext cx="8596900" cy="903425"/>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None/>
            </a:pPr>
            <a:r>
              <a:rPr b="0" lang="tr-TR" sz="2000">
                <a:solidFill>
                  <a:srgbClr val="000000"/>
                </a:solidFill>
              </a:rPr>
              <a:t>Bu haftanın amacı, C++ nesne tabanlı programlamanın prensipleri olan veri soyutlama, veri kapsülleme, kalıtım, polimorfizm, aşırı yükleme ve geçersiz kılma kavramlarını öğrenmektir.</a:t>
            </a:r>
            <a:endParaRPr b="0" sz="2000">
              <a:solidFill>
                <a:srgbClr val="000000"/>
              </a:solidFill>
            </a:endParaRPr>
          </a:p>
        </p:txBody>
      </p:sp>
      <p:sp>
        <p:nvSpPr>
          <p:cNvPr id="72" name="Google Shape;72;p2"/>
          <p:cNvSpPr txBox="1"/>
          <p:nvPr>
            <p:ph idx="1" type="body"/>
          </p:nvPr>
        </p:nvSpPr>
        <p:spPr>
          <a:xfrm>
            <a:off x="941200" y="2289575"/>
            <a:ext cx="8520600" cy="19074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Clr>
                <a:srgbClr val="000000"/>
              </a:buClr>
              <a:buSzPts val="3600"/>
              <a:buFont typeface="Arial"/>
              <a:buNone/>
            </a:pPr>
            <a:r>
              <a:rPr lang="tr-TR" sz="2000">
                <a:solidFill>
                  <a:srgbClr val="000000"/>
                </a:solidFill>
                <a:latin typeface="PT Sans Narrow"/>
                <a:ea typeface="PT Sans Narrow"/>
                <a:cs typeface="PT Sans Narrow"/>
                <a:sym typeface="PT Sans Narrow"/>
              </a:rPr>
              <a:t>K1. Veri soyutlama, kapsülleme, kalıtım ve polimorfizm tekniklerini açıklar.</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3600"/>
              <a:buFont typeface="Arial"/>
              <a:buNone/>
            </a:pPr>
            <a:r>
              <a:rPr lang="tr-TR" sz="2000">
                <a:solidFill>
                  <a:srgbClr val="000000"/>
                </a:solidFill>
                <a:latin typeface="PT Sans Narrow"/>
                <a:ea typeface="PT Sans Narrow"/>
                <a:cs typeface="PT Sans Narrow"/>
                <a:sym typeface="PT Sans Narrow"/>
              </a:rPr>
              <a:t>K2. Kalıtım tekniğini farklı problemler içinde uygular.</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3600"/>
              <a:buFont typeface="Arial"/>
              <a:buNone/>
            </a:pPr>
            <a:r>
              <a:rPr lang="tr-TR" sz="2000">
                <a:solidFill>
                  <a:srgbClr val="000000"/>
                </a:solidFill>
                <a:latin typeface="PT Sans Narrow"/>
                <a:ea typeface="PT Sans Narrow"/>
                <a:cs typeface="PT Sans Narrow"/>
                <a:sym typeface="PT Sans Narrow"/>
              </a:rPr>
              <a:t>K3. Verilen programda kullanılan aşırı yükleme (overloading) tekniğini analiz eder. </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Clr>
                <a:srgbClr val="000000"/>
              </a:buClr>
              <a:buSzPts val="3600"/>
              <a:buFont typeface="Arial"/>
              <a:buNone/>
            </a:pPr>
            <a:r>
              <a:rPr lang="tr-TR" sz="2000">
                <a:solidFill>
                  <a:srgbClr val="000000"/>
                </a:solidFill>
                <a:latin typeface="PT Sans Narrow"/>
                <a:ea typeface="PT Sans Narrow"/>
                <a:cs typeface="PT Sans Narrow"/>
                <a:sym typeface="PT Sans Narrow"/>
              </a:rPr>
              <a:t>K4. Verilen programdaki geçersiz kılma/çiğneme (overriding) tekniğini yeniden tasarlar.</a:t>
            </a:r>
            <a:endParaRPr sz="2000">
              <a:solidFill>
                <a:srgbClr val="000000"/>
              </a:solidFill>
              <a:latin typeface="PT Sans Narrow"/>
              <a:ea typeface="PT Sans Narrow"/>
              <a:cs typeface="PT Sans Narrow"/>
              <a:sym typeface="PT Sans Narrow"/>
            </a:endParaRPr>
          </a:p>
        </p:txBody>
      </p:sp>
      <p:sp>
        <p:nvSpPr>
          <p:cNvPr id="73" name="Google Shape;73;p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Haftanın Amacı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e3f1355725_2_28"/>
          <p:cNvSpPr txBox="1"/>
          <p:nvPr>
            <p:ph type="title"/>
          </p:nvPr>
        </p:nvSpPr>
        <p:spPr>
          <a:xfrm>
            <a:off x="449375" y="1232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Geçersiz Olanlar: Sıra Sende</a:t>
            </a:r>
            <a:endParaRPr/>
          </a:p>
        </p:txBody>
      </p:sp>
      <p:sp>
        <p:nvSpPr>
          <p:cNvPr id="198" name="Google Shape;198;ge3f1355725_2_28"/>
          <p:cNvSpPr txBox="1"/>
          <p:nvPr/>
        </p:nvSpPr>
        <p:spPr>
          <a:xfrm>
            <a:off x="525425" y="883525"/>
            <a:ext cx="4478100" cy="25527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SzPts val="1700"/>
              <a:buFont typeface="PT Sans Narrow"/>
              <a:buAutoNum type="arabicPeriod"/>
            </a:pPr>
            <a:r>
              <a:rPr lang="tr-TR" sz="1700">
                <a:highlight>
                  <a:srgbClr val="FFFFFF"/>
                </a:highlight>
                <a:latin typeface="PT Sans Narrow"/>
                <a:ea typeface="PT Sans Narrow"/>
                <a:cs typeface="PT Sans Narrow"/>
                <a:sym typeface="PT Sans Narrow"/>
              </a:rPr>
              <a:t>H</a:t>
            </a:r>
            <a:r>
              <a:rPr lang="tr-TR" sz="1700">
                <a:highlight>
                  <a:srgbClr val="FFFFFF"/>
                </a:highlight>
                <a:latin typeface="PT Sans Narrow"/>
                <a:ea typeface="PT Sans Narrow"/>
                <a:cs typeface="PT Sans Narrow"/>
                <a:sym typeface="PT Sans Narrow"/>
              </a:rPr>
              <a:t>erkes bireysel olarak kendi bilgisayarında çalışsın. </a:t>
            </a:r>
            <a:endParaRPr sz="1700">
              <a:highlight>
                <a:srgbClr val="FFFFFF"/>
              </a:highlight>
              <a:latin typeface="PT Sans Narrow"/>
              <a:ea typeface="PT Sans Narrow"/>
              <a:cs typeface="PT Sans Narrow"/>
              <a:sym typeface="PT Sans Narrow"/>
            </a:endParaRPr>
          </a:p>
          <a:p>
            <a:pPr indent="-336550" lvl="0" marL="457200" rtl="0" algn="just">
              <a:lnSpc>
                <a:spcPct val="115000"/>
              </a:lnSpc>
              <a:spcBef>
                <a:spcPts val="0"/>
              </a:spcBef>
              <a:spcAft>
                <a:spcPts val="0"/>
              </a:spcAft>
              <a:buSzPts val="1700"/>
              <a:buFont typeface="PT Sans Narrow"/>
              <a:buAutoNum type="arabicPeriod"/>
            </a:pPr>
            <a:r>
              <a:rPr lang="tr-TR" sz="1700">
                <a:highlight>
                  <a:srgbClr val="FFFFFF"/>
                </a:highlight>
                <a:latin typeface="PT Sans Narrow"/>
                <a:ea typeface="PT Sans Narrow"/>
                <a:cs typeface="PT Sans Narrow"/>
                <a:sym typeface="PT Sans Narrow"/>
              </a:rPr>
              <a:t>Örnekteki koda benzer şekilde “brans” adında bir temel sınıf oluşturun. </a:t>
            </a:r>
            <a:endParaRPr sz="1700">
              <a:highlight>
                <a:srgbClr val="FFFFFF"/>
              </a:highlight>
              <a:latin typeface="PT Sans Narrow"/>
              <a:ea typeface="PT Sans Narrow"/>
              <a:cs typeface="PT Sans Narrow"/>
              <a:sym typeface="PT Sans Narrow"/>
            </a:endParaRPr>
          </a:p>
          <a:p>
            <a:pPr indent="-336550" lvl="0" marL="457200" rtl="0" algn="just">
              <a:lnSpc>
                <a:spcPct val="115000"/>
              </a:lnSpc>
              <a:spcBef>
                <a:spcPts val="0"/>
              </a:spcBef>
              <a:spcAft>
                <a:spcPts val="0"/>
              </a:spcAft>
              <a:buSzPts val="1700"/>
              <a:buFont typeface="PT Sans Narrow"/>
              <a:buAutoNum type="arabicPeriod"/>
            </a:pPr>
            <a:r>
              <a:rPr lang="tr-TR" sz="1700">
                <a:highlight>
                  <a:srgbClr val="FFFFFF"/>
                </a:highlight>
                <a:latin typeface="PT Sans Narrow"/>
                <a:ea typeface="PT Sans Narrow"/>
                <a:cs typeface="PT Sans Narrow"/>
                <a:sym typeface="PT Sans Narrow"/>
              </a:rPr>
              <a:t>Bu sınıftan türetilen başka bir sınıf altında </a:t>
            </a:r>
            <a:endParaRPr sz="1700">
              <a:highlight>
                <a:srgbClr val="FFFFFF"/>
              </a:highlight>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tr-TR" sz="1700">
                <a:highlight>
                  <a:srgbClr val="FFFFFF"/>
                </a:highlight>
                <a:latin typeface="PT Sans Narrow"/>
                <a:ea typeface="PT Sans Narrow"/>
                <a:cs typeface="PT Sans Narrow"/>
                <a:sym typeface="PT Sans Narrow"/>
              </a:rPr>
              <a:t>(Ör: MatematikOgretmeni ya da SınıfOgretmeni gibi.) geçersiz kılınacak bir fonksiyon oluşturun. </a:t>
            </a:r>
            <a:endParaRPr sz="1700">
              <a:highlight>
                <a:srgbClr val="FFFFFF"/>
              </a:highlight>
              <a:latin typeface="PT Sans Narrow"/>
              <a:ea typeface="PT Sans Narrow"/>
              <a:cs typeface="PT Sans Narrow"/>
              <a:sym typeface="PT Sans Narrow"/>
            </a:endParaRPr>
          </a:p>
          <a:p>
            <a:pPr indent="-336550" lvl="0" marL="457200" rtl="0" algn="just">
              <a:lnSpc>
                <a:spcPct val="115000"/>
              </a:lnSpc>
              <a:spcBef>
                <a:spcPts val="0"/>
              </a:spcBef>
              <a:spcAft>
                <a:spcPts val="0"/>
              </a:spcAft>
              <a:buSzPts val="1700"/>
              <a:buFont typeface="PT Sans Narrow"/>
              <a:buAutoNum type="arabicPeriod"/>
            </a:pPr>
            <a:r>
              <a:rPr lang="tr-TR" sz="1700">
                <a:highlight>
                  <a:srgbClr val="FFFFFF"/>
                </a:highlight>
                <a:latin typeface="PT Sans Narrow"/>
                <a:ea typeface="PT Sans Narrow"/>
                <a:cs typeface="PT Sans Narrow"/>
                <a:sym typeface="PT Sans Narrow"/>
              </a:rPr>
              <a:t>Yazdığınız kodun ekran görüntüsünü isminizle birlikte dijital panoya gönderin. </a:t>
            </a:r>
            <a:endParaRPr sz="1700">
              <a:latin typeface="PT Sans Narrow"/>
              <a:ea typeface="PT Sans Narrow"/>
              <a:cs typeface="PT Sans Narrow"/>
              <a:sym typeface="PT Sans Narrow"/>
            </a:endParaRPr>
          </a:p>
        </p:txBody>
      </p:sp>
      <p:graphicFrame>
        <p:nvGraphicFramePr>
          <p:cNvPr id="199" name="Google Shape;199;ge3f1355725_2_28"/>
          <p:cNvGraphicFramePr/>
          <p:nvPr/>
        </p:nvGraphicFramePr>
        <p:xfrm>
          <a:off x="5384900" y="88375"/>
          <a:ext cx="3000000" cy="3000000"/>
        </p:xfrm>
        <a:graphic>
          <a:graphicData uri="http://schemas.openxmlformats.org/drawingml/2006/table">
            <a:tbl>
              <a:tblPr>
                <a:noFill/>
                <a:tableStyleId>{99E4168A-8242-491E-BB9B-30F0085C8E2A}</a:tableStyleId>
              </a:tblPr>
              <a:tblGrid>
                <a:gridCol w="3263250"/>
              </a:tblGrid>
              <a:tr h="4858475">
                <a:tc>
                  <a:txBody>
                    <a:bodyPr/>
                    <a:lstStyle/>
                    <a:p>
                      <a:pPr indent="0" lvl="0" marL="457200" rtl="0" algn="l">
                        <a:spcBef>
                          <a:spcPts val="0"/>
                        </a:spcBef>
                        <a:spcAft>
                          <a:spcPts val="0"/>
                        </a:spcAft>
                        <a:buNone/>
                      </a:pPr>
                      <a:r>
                        <a:rPr lang="tr-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using namespace </a:t>
                      </a:r>
                      <a:r>
                        <a:rPr b="1" lang="tr-TR" sz="1300">
                          <a:solidFill>
                            <a:srgbClr val="00A000"/>
                          </a:solidFill>
                          <a:latin typeface="PT Sans Narrow"/>
                          <a:ea typeface="PT Sans Narrow"/>
                          <a:cs typeface="PT Sans Narrow"/>
                          <a:sym typeface="PT Sans Narrow"/>
                        </a:rPr>
                        <a:t>std</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"Temel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Turetilmis </a:t>
                      </a: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public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"Turetilmis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int </a:t>
                      </a:r>
                      <a:r>
                        <a:rPr lang="tr-TR" sz="1300">
                          <a:highlight>
                            <a:srgbClr val="FFFFFF"/>
                          </a:highlight>
                          <a:latin typeface="PT Sans Narrow"/>
                          <a:ea typeface="PT Sans Narrow"/>
                          <a:cs typeface="PT Sans Narrow"/>
                          <a:sym typeface="PT Sans Narrow"/>
                        </a:rPr>
                        <a:t>main</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Turetilmis turet1</a:t>
                      </a: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turet1</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Temel</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return </a:t>
                      </a:r>
                      <a:r>
                        <a:rPr lang="tr-TR" sz="1300">
                          <a:solidFill>
                            <a:srgbClr val="F000F0"/>
                          </a:solidFill>
                          <a:latin typeface="PT Sans Narrow"/>
                          <a:ea typeface="PT Sans Narrow"/>
                          <a:cs typeface="PT Sans Narrow"/>
                          <a:sym typeface="PT Sans Narrow"/>
                        </a:rPr>
                        <a:t>0</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b="1" sz="1100">
                        <a:highlight>
                          <a:srgbClr val="FFFFFF"/>
                        </a:highlight>
                      </a:endParaRPr>
                    </a:p>
                  </a:txBody>
                  <a:tcPr marT="63500" marB="63500" marR="63500" marL="63500"/>
                </a:tc>
              </a:tr>
            </a:tbl>
          </a:graphicData>
        </a:graphic>
      </p:graphicFrame>
      <p:sp>
        <p:nvSpPr>
          <p:cNvPr id="200" name="Google Shape;200;ge3f1355725_2_28"/>
          <p:cNvSpPr txBox="1"/>
          <p:nvPr/>
        </p:nvSpPr>
        <p:spPr>
          <a:xfrm>
            <a:off x="221225" y="3906025"/>
            <a:ext cx="5024400" cy="714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600">
                <a:highlight>
                  <a:srgbClr val="FFFFFF"/>
                </a:highlight>
                <a:latin typeface="PT Sans Narrow"/>
                <a:ea typeface="PT Sans Narrow"/>
                <a:cs typeface="PT Sans Narrow"/>
                <a:sym typeface="PT Sans Narrow"/>
              </a:rPr>
              <a:t>Bunu yaparak yandaki kod satırlarını kendi geçersiz kılma tekniğini uygulamak için revize etmiş olacaksın. Süremiz 10 dk.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e3f1355725_2_42"/>
          <p:cNvSpPr txBox="1"/>
          <p:nvPr>
            <p:ph type="title"/>
          </p:nvPr>
        </p:nvSpPr>
        <p:spPr>
          <a:xfrm>
            <a:off x="428625" y="3859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Geçersiz Olanlar: Sıra Sende</a:t>
            </a:r>
            <a:endParaRPr/>
          </a:p>
        </p:txBody>
      </p:sp>
      <p:sp>
        <p:nvSpPr>
          <p:cNvPr id="206" name="Google Shape;206;ge3f1355725_2_42"/>
          <p:cNvSpPr txBox="1"/>
          <p:nvPr/>
        </p:nvSpPr>
        <p:spPr>
          <a:xfrm>
            <a:off x="525425" y="1291400"/>
            <a:ext cx="4478100" cy="19509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SzPts val="1700"/>
              <a:buFont typeface="PT Sans Narrow"/>
              <a:buAutoNum type="arabicPeriod"/>
            </a:pPr>
            <a:r>
              <a:rPr lang="tr-TR" sz="1700">
                <a:highlight>
                  <a:srgbClr val="FFFFFF"/>
                </a:highlight>
                <a:latin typeface="PT Sans Narrow"/>
                <a:ea typeface="PT Sans Narrow"/>
                <a:cs typeface="PT Sans Narrow"/>
                <a:sym typeface="PT Sans Narrow"/>
              </a:rPr>
              <a:t>3 dk.’lık bir müzik başlatacağım. </a:t>
            </a:r>
            <a:endParaRPr sz="1700">
              <a:highlight>
                <a:srgbClr val="FFFFFF"/>
              </a:highlight>
              <a:latin typeface="PT Sans Narrow"/>
              <a:ea typeface="PT Sans Narrow"/>
              <a:cs typeface="PT Sans Narrow"/>
              <a:sym typeface="PT Sans Narrow"/>
            </a:endParaRPr>
          </a:p>
          <a:p>
            <a:pPr indent="-336550" lvl="0" marL="457200" rtl="0" algn="just">
              <a:lnSpc>
                <a:spcPct val="115000"/>
              </a:lnSpc>
              <a:spcBef>
                <a:spcPts val="0"/>
              </a:spcBef>
              <a:spcAft>
                <a:spcPts val="0"/>
              </a:spcAft>
              <a:buSzPts val="1700"/>
              <a:buFont typeface="PT Sans Narrow"/>
              <a:buAutoNum type="arabicPeriod"/>
            </a:pPr>
            <a:r>
              <a:rPr lang="tr-TR" sz="1700">
                <a:highlight>
                  <a:srgbClr val="FFFFFF"/>
                </a:highlight>
                <a:latin typeface="PT Sans Narrow"/>
                <a:ea typeface="PT Sans Narrow"/>
                <a:cs typeface="PT Sans Narrow"/>
                <a:sym typeface="PT Sans Narrow"/>
              </a:rPr>
              <a:t>Dijital panoya gönderilen gönderilerin tümüne göz gezdir. </a:t>
            </a:r>
            <a:endParaRPr sz="1700">
              <a:highlight>
                <a:srgbClr val="FFFFFF"/>
              </a:highlight>
              <a:latin typeface="PT Sans Narrow"/>
              <a:ea typeface="PT Sans Narrow"/>
              <a:cs typeface="PT Sans Narrow"/>
              <a:sym typeface="PT Sans Narrow"/>
            </a:endParaRPr>
          </a:p>
          <a:p>
            <a:pPr indent="-336550" lvl="0" marL="457200" rtl="0" algn="just">
              <a:lnSpc>
                <a:spcPct val="115000"/>
              </a:lnSpc>
              <a:spcBef>
                <a:spcPts val="0"/>
              </a:spcBef>
              <a:spcAft>
                <a:spcPts val="0"/>
              </a:spcAft>
              <a:buSzPts val="1700"/>
              <a:buFont typeface="PT Sans Narrow"/>
              <a:buAutoNum type="arabicPeriod"/>
            </a:pPr>
            <a:r>
              <a:rPr lang="tr-TR" sz="1700">
                <a:highlight>
                  <a:srgbClr val="FFFFFF"/>
                </a:highlight>
                <a:latin typeface="PT Sans Narrow"/>
                <a:ea typeface="PT Sans Narrow"/>
                <a:cs typeface="PT Sans Narrow"/>
                <a:sym typeface="PT Sans Narrow"/>
              </a:rPr>
              <a:t>En doğru kod satırlarına erişen gönderiye beğeni bırak. </a:t>
            </a:r>
            <a:endParaRPr sz="1700">
              <a:highlight>
                <a:srgbClr val="FFFFFF"/>
              </a:highlight>
              <a:latin typeface="PT Sans Narrow"/>
              <a:ea typeface="PT Sans Narrow"/>
              <a:cs typeface="PT Sans Narrow"/>
              <a:sym typeface="PT Sans Narrow"/>
            </a:endParaRPr>
          </a:p>
          <a:p>
            <a:pPr indent="-336550" lvl="0" marL="457200" rtl="0" algn="just">
              <a:lnSpc>
                <a:spcPct val="115000"/>
              </a:lnSpc>
              <a:spcBef>
                <a:spcPts val="0"/>
              </a:spcBef>
              <a:spcAft>
                <a:spcPts val="0"/>
              </a:spcAft>
              <a:buSzPts val="1700"/>
              <a:buFont typeface="PT Sans Narrow"/>
              <a:buAutoNum type="arabicPeriod"/>
            </a:pPr>
            <a:r>
              <a:rPr lang="tr-TR" sz="1700">
                <a:highlight>
                  <a:srgbClr val="FFFFFF"/>
                </a:highlight>
                <a:latin typeface="PT Sans Narrow"/>
                <a:ea typeface="PT Sans Narrow"/>
                <a:cs typeface="PT Sans Narrow"/>
                <a:sym typeface="PT Sans Narrow"/>
              </a:rPr>
              <a:t>Müzik Sonunda beğeni bırakmayı tamamlayalım. </a:t>
            </a:r>
            <a:endParaRPr sz="1700">
              <a:highlight>
                <a:srgbClr val="FFFFFF"/>
              </a:highlight>
              <a:latin typeface="PT Sans Narrow"/>
              <a:ea typeface="PT Sans Narrow"/>
              <a:cs typeface="PT Sans Narrow"/>
              <a:sym typeface="PT Sans Narrow"/>
            </a:endParaRPr>
          </a:p>
        </p:txBody>
      </p:sp>
      <p:graphicFrame>
        <p:nvGraphicFramePr>
          <p:cNvPr id="207" name="Google Shape;207;ge3f1355725_2_42"/>
          <p:cNvGraphicFramePr/>
          <p:nvPr/>
        </p:nvGraphicFramePr>
        <p:xfrm>
          <a:off x="5384900" y="88375"/>
          <a:ext cx="3000000" cy="3000000"/>
        </p:xfrm>
        <a:graphic>
          <a:graphicData uri="http://schemas.openxmlformats.org/drawingml/2006/table">
            <a:tbl>
              <a:tblPr>
                <a:noFill/>
                <a:tableStyleId>{99E4168A-8242-491E-BB9B-30F0085C8E2A}</a:tableStyleId>
              </a:tblPr>
              <a:tblGrid>
                <a:gridCol w="3263250"/>
              </a:tblGrid>
              <a:tr h="4858475">
                <a:tc>
                  <a:txBody>
                    <a:bodyPr/>
                    <a:lstStyle/>
                    <a:p>
                      <a:pPr indent="0" lvl="0" marL="457200" rtl="0" algn="l">
                        <a:spcBef>
                          <a:spcPts val="0"/>
                        </a:spcBef>
                        <a:spcAft>
                          <a:spcPts val="0"/>
                        </a:spcAft>
                        <a:buNone/>
                      </a:pPr>
                      <a:r>
                        <a:rPr lang="tr-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using namespace </a:t>
                      </a:r>
                      <a:r>
                        <a:rPr b="1" lang="tr-TR" sz="1300">
                          <a:solidFill>
                            <a:srgbClr val="00A000"/>
                          </a:solidFill>
                          <a:latin typeface="PT Sans Narrow"/>
                          <a:ea typeface="PT Sans Narrow"/>
                          <a:cs typeface="PT Sans Narrow"/>
                          <a:sym typeface="PT Sans Narrow"/>
                        </a:rPr>
                        <a:t>std</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"Temel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class </a:t>
                      </a:r>
                      <a:r>
                        <a:rPr lang="tr-TR" sz="1300">
                          <a:highlight>
                            <a:srgbClr val="FFFFFF"/>
                          </a:highlight>
                          <a:latin typeface="PT Sans Narrow"/>
                          <a:ea typeface="PT Sans Narrow"/>
                          <a:cs typeface="PT Sans Narrow"/>
                          <a:sym typeface="PT Sans Narrow"/>
                        </a:rPr>
                        <a:t>Turetilmis </a:t>
                      </a: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public </a:t>
                      </a:r>
                      <a:r>
                        <a:rPr lang="tr-TR" sz="1300">
                          <a:highlight>
                            <a:srgbClr val="FFFFFF"/>
                          </a:highlight>
                          <a:latin typeface="PT Sans Narrow"/>
                          <a:ea typeface="PT Sans Narrow"/>
                          <a:cs typeface="PT Sans Narrow"/>
                          <a:sym typeface="PT Sans Narrow"/>
                        </a:rPr>
                        <a:t>Temel </a:t>
                      </a:r>
                      <a:endParaRPr sz="1300">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public</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void </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A000"/>
                          </a:solidFill>
                          <a:latin typeface="PT Sans Narrow"/>
                          <a:ea typeface="PT Sans Narrow"/>
                          <a:cs typeface="PT Sans Narrow"/>
                          <a:sym typeface="PT Sans Narrow"/>
                        </a:rPr>
                        <a:t>cout </a:t>
                      </a:r>
                      <a:r>
                        <a:rPr lang="tr-TR" sz="1300">
                          <a:solidFill>
                            <a:srgbClr val="FF0000"/>
                          </a:solidFill>
                          <a:latin typeface="PT Sans Narrow"/>
                          <a:ea typeface="PT Sans Narrow"/>
                          <a:cs typeface="PT Sans Narrow"/>
                          <a:sym typeface="PT Sans Narrow"/>
                        </a:rPr>
                        <a:t>&lt;&lt; </a:t>
                      </a:r>
                      <a:r>
                        <a:rPr lang="tr-TR" sz="1300">
                          <a:solidFill>
                            <a:srgbClr val="0000FF"/>
                          </a:solidFill>
                          <a:latin typeface="PT Sans Narrow"/>
                          <a:ea typeface="PT Sans Narrow"/>
                          <a:cs typeface="PT Sans Narrow"/>
                          <a:sym typeface="PT Sans Narrow"/>
                        </a:rPr>
                        <a:t>"Turetilmis Fonksiyon" </a:t>
                      </a:r>
                      <a:r>
                        <a:rPr lang="tr-TR" sz="1300">
                          <a:solidFill>
                            <a:srgbClr val="FF0000"/>
                          </a:solidFill>
                          <a:latin typeface="PT Sans Narrow"/>
                          <a:ea typeface="PT Sans Narrow"/>
                          <a:cs typeface="PT Sans Narrow"/>
                          <a:sym typeface="PT Sans Narrow"/>
                        </a:rPr>
                        <a:t>&lt;&lt; </a:t>
                      </a:r>
                      <a:r>
                        <a:rPr b="1" lang="tr-TR" sz="1300">
                          <a:solidFill>
                            <a:srgbClr val="00A000"/>
                          </a:solidFill>
                          <a:latin typeface="PT Sans Narrow"/>
                          <a:ea typeface="PT Sans Narrow"/>
                          <a:cs typeface="PT Sans Narrow"/>
                          <a:sym typeface="PT Sans Narrow"/>
                        </a:rPr>
                        <a:t>endl</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sz="1300">
                          <a:solidFill>
                            <a:srgbClr val="0000A0"/>
                          </a:solidFill>
                          <a:latin typeface="PT Sans Narrow"/>
                          <a:ea typeface="PT Sans Narrow"/>
                          <a:cs typeface="PT Sans Narrow"/>
                          <a:sym typeface="PT Sans Narrow"/>
                        </a:rPr>
                        <a:t>int </a:t>
                      </a:r>
                      <a:r>
                        <a:rPr lang="tr-TR" sz="1300">
                          <a:highlight>
                            <a:srgbClr val="FFFFFF"/>
                          </a:highlight>
                          <a:latin typeface="PT Sans Narrow"/>
                          <a:ea typeface="PT Sans Narrow"/>
                          <a:cs typeface="PT Sans Narrow"/>
                          <a:sym typeface="PT Sans Narrow"/>
                        </a:rPr>
                        <a:t>main</a:t>
                      </a:r>
                      <a:r>
                        <a:rPr lang="tr-TR" sz="1300">
                          <a:solidFill>
                            <a:srgbClr val="FF0000"/>
                          </a:solidFill>
                          <a:latin typeface="PT Sans Narrow"/>
                          <a:ea typeface="PT Sans Narrow"/>
                          <a:cs typeface="PT Sans Narrow"/>
                          <a:sym typeface="PT Sans Narrow"/>
                        </a:rPr>
                        <a:t>() </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Turetilmis turet1</a:t>
                      </a: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turet1</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lang="tr-TR" sz="1300">
                          <a:highlight>
                            <a:srgbClr val="FFFFFF"/>
                          </a:highlight>
                          <a:latin typeface="PT Sans Narrow"/>
                          <a:ea typeface="PT Sans Narrow"/>
                          <a:cs typeface="PT Sans Narrow"/>
                          <a:sym typeface="PT Sans Narrow"/>
                        </a:rPr>
                        <a:t>turet2</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Temel</a:t>
                      </a:r>
                      <a:r>
                        <a:rPr lang="tr-TR" sz="1300">
                          <a:solidFill>
                            <a:srgbClr val="FF0000"/>
                          </a:solidFill>
                          <a:latin typeface="PT Sans Narrow"/>
                          <a:ea typeface="PT Sans Narrow"/>
                          <a:cs typeface="PT Sans Narrow"/>
                          <a:sym typeface="PT Sans Narrow"/>
                        </a:rPr>
                        <a:t>::</a:t>
                      </a:r>
                      <a:r>
                        <a:rPr lang="tr-TR" sz="1300">
                          <a:highlight>
                            <a:srgbClr val="FFFFFF"/>
                          </a:highlight>
                          <a:latin typeface="PT Sans Narrow"/>
                          <a:ea typeface="PT Sans Narrow"/>
                          <a:cs typeface="PT Sans Narrow"/>
                          <a:sym typeface="PT Sans Narrow"/>
                        </a:rPr>
                        <a:t>yaz</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    </a:t>
                      </a:r>
                      <a:r>
                        <a:rPr b="1" lang="tr-TR" sz="1300">
                          <a:solidFill>
                            <a:srgbClr val="0000A0"/>
                          </a:solidFill>
                          <a:latin typeface="PT Sans Narrow"/>
                          <a:ea typeface="PT Sans Narrow"/>
                          <a:cs typeface="PT Sans Narrow"/>
                          <a:sym typeface="PT Sans Narrow"/>
                        </a:rPr>
                        <a:t>return </a:t>
                      </a:r>
                      <a:r>
                        <a:rPr lang="tr-TR" sz="1300">
                          <a:solidFill>
                            <a:srgbClr val="F000F0"/>
                          </a:solidFill>
                          <a:latin typeface="PT Sans Narrow"/>
                          <a:ea typeface="PT Sans Narrow"/>
                          <a:cs typeface="PT Sans Narrow"/>
                          <a:sym typeface="PT Sans Narrow"/>
                        </a:rPr>
                        <a:t>0</a:t>
                      </a:r>
                      <a:r>
                        <a:rPr lang="tr-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sz="1300">
                          <a:solidFill>
                            <a:srgbClr val="FF0000"/>
                          </a:solidFill>
                          <a:latin typeface="PT Sans Narrow"/>
                          <a:ea typeface="PT Sans Narrow"/>
                          <a:cs typeface="PT Sans Narrow"/>
                          <a:sym typeface="PT Sans Narrow"/>
                        </a:rPr>
                        <a:t>}</a:t>
                      </a:r>
                      <a:endParaRPr b="1" sz="1100">
                        <a:highlight>
                          <a:srgbClr val="FFFFFF"/>
                        </a:highlight>
                      </a:endParaRPr>
                    </a:p>
                  </a:txBody>
                  <a:tcPr marT="63500" marB="63500" marR="63500" marL="63500"/>
                </a:tc>
              </a:tr>
            </a:tbl>
          </a:graphicData>
        </a:graphic>
      </p:graphicFrame>
      <p:sp>
        <p:nvSpPr>
          <p:cNvPr id="208" name="Google Shape;208;ge3f1355725_2_42"/>
          <p:cNvSpPr txBox="1"/>
          <p:nvPr/>
        </p:nvSpPr>
        <p:spPr>
          <a:xfrm>
            <a:off x="252275" y="3643325"/>
            <a:ext cx="50244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600">
                <a:highlight>
                  <a:srgbClr val="FFFFFF"/>
                </a:highlight>
                <a:latin typeface="PT Sans Narrow"/>
                <a:ea typeface="PT Sans Narrow"/>
                <a:cs typeface="PT Sans Narrow"/>
                <a:sym typeface="PT Sans Narrow"/>
              </a:rPr>
              <a:t>Bakalım en çok beğeniyi kim alacak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e35d60ea14_0_0"/>
          <p:cNvSpPr txBox="1"/>
          <p:nvPr>
            <p:ph type="title"/>
          </p:nvPr>
        </p:nvSpPr>
        <p:spPr>
          <a:xfrm>
            <a:off x="400725" y="1386149"/>
            <a:ext cx="8596800" cy="903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3600"/>
              <a:buNone/>
            </a:pPr>
            <a:r>
              <a:rPr i="1" lang="tr-TR" sz="2000">
                <a:solidFill>
                  <a:srgbClr val="000000"/>
                </a:solidFill>
              </a:rPr>
              <a:t>Talimatlar: </a:t>
            </a:r>
            <a:endParaRPr i="1" sz="2000">
              <a:solidFill>
                <a:srgbClr val="000000"/>
              </a:solidFill>
            </a:endParaRPr>
          </a:p>
        </p:txBody>
      </p:sp>
      <p:sp>
        <p:nvSpPr>
          <p:cNvPr id="79" name="Google Shape;79;ge35d60ea14_0_0"/>
          <p:cNvSpPr txBox="1"/>
          <p:nvPr>
            <p:ph idx="1" type="body"/>
          </p:nvPr>
        </p:nvSpPr>
        <p:spPr>
          <a:xfrm>
            <a:off x="573425" y="1855525"/>
            <a:ext cx="4458300" cy="3288000"/>
          </a:xfrm>
          <a:prstGeom prst="rect">
            <a:avLst/>
          </a:prstGeom>
          <a:noFill/>
          <a:ln>
            <a:noFill/>
          </a:ln>
        </p:spPr>
        <p:txBody>
          <a:bodyPr anchorCtr="0" anchor="t" bIns="91425" lIns="91425" spcFirstLastPara="1" rIns="91425" wrap="square" tIns="91425">
            <a:normAutofit/>
          </a:bodyPr>
          <a:lstStyle/>
          <a:p>
            <a:pPr indent="-355600" lvl="0" marL="457200" marR="0" rtl="0" algn="just">
              <a:lnSpc>
                <a:spcPct val="115000"/>
              </a:lnSpc>
              <a:spcBef>
                <a:spcPts val="0"/>
              </a:spcBef>
              <a:spcAft>
                <a:spcPts val="0"/>
              </a:spcAft>
              <a:buClr>
                <a:srgbClr val="000000"/>
              </a:buClr>
              <a:buSzPts val="2000"/>
              <a:buFont typeface="PT Sans Narrow"/>
              <a:buChar char="●"/>
            </a:pPr>
            <a:r>
              <a:rPr lang="tr-TR" sz="2000">
                <a:solidFill>
                  <a:srgbClr val="000000"/>
                </a:solidFill>
                <a:latin typeface="PT Sans Narrow"/>
                <a:ea typeface="PT Sans Narrow"/>
                <a:cs typeface="PT Sans Narrow"/>
                <a:sym typeface="PT Sans Narrow"/>
              </a:rPr>
              <a:t>Oyun iki grupla oynanır. </a:t>
            </a:r>
            <a:endParaRPr sz="2000">
              <a:solidFill>
                <a:srgbClr val="000000"/>
              </a:solidFill>
              <a:latin typeface="PT Sans Narrow"/>
              <a:ea typeface="PT Sans Narrow"/>
              <a:cs typeface="PT Sans Narrow"/>
              <a:sym typeface="PT Sans Narrow"/>
            </a:endParaRPr>
          </a:p>
          <a:p>
            <a:pPr indent="-355600" lvl="0" marL="457200" marR="0" rtl="0" algn="just">
              <a:lnSpc>
                <a:spcPct val="115000"/>
              </a:lnSpc>
              <a:spcBef>
                <a:spcPts val="0"/>
              </a:spcBef>
              <a:spcAft>
                <a:spcPts val="0"/>
              </a:spcAft>
              <a:buClr>
                <a:srgbClr val="000000"/>
              </a:buClr>
              <a:buSzPts val="2000"/>
              <a:buFont typeface="PT Sans Narrow"/>
              <a:buChar char="●"/>
            </a:pPr>
            <a:r>
              <a:rPr lang="tr-TR" sz="2000">
                <a:solidFill>
                  <a:srgbClr val="000000"/>
                </a:solidFill>
                <a:latin typeface="PT Sans Narrow"/>
                <a:ea typeface="PT Sans Narrow"/>
                <a:cs typeface="PT Sans Narrow"/>
                <a:sym typeface="PT Sans Narrow"/>
              </a:rPr>
              <a:t>Gruplar sırayla bir harf isteyerek, ipucuna ilişkin kavramı tahmin etmeye çalışacaktır.</a:t>
            </a:r>
            <a:endParaRPr sz="2000">
              <a:solidFill>
                <a:srgbClr val="000000"/>
              </a:solidFill>
              <a:latin typeface="PT Sans Narrow"/>
              <a:ea typeface="PT Sans Narrow"/>
              <a:cs typeface="PT Sans Narrow"/>
              <a:sym typeface="PT Sans Narrow"/>
            </a:endParaRPr>
          </a:p>
          <a:p>
            <a:pPr indent="-355600" lvl="0" marL="457200" marR="0" rtl="0" algn="just">
              <a:lnSpc>
                <a:spcPct val="115000"/>
              </a:lnSpc>
              <a:spcBef>
                <a:spcPts val="0"/>
              </a:spcBef>
              <a:spcAft>
                <a:spcPts val="0"/>
              </a:spcAft>
              <a:buClr>
                <a:srgbClr val="000000"/>
              </a:buClr>
              <a:buSzPts val="2000"/>
              <a:buFont typeface="PT Sans Narrow"/>
              <a:buChar char="●"/>
            </a:pPr>
            <a:r>
              <a:rPr lang="tr-TR" sz="2000">
                <a:solidFill>
                  <a:srgbClr val="000000"/>
                </a:solidFill>
                <a:latin typeface="PT Sans Narrow"/>
                <a:ea typeface="PT Sans Narrow"/>
                <a:cs typeface="PT Sans Narrow"/>
                <a:sym typeface="PT Sans Narrow"/>
              </a:rPr>
              <a:t>Harf tahminleri yanlış çıktıkça çiçeğin bir yaprağı dökülecektir. </a:t>
            </a:r>
            <a:endParaRPr sz="2000">
              <a:solidFill>
                <a:srgbClr val="000000"/>
              </a:solidFill>
              <a:latin typeface="PT Sans Narrow"/>
              <a:ea typeface="PT Sans Narrow"/>
              <a:cs typeface="PT Sans Narrow"/>
              <a:sym typeface="PT Sans Narrow"/>
            </a:endParaRPr>
          </a:p>
          <a:p>
            <a:pPr indent="-355600" lvl="0" marL="457200" marR="0" rtl="0" algn="just">
              <a:lnSpc>
                <a:spcPct val="115000"/>
              </a:lnSpc>
              <a:spcBef>
                <a:spcPts val="0"/>
              </a:spcBef>
              <a:spcAft>
                <a:spcPts val="0"/>
              </a:spcAft>
              <a:buClr>
                <a:srgbClr val="000000"/>
              </a:buClr>
              <a:buSzPts val="2000"/>
              <a:buFont typeface="PT Sans Narrow"/>
              <a:buChar char="●"/>
            </a:pPr>
            <a:r>
              <a:rPr lang="tr-TR" sz="2000">
                <a:solidFill>
                  <a:srgbClr val="000000"/>
                </a:solidFill>
                <a:latin typeface="PT Sans Narrow"/>
                <a:ea typeface="PT Sans Narrow"/>
                <a:cs typeface="PT Sans Narrow"/>
                <a:sym typeface="PT Sans Narrow"/>
              </a:rPr>
              <a:t>Kelimeyi doğru tahmin eden gruba 1 puan yazılır.</a:t>
            </a:r>
            <a:endParaRPr sz="2000">
              <a:solidFill>
                <a:srgbClr val="000000"/>
              </a:solidFill>
              <a:latin typeface="PT Sans Narrow"/>
              <a:ea typeface="PT Sans Narrow"/>
              <a:cs typeface="PT Sans Narrow"/>
              <a:sym typeface="PT Sans Narrow"/>
            </a:endParaRPr>
          </a:p>
        </p:txBody>
      </p:sp>
      <p:sp>
        <p:nvSpPr>
          <p:cNvPr id="80" name="Google Shape;80;ge35d60ea14_0_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Oyun Oynayalım: Adam Asmaca </a:t>
            </a:r>
            <a:endParaRPr/>
          </a:p>
        </p:txBody>
      </p:sp>
      <p:sp>
        <p:nvSpPr>
          <p:cNvPr id="81" name="Google Shape;81;ge35d60ea14_0_0"/>
          <p:cNvSpPr txBox="1"/>
          <p:nvPr/>
        </p:nvSpPr>
        <p:spPr>
          <a:xfrm>
            <a:off x="5559300" y="3989325"/>
            <a:ext cx="3584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lang="tr-TR" sz="1300" u="sng">
                <a:solidFill>
                  <a:schemeClr val="hlink"/>
                </a:solidFill>
                <a:latin typeface="PT Sans Narrow"/>
                <a:ea typeface="PT Sans Narrow"/>
                <a:cs typeface="PT Sans Narrow"/>
                <a:sym typeface="PT Sans Narrow"/>
                <a:hlinkClick r:id="rId3"/>
              </a:rPr>
              <a:t>https://learningapps.org/watch?v=pots70zuj21</a:t>
            </a:r>
            <a:endParaRPr b="0" i="0" sz="1300" u="none" cap="none" strike="noStrike">
              <a:solidFill>
                <a:srgbClr val="000000"/>
              </a:solidFill>
              <a:latin typeface="PT Sans Narrow"/>
              <a:ea typeface="PT Sans Narrow"/>
              <a:cs typeface="PT Sans Narrow"/>
              <a:sym typeface="PT Sans Narrow"/>
            </a:endParaRPr>
          </a:p>
        </p:txBody>
      </p:sp>
      <p:pic>
        <p:nvPicPr>
          <p:cNvPr id="82" name="Google Shape;82;ge35d60ea14_0_0"/>
          <p:cNvPicPr preferRelativeResize="0"/>
          <p:nvPr/>
        </p:nvPicPr>
        <p:blipFill>
          <a:blip r:embed="rId4">
            <a:alphaModFix/>
          </a:blip>
          <a:stretch>
            <a:fillRect/>
          </a:stretch>
        </p:blipFill>
        <p:spPr>
          <a:xfrm>
            <a:off x="5121900" y="2081149"/>
            <a:ext cx="3807476" cy="18608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e35d60ea14_0_45"/>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Veri Soyutlama</a:t>
            </a:r>
            <a:endParaRPr/>
          </a:p>
        </p:txBody>
      </p:sp>
      <p:pic>
        <p:nvPicPr>
          <p:cNvPr descr="Object Oriented Programming OOP's Abstraction" id="88" name="Google Shape;88;ge35d60ea14_0_45"/>
          <p:cNvPicPr preferRelativeResize="0"/>
          <p:nvPr/>
        </p:nvPicPr>
        <p:blipFill rotWithShape="1">
          <a:blip r:embed="rId3">
            <a:alphaModFix/>
          </a:blip>
          <a:srcRect b="8096" l="0" r="50159" t="0"/>
          <a:stretch/>
        </p:blipFill>
        <p:spPr>
          <a:xfrm>
            <a:off x="1310750" y="1342525"/>
            <a:ext cx="2362200" cy="1657350"/>
          </a:xfrm>
          <a:prstGeom prst="rect">
            <a:avLst/>
          </a:prstGeom>
          <a:noFill/>
          <a:ln>
            <a:noFill/>
          </a:ln>
        </p:spPr>
      </p:pic>
      <p:pic>
        <p:nvPicPr>
          <p:cNvPr descr="Object Oriented Programming OOP's Abstraction" id="89" name="Google Shape;89;ge35d60ea14_0_45"/>
          <p:cNvPicPr preferRelativeResize="0"/>
          <p:nvPr/>
        </p:nvPicPr>
        <p:blipFill rotWithShape="1">
          <a:blip r:embed="rId3">
            <a:alphaModFix/>
          </a:blip>
          <a:srcRect b="8096" l="52244" r="0" t="0"/>
          <a:stretch/>
        </p:blipFill>
        <p:spPr>
          <a:xfrm>
            <a:off x="5173900" y="1342525"/>
            <a:ext cx="2266950" cy="1657350"/>
          </a:xfrm>
          <a:prstGeom prst="rect">
            <a:avLst/>
          </a:prstGeom>
          <a:noFill/>
          <a:ln>
            <a:noFill/>
          </a:ln>
        </p:spPr>
      </p:pic>
      <p:graphicFrame>
        <p:nvGraphicFramePr>
          <p:cNvPr id="90" name="Google Shape;90;ge35d60ea14_0_45"/>
          <p:cNvGraphicFramePr/>
          <p:nvPr/>
        </p:nvGraphicFramePr>
        <p:xfrm>
          <a:off x="1197200" y="3152275"/>
          <a:ext cx="3000000" cy="3000000"/>
        </p:xfrm>
        <a:graphic>
          <a:graphicData uri="http://schemas.openxmlformats.org/drawingml/2006/table">
            <a:tbl>
              <a:tblPr bandRow="1">
                <a:noFill/>
                <a:tableStyleId>{D4B251AA-FB2E-47D3-8295-8D68DBA97AC7}</a:tableStyleId>
              </a:tblPr>
              <a:tblGrid>
                <a:gridCol w="3562950"/>
                <a:gridCol w="3562950"/>
              </a:tblGrid>
              <a:tr h="100000">
                <a:tc>
                  <a:txBody>
                    <a:bodyPr/>
                    <a:lstStyle/>
                    <a:p>
                      <a:pPr indent="0" lvl="0" marL="0" rtl="0" algn="l">
                        <a:spcBef>
                          <a:spcPts val="0"/>
                        </a:spcBef>
                        <a:spcAft>
                          <a:spcPts val="0"/>
                        </a:spcAft>
                        <a:buNone/>
                      </a:pPr>
                      <a:r>
                        <a:rPr lang="tr-TR" sz="2000">
                          <a:latin typeface="PT Sans Narrow"/>
                          <a:ea typeface="PT Sans Narrow"/>
                          <a:cs typeface="PT Sans Narrow"/>
                          <a:sym typeface="PT Sans Narrow"/>
                        </a:rPr>
                        <a:t>     </a:t>
                      </a:r>
                      <a:r>
                        <a:rPr lang="tr-TR" sz="2000">
                          <a:latin typeface="PT Sans Narrow"/>
                          <a:ea typeface="PT Sans Narrow"/>
                          <a:cs typeface="PT Sans Narrow"/>
                          <a:sym typeface="PT Sans Narrow"/>
                        </a:rPr>
                        <a:t>Araba (veri soyutlamasız)</a:t>
                      </a:r>
                      <a:endParaRPr sz="2000">
                        <a:latin typeface="PT Sans Narrow"/>
                        <a:ea typeface="PT Sans Narrow"/>
                        <a:cs typeface="PT Sans Narrow"/>
                        <a:sym typeface="PT Sans Narrow"/>
                      </a:endParaRPr>
                    </a:p>
                  </a:txBody>
                  <a:tcPr marT="0" marB="0" marR="68575" marL="68575"/>
                </a:tc>
                <a:tc>
                  <a:txBody>
                    <a:bodyPr/>
                    <a:lstStyle/>
                    <a:p>
                      <a:pPr indent="0" lvl="0" marL="0" rtl="0" algn="l">
                        <a:spcBef>
                          <a:spcPts val="0"/>
                        </a:spcBef>
                        <a:spcAft>
                          <a:spcPts val="0"/>
                        </a:spcAft>
                        <a:buNone/>
                      </a:pPr>
                      <a:r>
                        <a:rPr lang="tr-TR" sz="2000">
                          <a:latin typeface="PT Sans Narrow"/>
                          <a:ea typeface="PT Sans Narrow"/>
                          <a:cs typeface="PT Sans Narrow"/>
                          <a:sym typeface="PT Sans Narrow"/>
                        </a:rPr>
                        <a:t>        </a:t>
                      </a:r>
                      <a:r>
                        <a:rPr lang="tr-TR" sz="2000">
                          <a:latin typeface="PT Sans Narrow"/>
                          <a:ea typeface="PT Sans Narrow"/>
                          <a:cs typeface="PT Sans Narrow"/>
                          <a:sym typeface="PT Sans Narrow"/>
                        </a:rPr>
                        <a:t>Araba</a:t>
                      </a:r>
                      <a:r>
                        <a:rPr lang="tr-TR" sz="2000">
                          <a:latin typeface="PT Sans Narrow"/>
                          <a:ea typeface="PT Sans Narrow"/>
                          <a:cs typeface="PT Sans Narrow"/>
                          <a:sym typeface="PT Sans Narrow"/>
                        </a:rPr>
                        <a:t> (veri soyutlamalı)</a:t>
                      </a:r>
                      <a:endParaRPr sz="2000">
                        <a:latin typeface="PT Sans Narrow"/>
                        <a:ea typeface="PT Sans Narrow"/>
                        <a:cs typeface="PT Sans Narrow"/>
                        <a:sym typeface="PT Sans Narrow"/>
                      </a:endParaRPr>
                    </a:p>
                  </a:txBody>
                  <a:tcPr marT="0" marB="0" marR="68575" marL="68575"/>
                </a:tc>
              </a:tr>
            </a:tbl>
          </a:graphicData>
        </a:graphic>
      </p:graphicFrame>
      <p:sp>
        <p:nvSpPr>
          <p:cNvPr id="91" name="Google Shape;91;ge35d60ea14_0_45"/>
          <p:cNvSpPr txBox="1"/>
          <p:nvPr/>
        </p:nvSpPr>
        <p:spPr>
          <a:xfrm>
            <a:off x="430275" y="4035300"/>
            <a:ext cx="8171100" cy="985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tr-TR" sz="2000">
                <a:solidFill>
                  <a:schemeClr val="accent1"/>
                </a:solidFill>
                <a:latin typeface="PT Sans Narrow"/>
                <a:ea typeface="PT Sans Narrow"/>
                <a:cs typeface="PT Sans Narrow"/>
                <a:sym typeface="PT Sans Narrow"/>
              </a:rPr>
              <a:t>Dikkat! </a:t>
            </a:r>
            <a:r>
              <a:rPr lang="tr-TR" sz="1600">
                <a:latin typeface="PT Sans Narrow"/>
                <a:ea typeface="PT Sans Narrow"/>
                <a:cs typeface="PT Sans Narrow"/>
                <a:sym typeface="PT Sans Narrow"/>
              </a:rPr>
              <a:t>Araba kullanan adam sadece gaza basmanın arabanın hızını artıracağını veya fren yapmanın arabayı durduracağını bilir, ancak gaza bastığında hızın gerçekte nasıl arttığını ya da arabanın iç mekanizması (gaz, fren vb. çalışma prensibini) bilmez. </a:t>
            </a:r>
            <a:endParaRPr b="1" sz="2200">
              <a:solidFill>
                <a:schemeClr val="accent1"/>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e434539c54_0_6"/>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Kapsülleme</a:t>
            </a:r>
            <a:endParaRPr/>
          </a:p>
        </p:txBody>
      </p:sp>
      <p:pic>
        <p:nvPicPr>
          <p:cNvPr id="97" name="Google Shape;97;ge434539c54_0_6"/>
          <p:cNvPicPr preferRelativeResize="0"/>
          <p:nvPr/>
        </p:nvPicPr>
        <p:blipFill>
          <a:blip r:embed="rId3">
            <a:alphaModFix/>
          </a:blip>
          <a:stretch>
            <a:fillRect/>
          </a:stretch>
        </p:blipFill>
        <p:spPr>
          <a:xfrm>
            <a:off x="2741838" y="1411700"/>
            <a:ext cx="3990975" cy="2466975"/>
          </a:xfrm>
          <a:prstGeom prst="rect">
            <a:avLst/>
          </a:prstGeom>
          <a:noFill/>
          <a:ln>
            <a:noFill/>
          </a:ln>
        </p:spPr>
      </p:pic>
      <p:sp>
        <p:nvSpPr>
          <p:cNvPr id="98" name="Google Shape;98;ge434539c54_0_6"/>
          <p:cNvSpPr txBox="1"/>
          <p:nvPr/>
        </p:nvSpPr>
        <p:spPr>
          <a:xfrm>
            <a:off x="430275" y="4035300"/>
            <a:ext cx="8171100" cy="769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tr-TR" sz="2000">
                <a:solidFill>
                  <a:schemeClr val="accent1"/>
                </a:solidFill>
                <a:latin typeface="PT Sans Narrow"/>
                <a:ea typeface="PT Sans Narrow"/>
                <a:cs typeface="PT Sans Narrow"/>
                <a:sym typeface="PT Sans Narrow"/>
              </a:rPr>
              <a:t>Dikkat! </a:t>
            </a:r>
            <a:r>
              <a:rPr lang="tr-TR" sz="1800">
                <a:latin typeface="PT Sans Narrow"/>
                <a:ea typeface="PT Sans Narrow"/>
                <a:cs typeface="PT Sans Narrow"/>
                <a:sym typeface="PT Sans Narrow"/>
              </a:rPr>
              <a:t>Evin her bölümü kendi içinde bir göreve sahip iken, tüm bölümler birleşip evi oluşturmaktadır. Bu anlamda</a:t>
            </a:r>
            <a:r>
              <a:rPr b="1" lang="tr-TR" sz="1800">
                <a:solidFill>
                  <a:schemeClr val="accent1"/>
                </a:solidFill>
                <a:latin typeface="PT Sans Narrow"/>
                <a:ea typeface="PT Sans Narrow"/>
                <a:cs typeface="PT Sans Narrow"/>
                <a:sym typeface="PT Sans Narrow"/>
              </a:rPr>
              <a:t> </a:t>
            </a:r>
            <a:r>
              <a:rPr lang="tr-TR" sz="1800">
                <a:latin typeface="PT Sans Narrow"/>
                <a:ea typeface="PT Sans Narrow"/>
                <a:cs typeface="PT Sans Narrow"/>
                <a:sym typeface="PT Sans Narrow"/>
              </a:rPr>
              <a:t>h</a:t>
            </a:r>
            <a:r>
              <a:rPr lang="tr-TR" sz="1800">
                <a:latin typeface="PT Sans Narrow"/>
                <a:ea typeface="PT Sans Narrow"/>
                <a:cs typeface="PT Sans Narrow"/>
                <a:sym typeface="PT Sans Narrow"/>
              </a:rPr>
              <a:t>er bölüm benzersiz bir amaca hizmet etmektedir. </a:t>
            </a:r>
            <a:endParaRPr b="1" sz="1800">
              <a:solidFill>
                <a:schemeClr val="accent1"/>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e3f1355725_2_59"/>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Kalıtım</a:t>
            </a:r>
            <a:endParaRPr/>
          </a:p>
        </p:txBody>
      </p:sp>
      <p:sp>
        <p:nvSpPr>
          <p:cNvPr id="104" name="Google Shape;104;ge3f1355725_2_59"/>
          <p:cNvSpPr txBox="1"/>
          <p:nvPr/>
        </p:nvSpPr>
        <p:spPr>
          <a:xfrm>
            <a:off x="486450" y="1575575"/>
            <a:ext cx="3679200" cy="2616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tr-TR" sz="2000">
                <a:solidFill>
                  <a:schemeClr val="accent1"/>
                </a:solidFill>
                <a:latin typeface="PT Sans Narrow"/>
                <a:ea typeface="PT Sans Narrow"/>
                <a:cs typeface="PT Sans Narrow"/>
                <a:sym typeface="PT Sans Narrow"/>
              </a:rPr>
              <a:t>Dikkat! </a:t>
            </a:r>
            <a:endParaRPr b="1" sz="2000">
              <a:solidFill>
                <a:schemeClr val="accent1"/>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tr-TR" sz="1800">
                <a:latin typeface="PT Sans Narrow"/>
                <a:ea typeface="PT Sans Narrow"/>
                <a:cs typeface="PT Sans Narrow"/>
                <a:sym typeface="PT Sans Narrow"/>
              </a:rPr>
              <a:t>Sınıf örneklerini ve türetilmiş sınıfları birbiri ile karıştırmayın. </a:t>
            </a:r>
            <a:endParaRPr sz="18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8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TR" sz="1800">
                <a:latin typeface="PT Sans Narrow"/>
                <a:ea typeface="PT Sans Narrow"/>
                <a:cs typeface="PT Sans Narrow"/>
                <a:sym typeface="PT Sans Narrow"/>
              </a:rPr>
              <a:t>Örnek, bir sınıfın kopyasıdır, türetilmiş sınıf ise türetildiği temel sınıfın özelliklerini miras alan yeni bir sınıftır.</a:t>
            </a:r>
            <a:endParaRPr sz="18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800">
              <a:latin typeface="PT Sans Narrow"/>
              <a:ea typeface="PT Sans Narrow"/>
              <a:cs typeface="PT Sans Narrow"/>
              <a:sym typeface="PT Sans Narrow"/>
            </a:endParaRPr>
          </a:p>
        </p:txBody>
      </p:sp>
      <p:pic>
        <p:nvPicPr>
          <p:cNvPr id="105" name="Google Shape;105;ge3f1355725_2_59"/>
          <p:cNvPicPr preferRelativeResize="0"/>
          <p:nvPr/>
        </p:nvPicPr>
        <p:blipFill>
          <a:blip r:embed="rId3">
            <a:alphaModFix/>
          </a:blip>
          <a:stretch>
            <a:fillRect/>
          </a:stretch>
        </p:blipFill>
        <p:spPr>
          <a:xfrm>
            <a:off x="4572005" y="448838"/>
            <a:ext cx="3847200" cy="4245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e3f1355725_2_68"/>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Polimorfizim (Çok Biçimlilik)</a:t>
            </a:r>
            <a:endParaRPr/>
          </a:p>
        </p:txBody>
      </p:sp>
      <p:sp>
        <p:nvSpPr>
          <p:cNvPr id="111" name="Google Shape;111;ge3f1355725_2_68"/>
          <p:cNvSpPr txBox="1"/>
          <p:nvPr/>
        </p:nvSpPr>
        <p:spPr>
          <a:xfrm>
            <a:off x="486450" y="1575575"/>
            <a:ext cx="3484800" cy="3184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tr-TR" sz="2000">
                <a:solidFill>
                  <a:schemeClr val="accent1"/>
                </a:solidFill>
                <a:latin typeface="PT Sans Narrow"/>
                <a:ea typeface="PT Sans Narrow"/>
                <a:cs typeface="PT Sans Narrow"/>
                <a:sym typeface="PT Sans Narrow"/>
              </a:rPr>
              <a:t>Dikkat! </a:t>
            </a:r>
            <a:endParaRPr b="1" sz="2000">
              <a:solidFill>
                <a:schemeClr val="accent1"/>
              </a:solidFill>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800">
                <a:latin typeface="PT Sans Narrow"/>
                <a:ea typeface="PT Sans Narrow"/>
                <a:cs typeface="PT Sans Narrow"/>
                <a:sym typeface="PT Sans Narrow"/>
              </a:rPr>
              <a:t>Tek bir fonksiyon veya kullanımdan farklı şekillerde fonksiyon gören bir operatöre polimorfizm denir.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sz="1800">
                <a:latin typeface="PT Sans Narrow"/>
                <a:ea typeface="PT Sans Narrow"/>
                <a:cs typeface="PT Sans Narrow"/>
                <a:sym typeface="PT Sans Narrow"/>
              </a:rPr>
              <a:t>Yanda verilen nesnelerin doğasında Konus() yöntemi vardır, ancak her hayvan bunu farklı şekilde gerçekleştirir.</a:t>
            </a:r>
            <a:endParaRPr sz="24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800">
              <a:latin typeface="PT Sans Narrow"/>
              <a:ea typeface="PT Sans Narrow"/>
              <a:cs typeface="PT Sans Narrow"/>
              <a:sym typeface="PT Sans Narrow"/>
            </a:endParaRPr>
          </a:p>
        </p:txBody>
      </p:sp>
      <p:pic>
        <p:nvPicPr>
          <p:cNvPr id="112" name="Google Shape;112;ge3f1355725_2_68"/>
          <p:cNvPicPr preferRelativeResize="0"/>
          <p:nvPr/>
        </p:nvPicPr>
        <p:blipFill>
          <a:blip r:embed="rId3">
            <a:alphaModFix/>
          </a:blip>
          <a:stretch>
            <a:fillRect/>
          </a:stretch>
        </p:blipFill>
        <p:spPr>
          <a:xfrm>
            <a:off x="4070825" y="1575575"/>
            <a:ext cx="5001525" cy="3059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e3f1355725_2_49"/>
          <p:cNvSpPr txBox="1"/>
          <p:nvPr>
            <p:ph type="title"/>
          </p:nvPr>
        </p:nvSpPr>
        <p:spPr>
          <a:xfrm>
            <a:off x="561175" y="551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Kalıtımı Sürdür: Grup Çalışması</a:t>
            </a:r>
            <a:endParaRPr/>
          </a:p>
        </p:txBody>
      </p:sp>
      <p:sp>
        <p:nvSpPr>
          <p:cNvPr id="118" name="Google Shape;118;ge3f1355725_2_49"/>
          <p:cNvSpPr txBox="1"/>
          <p:nvPr/>
        </p:nvSpPr>
        <p:spPr>
          <a:xfrm>
            <a:off x="580900" y="1443975"/>
            <a:ext cx="7686000" cy="23397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tr-TR" sz="2000">
                <a:latin typeface="PT Sans Narrow"/>
                <a:ea typeface="PT Sans Narrow"/>
                <a:cs typeface="PT Sans Narrow"/>
                <a:sym typeface="PT Sans Narrow"/>
              </a:rPr>
              <a:t>Görevlerin her biri gruplara göre değişen kod satırları içermektedir. Ancak bu kod satırlarında programın düzgün çalışmasını sağlayan kod satırları eksiktir. </a:t>
            </a:r>
            <a:endParaRPr sz="2000">
              <a:latin typeface="PT Sans Narrow"/>
              <a:ea typeface="PT Sans Narrow"/>
              <a:cs typeface="PT Sans Narrow"/>
              <a:sym typeface="PT Sans Narrow"/>
            </a:endParaRPr>
          </a:p>
          <a:p>
            <a:pPr indent="457200" lvl="0" marL="0" rtl="0" algn="just">
              <a:lnSpc>
                <a:spcPct val="150000"/>
              </a:lnSpc>
              <a:spcBef>
                <a:spcPts val="0"/>
              </a:spcBef>
              <a:spcAft>
                <a:spcPts val="0"/>
              </a:spcAft>
              <a:buNone/>
            </a:pPr>
            <a:r>
              <a:rPr lang="tr-TR" sz="2000">
                <a:latin typeface="PT Sans Narrow"/>
                <a:ea typeface="PT Sans Narrow"/>
                <a:cs typeface="PT Sans Narrow"/>
                <a:sym typeface="PT Sans Narrow"/>
              </a:rPr>
              <a:t>Eksik kodları tamamlayarak, programın düzgün çalışmasını sağlayınız. Gruba ilişkin görev kodunun ekran görüntüsünü dijital panoya yükleyiniz. </a:t>
            </a:r>
            <a:endParaRPr sz="2000">
              <a:latin typeface="PT Sans Narrow"/>
              <a:ea typeface="PT Sans Narrow"/>
              <a:cs typeface="PT Sans Narrow"/>
              <a:sym typeface="PT Sans Narrow"/>
            </a:endParaRPr>
          </a:p>
          <a:p>
            <a:pPr indent="0" lvl="0" marL="0" rtl="0" algn="just">
              <a:lnSpc>
                <a:spcPct val="150000"/>
              </a:lnSpc>
              <a:spcBef>
                <a:spcPts val="0"/>
              </a:spcBef>
              <a:spcAft>
                <a:spcPts val="0"/>
              </a:spcAft>
              <a:buNone/>
            </a:pPr>
            <a:r>
              <a:t/>
            </a:r>
            <a:endParaRPr sz="2000">
              <a:latin typeface="PT Sans Narrow"/>
              <a:ea typeface="PT Sans Narrow"/>
              <a:cs typeface="PT Sans Narrow"/>
              <a:sym typeface="PT Sans Narrow"/>
            </a:endParaRPr>
          </a:p>
        </p:txBody>
      </p:sp>
      <p:sp>
        <p:nvSpPr>
          <p:cNvPr id="119" name="Google Shape;119;ge3f1355725_2_49"/>
          <p:cNvSpPr txBox="1"/>
          <p:nvPr/>
        </p:nvSpPr>
        <p:spPr>
          <a:xfrm>
            <a:off x="778200" y="3793775"/>
            <a:ext cx="7417500" cy="954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tr-TR" sz="2000">
                <a:solidFill>
                  <a:schemeClr val="accent1"/>
                </a:solidFill>
                <a:latin typeface="PT Sans Narrow"/>
                <a:ea typeface="PT Sans Narrow"/>
                <a:cs typeface="PT Sans Narrow"/>
                <a:sym typeface="PT Sans Narrow"/>
              </a:rPr>
              <a:t>Dikkat!</a:t>
            </a:r>
            <a:r>
              <a:rPr lang="tr-TR" sz="2000">
                <a:latin typeface="PT Sans Narrow"/>
                <a:ea typeface="PT Sans Narrow"/>
                <a:cs typeface="PT Sans Narrow"/>
                <a:sym typeface="PT Sans Narrow"/>
              </a:rPr>
              <a:t> </a:t>
            </a:r>
            <a:r>
              <a:rPr lang="tr-TR" sz="2000">
                <a:latin typeface="PT Sans Narrow"/>
                <a:ea typeface="PT Sans Narrow"/>
                <a:cs typeface="PT Sans Narrow"/>
                <a:sym typeface="PT Sans Narrow"/>
              </a:rPr>
              <a:t>Her grup üyesi kodu kendi bilgisayarında yazmaya çalışarak eksik kodlar hakkında gruba katkıda bulunmalıdır.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e3f1355725_2_88"/>
          <p:cNvSpPr txBox="1"/>
          <p:nvPr>
            <p:ph type="title"/>
          </p:nvPr>
        </p:nvSpPr>
        <p:spPr>
          <a:xfrm>
            <a:off x="561175" y="551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Kalıtımı Sürdür: Grup Çalışması</a:t>
            </a:r>
            <a:endParaRPr/>
          </a:p>
        </p:txBody>
      </p:sp>
      <p:sp>
        <p:nvSpPr>
          <p:cNvPr id="125" name="Google Shape;125;ge3f1355725_2_88"/>
          <p:cNvSpPr txBox="1"/>
          <p:nvPr/>
        </p:nvSpPr>
        <p:spPr>
          <a:xfrm>
            <a:off x="580900" y="1443975"/>
            <a:ext cx="7686000" cy="23397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tr-TR" sz="2000">
                <a:latin typeface="PT Sans Narrow"/>
                <a:ea typeface="PT Sans Narrow"/>
                <a:cs typeface="PT Sans Narrow"/>
                <a:sym typeface="PT Sans Narrow"/>
              </a:rPr>
              <a:t>Görevlerin her biri gruplara göre değişen kod satırları içermektedir. Ancak bu kod satırlarında programın düzgün çalışmasını sağlayan kod satırları eksiktir. </a:t>
            </a:r>
            <a:endParaRPr sz="2000">
              <a:latin typeface="PT Sans Narrow"/>
              <a:ea typeface="PT Sans Narrow"/>
              <a:cs typeface="PT Sans Narrow"/>
              <a:sym typeface="PT Sans Narrow"/>
            </a:endParaRPr>
          </a:p>
          <a:p>
            <a:pPr indent="457200" lvl="0" marL="0" rtl="0" algn="just">
              <a:lnSpc>
                <a:spcPct val="150000"/>
              </a:lnSpc>
              <a:spcBef>
                <a:spcPts val="0"/>
              </a:spcBef>
              <a:spcAft>
                <a:spcPts val="0"/>
              </a:spcAft>
              <a:buNone/>
            </a:pPr>
            <a:r>
              <a:rPr lang="tr-TR" sz="2000">
                <a:latin typeface="PT Sans Narrow"/>
                <a:ea typeface="PT Sans Narrow"/>
                <a:cs typeface="PT Sans Narrow"/>
                <a:sym typeface="PT Sans Narrow"/>
              </a:rPr>
              <a:t>Eksik kodları tamamlayarak, programın düzgün çalışmasını sağlayınız. Gruba ilişkin görev kodunun ekran görüntüsünü dijital panoya yükleyiniz. </a:t>
            </a:r>
            <a:endParaRPr sz="2000">
              <a:latin typeface="PT Sans Narrow"/>
              <a:ea typeface="PT Sans Narrow"/>
              <a:cs typeface="PT Sans Narrow"/>
              <a:sym typeface="PT Sans Narrow"/>
            </a:endParaRPr>
          </a:p>
          <a:p>
            <a:pPr indent="0" lvl="0" marL="0" rtl="0" algn="just">
              <a:lnSpc>
                <a:spcPct val="150000"/>
              </a:lnSpc>
              <a:spcBef>
                <a:spcPts val="0"/>
              </a:spcBef>
              <a:spcAft>
                <a:spcPts val="0"/>
              </a:spcAft>
              <a:buNone/>
            </a:pPr>
            <a:r>
              <a:t/>
            </a:r>
            <a:endParaRPr sz="2000">
              <a:latin typeface="PT Sans Narrow"/>
              <a:ea typeface="PT Sans Narrow"/>
              <a:cs typeface="PT Sans Narrow"/>
              <a:sym typeface="PT Sans Narrow"/>
            </a:endParaRPr>
          </a:p>
        </p:txBody>
      </p:sp>
      <p:sp>
        <p:nvSpPr>
          <p:cNvPr id="126" name="Google Shape;126;ge3f1355725_2_88"/>
          <p:cNvSpPr txBox="1"/>
          <p:nvPr/>
        </p:nvSpPr>
        <p:spPr>
          <a:xfrm>
            <a:off x="3099900" y="3210375"/>
            <a:ext cx="3000000" cy="1662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000">
              <a:latin typeface="PT Sans Narrow"/>
              <a:ea typeface="PT Sans Narrow"/>
              <a:cs typeface="PT Sans Narrow"/>
              <a:sym typeface="PT Sans Narrow"/>
            </a:endParaRPr>
          </a:p>
          <a:p>
            <a:pPr indent="0" lvl="0" marL="0" rtl="0" algn="ctr">
              <a:lnSpc>
                <a:spcPct val="115000"/>
              </a:lnSpc>
              <a:spcBef>
                <a:spcPts val="0"/>
              </a:spcBef>
              <a:spcAft>
                <a:spcPts val="0"/>
              </a:spcAft>
              <a:buNone/>
            </a:pPr>
            <a:r>
              <a:rPr b="1" lang="tr-TR" sz="2000">
                <a:solidFill>
                  <a:schemeClr val="accent1"/>
                </a:solidFill>
                <a:latin typeface="PT Sans Narrow"/>
                <a:ea typeface="PT Sans Narrow"/>
                <a:cs typeface="PT Sans Narrow"/>
                <a:sym typeface="PT Sans Narrow"/>
              </a:rPr>
              <a:t>Şimdi Sıra Sizde :) </a:t>
            </a:r>
            <a:endParaRPr b="1" sz="2000">
              <a:solidFill>
                <a:schemeClr val="accent1"/>
              </a:solidFill>
              <a:latin typeface="PT Sans Narrow"/>
              <a:ea typeface="PT Sans Narrow"/>
              <a:cs typeface="PT Sans Narrow"/>
              <a:sym typeface="PT Sans Narrow"/>
            </a:endParaRPr>
          </a:p>
          <a:p>
            <a:pPr indent="0" lvl="0" marL="0" rtl="0" algn="ctr">
              <a:lnSpc>
                <a:spcPct val="150000"/>
              </a:lnSpc>
              <a:spcBef>
                <a:spcPts val="0"/>
              </a:spcBef>
              <a:spcAft>
                <a:spcPts val="0"/>
              </a:spcAft>
              <a:buNone/>
            </a:pPr>
            <a:r>
              <a:rPr lang="tr-TR" sz="2000">
                <a:latin typeface="PT Sans Narrow"/>
                <a:ea typeface="PT Sans Narrow"/>
                <a:cs typeface="PT Sans Narrow"/>
                <a:sym typeface="PT Sans Narrow"/>
              </a:rPr>
              <a:t>Gruplara dağılalım.</a:t>
            </a:r>
            <a:endParaRPr sz="2000">
              <a:latin typeface="PT Sans Narrow"/>
              <a:ea typeface="PT Sans Narrow"/>
              <a:cs typeface="PT Sans Narrow"/>
              <a:sym typeface="PT Sans Narrow"/>
            </a:endParaRPr>
          </a:p>
          <a:p>
            <a:pPr indent="0" lvl="0" marL="0" rtl="0" algn="ctr">
              <a:lnSpc>
                <a:spcPct val="150000"/>
              </a:lnSpc>
              <a:spcBef>
                <a:spcPts val="0"/>
              </a:spcBef>
              <a:spcAft>
                <a:spcPts val="0"/>
              </a:spcAft>
              <a:buNone/>
            </a:pPr>
            <a:r>
              <a:rPr lang="tr-TR" sz="2000">
                <a:latin typeface="PT Sans Narrow"/>
                <a:ea typeface="PT Sans Narrow"/>
                <a:cs typeface="PT Sans Narrow"/>
                <a:sym typeface="PT Sans Narrow"/>
              </a:rPr>
              <a:t>Süre 15 dk. </a:t>
            </a:r>
            <a:endParaRPr sz="1600">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