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88" r:id="rId6"/>
    <p:sldId id="289" r:id="rId7"/>
    <p:sldId id="290" r:id="rId8"/>
    <p:sldId id="291" r:id="rId9"/>
    <p:sldId id="262" r:id="rId10"/>
    <p:sldId id="292" r:id="rId11"/>
    <p:sldId id="285" r:id="rId12"/>
    <p:sldId id="293" r:id="rId13"/>
    <p:sldId id="294" r:id="rId14"/>
    <p:sldId id="295" r:id="rId15"/>
    <p:sldId id="297" r:id="rId16"/>
    <p:sldId id="298" r:id="rId17"/>
    <p:sldId id="281" r:id="rId18"/>
    <p:sldId id="282" r:id="rId19"/>
    <p:sldId id="296" r:id="rId20"/>
    <p:sldId id="283" r:id="rId21"/>
    <p:sldId id="284" r:id="rId22"/>
  </p:sldIdLst>
  <p:sldSz cx="9144000" cy="5143500" type="screen16x9"/>
  <p:notesSz cx="6858000" cy="9144000"/>
  <p:embeddedFontLst>
    <p:embeddedFont>
      <p:font typeface="PT Sans Narrow" charset="-94"/>
      <p:regular r:id="rId24"/>
      <p:bold r:id="rId25"/>
    </p:embeddedFont>
    <p:embeddedFont>
      <p:font typeface="Open Sans" charset="0"/>
      <p:regular r:id="rId26"/>
      <p:bold r:id="rId27"/>
      <p:italic r:id="rId28"/>
      <p:boldItalic r:id="rId29"/>
    </p:embeddedFont>
    <p:embeddedFont>
      <p:font typeface="Calibri"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A5F998B-4EF1-4CB5-872B-70C1DAEFED4E}">
  <a:tblStyle styleId="{AA5F998B-4EF1-4CB5-872B-70C1DAEFED4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821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3fe07797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3fe07797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3fe07797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3fe07797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3fe07797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3fe07797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lang="tr-TR" sz="1100" b="0" i="0" u="none" strike="noStrike" cap="none" dirty="0" smtClean="0">
                <a:solidFill>
                  <a:srgbClr val="000000"/>
                </a:solidFill>
                <a:effectLst/>
                <a:latin typeface="Arial"/>
                <a:ea typeface="Arial"/>
                <a:cs typeface="Arial"/>
                <a:sym typeface="Arial"/>
              </a:rPr>
              <a:t>Görev 1 de 1000 tane çiçek olsaydı ve arıya tüm nektarı aldıracak olsaydık 1000 kez mi ilerle ve nektarı al kodunu kullanırsınız? </a:t>
            </a:r>
            <a:endParaRPr lang="tr-TR" dirty="0" smtClean="0"/>
          </a:p>
          <a:p>
            <a:pPr marL="0" lvl="0" indent="0" algn="just" rtl="0">
              <a:lnSpc>
                <a:spcPct val="115000"/>
              </a:lnSpc>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3fe07797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3fe07797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3fe077974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3fe07797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tr-TR" sz="1100" b="0" i="0" u="none" strike="noStrike" cap="none" dirty="0" smtClean="0">
                <a:solidFill>
                  <a:srgbClr val="000000"/>
                </a:solidFill>
                <a:effectLst/>
                <a:latin typeface="Arial"/>
                <a:ea typeface="Arial"/>
                <a:cs typeface="Arial"/>
                <a:sym typeface="Arial"/>
              </a:rPr>
              <a:t>Döngüler, birden çok kez tekrar eden görevleri gerçekleştirmek kullanılmaktadır. Tekrar sayısı önceden bilinebildiği gibi, programın çalışma sırasında güncellenebilir.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04425" y="507100"/>
            <a:ext cx="6561300" cy="328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3559" dirty="0"/>
          </a:p>
          <a:p>
            <a:pPr marL="0" lvl="0" indent="0" algn="ctr" rtl="0">
              <a:spcBef>
                <a:spcPts val="0"/>
              </a:spcBef>
              <a:spcAft>
                <a:spcPts val="0"/>
              </a:spcAft>
              <a:buSzPts val="990"/>
              <a:buNone/>
            </a:pPr>
            <a:r>
              <a:rPr lang="tr" sz="3559" dirty="0"/>
              <a:t>DENE-YAP TÜRKİYE </a:t>
            </a:r>
            <a:endParaRPr sz="3559" dirty="0" smtClean="0"/>
          </a:p>
          <a:p>
            <a:pPr marL="0" lvl="0" indent="0" algn="ctr" rtl="0">
              <a:spcBef>
                <a:spcPts val="0"/>
              </a:spcBef>
              <a:spcAft>
                <a:spcPts val="0"/>
              </a:spcAft>
              <a:buSzPts val="990"/>
              <a:buNone/>
            </a:pPr>
            <a:endParaRPr sz="3559" dirty="0" smtClean="0"/>
          </a:p>
          <a:p>
            <a:pPr marL="0" lvl="0" indent="0" algn="ctr" rtl="0">
              <a:spcBef>
                <a:spcPts val="0"/>
              </a:spcBef>
              <a:spcAft>
                <a:spcPts val="0"/>
              </a:spcAft>
              <a:buSzPts val="990"/>
              <a:buNone/>
            </a:pPr>
            <a:r>
              <a:rPr lang="tr" sz="3559" dirty="0" smtClean="0"/>
              <a:t>Yazılım </a:t>
            </a:r>
            <a:r>
              <a:rPr lang="tr" sz="3559" dirty="0"/>
              <a:t>Teknolojileri Dersi </a:t>
            </a:r>
            <a:endParaRPr sz="3559" dirty="0"/>
          </a:p>
          <a:p>
            <a:pPr lvl="0">
              <a:buSzPts val="990"/>
            </a:pPr>
            <a:r>
              <a:rPr lang="tr" sz="3559" dirty="0"/>
              <a:t>Hafta 5</a:t>
            </a:r>
            <a:r>
              <a:rPr lang="tr" sz="3559" dirty="0" smtClean="0"/>
              <a:t>: </a:t>
            </a:r>
            <a:r>
              <a:rPr lang="tr-TR" sz="3600" dirty="0"/>
              <a:t>DÖNGÜLER</a:t>
            </a:r>
            <a:endParaRPr sz="3559"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smtClean="0"/>
              <a:t>Döngü Yapılarının Kullanımı</a:t>
            </a:r>
            <a:endParaRPr dirty="0"/>
          </a:p>
          <a:p>
            <a:pPr marL="457200" lvl="0" indent="0" algn="just" rtl="0">
              <a:lnSpc>
                <a:spcPct val="115000"/>
              </a:lnSpc>
              <a:spcBef>
                <a:spcPts val="0"/>
              </a:spcBef>
              <a:spcAft>
                <a:spcPts val="0"/>
              </a:spcAft>
              <a:buNone/>
            </a:pPr>
            <a:endParaRPr sz="3266" dirty="0"/>
          </a:p>
        </p:txBody>
      </p:sp>
      <p:sp>
        <p:nvSpPr>
          <p:cNvPr id="5" name="Google Shape;117;p20"/>
          <p:cNvSpPr/>
          <p:nvPr/>
        </p:nvSpPr>
        <p:spPr>
          <a:xfrm>
            <a:off x="2123850" y="1341535"/>
            <a:ext cx="4360926" cy="2745274"/>
          </a:xfrm>
          <a:prstGeom prst="wedgeEllipseCallout">
            <a:avLst>
              <a:gd name="adj1" fmla="val -63497"/>
              <a:gd name="adj2" fmla="val 42413"/>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endParaRPr lang="tr" b="1" dirty="0">
              <a:solidFill>
                <a:srgbClr val="FF0000"/>
              </a:solidFill>
              <a:latin typeface="PT Sans Narrow"/>
              <a:ea typeface="PT Sans Narrow"/>
              <a:cs typeface="PT Sans Narrow"/>
              <a:sym typeface="PT Sans Narrow"/>
            </a:endParaRPr>
          </a:p>
          <a:p>
            <a:pPr algn="ctr"/>
            <a:r>
              <a:rPr lang="tr" sz="1600" b="1" dirty="0" smtClean="0">
                <a:solidFill>
                  <a:srgbClr val="FF0000"/>
                </a:solidFill>
                <a:latin typeface="PT Sans Narrow"/>
                <a:ea typeface="PT Sans Narrow"/>
                <a:cs typeface="PT Sans Narrow"/>
                <a:sym typeface="PT Sans Narrow"/>
              </a:rPr>
              <a:t>Özetle;</a:t>
            </a:r>
          </a:p>
          <a:p>
            <a:pPr algn="ctr"/>
            <a:r>
              <a:rPr lang="tr" b="1" dirty="0" smtClean="0">
                <a:solidFill>
                  <a:srgbClr val="FF0000"/>
                </a:solidFill>
                <a:latin typeface="PT Sans Narrow"/>
                <a:ea typeface="PT Sans Narrow"/>
                <a:cs typeface="PT Sans Narrow"/>
                <a:sym typeface="PT Sans Narrow"/>
              </a:rPr>
              <a:t> </a:t>
            </a:r>
            <a:r>
              <a:rPr lang="tr-TR" dirty="0">
                <a:solidFill>
                  <a:schemeClr val="bg1"/>
                </a:solidFill>
              </a:rPr>
              <a:t>Döngüleri C++ programlama dilinde “</a:t>
            </a:r>
            <a:r>
              <a:rPr lang="tr-TR" dirty="0" err="1">
                <a:solidFill>
                  <a:schemeClr val="bg1"/>
                </a:solidFill>
              </a:rPr>
              <a:t>for</a:t>
            </a:r>
            <a:r>
              <a:rPr lang="tr-TR" dirty="0">
                <a:solidFill>
                  <a:schemeClr val="bg1"/>
                </a:solidFill>
              </a:rPr>
              <a:t>” </a:t>
            </a:r>
            <a:r>
              <a:rPr lang="tr-TR" dirty="0" smtClean="0">
                <a:solidFill>
                  <a:schemeClr val="bg1"/>
                </a:solidFill>
              </a:rPr>
              <a:t> “</a:t>
            </a:r>
            <a:r>
              <a:rPr lang="tr-TR" dirty="0" err="1">
                <a:solidFill>
                  <a:schemeClr val="bg1"/>
                </a:solidFill>
              </a:rPr>
              <a:t>while</a:t>
            </a:r>
            <a:r>
              <a:rPr lang="tr-TR" dirty="0">
                <a:solidFill>
                  <a:schemeClr val="bg1"/>
                </a:solidFill>
              </a:rPr>
              <a:t>” ve “do-</a:t>
            </a:r>
            <a:r>
              <a:rPr lang="tr-TR" dirty="0" err="1">
                <a:solidFill>
                  <a:schemeClr val="bg1"/>
                </a:solidFill>
              </a:rPr>
              <a:t>while</a:t>
            </a:r>
            <a:r>
              <a:rPr lang="tr-TR" dirty="0">
                <a:solidFill>
                  <a:schemeClr val="bg1"/>
                </a:solidFill>
              </a:rPr>
              <a:t>” komutları ile gerçekleştirebiliriz. Bir döngüyü istediğimiz komut ile yapabiliriz. </a:t>
            </a:r>
            <a:endParaRPr lang="tr-TR" dirty="0" smtClean="0">
              <a:solidFill>
                <a:schemeClr val="bg1"/>
              </a:solidFill>
            </a:endParaRPr>
          </a:p>
          <a:p>
            <a:pPr algn="ctr"/>
            <a:r>
              <a:rPr lang="tr-TR" dirty="0" smtClean="0">
                <a:solidFill>
                  <a:schemeClr val="bg1"/>
                </a:solidFill>
              </a:rPr>
              <a:t>Üç </a:t>
            </a:r>
            <a:r>
              <a:rPr lang="tr-TR" dirty="0">
                <a:solidFill>
                  <a:schemeClr val="bg1"/>
                </a:solidFill>
              </a:rPr>
              <a:t>tane olmasının nedeni ise bazı işlemleri bazı döngüler ile yapmak daha kolay olmaktadır. </a:t>
            </a:r>
            <a:endParaRPr dirty="0">
              <a:solidFill>
                <a:schemeClr val="bg1"/>
              </a:solidFill>
              <a:latin typeface="PT Sans Narrow"/>
              <a:ea typeface="PT Sans Narrow"/>
              <a:cs typeface="PT Sans Narrow"/>
            </a:endParaRPr>
          </a:p>
        </p:txBody>
      </p:sp>
    </p:spTree>
    <p:extLst>
      <p:ext uri="{BB962C8B-B14F-4D97-AF65-F5344CB8AC3E}">
        <p14:creationId xmlns:p14="http://schemas.microsoft.com/office/powerpoint/2010/main" val="41310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sp>
        <p:nvSpPr>
          <p:cNvPr id="2" name="Dikdörtgen 1"/>
          <p:cNvSpPr/>
          <p:nvPr/>
        </p:nvSpPr>
        <p:spPr>
          <a:xfrm>
            <a:off x="241307" y="1163345"/>
            <a:ext cx="3127044" cy="338554"/>
          </a:xfrm>
          <a:prstGeom prst="rect">
            <a:avLst/>
          </a:prstGeom>
        </p:spPr>
        <p:txBody>
          <a:bodyPr wrap="square">
            <a:spAutoFit/>
          </a:bodyPr>
          <a:lstStyle/>
          <a:p>
            <a:r>
              <a:rPr lang="tr-TR" sz="1600" dirty="0" err="1"/>
              <a:t>for</a:t>
            </a:r>
            <a:r>
              <a:rPr lang="tr-TR" sz="1600" dirty="0"/>
              <a:t>(</a:t>
            </a:r>
            <a:r>
              <a:rPr lang="tr-TR" sz="1600" dirty="0" err="1"/>
              <a:t>int</a:t>
            </a:r>
            <a:r>
              <a:rPr lang="tr-TR" sz="1600" dirty="0"/>
              <a:t> </a:t>
            </a:r>
            <a:r>
              <a:rPr lang="tr-TR" sz="1600" dirty="0" err="1"/>
              <a:t>sayi</a:t>
            </a:r>
            <a:r>
              <a:rPr lang="tr-TR" sz="1600" dirty="0"/>
              <a:t>=0;sayi&lt;10;sayi++)</a:t>
            </a:r>
          </a:p>
        </p:txBody>
      </p:sp>
      <p:cxnSp>
        <p:nvCxnSpPr>
          <p:cNvPr id="4" name="Düz Ok Bağlayıcısı 3"/>
          <p:cNvCxnSpPr/>
          <p:nvPr/>
        </p:nvCxnSpPr>
        <p:spPr>
          <a:xfrm>
            <a:off x="3536302" y="1332622"/>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4702629" y="1118634"/>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
        <p:nvSpPr>
          <p:cNvPr id="11" name="Dikdörtgen 10"/>
          <p:cNvSpPr/>
          <p:nvPr/>
        </p:nvSpPr>
        <p:spPr>
          <a:xfrm>
            <a:off x="241307" y="2173940"/>
            <a:ext cx="2884123" cy="338554"/>
          </a:xfrm>
          <a:prstGeom prst="rect">
            <a:avLst/>
          </a:prstGeom>
        </p:spPr>
        <p:txBody>
          <a:bodyPr wrap="none">
            <a:spAutoFit/>
          </a:bodyPr>
          <a:lstStyle/>
          <a:p>
            <a:r>
              <a:rPr lang="tr-TR" sz="1600" dirty="0" err="1"/>
              <a:t>for</a:t>
            </a:r>
            <a:r>
              <a:rPr lang="tr-TR" sz="1600" dirty="0"/>
              <a:t>(</a:t>
            </a:r>
            <a:r>
              <a:rPr lang="tr-TR" sz="1600" dirty="0" err="1"/>
              <a:t>int</a:t>
            </a:r>
            <a:r>
              <a:rPr lang="tr-TR" sz="1600" dirty="0"/>
              <a:t> </a:t>
            </a:r>
            <a:r>
              <a:rPr lang="tr-TR" sz="1600" dirty="0" err="1"/>
              <a:t>sayi</a:t>
            </a:r>
            <a:r>
              <a:rPr lang="tr-TR" sz="1600" dirty="0"/>
              <a:t>=10;sayi&gt;=0;sayi--)</a:t>
            </a:r>
          </a:p>
        </p:txBody>
      </p:sp>
      <p:cxnSp>
        <p:nvCxnSpPr>
          <p:cNvPr id="13" name="Düz Ok Bağlayıcısı 12"/>
          <p:cNvCxnSpPr/>
          <p:nvPr/>
        </p:nvCxnSpPr>
        <p:spPr>
          <a:xfrm>
            <a:off x="3536302" y="2343217"/>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Dikdörtgen 13"/>
          <p:cNvSpPr/>
          <p:nvPr/>
        </p:nvSpPr>
        <p:spPr>
          <a:xfrm>
            <a:off x="4702629" y="2169727"/>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
        <p:nvSpPr>
          <p:cNvPr id="12" name="Dikdörtgen 11"/>
          <p:cNvSpPr/>
          <p:nvPr/>
        </p:nvSpPr>
        <p:spPr>
          <a:xfrm>
            <a:off x="241307" y="3257616"/>
            <a:ext cx="3049233" cy="338554"/>
          </a:xfrm>
          <a:prstGeom prst="rect">
            <a:avLst/>
          </a:prstGeom>
        </p:spPr>
        <p:txBody>
          <a:bodyPr wrap="none">
            <a:spAutoFit/>
          </a:bodyPr>
          <a:lstStyle/>
          <a:p>
            <a:r>
              <a:rPr lang="tr-TR" sz="1600" dirty="0" err="1"/>
              <a:t>for</a:t>
            </a:r>
            <a:r>
              <a:rPr lang="tr-TR" sz="1600" dirty="0"/>
              <a:t>(</a:t>
            </a:r>
            <a:r>
              <a:rPr lang="tr-TR" sz="1600" dirty="0" err="1"/>
              <a:t>int</a:t>
            </a:r>
            <a:r>
              <a:rPr lang="tr-TR" sz="1600" dirty="0"/>
              <a:t> </a:t>
            </a:r>
            <a:r>
              <a:rPr lang="tr-TR" sz="1600" dirty="0" err="1"/>
              <a:t>sayi</a:t>
            </a:r>
            <a:r>
              <a:rPr lang="tr-TR" sz="1600" dirty="0"/>
              <a:t>=10;sayi&gt;=0;sayi-=2)</a:t>
            </a:r>
          </a:p>
        </p:txBody>
      </p:sp>
      <p:cxnSp>
        <p:nvCxnSpPr>
          <p:cNvPr id="16" name="Düz Ok Bağlayıcısı 15"/>
          <p:cNvCxnSpPr/>
          <p:nvPr/>
        </p:nvCxnSpPr>
        <p:spPr>
          <a:xfrm>
            <a:off x="3536302" y="342689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Dikdörtgen 16"/>
          <p:cNvSpPr/>
          <p:nvPr/>
        </p:nvSpPr>
        <p:spPr>
          <a:xfrm>
            <a:off x="4702629" y="3257616"/>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
        <p:nvSpPr>
          <p:cNvPr id="15" name="Dikdörtgen 14"/>
          <p:cNvSpPr/>
          <p:nvPr/>
        </p:nvSpPr>
        <p:spPr>
          <a:xfrm>
            <a:off x="241307" y="4125364"/>
            <a:ext cx="2884123" cy="338554"/>
          </a:xfrm>
          <a:prstGeom prst="rect">
            <a:avLst/>
          </a:prstGeom>
        </p:spPr>
        <p:txBody>
          <a:bodyPr wrap="square">
            <a:spAutoFit/>
          </a:bodyPr>
          <a:lstStyle/>
          <a:p>
            <a:r>
              <a:rPr lang="tr-TR" sz="1600" dirty="0" err="1"/>
              <a:t>for</a:t>
            </a:r>
            <a:r>
              <a:rPr lang="tr-TR" sz="1600" dirty="0"/>
              <a:t>(</a:t>
            </a:r>
            <a:r>
              <a:rPr lang="tr-TR" sz="1600" dirty="0" err="1"/>
              <a:t>int</a:t>
            </a:r>
            <a:r>
              <a:rPr lang="tr-TR" sz="1600" dirty="0"/>
              <a:t> i=15;i&gt;=0;i-=3)</a:t>
            </a:r>
          </a:p>
        </p:txBody>
      </p:sp>
      <p:cxnSp>
        <p:nvCxnSpPr>
          <p:cNvPr id="19" name="Düz Ok Bağlayıcısı 18"/>
          <p:cNvCxnSpPr/>
          <p:nvPr/>
        </p:nvCxnSpPr>
        <p:spPr>
          <a:xfrm>
            <a:off x="3548743" y="4262987"/>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4702629" y="4035942"/>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spTree>
    <p:extLst>
      <p:ext uri="{BB962C8B-B14F-4D97-AF65-F5344CB8AC3E}">
        <p14:creationId xmlns:p14="http://schemas.microsoft.com/office/powerpoint/2010/main" val="3476860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cxnSp>
        <p:nvCxnSpPr>
          <p:cNvPr id="4" name="Düz Ok Bağlayıcısı 3"/>
          <p:cNvCxnSpPr/>
          <p:nvPr/>
        </p:nvCxnSpPr>
        <p:spPr>
          <a:xfrm>
            <a:off x="3044890" y="196258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4236098" y="1748595"/>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9" name="Düz Ok Bağlayıcısı 18"/>
          <p:cNvCxnSpPr/>
          <p:nvPr/>
        </p:nvCxnSpPr>
        <p:spPr>
          <a:xfrm>
            <a:off x="3044890" y="4249930"/>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4236098" y="4035942"/>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684112189"/>
              </p:ext>
            </p:extLst>
          </p:nvPr>
        </p:nvGraphicFramePr>
        <p:xfrm>
          <a:off x="214604" y="801393"/>
          <a:ext cx="2575249" cy="2361184"/>
        </p:xfrm>
        <a:graphic>
          <a:graphicData uri="http://schemas.openxmlformats.org/drawingml/2006/table">
            <a:tbl>
              <a:tblPr>
                <a:tableStyleId>{AA5F998B-4EF1-4CB5-872B-70C1DAEFED4E}</a:tableStyleId>
              </a:tblPr>
              <a:tblGrid>
                <a:gridCol w="2575249"/>
              </a:tblGrid>
              <a:tr h="1516631">
                <a:tc>
                  <a:txBody>
                    <a:bodyPr/>
                    <a:lstStyle/>
                    <a:p>
                      <a:pPr algn="just">
                        <a:lnSpc>
                          <a:spcPct val="115000"/>
                        </a:lnSpc>
                        <a:spcAft>
                          <a:spcPts val="1000"/>
                        </a:spcAft>
                      </a:pPr>
                      <a:r>
                        <a:rPr lang="tr-TR" sz="1050" dirty="0">
                          <a:effectLst/>
                        </a:rPr>
                        <a:t>#</a:t>
                      </a:r>
                      <a:r>
                        <a:rPr lang="tr-TR" sz="1050" dirty="0" err="1">
                          <a:effectLst/>
                        </a:rPr>
                        <a:t>include</a:t>
                      </a:r>
                      <a:r>
                        <a:rPr lang="tr-TR" sz="1050" dirty="0">
                          <a:effectLst/>
                        </a:rPr>
                        <a:t> &lt;</a:t>
                      </a:r>
                      <a:r>
                        <a:rPr lang="tr-TR" sz="1050" dirty="0" err="1">
                          <a:effectLst/>
                        </a:rPr>
                        <a:t>iostream</a:t>
                      </a:r>
                      <a:r>
                        <a:rPr lang="tr-TR" sz="1050" dirty="0">
                          <a:effectLst/>
                        </a:rPr>
                        <a:t>&gt;</a:t>
                      </a:r>
                      <a:endParaRPr lang="en-US" sz="1400" dirty="0">
                        <a:effectLst/>
                      </a:endParaRPr>
                    </a:p>
                    <a:p>
                      <a:pPr algn="just">
                        <a:lnSpc>
                          <a:spcPct val="115000"/>
                        </a:lnSpc>
                        <a:spcAft>
                          <a:spcPts val="1000"/>
                        </a:spcAft>
                      </a:pPr>
                      <a:r>
                        <a:rPr lang="tr-TR" sz="1050" dirty="0" err="1">
                          <a:effectLst/>
                        </a:rPr>
                        <a:t>using</a:t>
                      </a:r>
                      <a:r>
                        <a:rPr lang="tr-TR" sz="1050" dirty="0">
                          <a:effectLst/>
                        </a:rPr>
                        <a:t> </a:t>
                      </a:r>
                      <a:r>
                        <a:rPr lang="tr-TR" sz="1050" dirty="0" err="1">
                          <a:effectLst/>
                        </a:rPr>
                        <a:t>namespace</a:t>
                      </a:r>
                      <a:r>
                        <a:rPr lang="tr-TR" sz="1050" dirty="0">
                          <a:effectLst/>
                        </a:rPr>
                        <a:t> </a:t>
                      </a:r>
                      <a:r>
                        <a:rPr lang="tr-TR" sz="1050" dirty="0" err="1">
                          <a:effectLst/>
                        </a:rPr>
                        <a:t>std</a:t>
                      </a:r>
                      <a:r>
                        <a:rPr lang="tr-TR" sz="1050" dirty="0">
                          <a:effectLst/>
                        </a:rPr>
                        <a:t>;</a:t>
                      </a:r>
                      <a:endParaRPr lang="en-US" sz="1400" dirty="0">
                        <a:effectLst/>
                      </a:endParaRPr>
                    </a:p>
                    <a:p>
                      <a:pPr algn="just">
                        <a:lnSpc>
                          <a:spcPct val="115000"/>
                        </a:lnSpc>
                        <a:spcAft>
                          <a:spcPts val="1000"/>
                        </a:spcAft>
                      </a:pPr>
                      <a:r>
                        <a:rPr lang="tr-TR" sz="1050" dirty="0" err="1">
                          <a:effectLst/>
                        </a:rPr>
                        <a:t>int</a:t>
                      </a:r>
                      <a:r>
                        <a:rPr lang="tr-TR" sz="1050" dirty="0">
                          <a:effectLst/>
                        </a:rPr>
                        <a:t> main()</a:t>
                      </a:r>
                      <a:endParaRPr lang="en-US" sz="1400" dirty="0">
                        <a:effectLst/>
                      </a:endParaRPr>
                    </a:p>
                    <a:p>
                      <a:pPr algn="just">
                        <a:lnSpc>
                          <a:spcPct val="115000"/>
                        </a:lnSpc>
                        <a:spcAft>
                          <a:spcPts val="1000"/>
                        </a:spcAft>
                      </a:pPr>
                      <a:r>
                        <a:rPr lang="tr-TR" sz="1050" dirty="0">
                          <a:effectLst/>
                        </a:rPr>
                        <a:t>{</a:t>
                      </a:r>
                      <a:endParaRPr lang="en-US" sz="1400" dirty="0">
                        <a:effectLst/>
                      </a:endParaRPr>
                    </a:p>
                    <a:p>
                      <a:pPr algn="just">
                        <a:lnSpc>
                          <a:spcPct val="115000"/>
                        </a:lnSpc>
                        <a:spcAft>
                          <a:spcPts val="1000"/>
                        </a:spcAft>
                      </a:pPr>
                      <a:r>
                        <a:rPr lang="tr-TR" sz="1050" dirty="0">
                          <a:effectLst/>
                        </a:rPr>
                        <a:t>    </a:t>
                      </a:r>
                      <a:r>
                        <a:rPr lang="tr-TR" sz="1050" dirty="0" err="1">
                          <a:effectLst/>
                        </a:rPr>
                        <a:t>for</a:t>
                      </a:r>
                      <a:r>
                        <a:rPr lang="tr-TR" sz="1050" dirty="0">
                          <a:effectLst/>
                        </a:rPr>
                        <a:t>(</a:t>
                      </a:r>
                      <a:r>
                        <a:rPr lang="tr-TR" sz="1050" dirty="0" err="1">
                          <a:effectLst/>
                        </a:rPr>
                        <a:t>int</a:t>
                      </a:r>
                      <a:r>
                        <a:rPr lang="tr-TR" sz="1050" dirty="0">
                          <a:effectLst/>
                        </a:rPr>
                        <a:t> i=0;i&lt;10;i++)</a:t>
                      </a:r>
                      <a:endParaRPr lang="en-US" sz="1400" dirty="0">
                        <a:effectLst/>
                      </a:endParaRPr>
                    </a:p>
                    <a:p>
                      <a:pPr algn="just">
                        <a:lnSpc>
                          <a:spcPct val="115000"/>
                        </a:lnSpc>
                        <a:spcAft>
                          <a:spcPts val="1000"/>
                        </a:spcAft>
                      </a:pPr>
                      <a:r>
                        <a:rPr lang="tr-TR" sz="1050" dirty="0">
                          <a:effectLst/>
                        </a:rPr>
                        <a:t>        </a:t>
                      </a:r>
                      <a:r>
                        <a:rPr lang="tr-TR" sz="1050" dirty="0" err="1">
                          <a:effectLst/>
                        </a:rPr>
                        <a:t>cout</a:t>
                      </a:r>
                      <a:r>
                        <a:rPr lang="tr-TR" sz="1050" dirty="0">
                          <a:effectLst/>
                        </a:rPr>
                        <a:t> &lt;&lt; "DENEYAP" &lt;&lt; </a:t>
                      </a:r>
                      <a:r>
                        <a:rPr lang="tr-TR" sz="1050" dirty="0" err="1">
                          <a:effectLst/>
                        </a:rPr>
                        <a:t>endl</a:t>
                      </a:r>
                      <a:r>
                        <a:rPr lang="tr-TR" sz="1050" dirty="0">
                          <a:effectLst/>
                        </a:rPr>
                        <a:t>;</a:t>
                      </a:r>
                      <a:endParaRPr lang="en-US" sz="1400" dirty="0">
                        <a:effectLst/>
                      </a:endParaRPr>
                    </a:p>
                    <a:p>
                      <a:pPr algn="just">
                        <a:lnSpc>
                          <a:spcPct val="115000"/>
                        </a:lnSpc>
                        <a:spcAft>
                          <a:spcPts val="1000"/>
                        </a:spcAft>
                      </a:pPr>
                      <a:r>
                        <a:rPr lang="tr-TR" sz="1050" dirty="0">
                          <a:effectLst/>
                        </a:rPr>
                        <a:t>    </a:t>
                      </a:r>
                      <a:r>
                        <a:rPr lang="tr-TR" sz="1050" dirty="0" err="1">
                          <a:effectLst/>
                        </a:rPr>
                        <a:t>return</a:t>
                      </a:r>
                      <a:r>
                        <a:rPr lang="tr-TR" sz="1050" dirty="0">
                          <a:effectLst/>
                        </a:rPr>
                        <a:t> 0;</a:t>
                      </a:r>
                      <a:endParaRPr lang="en-US" sz="1400" dirty="0">
                        <a:effectLst/>
                      </a:endParaRPr>
                    </a:p>
                    <a:p>
                      <a:pPr algn="just">
                        <a:lnSpc>
                          <a:spcPct val="115000"/>
                        </a:lnSpc>
                        <a:spcAft>
                          <a:spcPts val="1000"/>
                        </a:spcAft>
                      </a:pPr>
                      <a:r>
                        <a:rPr lang="tr-TR" sz="1050" dirty="0">
                          <a:effectLst/>
                        </a:rPr>
                        <a:t>}</a:t>
                      </a:r>
                      <a:endParaRPr lang="en-US" sz="1400" dirty="0">
                        <a:effectLst/>
                        <a:latin typeface="Calibri"/>
                        <a:ea typeface="Calibri"/>
                        <a:cs typeface="Times New Roman"/>
                      </a:endParaRPr>
                    </a:p>
                  </a:txBody>
                  <a:tcPr marL="89535" marR="89535" marT="0" marB="0"/>
                </a:tc>
              </a:tr>
            </a:tbl>
          </a:graphicData>
        </a:graphic>
      </p:graphicFrame>
      <p:cxnSp>
        <p:nvCxnSpPr>
          <p:cNvPr id="18" name="Düz Ok Bağlayıcısı 17"/>
          <p:cNvCxnSpPr/>
          <p:nvPr/>
        </p:nvCxnSpPr>
        <p:spPr>
          <a:xfrm>
            <a:off x="6030686" y="196258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Yuvarlatılmış Dikdörtgen 6"/>
          <p:cNvSpPr/>
          <p:nvPr/>
        </p:nvSpPr>
        <p:spPr>
          <a:xfrm>
            <a:off x="7203233" y="1138335"/>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graphicFrame>
        <p:nvGraphicFramePr>
          <p:cNvPr id="9" name="Tablo 8"/>
          <p:cNvGraphicFramePr>
            <a:graphicFrameLocks noGrp="1"/>
          </p:cNvGraphicFramePr>
          <p:nvPr>
            <p:extLst>
              <p:ext uri="{D42A27DB-BD31-4B8C-83A1-F6EECF244321}">
                <p14:modId xmlns:p14="http://schemas.microsoft.com/office/powerpoint/2010/main" val="1768749624"/>
              </p:ext>
            </p:extLst>
          </p:nvPr>
        </p:nvGraphicFramePr>
        <p:xfrm>
          <a:off x="208514" y="3265716"/>
          <a:ext cx="2581339" cy="1739138"/>
        </p:xfrm>
        <a:graphic>
          <a:graphicData uri="http://schemas.openxmlformats.org/drawingml/2006/table">
            <a:tbl>
              <a:tblPr>
                <a:tableStyleId>{AA5F998B-4EF1-4CB5-872B-70C1DAEFED4E}</a:tableStyleId>
              </a:tblPr>
              <a:tblGrid>
                <a:gridCol w="2581339"/>
              </a:tblGrid>
              <a:tr h="1688840">
                <a:tc>
                  <a:txBody>
                    <a:bodyPr/>
                    <a:lstStyle/>
                    <a:p>
                      <a:pPr algn="just">
                        <a:lnSpc>
                          <a:spcPct val="115000"/>
                        </a:lnSpc>
                        <a:spcAft>
                          <a:spcPts val="1000"/>
                        </a:spcAft>
                      </a:pPr>
                      <a:r>
                        <a:rPr lang="tr-TR" sz="1050" dirty="0" err="1">
                          <a:effectLst/>
                        </a:rPr>
                        <a:t>int</a:t>
                      </a:r>
                      <a:r>
                        <a:rPr lang="tr-TR" sz="1050" dirty="0">
                          <a:effectLst/>
                        </a:rPr>
                        <a:t> </a:t>
                      </a:r>
                      <a:r>
                        <a:rPr lang="tr-TR" sz="1050" dirty="0" err="1">
                          <a:effectLst/>
                        </a:rPr>
                        <a:t>sayi</a:t>
                      </a:r>
                      <a:r>
                        <a:rPr lang="tr-TR" sz="1050" dirty="0">
                          <a:effectLst/>
                        </a:rPr>
                        <a:t> = 1;</a:t>
                      </a:r>
                      <a:endParaRPr lang="en-US" sz="1400" dirty="0">
                        <a:effectLst/>
                      </a:endParaRPr>
                    </a:p>
                    <a:p>
                      <a:pPr algn="just">
                        <a:lnSpc>
                          <a:spcPct val="115000"/>
                        </a:lnSpc>
                        <a:spcAft>
                          <a:spcPts val="1000"/>
                        </a:spcAft>
                      </a:pPr>
                      <a:r>
                        <a:rPr lang="tr-TR" sz="1050" dirty="0">
                          <a:effectLst/>
                        </a:rPr>
                        <a:t>    </a:t>
                      </a:r>
                      <a:r>
                        <a:rPr lang="tr-TR" sz="1050" dirty="0" err="1">
                          <a:effectLst/>
                        </a:rPr>
                        <a:t>while</a:t>
                      </a:r>
                      <a:r>
                        <a:rPr lang="tr-TR" sz="1050" dirty="0">
                          <a:effectLst/>
                        </a:rPr>
                        <a:t>(</a:t>
                      </a:r>
                      <a:r>
                        <a:rPr lang="tr-TR" sz="1050" dirty="0" err="1">
                          <a:effectLst/>
                        </a:rPr>
                        <a:t>sayi</a:t>
                      </a:r>
                      <a:r>
                        <a:rPr lang="tr-TR" sz="1050" dirty="0">
                          <a:effectLst/>
                        </a:rPr>
                        <a:t>&lt;100)</a:t>
                      </a:r>
                      <a:endParaRPr lang="en-US" sz="1400" dirty="0">
                        <a:effectLst/>
                      </a:endParaRPr>
                    </a:p>
                    <a:p>
                      <a:pPr algn="just">
                        <a:lnSpc>
                          <a:spcPct val="115000"/>
                        </a:lnSpc>
                        <a:spcAft>
                          <a:spcPts val="1000"/>
                        </a:spcAft>
                      </a:pPr>
                      <a:r>
                        <a:rPr lang="tr-TR" sz="1050" dirty="0">
                          <a:effectLst/>
                        </a:rPr>
                        <a:t>    {</a:t>
                      </a:r>
                      <a:endParaRPr lang="en-US" sz="1400" dirty="0">
                        <a:effectLst/>
                      </a:endParaRPr>
                    </a:p>
                    <a:p>
                      <a:pPr algn="just">
                        <a:lnSpc>
                          <a:spcPct val="115000"/>
                        </a:lnSpc>
                        <a:spcAft>
                          <a:spcPts val="1000"/>
                        </a:spcAft>
                      </a:pPr>
                      <a:r>
                        <a:rPr lang="tr-TR" sz="1050" dirty="0">
                          <a:effectLst/>
                        </a:rPr>
                        <a:t>        </a:t>
                      </a:r>
                      <a:r>
                        <a:rPr lang="tr-TR" sz="1050" dirty="0" err="1">
                          <a:effectLst/>
                        </a:rPr>
                        <a:t>cout</a:t>
                      </a:r>
                      <a:r>
                        <a:rPr lang="tr-TR" sz="1050" dirty="0">
                          <a:effectLst/>
                        </a:rPr>
                        <a:t> &lt;&lt; </a:t>
                      </a:r>
                      <a:r>
                        <a:rPr lang="tr-TR" sz="1050" dirty="0" err="1">
                          <a:effectLst/>
                        </a:rPr>
                        <a:t>sayi</a:t>
                      </a:r>
                      <a:r>
                        <a:rPr lang="tr-TR" sz="1050" dirty="0">
                          <a:effectLst/>
                        </a:rPr>
                        <a:t> &lt;&lt;</a:t>
                      </a:r>
                      <a:r>
                        <a:rPr lang="tr-TR" sz="1050" dirty="0" err="1">
                          <a:effectLst/>
                        </a:rPr>
                        <a:t>endl</a:t>
                      </a:r>
                      <a:r>
                        <a:rPr lang="tr-TR" sz="1050" dirty="0">
                          <a:effectLst/>
                        </a:rPr>
                        <a:t>;</a:t>
                      </a:r>
                      <a:endParaRPr lang="en-US" sz="1400" dirty="0">
                        <a:effectLst/>
                      </a:endParaRPr>
                    </a:p>
                    <a:p>
                      <a:pPr algn="just">
                        <a:lnSpc>
                          <a:spcPct val="115000"/>
                        </a:lnSpc>
                        <a:spcAft>
                          <a:spcPts val="1000"/>
                        </a:spcAft>
                      </a:pPr>
                      <a:r>
                        <a:rPr lang="tr-TR" sz="1050" dirty="0">
                          <a:effectLst/>
                        </a:rPr>
                        <a:t>        </a:t>
                      </a:r>
                      <a:r>
                        <a:rPr lang="tr-TR" sz="1050" dirty="0" err="1">
                          <a:effectLst/>
                        </a:rPr>
                        <a:t>sayi</a:t>
                      </a:r>
                      <a:r>
                        <a:rPr lang="tr-TR" sz="1050" dirty="0">
                          <a:effectLst/>
                        </a:rPr>
                        <a:t> ++;</a:t>
                      </a:r>
                      <a:endParaRPr lang="en-US" sz="1400" dirty="0">
                        <a:effectLst/>
                      </a:endParaRPr>
                    </a:p>
                    <a:p>
                      <a:pPr algn="just">
                        <a:lnSpc>
                          <a:spcPct val="115000"/>
                        </a:lnSpc>
                        <a:spcAft>
                          <a:spcPts val="1000"/>
                        </a:spcAft>
                      </a:pPr>
                      <a:r>
                        <a:rPr lang="tr-TR" sz="1050" dirty="0">
                          <a:effectLst/>
                        </a:rPr>
                        <a:t>    }</a:t>
                      </a:r>
                      <a:endParaRPr lang="en-US" sz="1400" dirty="0">
                        <a:effectLst/>
                        <a:latin typeface="Calibri"/>
                        <a:ea typeface="Calibri"/>
                        <a:cs typeface="Times New Roman"/>
                      </a:endParaRPr>
                    </a:p>
                  </a:txBody>
                  <a:tcPr marL="89535" marR="89535" marT="0" marB="0"/>
                </a:tc>
              </a:tr>
            </a:tbl>
          </a:graphicData>
        </a:graphic>
      </p:graphicFrame>
      <p:cxnSp>
        <p:nvCxnSpPr>
          <p:cNvPr id="21" name="Düz Ok Bağlayıcısı 20"/>
          <p:cNvCxnSpPr/>
          <p:nvPr/>
        </p:nvCxnSpPr>
        <p:spPr>
          <a:xfrm>
            <a:off x="6036907" y="4228203"/>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Yuvarlatılmış Dikdörtgen 21"/>
          <p:cNvSpPr/>
          <p:nvPr/>
        </p:nvSpPr>
        <p:spPr>
          <a:xfrm>
            <a:off x="7203233" y="3336146"/>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spTree>
    <p:extLst>
      <p:ext uri="{BB962C8B-B14F-4D97-AF65-F5344CB8AC3E}">
        <p14:creationId xmlns:p14="http://schemas.microsoft.com/office/powerpoint/2010/main" val="203361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cxnSp>
        <p:nvCxnSpPr>
          <p:cNvPr id="4" name="Düz Ok Bağlayıcısı 3"/>
          <p:cNvCxnSpPr/>
          <p:nvPr/>
        </p:nvCxnSpPr>
        <p:spPr>
          <a:xfrm>
            <a:off x="2345094"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3657600" y="1705096"/>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9" name="Düz Ok Bağlayıcısı 18"/>
          <p:cNvCxnSpPr/>
          <p:nvPr/>
        </p:nvCxnSpPr>
        <p:spPr>
          <a:xfrm>
            <a:off x="2345094" y="4463918"/>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3657600" y="4228203"/>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8" name="Düz Ok Bağlayıcısı 17"/>
          <p:cNvCxnSpPr/>
          <p:nvPr/>
        </p:nvCxnSpPr>
        <p:spPr>
          <a:xfrm>
            <a:off x="5439747"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Yuvarlatılmış Dikdörtgen 6"/>
          <p:cNvSpPr/>
          <p:nvPr/>
        </p:nvSpPr>
        <p:spPr>
          <a:xfrm>
            <a:off x="6718041" y="1138335"/>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cxnSp>
        <p:nvCxnSpPr>
          <p:cNvPr id="21" name="Düz Ok Bağlayıcısı 20"/>
          <p:cNvCxnSpPr/>
          <p:nvPr/>
        </p:nvCxnSpPr>
        <p:spPr>
          <a:xfrm>
            <a:off x="5533054" y="4442191"/>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Yuvarlatılmış Dikdörtgen 21"/>
          <p:cNvSpPr/>
          <p:nvPr/>
        </p:nvSpPr>
        <p:spPr>
          <a:xfrm>
            <a:off x="6718040" y="3401460"/>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graphicFrame>
        <p:nvGraphicFramePr>
          <p:cNvPr id="2" name="Tablo 1"/>
          <p:cNvGraphicFramePr>
            <a:graphicFrameLocks noGrp="1"/>
          </p:cNvGraphicFramePr>
          <p:nvPr>
            <p:extLst>
              <p:ext uri="{D42A27DB-BD31-4B8C-83A1-F6EECF244321}">
                <p14:modId xmlns:p14="http://schemas.microsoft.com/office/powerpoint/2010/main" val="3918933965"/>
              </p:ext>
            </p:extLst>
          </p:nvPr>
        </p:nvGraphicFramePr>
        <p:xfrm>
          <a:off x="208513" y="816401"/>
          <a:ext cx="2002842" cy="2895600"/>
        </p:xfrm>
        <a:graphic>
          <a:graphicData uri="http://schemas.openxmlformats.org/drawingml/2006/table">
            <a:tbl>
              <a:tblPr>
                <a:tableStyleId>{AA5F998B-4EF1-4CB5-872B-70C1DAEFED4E}</a:tableStyleId>
              </a:tblPr>
              <a:tblGrid>
                <a:gridCol w="2002842"/>
              </a:tblGrid>
              <a:tr h="2519745">
                <a:tc>
                  <a:txBody>
                    <a:bodyPr/>
                    <a:lstStyle/>
                    <a:p>
                      <a:pPr algn="just">
                        <a:lnSpc>
                          <a:spcPct val="115000"/>
                        </a:lnSpc>
                        <a:spcAft>
                          <a:spcPts val="1000"/>
                        </a:spcAft>
                      </a:pPr>
                      <a:r>
                        <a:rPr lang="tr-TR" sz="1000" dirty="0">
                          <a:effectLst/>
                        </a:rPr>
                        <a:t>#</a:t>
                      </a:r>
                      <a:r>
                        <a:rPr lang="tr-TR" sz="1000" dirty="0" err="1">
                          <a:effectLst/>
                        </a:rPr>
                        <a:t>include</a:t>
                      </a:r>
                      <a:r>
                        <a:rPr lang="tr-TR" sz="1000" dirty="0">
                          <a:effectLst/>
                        </a:rPr>
                        <a:t> &lt;</a:t>
                      </a:r>
                      <a:r>
                        <a:rPr lang="tr-TR" sz="1000" dirty="0" err="1">
                          <a:effectLst/>
                        </a:rPr>
                        <a:t>iostream</a:t>
                      </a:r>
                      <a:r>
                        <a:rPr lang="tr-TR" sz="1000" dirty="0">
                          <a:effectLst/>
                        </a:rPr>
                        <a:t>&gt;</a:t>
                      </a:r>
                      <a:endParaRPr lang="en-US" sz="1200" dirty="0">
                        <a:effectLst/>
                      </a:endParaRPr>
                    </a:p>
                    <a:p>
                      <a:pPr algn="just">
                        <a:lnSpc>
                          <a:spcPct val="115000"/>
                        </a:lnSpc>
                        <a:spcAft>
                          <a:spcPts val="1000"/>
                        </a:spcAft>
                      </a:pPr>
                      <a:r>
                        <a:rPr lang="tr-TR" sz="1000" dirty="0" err="1">
                          <a:effectLst/>
                        </a:rPr>
                        <a:t>using</a:t>
                      </a:r>
                      <a:r>
                        <a:rPr lang="tr-TR" sz="1000" dirty="0">
                          <a:effectLst/>
                        </a:rPr>
                        <a:t> </a:t>
                      </a:r>
                      <a:r>
                        <a:rPr lang="tr-TR" sz="1000" dirty="0" err="1">
                          <a:effectLst/>
                        </a:rPr>
                        <a:t>namespace</a:t>
                      </a:r>
                      <a:r>
                        <a:rPr lang="tr-TR" sz="1000" dirty="0">
                          <a:effectLst/>
                        </a:rPr>
                        <a:t> </a:t>
                      </a:r>
                      <a:r>
                        <a:rPr lang="tr-TR" sz="1000" dirty="0" err="1">
                          <a:effectLst/>
                        </a:rPr>
                        <a:t>std</a:t>
                      </a:r>
                      <a:r>
                        <a:rPr lang="tr-TR" sz="1000" dirty="0">
                          <a:effectLst/>
                        </a:rPr>
                        <a:t>;</a:t>
                      </a:r>
                      <a:endParaRPr lang="en-US" sz="1200" dirty="0">
                        <a:effectLst/>
                      </a:endParaRPr>
                    </a:p>
                    <a:p>
                      <a:pPr algn="just">
                        <a:lnSpc>
                          <a:spcPct val="115000"/>
                        </a:lnSpc>
                        <a:spcAft>
                          <a:spcPts val="1000"/>
                        </a:spcAft>
                      </a:pPr>
                      <a:r>
                        <a:rPr lang="tr-TR" sz="1000" dirty="0" err="1">
                          <a:effectLst/>
                        </a:rPr>
                        <a:t>int</a:t>
                      </a:r>
                      <a:r>
                        <a:rPr lang="tr-TR" sz="1000" dirty="0">
                          <a:effectLst/>
                        </a:rPr>
                        <a:t> main()</a:t>
                      </a:r>
                      <a:endParaRPr lang="en-US" sz="1200" dirty="0">
                        <a:effectLst/>
                      </a:endParaRPr>
                    </a:p>
                    <a:p>
                      <a:pPr algn="just">
                        <a:lnSpc>
                          <a:spcPct val="115000"/>
                        </a:lnSpc>
                        <a:spcAft>
                          <a:spcPts val="1000"/>
                        </a:spcAft>
                      </a:pPr>
                      <a:r>
                        <a:rPr lang="tr-TR" sz="1000" dirty="0">
                          <a:effectLst/>
                        </a:rPr>
                        <a:t>{</a:t>
                      </a:r>
                      <a:endParaRPr lang="en-US" sz="1200" dirty="0">
                        <a:effectLst/>
                      </a:endParaRPr>
                    </a:p>
                    <a:p>
                      <a:pPr algn="just">
                        <a:lnSpc>
                          <a:spcPct val="115000"/>
                        </a:lnSpc>
                        <a:spcAft>
                          <a:spcPts val="1000"/>
                        </a:spcAft>
                      </a:pPr>
                      <a:r>
                        <a:rPr lang="tr-TR" sz="1000" dirty="0">
                          <a:effectLst/>
                        </a:rPr>
                        <a:t>    </a:t>
                      </a:r>
                      <a:r>
                        <a:rPr lang="tr-TR" sz="1000" dirty="0" err="1">
                          <a:effectLst/>
                        </a:rPr>
                        <a:t>for</a:t>
                      </a:r>
                      <a:r>
                        <a:rPr lang="tr-TR" sz="1000" dirty="0">
                          <a:effectLst/>
                        </a:rPr>
                        <a:t>(</a:t>
                      </a:r>
                      <a:r>
                        <a:rPr lang="tr-TR" sz="1000" dirty="0" err="1">
                          <a:effectLst/>
                        </a:rPr>
                        <a:t>int</a:t>
                      </a:r>
                      <a:r>
                        <a:rPr lang="tr-TR" sz="1000" dirty="0">
                          <a:effectLst/>
                        </a:rPr>
                        <a:t> i=1; i&lt;10; i++)</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cout</a:t>
                      </a:r>
                      <a:r>
                        <a:rPr lang="tr-TR" sz="1000" dirty="0">
                          <a:effectLst/>
                        </a:rPr>
                        <a:t> &lt;&lt; i &lt;&lt;</a:t>
                      </a:r>
                      <a:r>
                        <a:rPr lang="tr-TR" sz="1000" dirty="0" err="1">
                          <a:effectLst/>
                        </a:rPr>
                        <a:t>endl</a:t>
                      </a:r>
                      <a:r>
                        <a:rPr lang="tr-TR" sz="1000" dirty="0">
                          <a:effectLst/>
                        </a:rPr>
                        <a:t>;</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return</a:t>
                      </a:r>
                      <a:r>
                        <a:rPr lang="tr-TR" sz="1000" dirty="0">
                          <a:effectLst/>
                        </a:rPr>
                        <a:t> 0;</a:t>
                      </a:r>
                      <a:endParaRPr lang="en-US" sz="1200" dirty="0">
                        <a:effectLst/>
                      </a:endParaRPr>
                    </a:p>
                    <a:p>
                      <a:pPr algn="just">
                        <a:lnSpc>
                          <a:spcPct val="115000"/>
                        </a:lnSpc>
                        <a:spcAft>
                          <a:spcPts val="1000"/>
                        </a:spcAft>
                      </a:pPr>
                      <a:r>
                        <a:rPr lang="tr-TR" sz="1000" dirty="0">
                          <a:effectLst/>
                        </a:rPr>
                        <a:t>}</a:t>
                      </a:r>
                      <a:endParaRPr lang="en-US" sz="1200" dirty="0">
                        <a:effectLst/>
                        <a:latin typeface="Calibri"/>
                        <a:ea typeface="Calibri"/>
                        <a:cs typeface="Times New Roman"/>
                      </a:endParaRPr>
                    </a:p>
                  </a:txBody>
                  <a:tcPr marL="89535" marR="89535" marT="0" marB="0"/>
                </a:tc>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1915744513"/>
              </p:ext>
            </p:extLst>
          </p:nvPr>
        </p:nvGraphicFramePr>
        <p:xfrm>
          <a:off x="217844" y="3943510"/>
          <a:ext cx="1918866" cy="1040815"/>
        </p:xfrm>
        <a:graphic>
          <a:graphicData uri="http://schemas.openxmlformats.org/drawingml/2006/table">
            <a:tbl>
              <a:tblPr>
                <a:tableStyleId>{AA5F998B-4EF1-4CB5-872B-70C1DAEFED4E}</a:tableStyleId>
              </a:tblPr>
              <a:tblGrid>
                <a:gridCol w="1918866"/>
              </a:tblGrid>
              <a:tr h="1040815">
                <a:tc>
                  <a:txBody>
                    <a:bodyPr/>
                    <a:lstStyle/>
                    <a:p>
                      <a:pPr algn="just">
                        <a:lnSpc>
                          <a:spcPct val="115000"/>
                        </a:lnSpc>
                        <a:spcAft>
                          <a:spcPts val="1000"/>
                        </a:spcAft>
                      </a:pPr>
                      <a:r>
                        <a:rPr lang="tr-TR" sz="900" dirty="0" err="1">
                          <a:effectLst/>
                        </a:rPr>
                        <a:t>int</a:t>
                      </a:r>
                      <a:r>
                        <a:rPr lang="tr-TR" sz="900" dirty="0">
                          <a:effectLst/>
                        </a:rPr>
                        <a:t> i;</a:t>
                      </a:r>
                      <a:endParaRPr lang="en-US" sz="1100" dirty="0">
                        <a:effectLst/>
                      </a:endParaRPr>
                    </a:p>
                    <a:p>
                      <a:pPr algn="just">
                        <a:lnSpc>
                          <a:spcPct val="115000"/>
                        </a:lnSpc>
                        <a:spcAft>
                          <a:spcPts val="1000"/>
                        </a:spcAft>
                      </a:pPr>
                      <a:r>
                        <a:rPr lang="tr-TR" sz="900" dirty="0">
                          <a:effectLst/>
                        </a:rPr>
                        <a:t>    </a:t>
                      </a:r>
                      <a:r>
                        <a:rPr lang="tr-TR" sz="900" dirty="0" err="1">
                          <a:effectLst/>
                        </a:rPr>
                        <a:t>for</a:t>
                      </a:r>
                      <a:r>
                        <a:rPr lang="tr-TR" sz="900" dirty="0">
                          <a:effectLst/>
                        </a:rPr>
                        <a:t>(i=1;i&lt;20;i++)</a:t>
                      </a:r>
                      <a:endParaRPr lang="en-US" sz="1100" dirty="0">
                        <a:effectLst/>
                      </a:endParaRPr>
                    </a:p>
                    <a:p>
                      <a:pPr algn="just">
                        <a:lnSpc>
                          <a:spcPct val="115000"/>
                        </a:lnSpc>
                        <a:spcAft>
                          <a:spcPts val="1000"/>
                        </a:spcAft>
                      </a:pPr>
                      <a:r>
                        <a:rPr lang="tr-TR" sz="900" dirty="0">
                          <a:effectLst/>
                        </a:rPr>
                        <a:t>        </a:t>
                      </a:r>
                      <a:r>
                        <a:rPr lang="tr-TR" sz="900" dirty="0" err="1">
                          <a:effectLst/>
                        </a:rPr>
                        <a:t>if</a:t>
                      </a:r>
                      <a:r>
                        <a:rPr lang="tr-TR" sz="900" dirty="0">
                          <a:effectLst/>
                        </a:rPr>
                        <a:t>(i%2==1)</a:t>
                      </a:r>
                      <a:endParaRPr lang="en-US" sz="1100" dirty="0">
                        <a:effectLst/>
                      </a:endParaRPr>
                    </a:p>
                    <a:p>
                      <a:pPr algn="just">
                        <a:lnSpc>
                          <a:spcPct val="115000"/>
                        </a:lnSpc>
                        <a:spcAft>
                          <a:spcPts val="1000"/>
                        </a:spcAft>
                      </a:pPr>
                      <a:r>
                        <a:rPr lang="tr-TR" sz="900" dirty="0">
                          <a:effectLst/>
                        </a:rPr>
                        <a:t>            </a:t>
                      </a:r>
                      <a:r>
                        <a:rPr lang="tr-TR" sz="900" dirty="0" err="1">
                          <a:effectLst/>
                        </a:rPr>
                        <a:t>cout</a:t>
                      </a:r>
                      <a:r>
                        <a:rPr lang="tr-TR" sz="900" dirty="0">
                          <a:effectLst/>
                        </a:rPr>
                        <a:t> &lt;&lt; i &lt;&lt; </a:t>
                      </a:r>
                      <a:r>
                        <a:rPr lang="tr-TR" sz="900" dirty="0" err="1">
                          <a:effectLst/>
                        </a:rPr>
                        <a:t>endl</a:t>
                      </a:r>
                      <a:r>
                        <a:rPr lang="tr-TR" sz="900" dirty="0">
                          <a:effectLst/>
                        </a:rPr>
                        <a:t>;</a:t>
                      </a:r>
                      <a:endParaRPr lang="en-US" sz="1100" dirty="0">
                        <a:effectLst/>
                        <a:latin typeface="Calibri"/>
                        <a:ea typeface="Calibri"/>
                        <a:cs typeface="Times New Roman"/>
                      </a:endParaRPr>
                    </a:p>
                  </a:txBody>
                  <a:tcPr marL="89535" marR="89535" marT="0" marB="0"/>
                </a:tc>
              </a:tr>
            </a:tbl>
          </a:graphicData>
        </a:graphic>
      </p:graphicFrame>
    </p:spTree>
    <p:extLst>
      <p:ext uri="{BB962C8B-B14F-4D97-AF65-F5344CB8AC3E}">
        <p14:creationId xmlns:p14="http://schemas.microsoft.com/office/powerpoint/2010/main" val="30415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lvl="0" algn="ctr"/>
            <a:r>
              <a:rPr lang="tr-TR" dirty="0"/>
              <a:t>Koddaki Döngülerin Ne İçin Yazıldığını </a:t>
            </a:r>
            <a:r>
              <a:rPr lang="tr-TR" dirty="0" smtClean="0"/>
              <a:t>Keşfediyorum</a:t>
            </a:r>
            <a:endParaRPr sz="3266" dirty="0"/>
          </a:p>
        </p:txBody>
      </p:sp>
      <p:cxnSp>
        <p:nvCxnSpPr>
          <p:cNvPr id="4" name="Düz Ok Bağlayıcısı 3"/>
          <p:cNvCxnSpPr/>
          <p:nvPr/>
        </p:nvCxnSpPr>
        <p:spPr>
          <a:xfrm>
            <a:off x="2345094"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Dikdörtgen 5"/>
          <p:cNvSpPr/>
          <p:nvPr/>
        </p:nvSpPr>
        <p:spPr>
          <a:xfrm>
            <a:off x="3657600" y="1705096"/>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9" name="Düz Ok Bağlayıcısı 18"/>
          <p:cNvCxnSpPr/>
          <p:nvPr/>
        </p:nvCxnSpPr>
        <p:spPr>
          <a:xfrm>
            <a:off x="2345094" y="3969396"/>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Dikdörtgen 19"/>
          <p:cNvSpPr/>
          <p:nvPr/>
        </p:nvSpPr>
        <p:spPr>
          <a:xfrm>
            <a:off x="3657600" y="3755408"/>
            <a:ext cx="1707502" cy="427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Chat kısmına yanıtları yazınız.</a:t>
            </a:r>
            <a:endParaRPr lang="tr-TR" dirty="0"/>
          </a:p>
        </p:txBody>
      </p:sp>
      <p:cxnSp>
        <p:nvCxnSpPr>
          <p:cNvPr id="18" name="Düz Ok Bağlayıcısı 17"/>
          <p:cNvCxnSpPr/>
          <p:nvPr/>
        </p:nvCxnSpPr>
        <p:spPr>
          <a:xfrm>
            <a:off x="5439747" y="1919084"/>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Yuvarlatılmış Dikdörtgen 6"/>
          <p:cNvSpPr/>
          <p:nvPr/>
        </p:nvSpPr>
        <p:spPr>
          <a:xfrm>
            <a:off x="6718041" y="1138335"/>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cxnSp>
        <p:nvCxnSpPr>
          <p:cNvPr id="21" name="Düz Ok Bağlayıcısı 20"/>
          <p:cNvCxnSpPr/>
          <p:nvPr/>
        </p:nvCxnSpPr>
        <p:spPr>
          <a:xfrm>
            <a:off x="5439747" y="3998207"/>
            <a:ext cx="1007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Yuvarlatılmış Dikdörtgen 21"/>
          <p:cNvSpPr/>
          <p:nvPr/>
        </p:nvSpPr>
        <p:spPr>
          <a:xfrm>
            <a:off x="6718039" y="3298411"/>
            <a:ext cx="1446245" cy="1399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Bilgisayara kodu yazarak yanıtınızın doğruluğunu kontrol ediniz.</a:t>
            </a:r>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3351012116"/>
              </p:ext>
            </p:extLst>
          </p:nvPr>
        </p:nvGraphicFramePr>
        <p:xfrm>
          <a:off x="152528" y="830424"/>
          <a:ext cx="1937528" cy="1988820"/>
        </p:xfrm>
        <a:graphic>
          <a:graphicData uri="http://schemas.openxmlformats.org/drawingml/2006/table">
            <a:tbl>
              <a:tblPr>
                <a:tableStyleId>{AA5F998B-4EF1-4CB5-872B-70C1DAEFED4E}</a:tableStyleId>
              </a:tblPr>
              <a:tblGrid>
                <a:gridCol w="1937528"/>
              </a:tblGrid>
              <a:tr h="1863430">
                <a:tc>
                  <a:txBody>
                    <a:bodyPr/>
                    <a:lstStyle/>
                    <a:p>
                      <a:pPr algn="just">
                        <a:lnSpc>
                          <a:spcPct val="115000"/>
                        </a:lnSpc>
                        <a:spcAft>
                          <a:spcPts val="1000"/>
                        </a:spcAft>
                      </a:pPr>
                      <a:r>
                        <a:rPr lang="tr-TR" sz="1000" dirty="0">
                          <a:effectLst/>
                        </a:rPr>
                        <a:t> </a:t>
                      </a:r>
                      <a:r>
                        <a:rPr lang="tr-TR" sz="1000" dirty="0" err="1">
                          <a:effectLst/>
                        </a:rPr>
                        <a:t>int</a:t>
                      </a:r>
                      <a:r>
                        <a:rPr lang="tr-TR" sz="1000" dirty="0">
                          <a:effectLst/>
                        </a:rPr>
                        <a:t> i=1;</a:t>
                      </a:r>
                      <a:endParaRPr lang="en-US" sz="1200" dirty="0">
                        <a:effectLst/>
                      </a:endParaRPr>
                    </a:p>
                    <a:p>
                      <a:pPr algn="just">
                        <a:lnSpc>
                          <a:spcPct val="115000"/>
                        </a:lnSpc>
                        <a:spcAft>
                          <a:spcPts val="1000"/>
                        </a:spcAft>
                      </a:pPr>
                      <a:r>
                        <a:rPr lang="tr-TR" sz="1000" dirty="0">
                          <a:effectLst/>
                        </a:rPr>
                        <a:t>    </a:t>
                      </a:r>
                      <a:r>
                        <a:rPr lang="tr-TR" sz="1000" dirty="0" err="1">
                          <a:effectLst/>
                        </a:rPr>
                        <a:t>while</a:t>
                      </a:r>
                      <a:r>
                        <a:rPr lang="tr-TR" sz="1000" dirty="0">
                          <a:effectLst/>
                        </a:rPr>
                        <a:t>(i&lt;20)</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if</a:t>
                      </a:r>
                      <a:r>
                        <a:rPr lang="tr-TR" sz="1000" dirty="0">
                          <a:effectLst/>
                        </a:rPr>
                        <a:t>(i%2==1)</a:t>
                      </a:r>
                      <a:endParaRPr lang="en-US" sz="1200" dirty="0">
                        <a:effectLst/>
                      </a:endParaRPr>
                    </a:p>
                    <a:p>
                      <a:pPr algn="just">
                        <a:lnSpc>
                          <a:spcPct val="115000"/>
                        </a:lnSpc>
                        <a:spcAft>
                          <a:spcPts val="1000"/>
                        </a:spcAft>
                      </a:pPr>
                      <a:r>
                        <a:rPr lang="tr-TR" sz="1000" dirty="0">
                          <a:effectLst/>
                        </a:rPr>
                        <a:t>            </a:t>
                      </a:r>
                      <a:r>
                        <a:rPr lang="tr-TR" sz="1000" dirty="0" err="1">
                          <a:effectLst/>
                        </a:rPr>
                        <a:t>cout</a:t>
                      </a:r>
                      <a:r>
                        <a:rPr lang="tr-TR" sz="1000" dirty="0">
                          <a:effectLst/>
                        </a:rPr>
                        <a:t> &lt;&lt; i &lt;&lt; </a:t>
                      </a:r>
                      <a:r>
                        <a:rPr lang="tr-TR" sz="1000" dirty="0" err="1">
                          <a:effectLst/>
                        </a:rPr>
                        <a:t>endl</a:t>
                      </a:r>
                      <a:r>
                        <a:rPr lang="tr-TR" sz="1000" dirty="0">
                          <a:effectLst/>
                        </a:rPr>
                        <a:t>;</a:t>
                      </a:r>
                      <a:endParaRPr lang="en-US" sz="1200" dirty="0">
                        <a:effectLst/>
                      </a:endParaRPr>
                    </a:p>
                    <a:p>
                      <a:pPr algn="just">
                        <a:lnSpc>
                          <a:spcPct val="115000"/>
                        </a:lnSpc>
                        <a:spcAft>
                          <a:spcPts val="1000"/>
                        </a:spcAft>
                      </a:pPr>
                      <a:r>
                        <a:rPr lang="tr-TR" sz="1000" dirty="0">
                          <a:effectLst/>
                        </a:rPr>
                        <a:t>        i++;</a:t>
                      </a:r>
                      <a:endParaRPr lang="en-US" sz="1200" dirty="0">
                        <a:effectLst/>
                      </a:endParaRPr>
                    </a:p>
                    <a:p>
                      <a:pPr algn="just">
                        <a:lnSpc>
                          <a:spcPct val="115000"/>
                        </a:lnSpc>
                        <a:spcAft>
                          <a:spcPts val="1000"/>
                        </a:spcAft>
                      </a:pPr>
                      <a:r>
                        <a:rPr lang="tr-TR" sz="1000" dirty="0">
                          <a:effectLst/>
                        </a:rPr>
                        <a:t>    }</a:t>
                      </a:r>
                      <a:endParaRPr lang="en-US" sz="1200" dirty="0">
                        <a:effectLst/>
                        <a:latin typeface="Calibri"/>
                        <a:ea typeface="Calibri"/>
                        <a:cs typeface="Times New Roman"/>
                      </a:endParaRPr>
                    </a:p>
                  </a:txBody>
                  <a:tcPr marL="89535" marR="89535" marT="0" marB="0"/>
                </a:tc>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3894049696"/>
              </p:ext>
            </p:extLst>
          </p:nvPr>
        </p:nvGraphicFramePr>
        <p:xfrm>
          <a:off x="121298" y="2957803"/>
          <a:ext cx="1968759" cy="1988820"/>
        </p:xfrm>
        <a:graphic>
          <a:graphicData uri="http://schemas.openxmlformats.org/drawingml/2006/table">
            <a:tbl>
              <a:tblPr>
                <a:tableStyleId>{AA5F998B-4EF1-4CB5-872B-70C1DAEFED4E}</a:tableStyleId>
              </a:tblPr>
              <a:tblGrid>
                <a:gridCol w="1968759"/>
              </a:tblGrid>
              <a:tr h="780293">
                <a:tc>
                  <a:txBody>
                    <a:bodyPr/>
                    <a:lstStyle/>
                    <a:p>
                      <a:pPr algn="just">
                        <a:lnSpc>
                          <a:spcPct val="115000"/>
                        </a:lnSpc>
                        <a:spcAft>
                          <a:spcPts val="1000"/>
                        </a:spcAft>
                      </a:pPr>
                      <a:r>
                        <a:rPr lang="tr-TR" sz="1000" dirty="0" err="1">
                          <a:effectLst/>
                        </a:rPr>
                        <a:t>int</a:t>
                      </a:r>
                      <a:r>
                        <a:rPr lang="tr-TR" sz="1000" dirty="0">
                          <a:effectLst/>
                        </a:rPr>
                        <a:t> i=1;</a:t>
                      </a:r>
                      <a:endParaRPr lang="en-US" sz="1200" dirty="0">
                        <a:effectLst/>
                      </a:endParaRPr>
                    </a:p>
                    <a:p>
                      <a:pPr algn="just">
                        <a:lnSpc>
                          <a:spcPct val="115000"/>
                        </a:lnSpc>
                        <a:spcAft>
                          <a:spcPts val="1000"/>
                        </a:spcAft>
                      </a:pPr>
                      <a:r>
                        <a:rPr lang="tr-TR" sz="1000" dirty="0">
                          <a:effectLst/>
                        </a:rPr>
                        <a:t>    do</a:t>
                      </a:r>
                      <a:endParaRPr lang="en-US" sz="1200" dirty="0">
                        <a:effectLst/>
                      </a:endParaRPr>
                    </a:p>
                    <a:p>
                      <a:pPr algn="just">
                        <a:lnSpc>
                          <a:spcPct val="115000"/>
                        </a:lnSpc>
                        <a:spcAft>
                          <a:spcPts val="1000"/>
                        </a:spcAft>
                      </a:pPr>
                      <a:r>
                        <a:rPr lang="tr-TR" sz="1000" dirty="0">
                          <a:effectLst/>
                        </a:rPr>
                        <a:t>    {</a:t>
                      </a:r>
                      <a:endParaRPr lang="en-US" sz="1200" dirty="0">
                        <a:effectLst/>
                      </a:endParaRPr>
                    </a:p>
                    <a:p>
                      <a:pPr algn="just">
                        <a:lnSpc>
                          <a:spcPct val="115000"/>
                        </a:lnSpc>
                        <a:spcAft>
                          <a:spcPts val="1000"/>
                        </a:spcAft>
                      </a:pPr>
                      <a:r>
                        <a:rPr lang="tr-TR" sz="1000" dirty="0">
                          <a:effectLst/>
                        </a:rPr>
                        <a:t>        </a:t>
                      </a:r>
                      <a:r>
                        <a:rPr lang="tr-TR" sz="1000" dirty="0" err="1">
                          <a:effectLst/>
                        </a:rPr>
                        <a:t>if</a:t>
                      </a:r>
                      <a:r>
                        <a:rPr lang="tr-TR" sz="1000" dirty="0">
                          <a:effectLst/>
                        </a:rPr>
                        <a:t>(i%2==1)</a:t>
                      </a:r>
                      <a:endParaRPr lang="en-US" sz="1200" dirty="0">
                        <a:effectLst/>
                      </a:endParaRPr>
                    </a:p>
                    <a:p>
                      <a:pPr algn="just">
                        <a:lnSpc>
                          <a:spcPct val="115000"/>
                        </a:lnSpc>
                        <a:spcAft>
                          <a:spcPts val="1000"/>
                        </a:spcAft>
                      </a:pPr>
                      <a:r>
                        <a:rPr lang="tr-TR" sz="1000" dirty="0">
                          <a:effectLst/>
                        </a:rPr>
                        <a:t>            </a:t>
                      </a:r>
                      <a:r>
                        <a:rPr lang="tr-TR" sz="1000" dirty="0" err="1">
                          <a:effectLst/>
                        </a:rPr>
                        <a:t>cout</a:t>
                      </a:r>
                      <a:r>
                        <a:rPr lang="tr-TR" sz="1000" dirty="0">
                          <a:effectLst/>
                        </a:rPr>
                        <a:t> &lt;&lt; i &lt;&lt; </a:t>
                      </a:r>
                      <a:r>
                        <a:rPr lang="tr-TR" sz="1000" dirty="0" err="1">
                          <a:effectLst/>
                        </a:rPr>
                        <a:t>endl</a:t>
                      </a:r>
                      <a:r>
                        <a:rPr lang="tr-TR" sz="1000" dirty="0">
                          <a:effectLst/>
                        </a:rPr>
                        <a:t>;</a:t>
                      </a:r>
                      <a:endParaRPr lang="en-US" sz="1200" dirty="0">
                        <a:effectLst/>
                      </a:endParaRPr>
                    </a:p>
                    <a:p>
                      <a:pPr algn="just">
                        <a:lnSpc>
                          <a:spcPct val="115000"/>
                        </a:lnSpc>
                        <a:spcAft>
                          <a:spcPts val="1000"/>
                        </a:spcAft>
                      </a:pPr>
                      <a:r>
                        <a:rPr lang="tr-TR" sz="1000" dirty="0">
                          <a:effectLst/>
                        </a:rPr>
                        <a:t>        i++;</a:t>
                      </a:r>
                      <a:endParaRPr lang="en-US" sz="1200" dirty="0">
                        <a:effectLst/>
                      </a:endParaRPr>
                    </a:p>
                    <a:p>
                      <a:pPr algn="just">
                        <a:lnSpc>
                          <a:spcPct val="115000"/>
                        </a:lnSpc>
                        <a:spcAft>
                          <a:spcPts val="1000"/>
                        </a:spcAft>
                      </a:pPr>
                      <a:r>
                        <a:rPr lang="tr-TR" sz="1000" dirty="0">
                          <a:effectLst/>
                        </a:rPr>
                        <a:t>    }</a:t>
                      </a:r>
                      <a:r>
                        <a:rPr lang="tr-TR" sz="1000" dirty="0" err="1">
                          <a:effectLst/>
                        </a:rPr>
                        <a:t>while</a:t>
                      </a:r>
                      <a:r>
                        <a:rPr lang="tr-TR" sz="1000" dirty="0">
                          <a:effectLst/>
                        </a:rPr>
                        <a:t>(i&lt;20);</a:t>
                      </a:r>
                      <a:endParaRPr lang="en-US" sz="1200" dirty="0">
                        <a:effectLst/>
                        <a:latin typeface="Calibri"/>
                        <a:ea typeface="Calibri"/>
                        <a:cs typeface="Times New Roman"/>
                      </a:endParaRPr>
                    </a:p>
                  </a:txBody>
                  <a:tcPr marL="89535" marR="89535" marT="0" marB="0"/>
                </a:tc>
              </a:tr>
            </a:tbl>
          </a:graphicData>
        </a:graphic>
      </p:graphicFrame>
    </p:spTree>
    <p:extLst>
      <p:ext uri="{BB962C8B-B14F-4D97-AF65-F5344CB8AC3E}">
        <p14:creationId xmlns:p14="http://schemas.microsoft.com/office/powerpoint/2010/main" val="40040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en-US" dirty="0" smtClean="0"/>
              <a:t>C</a:t>
            </a:r>
            <a:r>
              <a:rPr lang="en-US" dirty="0"/>
              <a:t>++ </a:t>
            </a:r>
            <a:r>
              <a:rPr lang="tr-TR" dirty="0" err="1"/>
              <a:t>P</a:t>
            </a:r>
            <a:r>
              <a:rPr lang="en-US" dirty="0" err="1" smtClean="0"/>
              <a:t>rogramlama</a:t>
            </a:r>
            <a:r>
              <a:rPr lang="en-US" dirty="0" smtClean="0"/>
              <a:t> </a:t>
            </a:r>
            <a:r>
              <a:rPr lang="tr-TR" dirty="0" err="1"/>
              <a:t>D</a:t>
            </a:r>
            <a:r>
              <a:rPr lang="en-US" dirty="0" err="1" smtClean="0"/>
              <a:t>ilinde</a:t>
            </a:r>
            <a:r>
              <a:rPr lang="en-US" dirty="0" smtClean="0"/>
              <a:t> </a:t>
            </a:r>
            <a:r>
              <a:rPr lang="tr-TR" dirty="0" err="1"/>
              <a:t>R</a:t>
            </a:r>
            <a:r>
              <a:rPr lang="en-US" dirty="0" err="1" smtClean="0"/>
              <a:t>astgele</a:t>
            </a:r>
            <a:r>
              <a:rPr lang="en-US" dirty="0" smtClean="0"/>
              <a:t> </a:t>
            </a:r>
            <a:r>
              <a:rPr lang="tr-TR" dirty="0" err="1"/>
              <a:t>S</a:t>
            </a:r>
            <a:r>
              <a:rPr lang="en-US" dirty="0" err="1" smtClean="0"/>
              <a:t>ayı</a:t>
            </a:r>
            <a:r>
              <a:rPr lang="en-US" dirty="0" smtClean="0"/>
              <a:t> </a:t>
            </a:r>
            <a:r>
              <a:rPr lang="tr-TR" dirty="0" err="1"/>
              <a:t>Ü</a:t>
            </a:r>
            <a:r>
              <a:rPr lang="en-US" dirty="0" err="1" smtClean="0"/>
              <a:t>retmek</a:t>
            </a:r>
            <a:r>
              <a:rPr lang="en-US" dirty="0" smtClean="0"/>
              <a:t> </a:t>
            </a:r>
            <a:endParaRPr sz="3266" dirty="0"/>
          </a:p>
        </p:txBody>
      </p:sp>
      <p:sp>
        <p:nvSpPr>
          <p:cNvPr id="4" name="Metin kutusu 3"/>
          <p:cNvSpPr txBox="1"/>
          <p:nvPr/>
        </p:nvSpPr>
        <p:spPr>
          <a:xfrm>
            <a:off x="447867" y="1156996"/>
            <a:ext cx="8416213" cy="2431435"/>
          </a:xfrm>
          <a:prstGeom prst="rect">
            <a:avLst/>
          </a:prstGeom>
          <a:noFill/>
        </p:spPr>
        <p:txBody>
          <a:bodyPr wrap="square" rtlCol="0">
            <a:spAutoFit/>
          </a:bodyPr>
          <a:lstStyle/>
          <a:p>
            <a:pPr marL="285750" indent="-285750">
              <a:buFont typeface="Arial" pitchFamily="34" charset="0"/>
              <a:buChar char="•"/>
            </a:pPr>
            <a:r>
              <a:rPr lang="en-US" dirty="0"/>
              <a:t>C++ </a:t>
            </a:r>
            <a:r>
              <a:rPr lang="en-US" dirty="0" err="1"/>
              <a:t>programlama</a:t>
            </a:r>
            <a:r>
              <a:rPr lang="en-US" dirty="0"/>
              <a:t> </a:t>
            </a:r>
            <a:r>
              <a:rPr lang="en-US" dirty="0" err="1"/>
              <a:t>dilinde</a:t>
            </a:r>
            <a:r>
              <a:rPr lang="en-US" dirty="0"/>
              <a:t> </a:t>
            </a:r>
            <a:r>
              <a:rPr lang="en-US" dirty="0" err="1"/>
              <a:t>rastgele</a:t>
            </a:r>
            <a:r>
              <a:rPr lang="en-US" dirty="0"/>
              <a:t> </a:t>
            </a:r>
            <a:r>
              <a:rPr lang="en-US" dirty="0" err="1"/>
              <a:t>sayı</a:t>
            </a:r>
            <a:r>
              <a:rPr lang="en-US" dirty="0"/>
              <a:t> </a:t>
            </a:r>
            <a:r>
              <a:rPr lang="en-US" dirty="0" err="1"/>
              <a:t>üretmek</a:t>
            </a:r>
            <a:r>
              <a:rPr lang="en-US" dirty="0"/>
              <a:t> </a:t>
            </a:r>
            <a:r>
              <a:rPr lang="en-US" dirty="0" err="1"/>
              <a:t>için</a:t>
            </a:r>
            <a:r>
              <a:rPr lang="en-US" dirty="0"/>
              <a:t> rand() </a:t>
            </a:r>
            <a:r>
              <a:rPr lang="en-US" dirty="0" err="1"/>
              <a:t>hazır</a:t>
            </a:r>
            <a:r>
              <a:rPr lang="en-US" dirty="0"/>
              <a:t> </a:t>
            </a:r>
            <a:r>
              <a:rPr lang="en-US" dirty="0" err="1"/>
              <a:t>fonksiyonu</a:t>
            </a:r>
            <a:r>
              <a:rPr lang="en-US" dirty="0"/>
              <a:t> </a:t>
            </a:r>
            <a:r>
              <a:rPr lang="en-US" dirty="0" err="1" smtClean="0"/>
              <a:t>kullanılır</a:t>
            </a:r>
            <a:r>
              <a:rPr lang="tr-TR" dirty="0" smtClean="0"/>
              <a:t>.</a:t>
            </a:r>
          </a:p>
          <a:p>
            <a:pPr marL="285750" indent="-285750">
              <a:buFont typeface="Arial" pitchFamily="34" charset="0"/>
              <a:buChar char="•"/>
            </a:pPr>
            <a:endParaRPr lang="tr-TR" dirty="0"/>
          </a:p>
          <a:p>
            <a:pPr marL="285750" indent="-285750">
              <a:buFont typeface="Arial" pitchFamily="34" charset="0"/>
              <a:buChar char="•"/>
            </a:pPr>
            <a:r>
              <a:rPr lang="tr-TR" dirty="0" err="1"/>
              <a:t>B</a:t>
            </a:r>
            <a:r>
              <a:rPr lang="en-US" dirty="0" smtClean="0"/>
              <a:t>u </a:t>
            </a:r>
            <a:r>
              <a:rPr lang="en-US" dirty="0" err="1"/>
              <a:t>fonksiyon</a:t>
            </a:r>
            <a:r>
              <a:rPr lang="en-US" dirty="0"/>
              <a:t> 0 </a:t>
            </a:r>
            <a:r>
              <a:rPr lang="en-US" dirty="0" err="1"/>
              <a:t>ila</a:t>
            </a:r>
            <a:r>
              <a:rPr lang="en-US" dirty="0"/>
              <a:t> </a:t>
            </a:r>
            <a:r>
              <a:rPr lang="en-US" dirty="0" err="1"/>
              <a:t>üst</a:t>
            </a:r>
            <a:r>
              <a:rPr lang="en-US" dirty="0"/>
              <a:t> </a:t>
            </a:r>
            <a:r>
              <a:rPr lang="en-US" dirty="0" err="1"/>
              <a:t>sınır</a:t>
            </a:r>
            <a:r>
              <a:rPr lang="en-US" dirty="0"/>
              <a:t> (en </a:t>
            </a:r>
            <a:r>
              <a:rPr lang="en-US" dirty="0" err="1"/>
              <a:t>az</a:t>
            </a:r>
            <a:r>
              <a:rPr lang="en-US" dirty="0"/>
              <a:t> 32767 en </a:t>
            </a:r>
            <a:r>
              <a:rPr lang="en-US" dirty="0" err="1"/>
              <a:t>çok</a:t>
            </a:r>
            <a:r>
              <a:rPr lang="en-US" dirty="0"/>
              <a:t> RAND_MAX) </a:t>
            </a:r>
            <a:r>
              <a:rPr lang="en-US" dirty="0" err="1"/>
              <a:t>arasında</a:t>
            </a:r>
            <a:r>
              <a:rPr lang="en-US" dirty="0"/>
              <a:t> </a:t>
            </a:r>
            <a:r>
              <a:rPr lang="en-US" dirty="0" err="1"/>
              <a:t>rastgele</a:t>
            </a:r>
            <a:r>
              <a:rPr lang="en-US" dirty="0"/>
              <a:t> </a:t>
            </a:r>
            <a:r>
              <a:rPr lang="en-US" dirty="0" err="1"/>
              <a:t>sayı</a:t>
            </a:r>
            <a:r>
              <a:rPr lang="en-US" dirty="0"/>
              <a:t> </a:t>
            </a:r>
            <a:r>
              <a:rPr lang="en-US" dirty="0" err="1"/>
              <a:t>üretir</a:t>
            </a:r>
            <a:r>
              <a:rPr lang="en-US" dirty="0" smtClean="0"/>
              <a:t>.</a:t>
            </a:r>
            <a:endParaRPr lang="tr-TR" dirty="0" smtClean="0"/>
          </a:p>
          <a:p>
            <a:pPr marL="285750" indent="-285750">
              <a:buFont typeface="Arial" pitchFamily="34" charset="0"/>
              <a:buChar char="•"/>
            </a:pPr>
            <a:endParaRPr lang="tr-TR" dirty="0"/>
          </a:p>
          <a:p>
            <a:pPr marL="285750" indent="-285750">
              <a:buFont typeface="Arial" pitchFamily="34" charset="0"/>
              <a:buChar char="•"/>
            </a:pPr>
            <a:r>
              <a:rPr lang="en-US" dirty="0" err="1"/>
              <a:t>Üst</a:t>
            </a:r>
            <a:r>
              <a:rPr lang="en-US" dirty="0"/>
              <a:t> </a:t>
            </a:r>
            <a:r>
              <a:rPr lang="en-US" dirty="0" err="1"/>
              <a:t>sınırı</a:t>
            </a:r>
            <a:r>
              <a:rPr lang="en-US" dirty="0"/>
              <a:t> </a:t>
            </a:r>
            <a:r>
              <a:rPr lang="en-US" dirty="0" err="1"/>
              <a:t>sınırlandırmak</a:t>
            </a:r>
            <a:r>
              <a:rPr lang="en-US" dirty="0"/>
              <a:t> </a:t>
            </a:r>
            <a:r>
              <a:rPr lang="en-US" dirty="0" err="1"/>
              <a:t>için</a:t>
            </a:r>
            <a:r>
              <a:rPr lang="en-US" dirty="0"/>
              <a:t> mod (%) </a:t>
            </a:r>
            <a:r>
              <a:rPr lang="en-US" dirty="0" err="1"/>
              <a:t>operatörü</a:t>
            </a:r>
            <a:r>
              <a:rPr lang="en-US" dirty="0"/>
              <a:t> </a:t>
            </a:r>
            <a:r>
              <a:rPr lang="en-US" dirty="0" err="1"/>
              <a:t>kullanılır</a:t>
            </a:r>
            <a:r>
              <a:rPr lang="en-US" dirty="0"/>
              <a:t>.</a:t>
            </a:r>
            <a:r>
              <a:rPr lang="en-US" dirty="0" smtClean="0"/>
              <a:t> </a:t>
            </a:r>
            <a:endParaRPr lang="tr-TR" dirty="0" smtClean="0"/>
          </a:p>
          <a:p>
            <a:pPr marL="285750" indent="-285750">
              <a:buFont typeface="Arial" pitchFamily="34" charset="0"/>
              <a:buChar char="•"/>
            </a:pPr>
            <a:endParaRPr lang="tr-TR" dirty="0"/>
          </a:p>
          <a:p>
            <a:pPr lvl="3"/>
            <a:r>
              <a:rPr lang="tr-TR" dirty="0" smtClean="0"/>
              <a:t>	</a:t>
            </a:r>
            <a:r>
              <a:rPr lang="tr-TR" sz="1200" i="1" dirty="0" smtClean="0"/>
              <a:t>Örneğin; </a:t>
            </a:r>
            <a:r>
              <a:rPr lang="en-US" sz="1200" i="1" dirty="0" smtClean="0"/>
              <a:t>0-100 </a:t>
            </a:r>
            <a:r>
              <a:rPr lang="en-US" sz="1200" i="1" dirty="0"/>
              <a:t>(100 </a:t>
            </a:r>
            <a:r>
              <a:rPr lang="en-US" sz="1200" i="1" dirty="0" err="1"/>
              <a:t>hariç</a:t>
            </a:r>
            <a:r>
              <a:rPr lang="en-US" sz="1200" i="1" dirty="0"/>
              <a:t>) </a:t>
            </a:r>
            <a:r>
              <a:rPr lang="en-US" sz="1200" i="1" dirty="0" err="1"/>
              <a:t>arasında</a:t>
            </a:r>
            <a:r>
              <a:rPr lang="en-US" sz="1200" i="1" dirty="0"/>
              <a:t> </a:t>
            </a:r>
            <a:r>
              <a:rPr lang="en-US" sz="1200" i="1" dirty="0" err="1"/>
              <a:t>rastgele</a:t>
            </a:r>
            <a:r>
              <a:rPr lang="en-US" sz="1200" i="1" dirty="0"/>
              <a:t> </a:t>
            </a:r>
            <a:r>
              <a:rPr lang="en-US" sz="1200" i="1" dirty="0" err="1"/>
              <a:t>sayı</a:t>
            </a:r>
            <a:r>
              <a:rPr lang="en-US" sz="1200" i="1" dirty="0"/>
              <a:t> </a:t>
            </a:r>
            <a:r>
              <a:rPr lang="en-US" sz="1200" i="1" dirty="0" err="1"/>
              <a:t>üretmek</a:t>
            </a:r>
            <a:r>
              <a:rPr lang="en-US" sz="1200" i="1" dirty="0"/>
              <a:t> </a:t>
            </a:r>
            <a:r>
              <a:rPr lang="en-US" sz="1200" i="1" dirty="0" err="1"/>
              <a:t>istersek</a:t>
            </a:r>
            <a:r>
              <a:rPr lang="en-US" sz="1200" i="1" dirty="0"/>
              <a:t> rand()%100 </a:t>
            </a:r>
            <a:r>
              <a:rPr lang="en-US" sz="1200" i="1" dirty="0" err="1"/>
              <a:t>şeklinde</a:t>
            </a:r>
            <a:r>
              <a:rPr lang="en-US" sz="1200" i="1" dirty="0"/>
              <a:t> </a:t>
            </a:r>
            <a:r>
              <a:rPr lang="en-US" sz="1200" i="1" dirty="0" err="1"/>
              <a:t>kullanırız</a:t>
            </a:r>
            <a:r>
              <a:rPr lang="en-US" sz="1200" i="1" dirty="0" smtClean="0"/>
              <a:t>.</a:t>
            </a:r>
            <a:endParaRPr lang="tr-TR" sz="1200" i="1" dirty="0" smtClean="0"/>
          </a:p>
          <a:p>
            <a:pPr lvl="3"/>
            <a:r>
              <a:rPr lang="en-US" sz="1200" i="1" dirty="0" smtClean="0"/>
              <a:t> </a:t>
            </a:r>
            <a:endParaRPr lang="tr-TR" sz="1200" i="1" dirty="0" smtClean="0"/>
          </a:p>
          <a:p>
            <a:pPr marL="285750" indent="-285750">
              <a:buFont typeface="Arial" pitchFamily="34" charset="0"/>
              <a:buChar char="•"/>
            </a:pPr>
            <a:r>
              <a:rPr lang="tr-TR" dirty="0"/>
              <a:t>A</a:t>
            </a:r>
            <a:r>
              <a:rPr lang="en-US" dirty="0" err="1" smtClean="0"/>
              <a:t>lt</a:t>
            </a:r>
            <a:r>
              <a:rPr lang="en-US" dirty="0" smtClean="0"/>
              <a:t> </a:t>
            </a:r>
            <a:r>
              <a:rPr lang="en-US" dirty="0" err="1"/>
              <a:t>sınırı</a:t>
            </a:r>
            <a:r>
              <a:rPr lang="en-US" dirty="0"/>
              <a:t> </a:t>
            </a:r>
            <a:r>
              <a:rPr lang="en-US" dirty="0" err="1"/>
              <a:t>arttırmak</a:t>
            </a:r>
            <a:r>
              <a:rPr lang="en-US" dirty="0"/>
              <a:t>/</a:t>
            </a:r>
            <a:r>
              <a:rPr lang="en-US" dirty="0" err="1"/>
              <a:t>azaltmak</a:t>
            </a:r>
            <a:r>
              <a:rPr lang="en-US" dirty="0"/>
              <a:t> </a:t>
            </a:r>
            <a:r>
              <a:rPr lang="en-US" dirty="0" err="1"/>
              <a:t>istersek</a:t>
            </a:r>
            <a:r>
              <a:rPr lang="en-US" dirty="0"/>
              <a:t> </a:t>
            </a:r>
            <a:r>
              <a:rPr lang="en-US" dirty="0" err="1"/>
              <a:t>toplama</a:t>
            </a:r>
            <a:r>
              <a:rPr lang="en-US" dirty="0"/>
              <a:t> </a:t>
            </a:r>
            <a:r>
              <a:rPr lang="en-US" dirty="0" err="1"/>
              <a:t>işlemini</a:t>
            </a:r>
            <a:r>
              <a:rPr lang="en-US" dirty="0"/>
              <a:t> </a:t>
            </a:r>
            <a:r>
              <a:rPr lang="en-US" dirty="0" err="1"/>
              <a:t>kullanırız</a:t>
            </a:r>
            <a:r>
              <a:rPr lang="en-US" dirty="0" smtClean="0"/>
              <a:t>.</a:t>
            </a:r>
            <a:endParaRPr lang="tr-TR" dirty="0" smtClean="0"/>
          </a:p>
          <a:p>
            <a:pPr marL="285750" indent="-285750">
              <a:buFont typeface="Arial" pitchFamily="34" charset="0"/>
              <a:buChar char="•"/>
            </a:pPr>
            <a:endParaRPr lang="tr-TR" dirty="0"/>
          </a:p>
          <a:p>
            <a:r>
              <a:rPr lang="tr-TR" i="1" dirty="0" smtClean="0"/>
              <a:t>	</a:t>
            </a:r>
            <a:r>
              <a:rPr lang="en-US" sz="1200" i="1" dirty="0"/>
              <a:t> </a:t>
            </a:r>
            <a:r>
              <a:rPr lang="en-US" sz="1200" i="1" dirty="0" err="1" smtClean="0"/>
              <a:t>Örneğin</a:t>
            </a:r>
            <a:r>
              <a:rPr lang="tr-TR" sz="1200" i="1" dirty="0" smtClean="0"/>
              <a:t>;</a:t>
            </a:r>
            <a:r>
              <a:rPr lang="en-US" sz="1200" i="1" dirty="0" smtClean="0"/>
              <a:t> </a:t>
            </a:r>
            <a:r>
              <a:rPr lang="en-US" sz="1200" i="1" dirty="0"/>
              <a:t>10 </a:t>
            </a:r>
            <a:r>
              <a:rPr lang="en-US" sz="1200" i="1" dirty="0" err="1"/>
              <a:t>ile</a:t>
            </a:r>
            <a:r>
              <a:rPr lang="en-US" sz="1200" i="1" dirty="0"/>
              <a:t> 100 </a:t>
            </a:r>
            <a:r>
              <a:rPr lang="en-US" sz="1200" i="1" dirty="0" err="1"/>
              <a:t>arasında</a:t>
            </a:r>
            <a:r>
              <a:rPr lang="en-US" sz="1200" i="1" dirty="0"/>
              <a:t> </a:t>
            </a:r>
            <a:r>
              <a:rPr lang="en-US" sz="1200" i="1" dirty="0" err="1"/>
              <a:t>rastgele</a:t>
            </a:r>
            <a:r>
              <a:rPr lang="en-US" sz="1200" i="1" dirty="0"/>
              <a:t> </a:t>
            </a:r>
            <a:r>
              <a:rPr lang="en-US" sz="1200" i="1" dirty="0" err="1"/>
              <a:t>sayı</a:t>
            </a:r>
            <a:r>
              <a:rPr lang="en-US" sz="1200" i="1" dirty="0"/>
              <a:t> </a:t>
            </a:r>
            <a:r>
              <a:rPr lang="en-US" sz="1200" i="1" dirty="0" err="1"/>
              <a:t>üretmek</a:t>
            </a:r>
            <a:r>
              <a:rPr lang="en-US" sz="1200" i="1" dirty="0"/>
              <a:t> </a:t>
            </a:r>
            <a:r>
              <a:rPr lang="en-US" sz="1200" i="1" dirty="0" err="1"/>
              <a:t>için</a:t>
            </a:r>
            <a:r>
              <a:rPr lang="en-US" sz="1200" i="1" dirty="0"/>
              <a:t> 10 + (rand() % 90) </a:t>
            </a:r>
            <a:r>
              <a:rPr lang="en-US" sz="1200" i="1" dirty="0" err="1"/>
              <a:t>şeklinde</a:t>
            </a:r>
            <a:r>
              <a:rPr lang="en-US" sz="1200" i="1" dirty="0"/>
              <a:t> </a:t>
            </a:r>
            <a:r>
              <a:rPr lang="en-US" sz="1200" i="1" dirty="0" err="1"/>
              <a:t>kullanırız</a:t>
            </a:r>
            <a:r>
              <a:rPr lang="en-US" sz="1200" i="1" dirty="0"/>
              <a:t>. </a:t>
            </a:r>
            <a:endParaRPr lang="tr-TR" sz="1200" i="1" dirty="0"/>
          </a:p>
        </p:txBody>
      </p:sp>
    </p:spTree>
    <p:extLst>
      <p:ext uri="{BB962C8B-B14F-4D97-AF65-F5344CB8AC3E}">
        <p14:creationId xmlns:p14="http://schemas.microsoft.com/office/powerpoint/2010/main" val="4006048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en-US" dirty="0" smtClean="0"/>
              <a:t>C</a:t>
            </a:r>
            <a:r>
              <a:rPr lang="en-US" dirty="0"/>
              <a:t>++ </a:t>
            </a:r>
            <a:r>
              <a:rPr lang="tr-TR" dirty="0" err="1"/>
              <a:t>P</a:t>
            </a:r>
            <a:r>
              <a:rPr lang="en-US" dirty="0" err="1" smtClean="0"/>
              <a:t>rogramlama</a:t>
            </a:r>
            <a:r>
              <a:rPr lang="en-US" dirty="0" smtClean="0"/>
              <a:t> </a:t>
            </a:r>
            <a:r>
              <a:rPr lang="tr-TR" dirty="0" err="1"/>
              <a:t>D</a:t>
            </a:r>
            <a:r>
              <a:rPr lang="en-US" dirty="0" err="1" smtClean="0"/>
              <a:t>ilinde</a:t>
            </a:r>
            <a:r>
              <a:rPr lang="en-US" dirty="0" smtClean="0"/>
              <a:t> </a:t>
            </a:r>
            <a:r>
              <a:rPr lang="tr-TR" dirty="0" err="1"/>
              <a:t>R</a:t>
            </a:r>
            <a:r>
              <a:rPr lang="en-US" dirty="0" err="1" smtClean="0"/>
              <a:t>astgele</a:t>
            </a:r>
            <a:r>
              <a:rPr lang="en-US" dirty="0" smtClean="0"/>
              <a:t> </a:t>
            </a:r>
            <a:r>
              <a:rPr lang="tr-TR" dirty="0" err="1"/>
              <a:t>S</a:t>
            </a:r>
            <a:r>
              <a:rPr lang="en-US" dirty="0" err="1" smtClean="0"/>
              <a:t>ayı</a:t>
            </a:r>
            <a:r>
              <a:rPr lang="en-US" dirty="0" smtClean="0"/>
              <a:t> </a:t>
            </a:r>
            <a:r>
              <a:rPr lang="tr-TR" dirty="0" err="1"/>
              <a:t>Ü</a:t>
            </a:r>
            <a:r>
              <a:rPr lang="en-US" dirty="0" err="1" smtClean="0"/>
              <a:t>retmek</a:t>
            </a:r>
            <a:r>
              <a:rPr lang="en-US" dirty="0" smtClean="0"/>
              <a:t> </a:t>
            </a:r>
            <a:endParaRPr sz="3266" dirty="0"/>
          </a:p>
        </p:txBody>
      </p:sp>
      <p:sp>
        <p:nvSpPr>
          <p:cNvPr id="5" name="Google Shape;126;p21"/>
          <p:cNvSpPr/>
          <p:nvPr/>
        </p:nvSpPr>
        <p:spPr>
          <a:xfrm>
            <a:off x="2249464" y="1345168"/>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dirty="0" err="1">
                <a:solidFill>
                  <a:schemeClr val="bg1"/>
                </a:solidFill>
                <a:latin typeface="+mj-lt"/>
              </a:rPr>
              <a:t>srand</a:t>
            </a:r>
            <a:r>
              <a:rPr lang="en-US" sz="1200" dirty="0">
                <a:solidFill>
                  <a:schemeClr val="bg1"/>
                </a:solidFill>
                <a:latin typeface="+mj-lt"/>
              </a:rPr>
              <a:t>() </a:t>
            </a:r>
            <a:r>
              <a:rPr lang="en-US" sz="1200" dirty="0" err="1">
                <a:solidFill>
                  <a:schemeClr val="bg1"/>
                </a:solidFill>
                <a:latin typeface="+mj-lt"/>
              </a:rPr>
              <a:t>fonksiyonu</a:t>
            </a:r>
            <a:r>
              <a:rPr lang="en-US" sz="1200" dirty="0">
                <a:solidFill>
                  <a:schemeClr val="bg1"/>
                </a:solidFill>
                <a:latin typeface="+mj-lt"/>
              </a:rPr>
              <a:t> rand() </a:t>
            </a:r>
            <a:r>
              <a:rPr lang="en-US" sz="1200" dirty="0" err="1">
                <a:solidFill>
                  <a:schemeClr val="bg1"/>
                </a:solidFill>
                <a:latin typeface="+mj-lt"/>
              </a:rPr>
              <a:t>fonksiyonu</a:t>
            </a:r>
            <a:r>
              <a:rPr lang="en-US" sz="1200" dirty="0">
                <a:solidFill>
                  <a:schemeClr val="bg1"/>
                </a:solidFill>
                <a:latin typeface="+mj-lt"/>
              </a:rPr>
              <a:t> </a:t>
            </a:r>
            <a:r>
              <a:rPr lang="en-US" sz="1200" dirty="0" err="1">
                <a:solidFill>
                  <a:schemeClr val="bg1"/>
                </a:solidFill>
                <a:latin typeface="+mj-lt"/>
              </a:rPr>
              <a:t>için</a:t>
            </a:r>
            <a:r>
              <a:rPr lang="en-US" sz="1200" dirty="0">
                <a:solidFill>
                  <a:schemeClr val="bg1"/>
                </a:solidFill>
                <a:latin typeface="+mj-lt"/>
              </a:rPr>
              <a:t> </a:t>
            </a:r>
            <a:r>
              <a:rPr lang="en-US" sz="1200" dirty="0" err="1">
                <a:solidFill>
                  <a:schemeClr val="bg1"/>
                </a:solidFill>
                <a:latin typeface="+mj-lt"/>
              </a:rPr>
              <a:t>hazırlayıcı</a:t>
            </a:r>
            <a:r>
              <a:rPr lang="en-US" sz="1200" dirty="0">
                <a:solidFill>
                  <a:schemeClr val="bg1"/>
                </a:solidFill>
                <a:latin typeface="+mj-lt"/>
              </a:rPr>
              <a:t> </a:t>
            </a:r>
            <a:r>
              <a:rPr lang="en-US" sz="1200" dirty="0" err="1">
                <a:solidFill>
                  <a:schemeClr val="bg1"/>
                </a:solidFill>
                <a:latin typeface="+mj-lt"/>
              </a:rPr>
              <a:t>fonksiyondur</a:t>
            </a:r>
            <a:r>
              <a:rPr lang="en-US" sz="1200" dirty="0" smtClean="0">
                <a:solidFill>
                  <a:schemeClr val="bg1"/>
                </a:solidFill>
                <a:latin typeface="+mj-lt"/>
              </a:rPr>
              <a:t>.</a:t>
            </a:r>
            <a:endParaRPr lang="tr-TR" sz="1200" dirty="0" smtClean="0">
              <a:solidFill>
                <a:schemeClr val="bg1"/>
              </a:solidFill>
              <a:latin typeface="+mj-lt"/>
            </a:endParaRPr>
          </a:p>
          <a:p>
            <a:pPr lvl="0" algn="ctr"/>
            <a:endParaRPr lang="tr-TR" sz="1200" dirty="0" smtClean="0">
              <a:solidFill>
                <a:schemeClr val="bg1"/>
              </a:solidFill>
              <a:latin typeface="+mj-lt"/>
            </a:endParaRPr>
          </a:p>
          <a:p>
            <a:pPr lvl="0" algn="ctr"/>
            <a:r>
              <a:rPr lang="en-US" sz="1200" dirty="0" smtClean="0">
                <a:solidFill>
                  <a:schemeClr val="bg1"/>
                </a:solidFill>
                <a:latin typeface="+mj-lt"/>
              </a:rPr>
              <a:t> </a:t>
            </a:r>
            <a:r>
              <a:rPr lang="en-US" sz="1200" dirty="0" err="1">
                <a:solidFill>
                  <a:schemeClr val="bg1"/>
                </a:solidFill>
                <a:latin typeface="+mj-lt"/>
              </a:rPr>
              <a:t>Rastgele</a:t>
            </a:r>
            <a:r>
              <a:rPr lang="en-US" sz="1200" dirty="0">
                <a:solidFill>
                  <a:schemeClr val="bg1"/>
                </a:solidFill>
                <a:latin typeface="+mj-lt"/>
              </a:rPr>
              <a:t> </a:t>
            </a:r>
            <a:r>
              <a:rPr lang="en-US" sz="1200" dirty="0" err="1">
                <a:solidFill>
                  <a:schemeClr val="bg1"/>
                </a:solidFill>
                <a:latin typeface="+mj-lt"/>
              </a:rPr>
              <a:t>sayı</a:t>
            </a:r>
            <a:r>
              <a:rPr lang="en-US" sz="1200" dirty="0">
                <a:solidFill>
                  <a:schemeClr val="bg1"/>
                </a:solidFill>
                <a:latin typeface="+mj-lt"/>
              </a:rPr>
              <a:t> </a:t>
            </a:r>
            <a:r>
              <a:rPr lang="en-US" sz="1200" dirty="0" err="1">
                <a:solidFill>
                  <a:schemeClr val="bg1"/>
                </a:solidFill>
                <a:latin typeface="+mj-lt"/>
              </a:rPr>
              <a:t>üreteci</a:t>
            </a:r>
            <a:r>
              <a:rPr lang="en-US" sz="1200" dirty="0">
                <a:solidFill>
                  <a:schemeClr val="bg1"/>
                </a:solidFill>
                <a:latin typeface="+mj-lt"/>
              </a:rPr>
              <a:t> </a:t>
            </a:r>
            <a:r>
              <a:rPr lang="en-US" sz="1200" dirty="0" err="1">
                <a:solidFill>
                  <a:schemeClr val="bg1"/>
                </a:solidFill>
                <a:latin typeface="+mj-lt"/>
              </a:rPr>
              <a:t>için</a:t>
            </a:r>
            <a:r>
              <a:rPr lang="en-US" sz="1200" dirty="0">
                <a:solidFill>
                  <a:schemeClr val="bg1"/>
                </a:solidFill>
                <a:latin typeface="+mj-lt"/>
              </a:rPr>
              <a:t> </a:t>
            </a:r>
            <a:r>
              <a:rPr lang="en-US" sz="1200" dirty="0" err="1">
                <a:solidFill>
                  <a:schemeClr val="bg1"/>
                </a:solidFill>
                <a:latin typeface="+mj-lt"/>
              </a:rPr>
              <a:t>kullanılacak</a:t>
            </a:r>
            <a:r>
              <a:rPr lang="en-US" sz="1200" dirty="0">
                <a:solidFill>
                  <a:schemeClr val="bg1"/>
                </a:solidFill>
                <a:latin typeface="+mj-lt"/>
              </a:rPr>
              <a:t> </a:t>
            </a:r>
            <a:r>
              <a:rPr lang="en-US" sz="1200" dirty="0" err="1">
                <a:solidFill>
                  <a:schemeClr val="bg1"/>
                </a:solidFill>
                <a:latin typeface="+mj-lt"/>
              </a:rPr>
              <a:t>başlangıç</a:t>
            </a:r>
            <a:r>
              <a:rPr lang="en-US" sz="1200" dirty="0">
                <a:solidFill>
                  <a:schemeClr val="bg1"/>
                </a:solidFill>
                <a:latin typeface="+mj-lt"/>
              </a:rPr>
              <a:t> </a:t>
            </a:r>
            <a:r>
              <a:rPr lang="en-US" sz="1200" dirty="0" err="1">
                <a:solidFill>
                  <a:schemeClr val="bg1"/>
                </a:solidFill>
                <a:latin typeface="+mj-lt"/>
              </a:rPr>
              <a:t>değerini</a:t>
            </a:r>
            <a:r>
              <a:rPr lang="en-US" sz="1200" dirty="0">
                <a:solidFill>
                  <a:schemeClr val="bg1"/>
                </a:solidFill>
                <a:latin typeface="+mj-lt"/>
              </a:rPr>
              <a:t> </a:t>
            </a:r>
            <a:r>
              <a:rPr lang="en-US" sz="1200" dirty="0" err="1">
                <a:solidFill>
                  <a:schemeClr val="bg1"/>
                </a:solidFill>
                <a:latin typeface="+mj-lt"/>
              </a:rPr>
              <a:t>ayarlar</a:t>
            </a:r>
            <a:r>
              <a:rPr lang="en-US" sz="1200" dirty="0" smtClean="0">
                <a:solidFill>
                  <a:schemeClr val="bg1"/>
                </a:solidFill>
                <a:latin typeface="+mj-lt"/>
              </a:rPr>
              <a:t>.</a:t>
            </a:r>
            <a:endParaRPr lang="tr-TR" sz="1200" dirty="0" smtClean="0">
              <a:solidFill>
                <a:schemeClr val="bg1"/>
              </a:solidFill>
              <a:latin typeface="+mj-lt"/>
            </a:endParaRPr>
          </a:p>
          <a:p>
            <a:pPr lvl="0" algn="ctr"/>
            <a:endParaRPr lang="tr-TR" sz="1200" dirty="0" smtClean="0">
              <a:solidFill>
                <a:schemeClr val="bg1"/>
              </a:solidFill>
              <a:latin typeface="+mj-lt"/>
            </a:endParaRPr>
          </a:p>
          <a:p>
            <a:pPr lvl="0" algn="ctr"/>
            <a:r>
              <a:rPr lang="en-US" sz="1200" dirty="0" smtClean="0">
                <a:solidFill>
                  <a:schemeClr val="bg1"/>
                </a:solidFill>
                <a:latin typeface="+mj-lt"/>
              </a:rPr>
              <a:t> </a:t>
            </a:r>
            <a:r>
              <a:rPr lang="en-US" sz="1200" dirty="0" err="1">
                <a:solidFill>
                  <a:schemeClr val="bg1"/>
                </a:solidFill>
                <a:latin typeface="+mj-lt"/>
              </a:rPr>
              <a:t>Eğer</a:t>
            </a:r>
            <a:r>
              <a:rPr lang="en-US" sz="1200" dirty="0">
                <a:solidFill>
                  <a:schemeClr val="bg1"/>
                </a:solidFill>
                <a:latin typeface="+mj-lt"/>
              </a:rPr>
              <a:t> </a:t>
            </a:r>
            <a:r>
              <a:rPr lang="en-US" sz="1200" dirty="0" err="1">
                <a:solidFill>
                  <a:schemeClr val="bg1"/>
                </a:solidFill>
                <a:latin typeface="+mj-lt"/>
              </a:rPr>
              <a:t>srand</a:t>
            </a:r>
            <a:r>
              <a:rPr lang="en-US" sz="1200" dirty="0">
                <a:solidFill>
                  <a:schemeClr val="bg1"/>
                </a:solidFill>
                <a:latin typeface="+mj-lt"/>
              </a:rPr>
              <a:t>() </a:t>
            </a:r>
            <a:r>
              <a:rPr lang="en-US" sz="1200" dirty="0" err="1">
                <a:solidFill>
                  <a:schemeClr val="bg1"/>
                </a:solidFill>
                <a:latin typeface="+mj-lt"/>
              </a:rPr>
              <a:t>kullanılmaz</a:t>
            </a:r>
            <a:r>
              <a:rPr lang="en-US" sz="1200" dirty="0">
                <a:solidFill>
                  <a:schemeClr val="bg1"/>
                </a:solidFill>
                <a:latin typeface="+mj-lt"/>
              </a:rPr>
              <a:t> </a:t>
            </a:r>
            <a:r>
              <a:rPr lang="en-US" sz="1200" dirty="0" err="1">
                <a:solidFill>
                  <a:schemeClr val="bg1"/>
                </a:solidFill>
                <a:latin typeface="+mj-lt"/>
              </a:rPr>
              <a:t>ise</a:t>
            </a:r>
            <a:r>
              <a:rPr lang="en-US" sz="1200" dirty="0">
                <a:solidFill>
                  <a:schemeClr val="bg1"/>
                </a:solidFill>
                <a:latin typeface="+mj-lt"/>
              </a:rPr>
              <a:t> program her </a:t>
            </a:r>
            <a:r>
              <a:rPr lang="en-US" sz="1200" dirty="0" err="1">
                <a:solidFill>
                  <a:schemeClr val="bg1"/>
                </a:solidFill>
                <a:latin typeface="+mj-lt"/>
              </a:rPr>
              <a:t>çalıştırıldığında</a:t>
            </a:r>
            <a:r>
              <a:rPr lang="en-US" sz="1200" dirty="0">
                <a:solidFill>
                  <a:schemeClr val="bg1"/>
                </a:solidFill>
                <a:latin typeface="+mj-lt"/>
              </a:rPr>
              <a:t> </a:t>
            </a:r>
            <a:r>
              <a:rPr lang="en-US" sz="1200" dirty="0" err="1">
                <a:solidFill>
                  <a:schemeClr val="bg1"/>
                </a:solidFill>
                <a:latin typeface="+mj-lt"/>
              </a:rPr>
              <a:t>aynı</a:t>
            </a:r>
            <a:r>
              <a:rPr lang="en-US" sz="1200" dirty="0">
                <a:solidFill>
                  <a:schemeClr val="bg1"/>
                </a:solidFill>
                <a:latin typeface="+mj-lt"/>
              </a:rPr>
              <a:t> </a:t>
            </a:r>
            <a:r>
              <a:rPr lang="en-US" sz="1200" dirty="0" err="1">
                <a:solidFill>
                  <a:schemeClr val="bg1"/>
                </a:solidFill>
                <a:latin typeface="+mj-lt"/>
              </a:rPr>
              <a:t>rastgele</a:t>
            </a:r>
            <a:r>
              <a:rPr lang="en-US" sz="1200" dirty="0">
                <a:solidFill>
                  <a:schemeClr val="bg1"/>
                </a:solidFill>
                <a:latin typeface="+mj-lt"/>
              </a:rPr>
              <a:t> </a:t>
            </a:r>
            <a:r>
              <a:rPr lang="en-US" sz="1200" dirty="0" err="1">
                <a:solidFill>
                  <a:schemeClr val="bg1"/>
                </a:solidFill>
                <a:latin typeface="+mj-lt"/>
              </a:rPr>
              <a:t>değerler</a:t>
            </a:r>
            <a:r>
              <a:rPr lang="en-US" sz="1200" dirty="0">
                <a:solidFill>
                  <a:schemeClr val="bg1"/>
                </a:solidFill>
                <a:latin typeface="+mj-lt"/>
              </a:rPr>
              <a:t> </a:t>
            </a:r>
            <a:r>
              <a:rPr lang="en-US" sz="1200" dirty="0" err="1">
                <a:solidFill>
                  <a:schemeClr val="bg1"/>
                </a:solidFill>
                <a:latin typeface="+mj-lt"/>
              </a:rPr>
              <a:t>elde</a:t>
            </a:r>
            <a:r>
              <a:rPr lang="en-US" sz="1200" dirty="0">
                <a:solidFill>
                  <a:schemeClr val="bg1"/>
                </a:solidFill>
                <a:latin typeface="+mj-lt"/>
              </a:rPr>
              <a:t> </a:t>
            </a:r>
            <a:r>
              <a:rPr lang="en-US" sz="1200" dirty="0" err="1" smtClean="0">
                <a:solidFill>
                  <a:schemeClr val="bg1"/>
                </a:solidFill>
                <a:latin typeface="+mj-lt"/>
              </a:rPr>
              <a:t>edilir</a:t>
            </a:r>
            <a:r>
              <a:rPr lang="tr-TR" sz="800" dirty="0"/>
              <a:t>.</a:t>
            </a:r>
            <a:endParaRPr sz="700" dirty="0">
              <a:solidFill>
                <a:schemeClr val="lt1"/>
              </a:solidFill>
            </a:endParaRPr>
          </a:p>
        </p:txBody>
      </p:sp>
    </p:spTree>
    <p:extLst>
      <p:ext uri="{BB962C8B-B14F-4D97-AF65-F5344CB8AC3E}">
        <p14:creationId xmlns:p14="http://schemas.microsoft.com/office/powerpoint/2010/main" val="681243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a:t>
            </a:r>
            <a:r>
              <a:rPr lang="tr" dirty="0" smtClean="0"/>
              <a:t>1</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155865" y="914003"/>
            <a:ext cx="3990108" cy="2308324"/>
          </a:xfrm>
          <a:prstGeom prst="rect">
            <a:avLst/>
          </a:prstGeom>
        </p:spPr>
        <p:txBody>
          <a:bodyPr wrap="square">
            <a:spAutoFit/>
          </a:bodyPr>
          <a:lstStyle/>
          <a:p>
            <a:pPr algn="just"/>
            <a:r>
              <a:rPr lang="tr-TR" sz="1600" dirty="0"/>
              <a:t>Ahmet okul kütüphanesindeki raflara herkesin kolayca kitapları bulabilmesi için sayı etiketleri yapıştırmak istiyor. Kütüphanede 100 tane raf olduğu düşünülürse Ahmet’in 1 den 100’e kadar sayıları sıralayıp ekranda göstermesi gerekmektedir. Buradan hareketle Ahmet’in nasıl bir kod yazması gereklidir, bilgisayarımızda kodlayalım.</a:t>
            </a:r>
            <a:endParaRPr lang="en-US" sz="1600" dirty="0"/>
          </a:p>
        </p:txBody>
      </p:sp>
      <p:sp>
        <p:nvSpPr>
          <p:cNvPr id="5" name="Metin Kutusu 6"/>
          <p:cNvSpPr txBox="1"/>
          <p:nvPr/>
        </p:nvSpPr>
        <p:spPr>
          <a:xfrm>
            <a:off x="4870146" y="661964"/>
            <a:ext cx="3076575" cy="428321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err="1">
                <a:solidFill>
                  <a:srgbClr val="000000"/>
                </a:solidFill>
                <a:latin typeface="Courier New"/>
                <a:ea typeface="Times New Roman"/>
                <a:cs typeface="Times New Roman"/>
              </a:rPr>
              <a:t>sayi</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 </a:t>
            </a:r>
            <a:r>
              <a:rPr lang="en-US" sz="1200" dirty="0">
                <a:solidFill>
                  <a:srgbClr val="F000F0"/>
                </a:solidFill>
                <a:latin typeface="Courier New"/>
                <a:ea typeface="Times New Roman"/>
                <a:cs typeface="Times New Roman"/>
              </a:rPr>
              <a:t>1</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a:solidFill>
                  <a:srgbClr val="0000A0"/>
                </a:solidFill>
                <a:latin typeface="Courier New"/>
                <a:ea typeface="Times New Roman"/>
                <a:cs typeface="Times New Roman"/>
              </a:rPr>
              <a:t>while</a:t>
            </a:r>
            <a:r>
              <a:rPr lang="en-US" sz="1200" dirty="0">
                <a:solidFill>
                  <a:srgbClr val="FF0000"/>
                </a:solidFill>
                <a:latin typeface="Courier New"/>
                <a:ea typeface="Times New Roman"/>
                <a:cs typeface="Times New Roman"/>
              </a:rPr>
              <a:t>(</a:t>
            </a:r>
            <a:r>
              <a:rPr lang="en-US" sz="1200" dirty="0" err="1">
                <a:solidFill>
                  <a:srgbClr val="000000"/>
                </a:solidFill>
                <a:latin typeface="Courier New"/>
                <a:ea typeface="Times New Roman"/>
                <a:cs typeface="Times New Roman"/>
              </a:rPr>
              <a:t>sayi</a:t>
            </a:r>
            <a:r>
              <a:rPr lang="en-US" sz="1200" dirty="0">
                <a:solidFill>
                  <a:srgbClr val="FF0000"/>
                </a:solidFill>
                <a:latin typeface="Courier New"/>
                <a:ea typeface="Times New Roman"/>
                <a:cs typeface="Times New Roman"/>
              </a:rPr>
              <a:t>&lt;</a:t>
            </a:r>
            <a:r>
              <a:rPr lang="en-US" sz="1200" dirty="0">
                <a:solidFill>
                  <a:srgbClr val="F000F0"/>
                </a:solidFill>
                <a:latin typeface="Courier New"/>
                <a:ea typeface="Times New Roman"/>
                <a:cs typeface="Times New Roman"/>
              </a:rPr>
              <a:t>100</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cout</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&lt;&lt; </a:t>
            </a:r>
            <a:r>
              <a:rPr lang="en-US" sz="1200" dirty="0" err="1">
                <a:solidFill>
                  <a:srgbClr val="000000"/>
                </a:solidFill>
                <a:latin typeface="Courier New"/>
                <a:ea typeface="Times New Roman"/>
                <a:cs typeface="Times New Roman"/>
              </a:rPr>
              <a:t>sayi</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&lt;&lt;</a:t>
            </a:r>
            <a:r>
              <a:rPr lang="en-US" sz="1200" b="1" dirty="0" err="1">
                <a:solidFill>
                  <a:srgbClr val="00A000"/>
                </a:solidFill>
                <a:latin typeface="Courier New"/>
                <a:ea typeface="Times New Roman"/>
                <a:cs typeface="Times New Roman"/>
              </a:rPr>
              <a:t>endl</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sayi</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endParaRPr lang="en-US" sz="2000" dirty="0">
              <a:effectLst/>
              <a:latin typeface="Calibri"/>
              <a:ea typeface="Calibri"/>
              <a:cs typeface="Times New Roman"/>
            </a:endParaRPr>
          </a:p>
        </p:txBody>
      </p:sp>
    </p:spTree>
    <p:extLst>
      <p:ext uri="{BB962C8B-B14F-4D97-AF65-F5344CB8AC3E}">
        <p14:creationId xmlns:p14="http://schemas.microsoft.com/office/powerpoint/2010/main" val="355948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a:t>
            </a:r>
            <a:r>
              <a:rPr lang="tr" dirty="0" smtClean="0"/>
              <a:t>2</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605644" cy="3785652"/>
          </a:xfrm>
          <a:prstGeom prst="rect">
            <a:avLst/>
          </a:prstGeom>
        </p:spPr>
        <p:txBody>
          <a:bodyPr wrap="square">
            <a:spAutoFit/>
          </a:bodyPr>
          <a:lstStyle/>
          <a:p>
            <a:r>
              <a:rPr lang="tr-TR" sz="1600" dirty="0"/>
              <a:t>Ali kardeşi Buğra’nın 1’den 100’e kadar 7’şerli olarak sayı saymasını istemektedir. Buradan hareketle kardeşinin doğru sayıp saymadığını kontrol etmesi için bilgisayarda 1’den 100’e kadar küçükten büyüğe olacak şekilde 7’ye bölünen sayıları ekranda göstermek istiyor. Bunun için Ali nasıl bir kod yazmalı</a:t>
            </a:r>
            <a:r>
              <a:rPr lang="tr-TR" sz="1600" dirty="0" smtClean="0"/>
              <a:t>?</a:t>
            </a:r>
          </a:p>
          <a:p>
            <a:endParaRPr lang="tr-TR" sz="1600" dirty="0"/>
          </a:p>
          <a:p>
            <a:endParaRPr lang="tr-TR" sz="1600" dirty="0" smtClean="0"/>
          </a:p>
          <a:p>
            <a:r>
              <a:rPr lang="tr-TR" sz="1600" b="1" dirty="0"/>
              <a:t>Yandaki eksik kodu nasıl tamamlardınız?</a:t>
            </a:r>
            <a:endParaRPr lang="en-US" sz="1600" b="1" dirty="0"/>
          </a:p>
          <a:p>
            <a:endParaRPr lang="en-US" sz="1600" dirty="0"/>
          </a:p>
          <a:p>
            <a:endParaRPr lang="en-US" sz="1600" dirty="0"/>
          </a:p>
        </p:txBody>
      </p:sp>
      <p:sp>
        <p:nvSpPr>
          <p:cNvPr id="6" name="Dikdörtgen 5"/>
          <p:cNvSpPr/>
          <p:nvPr/>
        </p:nvSpPr>
        <p:spPr>
          <a:xfrm>
            <a:off x="4684167" y="4651905"/>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
        <p:nvSpPr>
          <p:cNvPr id="7" name="Metin Kutusu 9"/>
          <p:cNvSpPr txBox="1"/>
          <p:nvPr/>
        </p:nvSpPr>
        <p:spPr>
          <a:xfrm>
            <a:off x="4797152" y="345030"/>
            <a:ext cx="3829948" cy="422155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pPr>
            <a:r>
              <a:rPr lang="en-US" dirty="0">
                <a:solidFill>
                  <a:srgbClr val="00A000"/>
                </a:solidFill>
                <a:latin typeface="Courier New"/>
                <a:ea typeface="Times New Roman"/>
                <a:cs typeface="Times New Roman"/>
              </a:rPr>
              <a:t>#include &lt;</a:t>
            </a:r>
            <a:r>
              <a:rPr lang="en-US" dirty="0" err="1">
                <a:solidFill>
                  <a:srgbClr val="00A000"/>
                </a:solidFill>
                <a:latin typeface="Courier New"/>
                <a:ea typeface="Times New Roman"/>
                <a:cs typeface="Times New Roman"/>
              </a:rPr>
              <a:t>iostream</a:t>
            </a:r>
            <a:r>
              <a:rPr lang="en-US" dirty="0">
                <a:solidFill>
                  <a:srgbClr val="00A000"/>
                </a:solidFill>
                <a:latin typeface="Courier New"/>
                <a:ea typeface="Times New Roman"/>
                <a:cs typeface="Times New Roman"/>
              </a:rPr>
              <a:t>&gt;</a:t>
            </a:r>
            <a:endParaRPr lang="en-US" sz="2400" dirty="0">
              <a:latin typeface="Calibri"/>
              <a:ea typeface="Calibri"/>
              <a:cs typeface="Times New Roman"/>
            </a:endParaRPr>
          </a:p>
          <a:p>
            <a:pPr algn="just">
              <a:lnSpc>
                <a:spcPct val="115000"/>
              </a:lnSpc>
            </a:pPr>
            <a:r>
              <a:rPr lang="en-US" b="1" dirty="0">
                <a:solidFill>
                  <a:srgbClr val="0000A0"/>
                </a:solidFill>
                <a:latin typeface="Courier New"/>
                <a:ea typeface="Times New Roman"/>
                <a:cs typeface="Times New Roman"/>
              </a:rPr>
              <a:t>using namespace </a:t>
            </a:r>
            <a:r>
              <a:rPr lang="en-US" b="1" dirty="0" err="1">
                <a:solidFill>
                  <a:srgbClr val="00A000"/>
                </a:solidFill>
                <a:latin typeface="Courier New"/>
                <a:ea typeface="Times New Roman"/>
                <a:cs typeface="Times New Roman"/>
              </a:rPr>
              <a:t>std</a:t>
            </a:r>
            <a:r>
              <a:rPr lang="en-US" dirty="0">
                <a:solidFill>
                  <a:srgbClr val="FF0000"/>
                </a:solidFill>
                <a:latin typeface="Courier New"/>
                <a:ea typeface="Times New Roman"/>
                <a:cs typeface="Times New Roman"/>
              </a:rPr>
              <a:t>;</a:t>
            </a:r>
            <a:endParaRPr lang="en-US" sz="2400" dirty="0">
              <a:latin typeface="Calibri"/>
              <a:ea typeface="Calibri"/>
              <a:cs typeface="Times New Roman"/>
            </a:endParaRPr>
          </a:p>
          <a:p>
            <a:pPr>
              <a:lnSpc>
                <a:spcPct val="115000"/>
              </a:lnSpc>
            </a:pPr>
            <a:r>
              <a:rPr lang="en-US" sz="2800" dirty="0">
                <a:latin typeface="Times New Roman"/>
                <a:ea typeface="Times New Roman"/>
                <a:cs typeface="Times New Roman"/>
              </a:rPr>
              <a:t> </a:t>
            </a:r>
            <a:endParaRPr lang="en-US" sz="2400" dirty="0">
              <a:latin typeface="Calibri"/>
              <a:ea typeface="Calibri"/>
              <a:cs typeface="Times New Roman"/>
            </a:endParaRPr>
          </a:p>
          <a:p>
            <a:pPr algn="just">
              <a:lnSpc>
                <a:spcPct val="115000"/>
              </a:lnSpc>
            </a:pPr>
            <a:r>
              <a:rPr lang="en-US" b="1" dirty="0" err="1">
                <a:solidFill>
                  <a:srgbClr val="0000A0"/>
                </a:solidFill>
                <a:latin typeface="Courier New"/>
                <a:ea typeface="Times New Roman"/>
                <a:cs typeface="Times New Roman"/>
              </a:rPr>
              <a:t>int</a:t>
            </a:r>
            <a:r>
              <a:rPr lang="en-US" b="1" dirty="0">
                <a:solidFill>
                  <a:srgbClr val="0000A0"/>
                </a:solidFill>
                <a:latin typeface="Courier New"/>
                <a:ea typeface="Times New Roman"/>
                <a:cs typeface="Times New Roman"/>
              </a:rPr>
              <a:t> </a:t>
            </a:r>
            <a:r>
              <a:rPr lang="en-US" dirty="0">
                <a:solidFill>
                  <a:srgbClr val="000000"/>
                </a:solidFill>
                <a:latin typeface="Courier New"/>
                <a:ea typeface="Times New Roman"/>
                <a:cs typeface="Times New Roman"/>
              </a:rPr>
              <a:t>main</a:t>
            </a:r>
            <a:r>
              <a:rPr lang="en-US" dirty="0">
                <a:solidFill>
                  <a:srgbClr val="FF0000"/>
                </a:solidFill>
                <a:latin typeface="Courier New"/>
                <a:ea typeface="Times New Roman"/>
                <a:cs typeface="Times New Roman"/>
              </a:rPr>
              <a:t>()</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    </a:t>
            </a:r>
            <a:r>
              <a:rPr lang="en-US" b="1" dirty="0" smtClean="0">
                <a:solidFill>
                  <a:srgbClr val="0000A0"/>
                </a:solidFill>
                <a:latin typeface="Courier New"/>
                <a:ea typeface="Times New Roman"/>
                <a:cs typeface="Times New Roman"/>
              </a:rPr>
              <a:t>for</a:t>
            </a:r>
            <a:r>
              <a:rPr lang="tr-TR" dirty="0" smtClean="0">
                <a:solidFill>
                  <a:srgbClr val="FF0000"/>
                </a:solidFill>
                <a:latin typeface="Courier New"/>
                <a:ea typeface="Times New Roman"/>
                <a:cs typeface="Times New Roman"/>
              </a:rPr>
              <a:t>………………………………………………………..</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    {</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        </a:t>
            </a:r>
            <a:r>
              <a:rPr lang="en-US" b="1" dirty="0" smtClean="0">
                <a:solidFill>
                  <a:srgbClr val="0000A0"/>
                </a:solidFill>
                <a:latin typeface="Courier New"/>
                <a:ea typeface="Times New Roman"/>
                <a:cs typeface="Times New Roman"/>
              </a:rPr>
              <a:t>if</a:t>
            </a:r>
            <a:r>
              <a:rPr lang="tr-TR" dirty="0" smtClean="0">
                <a:solidFill>
                  <a:srgbClr val="FF0000"/>
                </a:solidFill>
                <a:latin typeface="Courier New"/>
                <a:ea typeface="Times New Roman"/>
                <a:cs typeface="Times New Roman"/>
              </a:rPr>
              <a:t>………………………………………………….</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            </a:t>
            </a:r>
            <a:r>
              <a:rPr lang="en-US" b="1" dirty="0" err="1">
                <a:solidFill>
                  <a:srgbClr val="00A000"/>
                </a:solidFill>
                <a:latin typeface="Courier New"/>
                <a:ea typeface="Times New Roman"/>
                <a:cs typeface="Times New Roman"/>
              </a:rPr>
              <a:t>cout</a:t>
            </a:r>
            <a:r>
              <a:rPr lang="en-US" b="1" dirty="0">
                <a:solidFill>
                  <a:srgbClr val="00A000"/>
                </a:solidFill>
                <a:latin typeface="Courier New"/>
                <a:ea typeface="Times New Roman"/>
                <a:cs typeface="Times New Roman"/>
              </a:rPr>
              <a:t> </a:t>
            </a:r>
            <a:r>
              <a:rPr lang="en-US" dirty="0">
                <a:solidFill>
                  <a:srgbClr val="FF0000"/>
                </a:solidFill>
                <a:latin typeface="Courier New"/>
                <a:ea typeface="Times New Roman"/>
                <a:cs typeface="Times New Roman"/>
              </a:rPr>
              <a:t>&lt;&lt; </a:t>
            </a:r>
            <a:r>
              <a:rPr lang="en-US" dirty="0">
                <a:solidFill>
                  <a:srgbClr val="000000"/>
                </a:solidFill>
                <a:latin typeface="Courier New"/>
                <a:ea typeface="Times New Roman"/>
                <a:cs typeface="Times New Roman"/>
              </a:rPr>
              <a:t>i </a:t>
            </a:r>
            <a:r>
              <a:rPr lang="en-US" dirty="0">
                <a:solidFill>
                  <a:srgbClr val="FF0000"/>
                </a:solidFill>
                <a:latin typeface="Courier New"/>
                <a:ea typeface="Times New Roman"/>
                <a:cs typeface="Times New Roman"/>
              </a:rPr>
              <a:t>&lt;&lt;</a:t>
            </a:r>
            <a:r>
              <a:rPr lang="en-US" b="1" dirty="0" err="1">
                <a:solidFill>
                  <a:srgbClr val="00A000"/>
                </a:solidFill>
                <a:latin typeface="Courier New"/>
                <a:ea typeface="Times New Roman"/>
                <a:cs typeface="Times New Roman"/>
              </a:rPr>
              <a:t>endl</a:t>
            </a:r>
            <a:r>
              <a:rPr lang="en-US" dirty="0">
                <a:solidFill>
                  <a:srgbClr val="FF0000"/>
                </a:solidFill>
                <a:latin typeface="Courier New"/>
                <a:ea typeface="Times New Roman"/>
                <a:cs typeface="Times New Roman"/>
              </a:rPr>
              <a:t>;</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    }</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    </a:t>
            </a:r>
            <a:r>
              <a:rPr lang="en-US" b="1" dirty="0">
                <a:solidFill>
                  <a:srgbClr val="0000A0"/>
                </a:solidFill>
                <a:latin typeface="Courier New"/>
                <a:ea typeface="Times New Roman"/>
                <a:cs typeface="Times New Roman"/>
              </a:rPr>
              <a:t>return </a:t>
            </a:r>
            <a:r>
              <a:rPr lang="en-US" dirty="0">
                <a:solidFill>
                  <a:srgbClr val="F000F0"/>
                </a:solidFill>
                <a:latin typeface="Courier New"/>
                <a:ea typeface="Times New Roman"/>
                <a:cs typeface="Times New Roman"/>
              </a:rPr>
              <a:t>0</a:t>
            </a:r>
            <a:r>
              <a:rPr lang="en-US" dirty="0">
                <a:solidFill>
                  <a:srgbClr val="FF0000"/>
                </a:solidFill>
                <a:latin typeface="Courier New"/>
                <a:ea typeface="Times New Roman"/>
                <a:cs typeface="Times New Roman"/>
              </a:rPr>
              <a:t>;</a:t>
            </a:r>
            <a:endParaRPr lang="en-US" sz="2400" dirty="0">
              <a:latin typeface="Calibri"/>
              <a:ea typeface="Calibri"/>
              <a:cs typeface="Times New Roman"/>
            </a:endParaRPr>
          </a:p>
          <a:p>
            <a:pPr algn="just">
              <a:lnSpc>
                <a:spcPct val="115000"/>
              </a:lnSpc>
            </a:pPr>
            <a:r>
              <a:rPr lang="en-US" dirty="0">
                <a:solidFill>
                  <a:srgbClr val="FF0000"/>
                </a:solidFill>
                <a:latin typeface="Courier New"/>
                <a:ea typeface="Times New Roman"/>
                <a:cs typeface="Times New Roman"/>
              </a:rPr>
              <a:t>}</a:t>
            </a:r>
            <a:endParaRPr lang="en-US" sz="2400" dirty="0">
              <a:effectLst/>
              <a:latin typeface="Calibri"/>
              <a:ea typeface="Calibri"/>
              <a:cs typeface="Times New Roman"/>
            </a:endParaRPr>
          </a:p>
        </p:txBody>
      </p:sp>
    </p:spTree>
    <p:extLst>
      <p:ext uri="{BB962C8B-B14F-4D97-AF65-F5344CB8AC3E}">
        <p14:creationId xmlns:p14="http://schemas.microsoft.com/office/powerpoint/2010/main" val="3302366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a:t>
            </a:r>
            <a:r>
              <a:rPr lang="tr" dirty="0"/>
              <a:t>3</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605644" cy="1815882"/>
          </a:xfrm>
          <a:prstGeom prst="rect">
            <a:avLst/>
          </a:prstGeom>
        </p:spPr>
        <p:txBody>
          <a:bodyPr wrap="square">
            <a:spAutoFit/>
          </a:bodyPr>
          <a:lstStyle/>
          <a:p>
            <a:pPr algn="just"/>
            <a:r>
              <a:rPr lang="tr-TR" sz="1600" dirty="0"/>
              <a:t>Rafet öğretmen sınıfında bulunan 10 öğrencinin matematik dersinde aldığı notları  klavyeden teker teker girerek sınıfın matematik dersi not ortalamasını bulan bir program yazmak istiyor. Bunun için nasıl bir kod yazmalıdır?</a:t>
            </a:r>
            <a:endParaRPr lang="en-US" sz="1600" dirty="0"/>
          </a:p>
        </p:txBody>
      </p:sp>
      <p:sp>
        <p:nvSpPr>
          <p:cNvPr id="7" name="Metin Kutusu 9"/>
          <p:cNvSpPr txBox="1"/>
          <p:nvPr/>
        </p:nvSpPr>
        <p:spPr>
          <a:xfrm>
            <a:off x="4797152" y="246538"/>
            <a:ext cx="4169566" cy="440536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pPr>
            <a:r>
              <a:rPr lang="en-US" sz="1200" dirty="0">
                <a:solidFill>
                  <a:srgbClr val="00A000"/>
                </a:solidFill>
                <a:latin typeface="Courier New"/>
                <a:ea typeface="Times New Roman"/>
                <a:cs typeface="Times New Roman"/>
              </a:rPr>
              <a:t>#include &lt;</a:t>
            </a:r>
            <a:r>
              <a:rPr lang="en-US" sz="1200" dirty="0" err="1">
                <a:solidFill>
                  <a:srgbClr val="00A000"/>
                </a:solidFill>
                <a:latin typeface="Courier New"/>
                <a:ea typeface="Times New Roman"/>
                <a:cs typeface="Times New Roman"/>
              </a:rPr>
              <a:t>iostream</a:t>
            </a:r>
            <a:r>
              <a:rPr lang="en-US" sz="1200" dirty="0">
                <a:solidFill>
                  <a:srgbClr val="00A000"/>
                </a:solidFill>
                <a:latin typeface="Courier New"/>
                <a:ea typeface="Times New Roman"/>
                <a:cs typeface="Times New Roman"/>
              </a:rPr>
              <a:t>&gt;</a:t>
            </a:r>
            <a:endParaRPr lang="en-US" sz="2000" dirty="0">
              <a:latin typeface="Calibri"/>
              <a:ea typeface="Calibri"/>
              <a:cs typeface="Times New Roman"/>
            </a:endParaRPr>
          </a:p>
          <a:p>
            <a:pPr algn="just">
              <a:lnSpc>
                <a:spcPct val="150000"/>
              </a:lnSpc>
            </a:pPr>
            <a:r>
              <a:rPr lang="en-US" sz="1200" b="1" dirty="0">
                <a:solidFill>
                  <a:srgbClr val="0000A0"/>
                </a:solidFill>
                <a:latin typeface="Courier New"/>
                <a:ea typeface="Times New Roman"/>
                <a:cs typeface="Times New Roman"/>
              </a:rPr>
              <a:t>using namespace </a:t>
            </a:r>
            <a:r>
              <a:rPr lang="en-US" sz="1200" b="1" dirty="0" err="1">
                <a:solidFill>
                  <a:srgbClr val="00A000"/>
                </a:solidFill>
                <a:latin typeface="Courier New"/>
                <a:ea typeface="Times New Roman"/>
                <a:cs typeface="Times New Roman"/>
              </a:rPr>
              <a:t>std</a:t>
            </a:r>
            <a:r>
              <a:rPr lang="en-US" sz="1200" dirty="0" smtClean="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a:solidFill>
                  <a:srgbClr val="000000"/>
                </a:solidFill>
                <a:latin typeface="Courier New"/>
                <a:ea typeface="Times New Roman"/>
                <a:cs typeface="Times New Roman"/>
              </a:rPr>
              <a:t>main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err="1">
                <a:solidFill>
                  <a:srgbClr val="000000"/>
                </a:solidFill>
                <a:latin typeface="Courier New"/>
                <a:ea typeface="Times New Roman"/>
                <a:cs typeface="Times New Roman"/>
              </a:rPr>
              <a:t>toplam</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 </a:t>
            </a:r>
            <a:r>
              <a:rPr lang="en-US" sz="1200" dirty="0">
                <a:solidFill>
                  <a:srgbClr val="F000F0"/>
                </a:solidFill>
                <a:latin typeface="Courier New"/>
                <a:ea typeface="Times New Roman"/>
                <a:cs typeface="Times New Roman"/>
              </a:rPr>
              <a:t>0</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a:solidFill>
                  <a:srgbClr val="0000A0"/>
                </a:solidFill>
                <a:latin typeface="Courier New"/>
                <a:ea typeface="Times New Roman"/>
                <a:cs typeface="Times New Roman"/>
              </a:rPr>
              <a:t>for</a:t>
            </a:r>
            <a:r>
              <a:rPr lang="en-US" sz="1200" dirty="0">
                <a:solidFill>
                  <a:srgbClr val="FF0000"/>
                </a:solidFill>
                <a:latin typeface="Courier New"/>
                <a:ea typeface="Times New Roman"/>
                <a:cs typeface="Times New Roman"/>
              </a:rPr>
              <a:t>(</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a:solidFill>
                  <a:srgbClr val="000000"/>
                </a:solidFill>
                <a:latin typeface="Courier New"/>
                <a:ea typeface="Times New Roman"/>
                <a:cs typeface="Times New Roman"/>
              </a:rPr>
              <a:t>i</a:t>
            </a:r>
            <a:r>
              <a:rPr lang="en-US" sz="1200" dirty="0">
                <a:solidFill>
                  <a:srgbClr val="FF0000"/>
                </a:solidFill>
                <a:latin typeface="Courier New"/>
                <a:ea typeface="Times New Roman"/>
                <a:cs typeface="Times New Roman"/>
              </a:rPr>
              <a:t>=</a:t>
            </a:r>
            <a:r>
              <a:rPr lang="en-US" sz="1200" dirty="0">
                <a:solidFill>
                  <a:srgbClr val="F000F0"/>
                </a:solidFill>
                <a:latin typeface="Courier New"/>
                <a:ea typeface="Times New Roman"/>
                <a:cs typeface="Times New Roman"/>
              </a:rPr>
              <a:t>0</a:t>
            </a:r>
            <a:r>
              <a:rPr lang="en-US" sz="1200" dirty="0">
                <a:solidFill>
                  <a:srgbClr val="FF0000"/>
                </a:solidFill>
                <a:latin typeface="Courier New"/>
                <a:ea typeface="Times New Roman"/>
                <a:cs typeface="Times New Roman"/>
              </a:rPr>
              <a:t>; </a:t>
            </a:r>
            <a:r>
              <a:rPr lang="en-US" sz="1200" dirty="0">
                <a:solidFill>
                  <a:srgbClr val="000000"/>
                </a:solidFill>
                <a:latin typeface="Courier New"/>
                <a:ea typeface="Times New Roman"/>
                <a:cs typeface="Times New Roman"/>
              </a:rPr>
              <a:t>i </a:t>
            </a:r>
            <a:r>
              <a:rPr lang="en-US" sz="1200" dirty="0">
                <a:solidFill>
                  <a:srgbClr val="FF0000"/>
                </a:solidFill>
                <a:latin typeface="Courier New"/>
                <a:ea typeface="Times New Roman"/>
                <a:cs typeface="Times New Roman"/>
              </a:rPr>
              <a:t>&lt; </a:t>
            </a:r>
            <a:r>
              <a:rPr lang="en-US" sz="1200" dirty="0">
                <a:solidFill>
                  <a:srgbClr val="F000F0"/>
                </a:solidFill>
                <a:latin typeface="Courier New"/>
                <a:ea typeface="Times New Roman"/>
                <a:cs typeface="Times New Roman"/>
              </a:rPr>
              <a:t>10</a:t>
            </a:r>
            <a:r>
              <a:rPr lang="en-US" sz="1200" dirty="0">
                <a:solidFill>
                  <a:srgbClr val="FF0000"/>
                </a:solidFill>
                <a:latin typeface="Courier New"/>
                <a:ea typeface="Times New Roman"/>
                <a:cs typeface="Times New Roman"/>
              </a:rPr>
              <a:t>; </a:t>
            </a:r>
            <a:r>
              <a:rPr lang="en-US" sz="1200" dirty="0">
                <a:solidFill>
                  <a:srgbClr val="000000"/>
                </a:solidFill>
                <a:latin typeface="Courier New"/>
                <a:ea typeface="Times New Roman"/>
                <a:cs typeface="Times New Roman"/>
              </a:rPr>
              <a:t>i</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00A0"/>
                </a:solidFill>
                <a:latin typeface="Courier New"/>
                <a:ea typeface="Times New Roman"/>
                <a:cs typeface="Times New Roman"/>
              </a:rPr>
              <a:t>int</a:t>
            </a:r>
            <a:r>
              <a:rPr lang="en-US" sz="1200" b="1" dirty="0">
                <a:solidFill>
                  <a:srgbClr val="0000A0"/>
                </a:solidFill>
                <a:latin typeface="Courier New"/>
                <a:ea typeface="Times New Roman"/>
                <a:cs typeface="Times New Roman"/>
              </a:rPr>
              <a:t> </a:t>
            </a:r>
            <a:r>
              <a:rPr lang="en-US" sz="1200" dirty="0" err="1">
                <a:solidFill>
                  <a:srgbClr val="000000"/>
                </a:solidFill>
                <a:latin typeface="Courier New"/>
                <a:ea typeface="Times New Roman"/>
                <a:cs typeface="Times New Roman"/>
              </a:rPr>
              <a:t>puan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cout</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&lt;&lt; </a:t>
            </a:r>
            <a:r>
              <a:rPr lang="en-US" sz="1200" dirty="0">
                <a:solidFill>
                  <a:srgbClr val="000000"/>
                </a:solidFill>
                <a:latin typeface="Courier New"/>
                <a:ea typeface="Times New Roman"/>
                <a:cs typeface="Times New Roman"/>
              </a:rPr>
              <a:t>i</a:t>
            </a:r>
            <a:r>
              <a:rPr lang="en-US" sz="1200" dirty="0">
                <a:solidFill>
                  <a:srgbClr val="FF0000"/>
                </a:solidFill>
                <a:latin typeface="Courier New"/>
                <a:ea typeface="Times New Roman"/>
                <a:cs typeface="Times New Roman"/>
              </a:rPr>
              <a:t>+</a:t>
            </a:r>
            <a:r>
              <a:rPr lang="en-US" sz="1200" dirty="0">
                <a:solidFill>
                  <a:srgbClr val="F000F0"/>
                </a:solidFill>
                <a:latin typeface="Courier New"/>
                <a:ea typeface="Times New Roman"/>
                <a:cs typeface="Times New Roman"/>
              </a:rPr>
              <a:t>1 </a:t>
            </a:r>
            <a:r>
              <a:rPr lang="en-US" sz="1200" dirty="0">
                <a:solidFill>
                  <a:srgbClr val="FF0000"/>
                </a:solidFill>
                <a:latin typeface="Courier New"/>
                <a:ea typeface="Times New Roman"/>
                <a:cs typeface="Times New Roman"/>
              </a:rPr>
              <a:t>&lt;&lt;</a:t>
            </a:r>
            <a:r>
              <a:rPr lang="en-US" sz="1200" dirty="0">
                <a:solidFill>
                  <a:srgbClr val="0000FF"/>
                </a:solidFill>
                <a:latin typeface="Courier New"/>
                <a:ea typeface="Times New Roman"/>
                <a:cs typeface="Times New Roman"/>
              </a:rPr>
              <a:t>". </a:t>
            </a:r>
            <a:r>
              <a:rPr lang="en-US" sz="1200" dirty="0" err="1">
                <a:solidFill>
                  <a:srgbClr val="0000FF"/>
                </a:solidFill>
                <a:latin typeface="Courier New"/>
                <a:ea typeface="Times New Roman"/>
                <a:cs typeface="Times New Roman"/>
              </a:rPr>
              <a:t>ogrenci</a:t>
            </a:r>
            <a:r>
              <a:rPr lang="en-US" sz="1200" dirty="0">
                <a:solidFill>
                  <a:srgbClr val="0000FF"/>
                </a:solidFill>
                <a:latin typeface="Courier New"/>
                <a:ea typeface="Times New Roman"/>
                <a:cs typeface="Times New Roman"/>
              </a:rPr>
              <a:t> </a:t>
            </a:r>
            <a:r>
              <a:rPr lang="en-US" sz="1200" dirty="0" err="1">
                <a:solidFill>
                  <a:srgbClr val="0000FF"/>
                </a:solidFill>
                <a:latin typeface="Courier New"/>
                <a:ea typeface="Times New Roman"/>
                <a:cs typeface="Times New Roman"/>
              </a:rPr>
              <a:t>puani</a:t>
            </a:r>
            <a:r>
              <a:rPr lang="en-US" sz="1200" dirty="0">
                <a:solidFill>
                  <a:srgbClr val="0000FF"/>
                </a:solidFill>
                <a:latin typeface="Courier New"/>
                <a:ea typeface="Times New Roman"/>
                <a:cs typeface="Times New Roman"/>
              </a:rPr>
              <a:t>:"</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cin</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&gt;&gt; </a:t>
            </a:r>
            <a:r>
              <a:rPr lang="en-US" sz="1200" dirty="0" err="1">
                <a:solidFill>
                  <a:srgbClr val="000000"/>
                </a:solidFill>
                <a:latin typeface="Courier New"/>
                <a:ea typeface="Times New Roman"/>
                <a:cs typeface="Times New Roman"/>
              </a:rPr>
              <a:t>puan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toplam</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 </a:t>
            </a:r>
            <a:r>
              <a:rPr lang="en-US" sz="1200" dirty="0" err="1">
                <a:solidFill>
                  <a:srgbClr val="000000"/>
                </a:solidFill>
                <a:latin typeface="Courier New"/>
                <a:ea typeface="Times New Roman"/>
                <a:cs typeface="Times New Roman"/>
              </a:rPr>
              <a:t>puan</a:t>
            </a:r>
            <a:r>
              <a:rPr lang="en-US" sz="1200" dirty="0">
                <a:solidFill>
                  <a:srgbClr val="FF0000"/>
                </a:solidFill>
                <a:latin typeface="Courier New"/>
                <a:ea typeface="Times New Roman"/>
                <a:cs typeface="Times New Roman"/>
              </a:rPr>
              <a:t>;</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endParaRPr lang="en-US" sz="2000" dirty="0">
              <a:latin typeface="Calibri"/>
              <a:ea typeface="Calibri"/>
              <a:cs typeface="Times New Roman"/>
            </a:endParaRPr>
          </a:p>
          <a:p>
            <a:pPr algn="just">
              <a:lnSpc>
                <a:spcPct val="150000"/>
              </a:lnSpc>
            </a:pPr>
            <a:r>
              <a:rPr lang="en-US" sz="1200" dirty="0">
                <a:solidFill>
                  <a:srgbClr val="FF0000"/>
                </a:solidFill>
                <a:latin typeface="Courier New"/>
                <a:ea typeface="Times New Roman"/>
                <a:cs typeface="Times New Roman"/>
              </a:rPr>
              <a:t>    </a:t>
            </a:r>
            <a:r>
              <a:rPr lang="en-US" sz="1200" b="1" dirty="0" err="1">
                <a:solidFill>
                  <a:srgbClr val="00A000"/>
                </a:solidFill>
                <a:latin typeface="Courier New"/>
                <a:ea typeface="Times New Roman"/>
                <a:cs typeface="Times New Roman"/>
              </a:rPr>
              <a:t>cout</a:t>
            </a:r>
            <a:r>
              <a:rPr lang="en-US" sz="1200" b="1" dirty="0">
                <a:solidFill>
                  <a:srgbClr val="00A000"/>
                </a:solidFill>
                <a:latin typeface="Courier New"/>
                <a:ea typeface="Times New Roman"/>
                <a:cs typeface="Times New Roman"/>
              </a:rPr>
              <a:t> </a:t>
            </a:r>
            <a:r>
              <a:rPr lang="en-US" sz="1200" dirty="0">
                <a:solidFill>
                  <a:srgbClr val="FF0000"/>
                </a:solidFill>
                <a:latin typeface="Courier New"/>
                <a:ea typeface="Times New Roman"/>
                <a:cs typeface="Times New Roman"/>
              </a:rPr>
              <a:t>&lt;&lt; </a:t>
            </a:r>
            <a:r>
              <a:rPr lang="en-US" sz="1200" dirty="0">
                <a:solidFill>
                  <a:srgbClr val="0000FF"/>
                </a:solidFill>
                <a:latin typeface="Courier New"/>
                <a:ea typeface="Times New Roman"/>
                <a:cs typeface="Times New Roman"/>
              </a:rPr>
              <a:t>"</a:t>
            </a:r>
            <a:r>
              <a:rPr lang="en-US" sz="1200" dirty="0" err="1">
                <a:solidFill>
                  <a:srgbClr val="0000FF"/>
                </a:solidFill>
                <a:latin typeface="Courier New"/>
                <a:ea typeface="Times New Roman"/>
                <a:cs typeface="Times New Roman"/>
              </a:rPr>
              <a:t>ortalama</a:t>
            </a:r>
            <a:r>
              <a:rPr lang="en-US" sz="1200" dirty="0">
                <a:solidFill>
                  <a:srgbClr val="0000FF"/>
                </a:solidFill>
                <a:latin typeface="Courier New"/>
                <a:ea typeface="Times New Roman"/>
                <a:cs typeface="Times New Roman"/>
              </a:rPr>
              <a:t> : " </a:t>
            </a:r>
            <a:r>
              <a:rPr lang="en-US" sz="1200" dirty="0">
                <a:solidFill>
                  <a:srgbClr val="FF0000"/>
                </a:solidFill>
                <a:latin typeface="Courier New"/>
                <a:ea typeface="Times New Roman"/>
                <a:cs typeface="Times New Roman"/>
              </a:rPr>
              <a:t>&lt;&lt; </a:t>
            </a:r>
            <a:r>
              <a:rPr lang="en-US" sz="1200" dirty="0" err="1">
                <a:solidFill>
                  <a:srgbClr val="000000"/>
                </a:solidFill>
                <a:latin typeface="Courier New"/>
                <a:ea typeface="Times New Roman"/>
                <a:cs typeface="Times New Roman"/>
              </a:rPr>
              <a:t>toplam</a:t>
            </a:r>
            <a:r>
              <a:rPr lang="en-US" sz="1200" dirty="0">
                <a:solidFill>
                  <a:srgbClr val="000000"/>
                </a:solidFill>
                <a:latin typeface="Courier New"/>
                <a:ea typeface="Times New Roman"/>
                <a:cs typeface="Times New Roman"/>
              </a:rPr>
              <a:t> </a:t>
            </a:r>
            <a:r>
              <a:rPr lang="en-US" sz="1200" dirty="0">
                <a:solidFill>
                  <a:srgbClr val="FF0000"/>
                </a:solidFill>
                <a:latin typeface="Courier New"/>
                <a:ea typeface="Times New Roman"/>
                <a:cs typeface="Times New Roman"/>
              </a:rPr>
              <a:t>/</a:t>
            </a:r>
            <a:r>
              <a:rPr lang="en-US" sz="1200" dirty="0">
                <a:solidFill>
                  <a:srgbClr val="F000F0"/>
                </a:solidFill>
                <a:latin typeface="Courier New"/>
                <a:ea typeface="Times New Roman"/>
                <a:cs typeface="Times New Roman"/>
              </a:rPr>
              <a:t>10 </a:t>
            </a:r>
            <a:r>
              <a:rPr lang="en-US" sz="1200" dirty="0">
                <a:solidFill>
                  <a:srgbClr val="FF0000"/>
                </a:solidFill>
                <a:latin typeface="Courier New"/>
                <a:ea typeface="Times New Roman"/>
                <a:cs typeface="Times New Roman"/>
              </a:rPr>
              <a:t>;</a:t>
            </a:r>
            <a:endParaRPr lang="en-US" sz="2000" dirty="0">
              <a:effectLst/>
              <a:latin typeface="Calibri"/>
              <a:ea typeface="Calibri"/>
              <a:cs typeface="Times New Roman"/>
            </a:endParaRPr>
          </a:p>
        </p:txBody>
      </p:sp>
    </p:spTree>
    <p:extLst>
      <p:ext uri="{BB962C8B-B14F-4D97-AF65-F5344CB8AC3E}">
        <p14:creationId xmlns:p14="http://schemas.microsoft.com/office/powerpoint/2010/main" val="586546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00725" y="1386150"/>
            <a:ext cx="8520600" cy="707400"/>
          </a:xfrm>
          <a:prstGeom prst="rect">
            <a:avLst/>
          </a:prstGeom>
        </p:spPr>
        <p:txBody>
          <a:bodyPr spcFirstLastPara="1" wrap="square" lIns="91425" tIns="91425" rIns="91425" bIns="91425" anchor="t" anchorCtr="0">
            <a:normAutofit fontScale="90000"/>
          </a:bodyPr>
          <a:lstStyle/>
          <a:p>
            <a:pPr lvl="0" algn="just"/>
            <a:r>
              <a:rPr lang="tr-TR" sz="1800" dirty="0">
                <a:solidFill>
                  <a:schemeClr val="bg2">
                    <a:lumMod val="75000"/>
                  </a:schemeClr>
                </a:solidFill>
              </a:rPr>
              <a:t>Bu haftanın amacı öğrencilerin programlamada döngüleri kullanarak programın akışını kontrol edebilmelerini sağlamaktır.</a:t>
            </a:r>
            <a:endParaRPr sz="1700" b="0" dirty="0">
              <a:solidFill>
                <a:schemeClr val="bg2">
                  <a:lumMod val="75000"/>
                </a:schemeClr>
              </a:solidFill>
            </a:endParaRPr>
          </a:p>
        </p:txBody>
      </p:sp>
      <p:sp>
        <p:nvSpPr>
          <p:cNvPr id="72" name="Google Shape;72;p14"/>
          <p:cNvSpPr txBox="1">
            <a:spLocks noGrp="1"/>
          </p:cNvSpPr>
          <p:nvPr>
            <p:ph type="body" idx="1"/>
          </p:nvPr>
        </p:nvSpPr>
        <p:spPr>
          <a:xfrm>
            <a:off x="903878" y="2177608"/>
            <a:ext cx="8520600" cy="2549100"/>
          </a:xfrm>
          <a:prstGeom prst="rect">
            <a:avLst/>
          </a:prstGeom>
        </p:spPr>
        <p:txBody>
          <a:bodyPr spcFirstLastPara="1" wrap="square" lIns="91425" tIns="91425" rIns="91425" bIns="91425" anchor="t" anchorCtr="0">
            <a:normAutofit/>
          </a:bodyPr>
          <a:lstStyle/>
          <a:p>
            <a:pPr marL="0" lvl="0" indent="0" algn="just">
              <a:buNone/>
            </a:pPr>
            <a:r>
              <a:rPr lang="tr" dirty="0">
                <a:solidFill>
                  <a:srgbClr val="000000"/>
                </a:solidFill>
                <a:latin typeface="PT Sans Narrow"/>
                <a:ea typeface="PT Sans Narrow"/>
                <a:cs typeface="PT Sans Narrow"/>
                <a:sym typeface="PT Sans Narrow"/>
              </a:rPr>
              <a:t>K1. </a:t>
            </a:r>
            <a:r>
              <a:rPr lang="tr-TR" dirty="0">
                <a:solidFill>
                  <a:srgbClr val="000000"/>
                </a:solidFill>
                <a:latin typeface="PT Sans Narrow"/>
                <a:ea typeface="PT Sans Narrow"/>
                <a:cs typeface="PT Sans Narrow"/>
              </a:rPr>
              <a:t>C++ programında döngü mantığını kavrar.</a:t>
            </a:r>
            <a:endParaRPr dirty="0">
              <a:solidFill>
                <a:srgbClr val="000000"/>
              </a:solidFill>
              <a:latin typeface="PT Sans Narrow"/>
              <a:ea typeface="PT Sans Narrow"/>
              <a:cs typeface="PT Sans Narrow"/>
              <a:sym typeface="PT Sans Narrow"/>
            </a:endParaRPr>
          </a:p>
          <a:p>
            <a:pPr marL="0" indent="0" algn="just">
              <a:buNone/>
            </a:pPr>
            <a:r>
              <a:rPr lang="tr" dirty="0">
                <a:solidFill>
                  <a:srgbClr val="000000"/>
                </a:solidFill>
                <a:latin typeface="PT Sans Narrow"/>
                <a:ea typeface="PT Sans Narrow"/>
                <a:cs typeface="PT Sans Narrow"/>
                <a:sym typeface="PT Sans Narrow"/>
              </a:rPr>
              <a:t>K2. </a:t>
            </a:r>
            <a:r>
              <a:rPr lang="tr-TR" dirty="0">
                <a:solidFill>
                  <a:srgbClr val="000000"/>
                </a:solidFill>
                <a:latin typeface="PT Sans Narrow"/>
                <a:ea typeface="PT Sans Narrow"/>
                <a:cs typeface="PT Sans Narrow"/>
              </a:rPr>
              <a:t>C++ programında döngü oluşturabilir.</a:t>
            </a:r>
          </a:p>
          <a:p>
            <a:pPr marL="0" lvl="0" indent="0" algn="just">
              <a:buNone/>
            </a:pPr>
            <a:r>
              <a:rPr lang="tr" dirty="0" smtClean="0">
                <a:solidFill>
                  <a:srgbClr val="000000"/>
                </a:solidFill>
                <a:latin typeface="PT Sans Narrow"/>
                <a:ea typeface="PT Sans Narrow"/>
                <a:cs typeface="PT Sans Narrow"/>
                <a:sym typeface="PT Sans Narrow"/>
              </a:rPr>
              <a:t>K3. </a:t>
            </a:r>
            <a:r>
              <a:rPr lang="tr-TR" dirty="0">
                <a:solidFill>
                  <a:srgbClr val="000000"/>
                </a:solidFill>
                <a:latin typeface="PT Sans Narrow"/>
                <a:ea typeface="PT Sans Narrow"/>
                <a:cs typeface="PT Sans Narrow"/>
              </a:rPr>
              <a:t>C++ programında iç içe döngü yapısını bilir</a:t>
            </a:r>
            <a:r>
              <a:rPr lang="tr-TR" dirty="0"/>
              <a:t>.</a:t>
            </a:r>
            <a:endParaRPr lang="tr-TR" dirty="0" smtClean="0">
              <a:solidFill>
                <a:srgbClr val="000000"/>
              </a:solidFill>
              <a:latin typeface="PT Sans Narrow"/>
              <a:ea typeface="PT Sans Narrow"/>
              <a:cs typeface="PT Sans Narrow"/>
            </a:endParaRPr>
          </a:p>
          <a:p>
            <a:pPr marL="0" lvl="0" indent="0" algn="l" rtl="0">
              <a:lnSpc>
                <a:spcPct val="115000"/>
              </a:lnSpc>
              <a:spcBef>
                <a:spcPts val="0"/>
              </a:spcBef>
              <a:spcAft>
                <a:spcPts val="0"/>
              </a:spcAft>
              <a:buNone/>
            </a:pPr>
            <a:r>
              <a:rPr lang="tr" sz="1600" dirty="0" smtClean="0">
                <a:solidFill>
                  <a:srgbClr val="000000"/>
                </a:solidFill>
                <a:latin typeface="Times New Roman"/>
                <a:ea typeface="Times New Roman"/>
                <a:cs typeface="Times New Roman"/>
                <a:sym typeface="Times New Roman"/>
              </a:rPr>
              <a:t>     </a:t>
            </a:r>
            <a:endParaRPr sz="2400" dirty="0"/>
          </a:p>
        </p:txBody>
      </p:sp>
      <p:sp>
        <p:nvSpPr>
          <p:cNvPr id="73" name="Google Shape;73;p14"/>
          <p:cNvSpPr txBox="1">
            <a:spLocks noGrp="1"/>
          </p:cNvSpPr>
          <p:nvPr>
            <p:ph type="title"/>
          </p:nvPr>
        </p:nvSpPr>
        <p:spPr>
          <a:xfrm>
            <a:off x="477025" y="482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Haftanın Amacı</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a:t>
            </a:r>
            <a:r>
              <a:rPr lang="tr" dirty="0"/>
              <a:t>4</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335481" cy="3108543"/>
          </a:xfrm>
          <a:prstGeom prst="rect">
            <a:avLst/>
          </a:prstGeom>
        </p:spPr>
        <p:txBody>
          <a:bodyPr wrap="square">
            <a:spAutoFit/>
          </a:bodyPr>
          <a:lstStyle/>
          <a:p>
            <a:pPr algn="just"/>
            <a:r>
              <a:rPr lang="tr-TR" dirty="0"/>
              <a:t>Defne öğretmen aldığı 10 tane kitabı sınıfındaki öğrencilere çekiliş yoluyla dağıtmak istemektedir. Sınıftaki öğrencilerin okul numaraları 50 ile 100 arasındadır (100 hariç). Defne öğretmen bunun için 50 ile 100 arasında 10 tane rastgele bir sayı üreten program yazarak kitapları okul numarası rastgele çıkan öğrencilere verecektir. Bunun için nasıl bir kod yazmalıdır?</a:t>
            </a:r>
            <a:endParaRPr lang="tr-TR" dirty="0"/>
          </a:p>
          <a:p>
            <a:pPr algn="just"/>
            <a:endParaRPr lang="tr-TR" dirty="0" smtClean="0"/>
          </a:p>
          <a:p>
            <a:pPr algn="just"/>
            <a:r>
              <a:rPr lang="tr-TR" b="1" dirty="0" smtClean="0"/>
              <a:t>Yandaki eksik kodu nasıl tamamlardınız?</a:t>
            </a:r>
            <a:endParaRPr lang="en-US" b="1" dirty="0"/>
          </a:p>
        </p:txBody>
      </p:sp>
      <p:sp>
        <p:nvSpPr>
          <p:cNvPr id="5" name="Metin Kutusu 2"/>
          <p:cNvSpPr txBox="1"/>
          <p:nvPr/>
        </p:nvSpPr>
        <p:spPr>
          <a:xfrm>
            <a:off x="4432154" y="131440"/>
            <a:ext cx="3641581" cy="432435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pPr>
            <a:r>
              <a:rPr lang="en-US" sz="1100" dirty="0">
                <a:solidFill>
                  <a:srgbClr val="00A000"/>
                </a:solidFill>
                <a:latin typeface="Courier New"/>
                <a:ea typeface="Times New Roman"/>
                <a:cs typeface="Times New Roman"/>
              </a:rPr>
              <a:t>include &lt;</a:t>
            </a:r>
            <a:r>
              <a:rPr lang="en-US" sz="1100" dirty="0" err="1">
                <a:solidFill>
                  <a:srgbClr val="00A000"/>
                </a:solidFill>
                <a:latin typeface="Courier New"/>
                <a:ea typeface="Times New Roman"/>
                <a:cs typeface="Times New Roman"/>
              </a:rPr>
              <a:t>iostream</a:t>
            </a:r>
            <a:r>
              <a:rPr lang="en-US" sz="1100" dirty="0">
                <a:solidFill>
                  <a:srgbClr val="00A000"/>
                </a:solidFill>
                <a:latin typeface="Courier New"/>
                <a:ea typeface="Times New Roman"/>
                <a:cs typeface="Times New Roman"/>
              </a:rPr>
              <a:t>&gt;</a:t>
            </a:r>
            <a:endParaRPr lang="en-US" sz="1800" dirty="0">
              <a:latin typeface="Calibri"/>
              <a:ea typeface="Calibri"/>
              <a:cs typeface="Times New Roman"/>
            </a:endParaRPr>
          </a:p>
          <a:p>
            <a:pPr algn="just">
              <a:lnSpc>
                <a:spcPct val="150000"/>
              </a:lnSpc>
            </a:pPr>
            <a:r>
              <a:rPr lang="en-US" sz="1100" dirty="0">
                <a:solidFill>
                  <a:srgbClr val="00A000"/>
                </a:solidFill>
                <a:latin typeface="Courier New"/>
                <a:ea typeface="Times New Roman"/>
                <a:cs typeface="Times New Roman"/>
              </a:rPr>
              <a:t>#include &lt;</a:t>
            </a:r>
            <a:r>
              <a:rPr lang="en-US" sz="1100" dirty="0" err="1">
                <a:solidFill>
                  <a:srgbClr val="00A000"/>
                </a:solidFill>
                <a:latin typeface="Courier New"/>
                <a:ea typeface="Times New Roman"/>
                <a:cs typeface="Times New Roman"/>
              </a:rPr>
              <a:t>cstdlib</a:t>
            </a:r>
            <a:r>
              <a:rPr lang="en-US" sz="1100" dirty="0">
                <a:solidFill>
                  <a:srgbClr val="00A000"/>
                </a:solidFill>
                <a:latin typeface="Courier New"/>
                <a:ea typeface="Times New Roman"/>
                <a:cs typeface="Times New Roman"/>
              </a:rPr>
              <a:t>&gt;</a:t>
            </a:r>
            <a:endParaRPr lang="en-US" sz="1800" dirty="0">
              <a:latin typeface="Calibri"/>
              <a:ea typeface="Calibri"/>
              <a:cs typeface="Times New Roman"/>
            </a:endParaRPr>
          </a:p>
          <a:p>
            <a:pPr algn="just">
              <a:lnSpc>
                <a:spcPct val="150000"/>
              </a:lnSpc>
            </a:pPr>
            <a:r>
              <a:rPr lang="en-US" sz="1100" b="1" dirty="0">
                <a:solidFill>
                  <a:srgbClr val="0000A0"/>
                </a:solidFill>
                <a:latin typeface="Courier New"/>
                <a:ea typeface="Times New Roman"/>
                <a:cs typeface="Times New Roman"/>
              </a:rPr>
              <a:t>using namespace </a:t>
            </a:r>
            <a:r>
              <a:rPr lang="en-US" sz="1100" b="1" dirty="0" err="1">
                <a:solidFill>
                  <a:srgbClr val="00A000"/>
                </a:solidFill>
                <a:latin typeface="Courier New"/>
                <a:ea typeface="Times New Roman"/>
                <a:cs typeface="Times New Roman"/>
              </a:rPr>
              <a:t>std</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b="1" dirty="0" err="1">
                <a:solidFill>
                  <a:srgbClr val="0000A0"/>
                </a:solidFill>
                <a:latin typeface="Courier New"/>
                <a:ea typeface="Times New Roman"/>
                <a:cs typeface="Times New Roman"/>
              </a:rPr>
              <a:t>int</a:t>
            </a:r>
            <a:r>
              <a:rPr lang="en-US" sz="1100" b="1" dirty="0">
                <a:solidFill>
                  <a:srgbClr val="0000A0"/>
                </a:solidFill>
                <a:latin typeface="Courier New"/>
                <a:ea typeface="Times New Roman"/>
                <a:cs typeface="Times New Roman"/>
              </a:rPr>
              <a:t> </a:t>
            </a:r>
            <a:r>
              <a:rPr lang="en-US" sz="1100" dirty="0">
                <a:solidFill>
                  <a:srgbClr val="000000"/>
                </a:solidFill>
                <a:latin typeface="Courier New"/>
                <a:ea typeface="Times New Roman"/>
                <a:cs typeface="Times New Roman"/>
              </a:rPr>
              <a:t>main</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    </a:t>
            </a:r>
            <a:r>
              <a:rPr lang="tr-TR" sz="1100" b="1" dirty="0" smtClean="0">
                <a:solidFill>
                  <a:srgbClr val="FF0000"/>
                </a:solidFill>
                <a:latin typeface="Courier New"/>
                <a:ea typeface="Times New Roman"/>
                <a:cs typeface="Times New Roman"/>
              </a:rPr>
              <a:t>…………………………</a:t>
            </a:r>
            <a:r>
              <a:rPr lang="en-US" sz="1100" b="1" dirty="0" smtClean="0">
                <a:solidFill>
                  <a:srgbClr val="0000A0"/>
                </a:solidFill>
                <a:latin typeface="Courier New"/>
                <a:ea typeface="Times New Roman"/>
                <a:cs typeface="Times New Roman"/>
              </a:rPr>
              <a:t>(time(0</a:t>
            </a:r>
            <a:r>
              <a:rPr lang="en-US" sz="1100" b="1" dirty="0">
                <a:solidFill>
                  <a:srgbClr val="0000A0"/>
                </a:solidFill>
                <a:latin typeface="Courier New"/>
                <a:ea typeface="Times New Roman"/>
                <a:cs typeface="Times New Roman"/>
              </a:rPr>
              <a:t>));</a:t>
            </a:r>
            <a:r>
              <a:rPr lang="en-US" sz="1100" dirty="0">
                <a:solidFill>
                  <a:srgbClr val="FF0000"/>
                </a:solidFill>
                <a:latin typeface="Courier New"/>
                <a:ea typeface="Times New Roman"/>
                <a:cs typeface="Times New Roman"/>
              </a:rPr>
              <a:t>	</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    </a:t>
            </a:r>
            <a:r>
              <a:rPr lang="en-US" sz="1100" b="1" dirty="0" smtClean="0">
                <a:solidFill>
                  <a:srgbClr val="0000A0"/>
                </a:solidFill>
                <a:latin typeface="Courier New"/>
                <a:ea typeface="Times New Roman"/>
                <a:cs typeface="Times New Roman"/>
              </a:rPr>
              <a:t>for</a:t>
            </a:r>
            <a:r>
              <a:rPr lang="tr-TR" sz="1100" dirty="0" smtClean="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        </a:t>
            </a:r>
            <a:r>
              <a:rPr lang="en-US" sz="1100" b="1" dirty="0" err="1">
                <a:solidFill>
                  <a:srgbClr val="00A000"/>
                </a:solidFill>
                <a:latin typeface="Courier New"/>
                <a:ea typeface="Times New Roman"/>
                <a:cs typeface="Times New Roman"/>
              </a:rPr>
              <a:t>cout</a:t>
            </a:r>
            <a:r>
              <a:rPr lang="en-US" sz="1100" b="1" dirty="0">
                <a:solidFill>
                  <a:srgbClr val="00A000"/>
                </a:solidFill>
                <a:latin typeface="Courier New"/>
                <a:ea typeface="Times New Roman"/>
                <a:cs typeface="Times New Roman"/>
              </a:rPr>
              <a:t> </a:t>
            </a:r>
            <a:r>
              <a:rPr lang="en-US" sz="1100" dirty="0">
                <a:solidFill>
                  <a:srgbClr val="FF0000"/>
                </a:solidFill>
                <a:latin typeface="Courier New"/>
                <a:ea typeface="Times New Roman"/>
                <a:cs typeface="Times New Roman"/>
              </a:rPr>
              <a:t>&lt;&lt; </a:t>
            </a:r>
            <a:r>
              <a:rPr lang="en-US" sz="1100" dirty="0">
                <a:solidFill>
                  <a:srgbClr val="F000F0"/>
                </a:solidFill>
                <a:latin typeface="Courier New"/>
                <a:ea typeface="Times New Roman"/>
                <a:cs typeface="Times New Roman"/>
              </a:rPr>
              <a:t>50 </a:t>
            </a:r>
            <a:r>
              <a:rPr lang="en-US" sz="1100" dirty="0">
                <a:solidFill>
                  <a:srgbClr val="FF0000"/>
                </a:solidFill>
                <a:latin typeface="Courier New"/>
                <a:ea typeface="Times New Roman"/>
                <a:cs typeface="Times New Roman"/>
              </a:rPr>
              <a:t>+ </a:t>
            </a:r>
            <a:r>
              <a:rPr lang="tr-TR" sz="1100" dirty="0" smtClean="0">
                <a:solidFill>
                  <a:srgbClr val="FF0000"/>
                </a:solidFill>
                <a:latin typeface="Courier New"/>
                <a:ea typeface="Times New Roman"/>
                <a:cs typeface="Times New Roman"/>
              </a:rPr>
              <a:t>………………………………</a:t>
            </a:r>
            <a:r>
              <a:rPr lang="en-US" sz="1100" dirty="0" smtClean="0">
                <a:solidFill>
                  <a:srgbClr val="FF0000"/>
                </a:solidFill>
                <a:latin typeface="Courier New"/>
                <a:ea typeface="Times New Roman"/>
                <a:cs typeface="Times New Roman"/>
              </a:rPr>
              <a:t>&lt;&lt;</a:t>
            </a:r>
            <a:r>
              <a:rPr lang="en-US" sz="1100" b="1" dirty="0" err="1">
                <a:solidFill>
                  <a:srgbClr val="00A000"/>
                </a:solidFill>
                <a:latin typeface="Courier New"/>
                <a:ea typeface="Times New Roman"/>
                <a:cs typeface="Times New Roman"/>
              </a:rPr>
              <a:t>endl</a:t>
            </a:r>
            <a:r>
              <a:rPr lang="en-US" sz="1100" dirty="0">
                <a:solidFill>
                  <a:srgbClr val="FF0000"/>
                </a:solidFill>
                <a:latin typeface="Courier New"/>
                <a:ea typeface="Times New Roman"/>
                <a:cs typeface="Times New Roman"/>
              </a:rPr>
              <a:t>;</a:t>
            </a:r>
            <a:endParaRPr lang="en-US" sz="1800" dirty="0">
              <a:latin typeface="Calibri"/>
              <a:ea typeface="Calibri"/>
              <a:cs typeface="Times New Roman"/>
            </a:endParaRPr>
          </a:p>
          <a:p>
            <a:pPr algn="just">
              <a:lnSpc>
                <a:spcPct val="150000"/>
              </a:lnSpc>
            </a:pPr>
            <a:r>
              <a:rPr lang="en-US" sz="1100" dirty="0">
                <a:solidFill>
                  <a:srgbClr val="FF0000"/>
                </a:solidFill>
                <a:latin typeface="Courier New"/>
                <a:ea typeface="Times New Roman"/>
                <a:cs typeface="Times New Roman"/>
              </a:rPr>
              <a:t>}</a:t>
            </a:r>
            <a:endParaRPr lang="en-US" sz="1800" dirty="0">
              <a:effectLst/>
              <a:latin typeface="Calibri"/>
              <a:ea typeface="Calibri"/>
              <a:cs typeface="Times New Roman"/>
            </a:endParaRPr>
          </a:p>
        </p:txBody>
      </p:sp>
      <p:sp>
        <p:nvSpPr>
          <p:cNvPr id="6" name="Dikdörtgen 5"/>
          <p:cNvSpPr/>
          <p:nvPr/>
        </p:nvSpPr>
        <p:spPr>
          <a:xfrm>
            <a:off x="4351658" y="4696175"/>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302366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smtClean="0"/>
              <a:t>GÖREV 5</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22120" y="1012915"/>
            <a:ext cx="8021781" cy="830997"/>
          </a:xfrm>
          <a:prstGeom prst="rect">
            <a:avLst/>
          </a:prstGeom>
        </p:spPr>
        <p:txBody>
          <a:bodyPr wrap="square">
            <a:spAutoFit/>
          </a:bodyPr>
          <a:lstStyle/>
          <a:p>
            <a:r>
              <a:rPr lang="tr-TR" sz="1600" dirty="0"/>
              <a:t>Duru öğretmen öğrencilerine 1’den 9’lara kadar olan çarpım tablosunu öğretmek için bilgisayardan ekran çıktısı alıp yazdırmak istemektedir. Bunun için program yazmak isteyen Duru öğretmen bilgisayarda nasıl kodlamalıdır?</a:t>
            </a:r>
            <a:endParaRPr lang="en-US" sz="1600" dirty="0"/>
          </a:p>
        </p:txBody>
      </p:sp>
      <p:sp>
        <p:nvSpPr>
          <p:cNvPr id="6" name="Google Shape;126;p21"/>
          <p:cNvSpPr/>
          <p:nvPr/>
        </p:nvSpPr>
        <p:spPr>
          <a:xfrm>
            <a:off x="2380092" y="1960988"/>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2000" b="1" dirty="0" smtClean="0">
                <a:solidFill>
                  <a:srgbClr val="FF0000"/>
                </a:solidFill>
                <a:latin typeface="PT Sans Narrow"/>
                <a:sym typeface="PT Sans Narrow"/>
              </a:rPr>
              <a:t>Gelin Birlikte Kodlayalım...</a:t>
            </a:r>
            <a:endParaRPr sz="700" dirty="0">
              <a:solidFill>
                <a:schemeClr val="lt1"/>
              </a:solidFill>
            </a:endParaRPr>
          </a:p>
        </p:txBody>
      </p:sp>
      <p:sp>
        <p:nvSpPr>
          <p:cNvPr id="3" name="Dikdörtgen 2"/>
          <p:cNvSpPr/>
          <p:nvPr/>
        </p:nvSpPr>
        <p:spPr>
          <a:xfrm>
            <a:off x="322120" y="4535295"/>
            <a:ext cx="8285583" cy="523220"/>
          </a:xfrm>
          <a:prstGeom prst="rect">
            <a:avLst/>
          </a:prstGeom>
        </p:spPr>
        <p:txBody>
          <a:bodyPr wrap="square">
            <a:spAutoFit/>
          </a:bodyPr>
          <a:lstStyle/>
          <a:p>
            <a:r>
              <a:rPr lang="tr-TR" b="1" dirty="0" smtClean="0"/>
              <a:t>İpucu: </a:t>
            </a:r>
            <a:r>
              <a:rPr lang="tr-TR" dirty="0"/>
              <a:t>Birden fazla kontrol değişkeni kullanmamız gerekir ise, iç içe döngüleri kullanırız. Bunun için en güzel örnek çarpım tablosu olabilir. </a:t>
            </a:r>
            <a:endParaRPr lang="en-US" dirty="0"/>
          </a:p>
        </p:txBody>
      </p:sp>
    </p:spTree>
    <p:extLst>
      <p:ext uri="{BB962C8B-B14F-4D97-AF65-F5344CB8AC3E}">
        <p14:creationId xmlns:p14="http://schemas.microsoft.com/office/powerpoint/2010/main" val="3302366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smtClean="0"/>
              <a:t>1. Hangi </a:t>
            </a:r>
            <a:r>
              <a:rPr lang="tr-TR" dirty="0"/>
              <a:t>Blok Kodları Kullanırdınız </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6" name="Resim 5"/>
          <p:cNvPicPr/>
          <p:nvPr/>
        </p:nvPicPr>
        <p:blipFill>
          <a:blip r:embed="rId5">
            <a:extLst>
              <a:ext uri="{28A0092B-C50C-407E-A947-70E740481C1C}">
                <a14:useLocalDpi xmlns:a14="http://schemas.microsoft.com/office/drawing/2010/main" val="0"/>
              </a:ext>
            </a:extLst>
          </a:blip>
          <a:stretch>
            <a:fillRect/>
          </a:stretch>
        </p:blipFill>
        <p:spPr>
          <a:xfrm>
            <a:off x="4278863" y="1644615"/>
            <a:ext cx="1504950" cy="447675"/>
          </a:xfrm>
          <a:prstGeom prst="rect">
            <a:avLst/>
          </a:prstGeom>
        </p:spPr>
      </p:pic>
      <p:pic>
        <p:nvPicPr>
          <p:cNvPr id="7" name="Resim 6"/>
          <p:cNvPicPr/>
          <p:nvPr/>
        </p:nvPicPr>
        <p:blipFill>
          <a:blip r:embed="rId6">
            <a:extLst>
              <a:ext uri="{28A0092B-C50C-407E-A947-70E740481C1C}">
                <a14:useLocalDpi xmlns:a14="http://schemas.microsoft.com/office/drawing/2010/main" val="0"/>
              </a:ext>
            </a:extLst>
          </a:blip>
          <a:stretch>
            <a:fillRect/>
          </a:stretch>
        </p:blipFill>
        <p:spPr>
          <a:xfrm>
            <a:off x="4278863" y="2320796"/>
            <a:ext cx="1447800" cy="438150"/>
          </a:xfrm>
          <a:prstGeom prst="rect">
            <a:avLst/>
          </a:prstGeom>
        </p:spPr>
      </p:pic>
      <p:pic>
        <p:nvPicPr>
          <p:cNvPr id="8" name="Resim 7"/>
          <p:cNvPicPr/>
          <p:nvPr/>
        </p:nvPicPr>
        <p:blipFill>
          <a:blip r:embed="rId7">
            <a:extLst>
              <a:ext uri="{28A0092B-C50C-407E-A947-70E740481C1C}">
                <a14:useLocalDpi xmlns:a14="http://schemas.microsoft.com/office/drawing/2010/main" val="0"/>
              </a:ext>
            </a:extLst>
          </a:blip>
          <a:stretch>
            <a:fillRect/>
          </a:stretch>
        </p:blipFill>
        <p:spPr>
          <a:xfrm>
            <a:off x="4278863" y="3006497"/>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almasını  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rot="-5400000">
            <a:off x="-3839875" y="377100"/>
            <a:ext cx="8520600" cy="70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tr" sz="3040" dirty="0" smtClean="0"/>
              <a:t>               Anket</a:t>
            </a:r>
            <a:r>
              <a:rPr lang="tr" sz="3040" dirty="0"/>
              <a:t>: </a:t>
            </a:r>
            <a:r>
              <a:rPr lang="tr" sz="3040" dirty="0" smtClean="0"/>
              <a:t>Kaç Kez?</a:t>
            </a:r>
            <a:endParaRPr sz="3040" dirty="0"/>
          </a:p>
          <a:p>
            <a:pPr marL="0" lvl="0" indent="0" algn="l" rtl="0">
              <a:spcBef>
                <a:spcPts val="0"/>
              </a:spcBef>
              <a:spcAft>
                <a:spcPts val="0"/>
              </a:spcAft>
              <a:buSzPts val="990"/>
              <a:buNone/>
            </a:pPr>
            <a:endParaRPr sz="3240" dirty="0"/>
          </a:p>
        </p:txBody>
      </p:sp>
      <p:graphicFrame>
        <p:nvGraphicFramePr>
          <p:cNvPr id="84" name="Google Shape;84;p16"/>
          <p:cNvGraphicFramePr/>
          <p:nvPr>
            <p:extLst>
              <p:ext uri="{D42A27DB-BD31-4B8C-83A1-F6EECF244321}">
                <p14:modId xmlns:p14="http://schemas.microsoft.com/office/powerpoint/2010/main" val="891221938"/>
              </p:ext>
            </p:extLst>
          </p:nvPr>
        </p:nvGraphicFramePr>
        <p:xfrm>
          <a:off x="862774" y="152400"/>
          <a:ext cx="8281225" cy="4789341"/>
        </p:xfrm>
        <a:graphic>
          <a:graphicData uri="http://schemas.openxmlformats.org/drawingml/2006/table">
            <a:tbl>
              <a:tblPr>
                <a:noFill/>
                <a:tableStyleId>{AA5F998B-4EF1-4CB5-872B-70C1DAEFED4E}</a:tableStyleId>
              </a:tblPr>
              <a:tblGrid>
                <a:gridCol w="3718557"/>
                <a:gridCol w="4562668"/>
              </a:tblGrid>
              <a:tr h="2450841">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«İlerle»</a:t>
                      </a:r>
                    </a:p>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«Nektarı Al»</a:t>
                      </a:r>
                      <a:endParaRPr sz="3200" dirty="0">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a:t>
                      </a:r>
                      <a:r>
                        <a:rPr lang="tr-TR" sz="3200" baseline="0" dirty="0" smtClean="0">
                          <a:latin typeface="Times New Roman"/>
                          <a:ea typeface="Times New Roman"/>
                          <a:cs typeface="Times New Roman"/>
                          <a:sym typeface="Times New Roman"/>
                        </a:rPr>
                        <a:t> «Nektarı al»</a:t>
                      </a:r>
                    </a:p>
                    <a:p>
                      <a:pPr marL="0" lvl="0" indent="0" algn="l" rtl="0">
                        <a:lnSpc>
                          <a:spcPct val="115000"/>
                        </a:lnSpc>
                        <a:spcBef>
                          <a:spcPts val="0"/>
                        </a:spcBef>
                        <a:spcAft>
                          <a:spcPts val="0"/>
                        </a:spcAft>
                        <a:buNone/>
                      </a:pPr>
                      <a:endParaRPr sz="3200" dirty="0">
                        <a:latin typeface="Times New Roman"/>
                        <a:ea typeface="Times New Roman"/>
                        <a:cs typeface="Times New Roman"/>
                        <a:sym typeface="Times New Roman"/>
                      </a:endParaRPr>
                    </a:p>
                  </a:txBody>
                  <a:tcPr marL="63500" marR="63500" marT="63500" marB="63500"/>
                </a:tc>
              </a:tr>
              <a:tr h="2338500">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5 kez «İlerle»</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5</a:t>
                      </a:r>
                      <a:r>
                        <a:rPr lang="tr-TR" sz="3200" b="0" i="0" u="none" strike="noStrike" cap="none" baseline="0" dirty="0" smtClean="0">
                          <a:solidFill>
                            <a:srgbClr val="000000"/>
                          </a:solidFill>
                          <a:latin typeface="Times New Roman"/>
                          <a:ea typeface="Times New Roman"/>
                          <a:cs typeface="Times New Roman"/>
                          <a:sym typeface="Times New Roman"/>
                        </a:rPr>
                        <a:t> kez «ilerle»</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«nektarı al»</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r>
            </a:tbl>
          </a:graphicData>
        </a:graphic>
      </p:graphicFrame>
      <p:sp>
        <p:nvSpPr>
          <p:cNvPr id="85" name="Google Shape;85;p16"/>
          <p:cNvSpPr txBox="1"/>
          <p:nvPr/>
        </p:nvSpPr>
        <p:spPr>
          <a:xfrm>
            <a:off x="4245338"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dirty="0">
                <a:latin typeface="Calibri"/>
                <a:ea typeface="Calibri"/>
                <a:cs typeface="Calibri"/>
                <a:sym typeface="Calibri"/>
              </a:rPr>
              <a:t>A</a:t>
            </a:r>
            <a:endParaRPr sz="1900" b="1" dirty="0">
              <a:latin typeface="Calibri"/>
              <a:ea typeface="Calibri"/>
              <a:cs typeface="Calibri"/>
              <a:sym typeface="Calibri"/>
            </a:endParaRPr>
          </a:p>
        </p:txBody>
      </p:sp>
      <p:sp>
        <p:nvSpPr>
          <p:cNvPr id="86" name="Google Shape;86;p16"/>
          <p:cNvSpPr txBox="1"/>
          <p:nvPr/>
        </p:nvSpPr>
        <p:spPr>
          <a:xfrm>
            <a:off x="8671125"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B</a:t>
            </a:r>
            <a:endParaRPr sz="1900" b="1" dirty="0">
              <a:latin typeface="Calibri"/>
              <a:ea typeface="Calibri"/>
              <a:cs typeface="Calibri"/>
              <a:sym typeface="Calibri"/>
            </a:endParaRPr>
          </a:p>
        </p:txBody>
      </p:sp>
      <p:sp>
        <p:nvSpPr>
          <p:cNvPr id="87" name="Google Shape;87;p16"/>
          <p:cNvSpPr txBox="1"/>
          <p:nvPr/>
        </p:nvSpPr>
        <p:spPr>
          <a:xfrm>
            <a:off x="4245338"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C</a:t>
            </a:r>
            <a:endParaRPr sz="1900" b="1" dirty="0">
              <a:latin typeface="Calibri"/>
              <a:ea typeface="Calibri"/>
              <a:cs typeface="Calibri"/>
              <a:sym typeface="Calibri"/>
            </a:endParaRPr>
          </a:p>
        </p:txBody>
      </p:sp>
      <p:sp>
        <p:nvSpPr>
          <p:cNvPr id="88" name="Google Shape;88;p16"/>
          <p:cNvSpPr txBox="1"/>
          <p:nvPr/>
        </p:nvSpPr>
        <p:spPr>
          <a:xfrm>
            <a:off x="8671125"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D</a:t>
            </a:r>
            <a:endParaRPr sz="1900" b="1"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smtClean="0"/>
              <a:t>Hangi </a:t>
            </a:r>
            <a:r>
              <a:rPr lang="tr-TR" dirty="0"/>
              <a:t>Blok Kodları Kullanırdınız </a:t>
            </a:r>
            <a:r>
              <a:rPr lang="tr-TR" dirty="0" smtClean="0"/>
              <a:t>(CEVAP)</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6" name="Resim 5"/>
          <p:cNvPicPr/>
          <p:nvPr/>
        </p:nvPicPr>
        <p:blipFill>
          <a:blip r:embed="rId5">
            <a:extLst>
              <a:ext uri="{28A0092B-C50C-407E-A947-70E740481C1C}">
                <a14:useLocalDpi xmlns:a14="http://schemas.microsoft.com/office/drawing/2010/main" val="0"/>
              </a:ext>
            </a:extLst>
          </a:blip>
          <a:stretch>
            <a:fillRect/>
          </a:stretch>
        </p:blipFill>
        <p:spPr>
          <a:xfrm>
            <a:off x="4278863" y="1644615"/>
            <a:ext cx="1504950" cy="447675"/>
          </a:xfrm>
          <a:prstGeom prst="rect">
            <a:avLst/>
          </a:prstGeom>
        </p:spPr>
      </p:pic>
      <p:pic>
        <p:nvPicPr>
          <p:cNvPr id="7" name="Resim 6"/>
          <p:cNvPicPr/>
          <p:nvPr/>
        </p:nvPicPr>
        <p:blipFill>
          <a:blip r:embed="rId6">
            <a:extLst>
              <a:ext uri="{28A0092B-C50C-407E-A947-70E740481C1C}">
                <a14:useLocalDpi xmlns:a14="http://schemas.microsoft.com/office/drawing/2010/main" val="0"/>
              </a:ext>
            </a:extLst>
          </a:blip>
          <a:stretch>
            <a:fillRect/>
          </a:stretch>
        </p:blipFill>
        <p:spPr>
          <a:xfrm>
            <a:off x="4278863" y="2320796"/>
            <a:ext cx="1447800" cy="438150"/>
          </a:xfrm>
          <a:prstGeom prst="rect">
            <a:avLst/>
          </a:prstGeom>
        </p:spPr>
      </p:pic>
      <p:pic>
        <p:nvPicPr>
          <p:cNvPr id="8" name="Resim 7"/>
          <p:cNvPicPr/>
          <p:nvPr/>
        </p:nvPicPr>
        <p:blipFill>
          <a:blip r:embed="rId7">
            <a:extLst>
              <a:ext uri="{28A0092B-C50C-407E-A947-70E740481C1C}">
                <a14:useLocalDpi xmlns:a14="http://schemas.microsoft.com/office/drawing/2010/main" val="0"/>
              </a:ext>
            </a:extLst>
          </a:blip>
          <a:stretch>
            <a:fillRect/>
          </a:stretch>
        </p:blipFill>
        <p:spPr>
          <a:xfrm>
            <a:off x="4278863" y="3006497"/>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almasını  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pic>
        <p:nvPicPr>
          <p:cNvPr id="12" name="Resim 11" descr="https://lh4.googleusercontent.com/OWBky3SmLYu0gp1qxHcWKAolGUI-QXElmTBsNUhGGxH8U8JwTcwpTOKIm-ZlOe9U5VaJu06wgOuxEbniTyG_qZKJ4KR9qXCIC0cPaFLuIWF8PLLixhPeHjHvAJFtZ8zpmt79ZKg"/>
          <p:cNvPicPr/>
          <p:nvPr/>
        </p:nvPicPr>
        <p:blipFill>
          <a:blip r:embed="rId8">
            <a:extLst>
              <a:ext uri="{28A0092B-C50C-407E-A947-70E740481C1C}">
                <a14:useLocalDpi xmlns:a14="http://schemas.microsoft.com/office/drawing/2010/main" val="0"/>
              </a:ext>
            </a:extLst>
          </a:blip>
          <a:srcRect/>
          <a:stretch>
            <a:fillRect/>
          </a:stretch>
        </p:blipFill>
        <p:spPr bwMode="auto">
          <a:xfrm>
            <a:off x="6192732" y="1365049"/>
            <a:ext cx="1762125" cy="2413849"/>
          </a:xfrm>
          <a:prstGeom prst="rect">
            <a:avLst/>
          </a:prstGeom>
          <a:noFill/>
          <a:ln>
            <a:noFill/>
          </a:ln>
        </p:spPr>
      </p:pic>
      <p:sp>
        <p:nvSpPr>
          <p:cNvPr id="13" name="Metin kutusu 12"/>
          <p:cNvSpPr txBox="1"/>
          <p:nvPr/>
        </p:nvSpPr>
        <p:spPr>
          <a:xfrm>
            <a:off x="6327515" y="874811"/>
            <a:ext cx="1762125" cy="307777"/>
          </a:xfrm>
          <a:prstGeom prst="rect">
            <a:avLst/>
          </a:prstGeom>
          <a:noFill/>
        </p:spPr>
        <p:txBody>
          <a:bodyPr wrap="square" rtlCol="0">
            <a:spAutoFit/>
          </a:bodyPr>
          <a:lstStyle/>
          <a:p>
            <a:r>
              <a:rPr lang="tr-TR" dirty="0" smtClean="0"/>
              <a:t>CEVAP:</a:t>
            </a:r>
            <a:endParaRPr lang="tr-TR" dirty="0"/>
          </a:p>
        </p:txBody>
      </p:sp>
    </p:spTree>
    <p:extLst>
      <p:ext uri="{BB962C8B-B14F-4D97-AF65-F5344CB8AC3E}">
        <p14:creationId xmlns:p14="http://schemas.microsoft.com/office/powerpoint/2010/main" val="273082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a:t>2</a:t>
            </a:r>
            <a:r>
              <a:rPr lang="tr-TR" dirty="0" smtClean="0"/>
              <a:t>. Hangi </a:t>
            </a:r>
            <a:r>
              <a:rPr lang="tr-TR" dirty="0"/>
              <a:t>Blok Kodları Kullanırdınız </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8" name="Resim 7"/>
          <p:cNvPicPr/>
          <p:nvPr/>
        </p:nvPicPr>
        <p:blipFill>
          <a:blip r:embed="rId5">
            <a:extLst>
              <a:ext uri="{28A0092B-C50C-407E-A947-70E740481C1C}">
                <a14:useLocalDpi xmlns:a14="http://schemas.microsoft.com/office/drawing/2010/main" val="0"/>
              </a:ext>
            </a:extLst>
          </a:blip>
          <a:stretch>
            <a:fillRect/>
          </a:stretch>
        </p:blipFill>
        <p:spPr>
          <a:xfrm>
            <a:off x="4278863" y="2961203"/>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t>
            </a:r>
            <a:r>
              <a:rPr lang="tr-TR" sz="1600" dirty="0" smtClean="0">
                <a:solidFill>
                  <a:schemeClr val="accent1"/>
                </a:solidFill>
                <a:effectLst/>
                <a:latin typeface="Times New Roman"/>
                <a:ea typeface="Calibri"/>
                <a:cs typeface="Times New Roman"/>
              </a:rPr>
              <a:t>almasını en kısa kodla yapmak  </a:t>
            </a:r>
            <a:r>
              <a:rPr lang="tr-TR" sz="1600" dirty="0">
                <a:solidFill>
                  <a:schemeClr val="accent1"/>
                </a:solidFill>
                <a:effectLst/>
                <a:latin typeface="Times New Roman"/>
                <a:ea typeface="Calibri"/>
                <a:cs typeface="Times New Roman"/>
              </a:rPr>
              <a:t>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pic>
        <p:nvPicPr>
          <p:cNvPr id="10" name="Resim 9"/>
          <p:cNvPicPr/>
          <p:nvPr/>
        </p:nvPicPr>
        <p:blipFill>
          <a:blip r:embed="rId6">
            <a:extLst>
              <a:ext uri="{28A0092B-C50C-407E-A947-70E740481C1C}">
                <a14:useLocalDpi xmlns:a14="http://schemas.microsoft.com/office/drawing/2010/main" val="0"/>
              </a:ext>
            </a:extLst>
          </a:blip>
          <a:stretch>
            <a:fillRect/>
          </a:stretch>
        </p:blipFill>
        <p:spPr>
          <a:xfrm>
            <a:off x="4278863" y="1809750"/>
            <a:ext cx="2219325" cy="762000"/>
          </a:xfrm>
          <a:prstGeom prst="rect">
            <a:avLst/>
          </a:prstGeom>
        </p:spPr>
      </p:pic>
    </p:spTree>
    <p:extLst>
      <p:ext uri="{BB962C8B-B14F-4D97-AF65-F5344CB8AC3E}">
        <p14:creationId xmlns:p14="http://schemas.microsoft.com/office/powerpoint/2010/main" val="114651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rot="-5400000">
            <a:off x="-3839875" y="377100"/>
            <a:ext cx="8520600" cy="70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tr" sz="3040" dirty="0" smtClean="0"/>
              <a:t>               Anket</a:t>
            </a:r>
            <a:r>
              <a:rPr lang="tr" sz="3040" dirty="0"/>
              <a:t>: </a:t>
            </a:r>
            <a:r>
              <a:rPr lang="tr" sz="3040" dirty="0" smtClean="0"/>
              <a:t>Kaç Kez?</a:t>
            </a:r>
            <a:endParaRPr sz="3040" dirty="0"/>
          </a:p>
          <a:p>
            <a:pPr marL="0" lvl="0" indent="0" algn="l" rtl="0">
              <a:spcBef>
                <a:spcPts val="0"/>
              </a:spcBef>
              <a:spcAft>
                <a:spcPts val="0"/>
              </a:spcAft>
              <a:buSzPts val="990"/>
              <a:buNone/>
            </a:pPr>
            <a:endParaRPr sz="3240" dirty="0"/>
          </a:p>
        </p:txBody>
      </p:sp>
      <p:graphicFrame>
        <p:nvGraphicFramePr>
          <p:cNvPr id="84" name="Google Shape;84;p16"/>
          <p:cNvGraphicFramePr/>
          <p:nvPr>
            <p:extLst>
              <p:ext uri="{D42A27DB-BD31-4B8C-83A1-F6EECF244321}">
                <p14:modId xmlns:p14="http://schemas.microsoft.com/office/powerpoint/2010/main" val="4085882638"/>
              </p:ext>
            </p:extLst>
          </p:nvPr>
        </p:nvGraphicFramePr>
        <p:xfrm>
          <a:off x="862775" y="152400"/>
          <a:ext cx="8262564" cy="4821169"/>
        </p:xfrm>
        <a:graphic>
          <a:graphicData uri="http://schemas.openxmlformats.org/drawingml/2006/table">
            <a:tbl>
              <a:tblPr>
                <a:noFill/>
                <a:tableStyleId>{AA5F998B-4EF1-4CB5-872B-70C1DAEFED4E}</a:tableStyleId>
              </a:tblPr>
              <a:tblGrid>
                <a:gridCol w="3718556"/>
                <a:gridCol w="4544008"/>
              </a:tblGrid>
              <a:tr h="2450841">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«İlerle»</a:t>
                      </a:r>
                    </a:p>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 «Nektarı Al»</a:t>
                      </a:r>
                      <a:endParaRPr sz="3200" dirty="0">
                        <a:latin typeface="Times New Roman"/>
                        <a:ea typeface="Times New Roman"/>
                        <a:cs typeface="Times New Roman"/>
                        <a:sym typeface="Times New Roman"/>
                      </a:endParaRPr>
                    </a:p>
                  </a:txBody>
                  <a:tcPr marL="63500" marR="63500" marT="63500" marB="63500"/>
                </a:tc>
                <a:tc>
                  <a:txBody>
                    <a:bodyPr/>
                    <a:lstStyle/>
                    <a:p>
                      <a:pPr marL="0" lvl="0" indent="0" algn="l" rtl="0">
                        <a:lnSpc>
                          <a:spcPct val="115000"/>
                        </a:lnSpc>
                        <a:spcBef>
                          <a:spcPts val="0"/>
                        </a:spcBef>
                        <a:spcAft>
                          <a:spcPts val="0"/>
                        </a:spcAft>
                        <a:buNone/>
                      </a:pPr>
                      <a:r>
                        <a:rPr lang="tr-TR" sz="3200" dirty="0" smtClean="0">
                          <a:latin typeface="Times New Roman"/>
                          <a:ea typeface="Times New Roman"/>
                          <a:cs typeface="Times New Roman"/>
                          <a:sym typeface="Times New Roman"/>
                        </a:rPr>
                        <a:t>5 kez</a:t>
                      </a:r>
                      <a:r>
                        <a:rPr lang="tr-TR" sz="3200" baseline="0" dirty="0" smtClean="0">
                          <a:latin typeface="Times New Roman"/>
                          <a:ea typeface="Times New Roman"/>
                          <a:cs typeface="Times New Roman"/>
                          <a:sym typeface="Times New Roman"/>
                        </a:rPr>
                        <a:t> «Nektarı al»</a:t>
                      </a:r>
                    </a:p>
                    <a:p>
                      <a:pPr marL="0" lvl="0" indent="0" algn="l" rtl="0">
                        <a:lnSpc>
                          <a:spcPct val="115000"/>
                        </a:lnSpc>
                        <a:spcBef>
                          <a:spcPts val="0"/>
                        </a:spcBef>
                        <a:spcAft>
                          <a:spcPts val="0"/>
                        </a:spcAft>
                        <a:buNone/>
                      </a:pPr>
                      <a:endParaRPr sz="3200" dirty="0">
                        <a:latin typeface="Times New Roman"/>
                        <a:ea typeface="Times New Roman"/>
                        <a:cs typeface="Times New Roman"/>
                        <a:sym typeface="Times New Roman"/>
                      </a:endParaRPr>
                    </a:p>
                  </a:txBody>
                  <a:tcPr marL="63500" marR="63500" marT="63500" marB="63500"/>
                </a:tc>
              </a:tr>
              <a:tr h="2338500">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1 kez «bu işlemleri 5 kez tekrar</a:t>
                      </a:r>
                      <a:r>
                        <a:rPr lang="tr-TR" sz="3200" b="0" i="0" u="none" strike="noStrike" cap="none" baseline="0" dirty="0" smtClean="0">
                          <a:solidFill>
                            <a:srgbClr val="000000"/>
                          </a:solidFill>
                          <a:latin typeface="Times New Roman"/>
                          <a:ea typeface="Times New Roman"/>
                          <a:cs typeface="Times New Roman"/>
                          <a:sym typeface="Times New Roman"/>
                        </a:rPr>
                        <a:t> et»</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ilerle</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nektarları al</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c>
                  <a:txBody>
                    <a:bodyPr/>
                    <a:lstStyle/>
                    <a:p>
                      <a:pPr marL="0" marR="0" lvl="0" indent="0" algn="l" rtl="0">
                        <a:lnSpc>
                          <a:spcPct val="115000"/>
                        </a:lnSpc>
                        <a:spcBef>
                          <a:spcPts val="0"/>
                        </a:spcBef>
                        <a:spcAft>
                          <a:spcPts val="0"/>
                        </a:spcAft>
                        <a:buClr>
                          <a:srgbClr val="000000"/>
                        </a:buClr>
                        <a:buFont typeface="Arial"/>
                        <a:buNone/>
                      </a:pPr>
                      <a:r>
                        <a:rPr lang="tr-TR" sz="3200" b="0" i="0" u="none" strike="noStrike" cap="none" dirty="0" smtClean="0">
                          <a:solidFill>
                            <a:srgbClr val="000000"/>
                          </a:solidFill>
                          <a:latin typeface="Times New Roman"/>
                          <a:ea typeface="Times New Roman"/>
                          <a:cs typeface="Times New Roman"/>
                          <a:sym typeface="Times New Roman"/>
                        </a:rPr>
                        <a:t>5</a:t>
                      </a:r>
                      <a:r>
                        <a:rPr lang="tr-TR" sz="3200" b="0" i="0" u="none" strike="noStrike" cap="none" baseline="0" dirty="0" smtClean="0">
                          <a:solidFill>
                            <a:srgbClr val="000000"/>
                          </a:solidFill>
                          <a:latin typeface="Times New Roman"/>
                          <a:ea typeface="Times New Roman"/>
                          <a:cs typeface="Times New Roman"/>
                          <a:sym typeface="Times New Roman"/>
                        </a:rPr>
                        <a:t> kez «ilerle»</a:t>
                      </a:r>
                    </a:p>
                    <a:p>
                      <a:pPr marL="0" marR="0" lvl="0" indent="0" algn="l" rtl="0">
                        <a:lnSpc>
                          <a:spcPct val="115000"/>
                        </a:lnSpc>
                        <a:spcBef>
                          <a:spcPts val="0"/>
                        </a:spcBef>
                        <a:spcAft>
                          <a:spcPts val="0"/>
                        </a:spcAft>
                        <a:buClr>
                          <a:srgbClr val="000000"/>
                        </a:buClr>
                        <a:buFont typeface="Arial"/>
                        <a:buNone/>
                      </a:pPr>
                      <a:r>
                        <a:rPr lang="tr-TR" sz="3200" b="0" i="0" u="none" strike="noStrike" cap="none" baseline="0" dirty="0" smtClean="0">
                          <a:solidFill>
                            <a:srgbClr val="000000"/>
                          </a:solidFill>
                          <a:latin typeface="Times New Roman"/>
                          <a:ea typeface="Times New Roman"/>
                          <a:cs typeface="Times New Roman"/>
                          <a:sym typeface="Times New Roman"/>
                        </a:rPr>
                        <a:t>1 kez «nektarı al»</a:t>
                      </a:r>
                      <a:endParaRPr sz="3200" b="0" i="0" u="none" strike="noStrike" cap="none" dirty="0">
                        <a:solidFill>
                          <a:srgbClr val="000000"/>
                        </a:solidFill>
                        <a:latin typeface="Times New Roman"/>
                        <a:ea typeface="Times New Roman"/>
                        <a:cs typeface="Times New Roman"/>
                        <a:sym typeface="Times New Roman"/>
                      </a:endParaRPr>
                    </a:p>
                  </a:txBody>
                  <a:tcPr marL="63500" marR="63500" marT="63500" marB="63500"/>
                </a:tc>
              </a:tr>
            </a:tbl>
          </a:graphicData>
        </a:graphic>
      </p:graphicFrame>
      <p:sp>
        <p:nvSpPr>
          <p:cNvPr id="85" name="Google Shape;85;p16"/>
          <p:cNvSpPr txBox="1"/>
          <p:nvPr/>
        </p:nvSpPr>
        <p:spPr>
          <a:xfrm>
            <a:off x="4245338"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dirty="0">
                <a:latin typeface="Calibri"/>
                <a:ea typeface="Calibri"/>
                <a:cs typeface="Calibri"/>
                <a:sym typeface="Calibri"/>
              </a:rPr>
              <a:t>A</a:t>
            </a:r>
            <a:endParaRPr sz="1900" b="1" dirty="0">
              <a:latin typeface="Calibri"/>
              <a:ea typeface="Calibri"/>
              <a:cs typeface="Calibri"/>
              <a:sym typeface="Calibri"/>
            </a:endParaRPr>
          </a:p>
        </p:txBody>
      </p:sp>
      <p:sp>
        <p:nvSpPr>
          <p:cNvPr id="86" name="Google Shape;86;p16"/>
          <p:cNvSpPr txBox="1"/>
          <p:nvPr/>
        </p:nvSpPr>
        <p:spPr>
          <a:xfrm>
            <a:off x="8671125" y="1916950"/>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B</a:t>
            </a:r>
            <a:endParaRPr sz="1900" b="1" dirty="0">
              <a:latin typeface="Calibri"/>
              <a:ea typeface="Calibri"/>
              <a:cs typeface="Calibri"/>
              <a:sym typeface="Calibri"/>
            </a:endParaRPr>
          </a:p>
        </p:txBody>
      </p:sp>
      <p:sp>
        <p:nvSpPr>
          <p:cNvPr id="87" name="Google Shape;87;p16"/>
          <p:cNvSpPr txBox="1"/>
          <p:nvPr/>
        </p:nvSpPr>
        <p:spPr>
          <a:xfrm>
            <a:off x="4245338"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C</a:t>
            </a:r>
            <a:endParaRPr sz="1900" b="1" dirty="0">
              <a:latin typeface="Calibri"/>
              <a:ea typeface="Calibri"/>
              <a:cs typeface="Calibri"/>
              <a:sym typeface="Calibri"/>
            </a:endParaRPr>
          </a:p>
        </p:txBody>
      </p:sp>
      <p:sp>
        <p:nvSpPr>
          <p:cNvPr id="88" name="Google Shape;88;p16"/>
          <p:cNvSpPr txBox="1"/>
          <p:nvPr/>
        </p:nvSpPr>
        <p:spPr>
          <a:xfrm>
            <a:off x="8671125" y="4165375"/>
            <a:ext cx="59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900" b="1">
                <a:latin typeface="Calibri"/>
                <a:ea typeface="Calibri"/>
                <a:cs typeface="Calibri"/>
                <a:sym typeface="Calibri"/>
              </a:rPr>
              <a:t>D</a:t>
            </a:r>
            <a:endParaRPr sz="1900" b="1" dirty="0">
              <a:latin typeface="Calibri"/>
              <a:ea typeface="Calibri"/>
              <a:cs typeface="Calibri"/>
              <a:sym typeface="Calibri"/>
            </a:endParaRPr>
          </a:p>
        </p:txBody>
      </p:sp>
    </p:spTree>
    <p:extLst>
      <p:ext uri="{BB962C8B-B14F-4D97-AF65-F5344CB8AC3E}">
        <p14:creationId xmlns:p14="http://schemas.microsoft.com/office/powerpoint/2010/main" val="2219417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lvl="0"/>
            <a:r>
              <a:rPr lang="tr-TR" dirty="0" smtClean="0"/>
              <a:t>Hangi </a:t>
            </a:r>
            <a:r>
              <a:rPr lang="tr-TR" dirty="0"/>
              <a:t>Blok Kodları Kullanırdınız </a:t>
            </a:r>
            <a:r>
              <a:rPr lang="tr-TR" dirty="0" smtClean="0"/>
              <a:t> (CEVAP)</a:t>
            </a:r>
            <a:endParaRPr dirty="0"/>
          </a:p>
          <a:p>
            <a:pPr marL="0" lvl="0" indent="0" algn="ctr" rtl="0">
              <a:spcBef>
                <a:spcPts val="0"/>
              </a:spcBef>
              <a:spcAft>
                <a:spcPts val="0"/>
              </a:spcAft>
              <a:buNone/>
            </a:pPr>
            <a:endParaRPr dirty="0"/>
          </a:p>
        </p:txBody>
      </p:sp>
      <p:pic>
        <p:nvPicPr>
          <p:cNvPr id="3" name="Resim 2"/>
          <p:cNvPicPr/>
          <p:nvPr/>
        </p:nvPicPr>
        <p:blipFill>
          <a:blip r:embed="rId3">
            <a:extLst>
              <a:ext uri="{28A0092B-C50C-407E-A947-70E740481C1C}">
                <a14:useLocalDpi xmlns:a14="http://schemas.microsoft.com/office/drawing/2010/main" val="0"/>
              </a:ext>
            </a:extLst>
          </a:blip>
          <a:stretch>
            <a:fillRect/>
          </a:stretch>
        </p:blipFill>
        <p:spPr>
          <a:xfrm>
            <a:off x="663251" y="1028700"/>
            <a:ext cx="2723761" cy="2563586"/>
          </a:xfrm>
          <a:prstGeom prst="rect">
            <a:avLst/>
          </a:prstGeom>
        </p:spPr>
      </p:pic>
      <p:pic>
        <p:nvPicPr>
          <p:cNvPr id="5" name="Resim 4"/>
          <p:cNvPicPr/>
          <p:nvPr/>
        </p:nvPicPr>
        <p:blipFill>
          <a:blip r:embed="rId4">
            <a:extLst>
              <a:ext uri="{28A0092B-C50C-407E-A947-70E740481C1C}">
                <a14:useLocalDpi xmlns:a14="http://schemas.microsoft.com/office/drawing/2010/main" val="0"/>
              </a:ext>
            </a:extLst>
          </a:blip>
          <a:stretch>
            <a:fillRect/>
          </a:stretch>
        </p:blipFill>
        <p:spPr>
          <a:xfrm>
            <a:off x="4278863" y="1057272"/>
            <a:ext cx="914400" cy="428625"/>
          </a:xfrm>
          <a:prstGeom prst="rect">
            <a:avLst/>
          </a:prstGeom>
        </p:spPr>
      </p:pic>
      <p:pic>
        <p:nvPicPr>
          <p:cNvPr id="6" name="Resim 5"/>
          <p:cNvPicPr/>
          <p:nvPr/>
        </p:nvPicPr>
        <p:blipFill>
          <a:blip r:embed="rId5">
            <a:extLst>
              <a:ext uri="{28A0092B-C50C-407E-A947-70E740481C1C}">
                <a14:useLocalDpi xmlns:a14="http://schemas.microsoft.com/office/drawing/2010/main" val="0"/>
              </a:ext>
            </a:extLst>
          </a:blip>
          <a:stretch>
            <a:fillRect/>
          </a:stretch>
        </p:blipFill>
        <p:spPr>
          <a:xfrm>
            <a:off x="4278863" y="1644615"/>
            <a:ext cx="1504950" cy="447675"/>
          </a:xfrm>
          <a:prstGeom prst="rect">
            <a:avLst/>
          </a:prstGeom>
        </p:spPr>
      </p:pic>
      <p:pic>
        <p:nvPicPr>
          <p:cNvPr id="7" name="Resim 6"/>
          <p:cNvPicPr/>
          <p:nvPr/>
        </p:nvPicPr>
        <p:blipFill>
          <a:blip r:embed="rId6">
            <a:extLst>
              <a:ext uri="{28A0092B-C50C-407E-A947-70E740481C1C}">
                <a14:useLocalDpi xmlns:a14="http://schemas.microsoft.com/office/drawing/2010/main" val="0"/>
              </a:ext>
            </a:extLst>
          </a:blip>
          <a:stretch>
            <a:fillRect/>
          </a:stretch>
        </p:blipFill>
        <p:spPr>
          <a:xfrm>
            <a:off x="4278863" y="2320796"/>
            <a:ext cx="1447800" cy="438150"/>
          </a:xfrm>
          <a:prstGeom prst="rect">
            <a:avLst/>
          </a:prstGeom>
        </p:spPr>
      </p:pic>
      <p:pic>
        <p:nvPicPr>
          <p:cNvPr id="8" name="Resim 7"/>
          <p:cNvPicPr/>
          <p:nvPr/>
        </p:nvPicPr>
        <p:blipFill>
          <a:blip r:embed="rId7">
            <a:extLst>
              <a:ext uri="{28A0092B-C50C-407E-A947-70E740481C1C}">
                <a14:useLocalDpi xmlns:a14="http://schemas.microsoft.com/office/drawing/2010/main" val="0"/>
              </a:ext>
            </a:extLst>
          </a:blip>
          <a:stretch>
            <a:fillRect/>
          </a:stretch>
        </p:blipFill>
        <p:spPr>
          <a:xfrm>
            <a:off x="4278863" y="3006497"/>
            <a:ext cx="1009650" cy="390525"/>
          </a:xfrm>
          <a:prstGeom prst="rect">
            <a:avLst/>
          </a:prstGeom>
        </p:spPr>
      </p:pic>
      <p:sp>
        <p:nvSpPr>
          <p:cNvPr id="9" name="Metin Kutusu 24"/>
          <p:cNvSpPr txBox="1"/>
          <p:nvPr/>
        </p:nvSpPr>
        <p:spPr>
          <a:xfrm>
            <a:off x="663251" y="4015371"/>
            <a:ext cx="7426390" cy="71437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tr-TR" sz="1600" dirty="0">
                <a:solidFill>
                  <a:schemeClr val="accent1"/>
                </a:solidFill>
                <a:effectLst/>
                <a:latin typeface="Times New Roman"/>
                <a:ea typeface="Calibri"/>
                <a:cs typeface="Times New Roman"/>
              </a:rPr>
              <a:t>Yukarıdaki arının tüm çiçeklerdeki nektarı almasını  isteseydiniz </a:t>
            </a:r>
            <a:r>
              <a:rPr lang="tr-TR" sz="1600" b="1" dirty="0">
                <a:solidFill>
                  <a:schemeClr val="accent1"/>
                </a:solidFill>
                <a:effectLst/>
                <a:latin typeface="Times New Roman"/>
                <a:ea typeface="Calibri"/>
                <a:cs typeface="Times New Roman"/>
              </a:rPr>
              <a:t>blok</a:t>
            </a:r>
            <a:r>
              <a:rPr lang="tr-TR" sz="1600" dirty="0">
                <a:solidFill>
                  <a:schemeClr val="accent1"/>
                </a:solidFill>
                <a:effectLst/>
                <a:latin typeface="Times New Roman"/>
                <a:ea typeface="Calibri"/>
                <a:cs typeface="Times New Roman"/>
              </a:rPr>
              <a:t> kodlardan hangisini kaç kere kullanırdınız</a:t>
            </a:r>
            <a:r>
              <a:rPr lang="tr-TR" sz="1400" dirty="0">
                <a:solidFill>
                  <a:schemeClr val="accent1"/>
                </a:solidFill>
                <a:effectLst/>
                <a:latin typeface="Times New Roman"/>
                <a:ea typeface="Calibri"/>
                <a:cs typeface="Times New Roman"/>
              </a:rPr>
              <a:t>?</a:t>
            </a:r>
            <a:endParaRPr lang="en-US" sz="1100" dirty="0">
              <a:solidFill>
                <a:schemeClr val="accent1"/>
              </a:solidFill>
              <a:effectLst/>
              <a:ea typeface="Calibri"/>
              <a:cs typeface="Times New Roman"/>
            </a:endParaRPr>
          </a:p>
        </p:txBody>
      </p:sp>
      <p:sp>
        <p:nvSpPr>
          <p:cNvPr id="13" name="Metin kutusu 12"/>
          <p:cNvSpPr txBox="1"/>
          <p:nvPr/>
        </p:nvSpPr>
        <p:spPr>
          <a:xfrm>
            <a:off x="6327515" y="874811"/>
            <a:ext cx="1762125" cy="307777"/>
          </a:xfrm>
          <a:prstGeom prst="rect">
            <a:avLst/>
          </a:prstGeom>
          <a:noFill/>
        </p:spPr>
        <p:txBody>
          <a:bodyPr wrap="square" rtlCol="0">
            <a:spAutoFit/>
          </a:bodyPr>
          <a:lstStyle/>
          <a:p>
            <a:r>
              <a:rPr lang="tr-TR" dirty="0" smtClean="0"/>
              <a:t>CEVAP:</a:t>
            </a:r>
            <a:endParaRPr lang="tr-TR" dirty="0"/>
          </a:p>
        </p:txBody>
      </p:sp>
      <p:pic>
        <p:nvPicPr>
          <p:cNvPr id="11" name="Resim 10" descr="https://lh4.googleusercontent.com/IybeVinnnU7L73gmUeLie2F0OwBmGA-LcWvSeYq3UHWXvXppBREQfgVF1ZBwgackXUbd2t2HigMSTxo13SsRWQIqCOjp8m7-h0VXbczjbXln5GqWbCQHq9ptKwoy6Tp1dLpuB4c"/>
          <p:cNvPicPr/>
          <p:nvPr/>
        </p:nvPicPr>
        <p:blipFill>
          <a:blip r:embed="rId8">
            <a:extLst>
              <a:ext uri="{28A0092B-C50C-407E-A947-70E740481C1C}">
                <a14:useLocalDpi xmlns:a14="http://schemas.microsoft.com/office/drawing/2010/main" val="0"/>
              </a:ext>
            </a:extLst>
          </a:blip>
          <a:srcRect/>
          <a:stretch>
            <a:fillRect/>
          </a:stretch>
        </p:blipFill>
        <p:spPr bwMode="auto">
          <a:xfrm>
            <a:off x="6298939" y="1539647"/>
            <a:ext cx="1819275" cy="1466850"/>
          </a:xfrm>
          <a:prstGeom prst="rect">
            <a:avLst/>
          </a:prstGeom>
          <a:noFill/>
          <a:ln>
            <a:noFill/>
          </a:ln>
        </p:spPr>
      </p:pic>
    </p:spTree>
    <p:extLst>
      <p:ext uri="{BB962C8B-B14F-4D97-AF65-F5344CB8AC3E}">
        <p14:creationId xmlns:p14="http://schemas.microsoft.com/office/powerpoint/2010/main" val="220537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smtClean="0"/>
              <a:t>Döngü Yapılarının Kullanımı</a:t>
            </a:r>
            <a:endParaRPr dirty="0"/>
          </a:p>
          <a:p>
            <a:pPr marL="457200" lvl="0" indent="0" algn="just" rtl="0">
              <a:lnSpc>
                <a:spcPct val="115000"/>
              </a:lnSpc>
              <a:spcBef>
                <a:spcPts val="0"/>
              </a:spcBef>
              <a:spcAft>
                <a:spcPts val="0"/>
              </a:spcAft>
              <a:buNone/>
            </a:pPr>
            <a:endParaRPr sz="3266" dirty="0"/>
          </a:p>
        </p:txBody>
      </p:sp>
      <p:sp>
        <p:nvSpPr>
          <p:cNvPr id="4" name="Metin kutusu 3"/>
          <p:cNvSpPr txBox="1"/>
          <p:nvPr/>
        </p:nvSpPr>
        <p:spPr>
          <a:xfrm>
            <a:off x="447869" y="1156996"/>
            <a:ext cx="8033658" cy="523220"/>
          </a:xfrm>
          <a:prstGeom prst="rect">
            <a:avLst/>
          </a:prstGeom>
          <a:noFill/>
        </p:spPr>
        <p:txBody>
          <a:bodyPr wrap="square" rtlCol="0">
            <a:spAutoFit/>
          </a:bodyPr>
          <a:lstStyle/>
          <a:p>
            <a:r>
              <a:rPr lang="tr-TR" dirty="0" smtClean="0"/>
              <a:t>Bu kısımda  döngü yapıları aşağıda verilen afiş yardımıyla anlatılacaktır. Afişin yüksek çözünürlüklü hali ekte verilmiştir. Bu afiş eğitmenler tarafından öğrencilere gönderilebilir.</a:t>
            </a:r>
            <a:endParaRPr lang="tr-TR"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636" y="1680216"/>
            <a:ext cx="2348123" cy="33216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926</Words>
  <Application>Microsoft Office PowerPoint</Application>
  <PresentationFormat>Ekran Gösterisi (16:9)</PresentationFormat>
  <Paragraphs>197</Paragraphs>
  <Slides>21</Slides>
  <Notes>21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PT Sans Narrow</vt:lpstr>
      <vt:lpstr>Open Sans</vt:lpstr>
      <vt:lpstr>Calibri</vt:lpstr>
      <vt:lpstr>Courier New</vt:lpstr>
      <vt:lpstr>Times New Roman</vt:lpstr>
      <vt:lpstr>Tropic</vt:lpstr>
      <vt:lpstr> DENE-YAP TÜRKİYE   Yazılım Teknolojileri Dersi  Hafta 5: DÖNGÜLER</vt:lpstr>
      <vt:lpstr>Bu haftanın amacı öğrencilerin programlamada döngüleri kullanarak programın akışını kontrol edebilmelerini sağlamaktır.</vt:lpstr>
      <vt:lpstr>1. Hangi Blok Kodları Kullanırdınız  </vt:lpstr>
      <vt:lpstr>               Anket: Kaç Kez? </vt:lpstr>
      <vt:lpstr>Hangi Blok Kodları Kullanırdınız (CEVAP) </vt:lpstr>
      <vt:lpstr>2. Hangi Blok Kodları Kullanırdınız  </vt:lpstr>
      <vt:lpstr>               Anket: Kaç Kez? </vt:lpstr>
      <vt:lpstr>Hangi Blok Kodları Kullanırdınız  (CEVAP) </vt:lpstr>
      <vt:lpstr>Döngü Yapılarının Kullanımı </vt:lpstr>
      <vt:lpstr>Döngü Yapılarının Kullanımı </vt:lpstr>
      <vt:lpstr>Koddaki Döngülerin Ne İçin Yazıldığını Keşfediyorum</vt:lpstr>
      <vt:lpstr>Koddaki Döngülerin Ne İçin Yazıldığını Keşfediyorum</vt:lpstr>
      <vt:lpstr>Koddaki Döngülerin Ne İçin Yazıldığını Keşfediyorum</vt:lpstr>
      <vt:lpstr>Koddaki Döngülerin Ne İçin Yazıldığını Keşfediyorum</vt:lpstr>
      <vt:lpstr>C++ Programlama Dilinde Rastgele Sayı Üretmek </vt:lpstr>
      <vt:lpstr>C++ Programlama Dilinde Rastgele Sayı Üretmek </vt:lpstr>
      <vt:lpstr>GÖREV 1 </vt:lpstr>
      <vt:lpstr>GÖREV 2 </vt:lpstr>
      <vt:lpstr>GÖREV 3 </vt:lpstr>
      <vt:lpstr>GÖREV 4 </vt:lpstr>
      <vt:lpstr>GÖREV 5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DENE-YAP TÜRKİYE   Yazılım Teknolojileri Dersi  Hafta 4: Karar Mantık Yapıları</dc:title>
  <cp:lastModifiedBy>ergazi</cp:lastModifiedBy>
  <cp:revision>51</cp:revision>
  <dcterms:modified xsi:type="dcterms:W3CDTF">2021-05-25T19:55:58Z</dcterms:modified>
</cp:coreProperties>
</file>