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T Sans Narrow"/>
      <p:regular r:id="rId42"/>
      <p:bold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69F2E7-ED2E-43A2-A75D-0F805484945E}">
  <a:tblStyle styleId="{A869F2E7-ED2E-43A2-A75D-0F805484945E}" styleName="Table_0">
    <a:wholeTbl>
      <a:tcTxStyle>
        <a:font>
          <a:latin typeface="Arial"/>
          <a:ea typeface="Arial"/>
          <a:cs typeface="Arial"/>
        </a:font>
        <a:srgbClr val="000000"/>
      </a:tcTxStyle>
      <a:tcStyle>
        <a:tcBdr>
          <a:left>
            <a:ln cap="flat" cmpd="sng" w="6350">
              <a:solidFill>
                <a:srgbClr val="00B0F0"/>
              </a:solidFill>
              <a:prstDash val="solid"/>
              <a:round/>
              <a:headEnd len="sm" w="sm" type="none"/>
              <a:tailEnd len="sm" w="sm" type="none"/>
            </a:ln>
          </a:left>
          <a:right>
            <a:ln cap="flat" cmpd="sng" w="6350">
              <a:solidFill>
                <a:srgbClr val="00B0F0"/>
              </a:solidFill>
              <a:prstDash val="solid"/>
              <a:round/>
              <a:headEnd len="sm" w="sm" type="none"/>
              <a:tailEnd len="sm" w="sm" type="none"/>
            </a:ln>
          </a:right>
          <a:top>
            <a:ln cap="flat" cmpd="sng" w="6350">
              <a:solidFill>
                <a:srgbClr val="00B0F0"/>
              </a:solidFill>
              <a:prstDash val="solid"/>
              <a:round/>
              <a:headEnd len="sm" w="sm" type="none"/>
              <a:tailEnd len="sm" w="sm" type="none"/>
            </a:ln>
          </a:top>
          <a:bottom>
            <a:ln cap="flat" cmpd="sng" w="6350">
              <a:solidFill>
                <a:srgbClr val="00B0F0"/>
              </a:solidFill>
              <a:prstDash val="solid"/>
              <a:round/>
              <a:headEnd len="sm" w="sm" type="none"/>
              <a:tailEnd len="sm" w="sm" type="none"/>
            </a:ln>
          </a:bottom>
          <a:insideH>
            <a:ln cap="flat" cmpd="sng" w="6350">
              <a:solidFill>
                <a:srgbClr val="00B0F0"/>
              </a:solidFill>
              <a:prstDash val="solid"/>
              <a:round/>
              <a:headEnd len="sm" w="sm" type="none"/>
              <a:tailEnd len="sm" w="sm" type="none"/>
            </a:ln>
          </a:insideH>
          <a:insideV>
            <a:ln cap="flat" cmpd="sng" w="6350">
              <a:solidFill>
                <a:srgbClr val="00B0F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A1A8AA2-1C1D-4906-9439-F43F62C51A2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TSansNarrow-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PTSansNarrow-bold.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fe07797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fe07797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8a6c3e7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8a6c3e7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8a6c3ebe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8a6c3ebe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3fe07797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3fe07797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Clr>
                <a:schemeClr val="dk1"/>
              </a:buClr>
              <a:buSzPts val="1100"/>
              <a:buFont typeface="Arial"/>
              <a:buNone/>
            </a:pPr>
            <a:r>
              <a:rPr i="1" lang="tr" sz="1200">
                <a:solidFill>
                  <a:schemeClr val="dk1"/>
                </a:solidFill>
                <a:latin typeface="Times New Roman"/>
                <a:ea typeface="Times New Roman"/>
                <a:cs typeface="Times New Roman"/>
                <a:sym typeface="Times New Roman"/>
              </a:rPr>
              <a:t>Eğitmene Notlar: </a:t>
            </a:r>
            <a:r>
              <a:rPr i="1" lang="tr" sz="1200">
                <a:solidFill>
                  <a:schemeClr val="dk1"/>
                </a:solidFill>
                <a:latin typeface="Times New Roman"/>
                <a:ea typeface="Times New Roman"/>
                <a:cs typeface="Times New Roman"/>
                <a:sym typeface="Times New Roman"/>
              </a:rPr>
              <a:t>Sabitleri kullanmak çok fazla avantaj sağlar. Örneğin matematikteki Pi sayısını her kullanmamız gerektiğinde, program boyunca 3.14 gibi bir sayı yazdığımızı varsayalım. Ardından uygulamanızın daha yüksek bir hassasiyet gerektirdiğini fark edersek; her 3.14 sayısını, 3.14159265 gibi daha yüksek hassasiyet değeri ile değiştirmemiz gerekir. Bu değişikliği uygun bir şekilde hatasız olarak gerçekleştirmek de zaman alacaktır. Bunun yerine, Pi sayısını 3.14 değeri ile sabit olarak tanımlamış olsaydık, daha sonra hassasiyeti artırmamız gerektiğinde sadece en baştaki tanımlamadaki değeri değiştirmemiz yeterli olacaktır.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8a6c3ebe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a6c3ebe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a6c3ebe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a6c3ebe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8a6c3ebe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8a6c3ebe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8a6c3ebe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8a6c3ebe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tr"/>
              <a:t>Eğitmen burada anket başlatır.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b4082f6f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4082f6f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8a6c3ebe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8a6c3ebe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b4082f6f5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b4082f6f5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3fe07797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3fe07797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4082f6f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b4082f6f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b4082f6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b4082f6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b4082f6f5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b4082f6f5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b4082f6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b4082f6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b4082f6f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b4082f6f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b4082f6f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b4082f6f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b4082f6f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b4082f6f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8a6c3ebe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8a6c3ebe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8a6c3ebe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8a6c3ebe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8a6c3ebe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8a6c3ebe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tr"/>
              <a:t>Eğitmene Notlar: </a:t>
            </a:r>
            <a:r>
              <a:rPr lang="tr">
                <a:solidFill>
                  <a:schemeClr val="dk1"/>
                </a:solidFill>
              </a:rPr>
              <a:t>Bu örnek üzerinden eğitmen veri tipi dönüştürmeye dikkat çeker. </a:t>
            </a:r>
            <a:endParaRPr/>
          </a:p>
          <a:p>
            <a:pPr indent="0" lvl="0" marL="0" rtl="0" algn="just">
              <a:lnSpc>
                <a:spcPct val="115000"/>
              </a:lnSpc>
              <a:spcBef>
                <a:spcPts val="0"/>
              </a:spcBef>
              <a:spcAft>
                <a:spcPts val="0"/>
              </a:spcAft>
              <a:buNone/>
            </a:pPr>
            <a:r>
              <a:t/>
            </a:r>
            <a:endParaRPr b="1" sz="1000">
              <a:solidFill>
                <a:srgbClr val="0000A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tr" sz="1000">
                <a:solidFill>
                  <a:srgbClr val="0000A0"/>
                </a:solidFill>
                <a:latin typeface="Courier New"/>
                <a:ea typeface="Courier New"/>
                <a:cs typeface="Courier New"/>
                <a:sym typeface="Courier New"/>
              </a:rPr>
              <a:t>int </a:t>
            </a:r>
            <a:r>
              <a:rPr lang="tr" sz="1000">
                <a:solidFill>
                  <a:schemeClr val="dk1"/>
                </a:solidFill>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a:t>
            </a:r>
            <a:r>
              <a:rPr lang="tr" sz="1000">
                <a:solidFill>
                  <a:srgbClr val="FF0000"/>
                </a:solidFill>
                <a:latin typeface="Courier New"/>
                <a:ea typeface="Courier New"/>
                <a:cs typeface="Courier New"/>
                <a:sym typeface="Courier New"/>
              </a:rPr>
              <a:t>)</a:t>
            </a:r>
            <a:r>
              <a:rPr lang="tr" sz="1000">
                <a:solidFill>
                  <a:schemeClr val="dk1"/>
                </a:solidFill>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2</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dcd2c9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dcd2c9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8a6c3ebe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8a6c3ebe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tr"/>
              <a:t>Eğitmene Notlar: </a:t>
            </a:r>
            <a:r>
              <a:rPr lang="tr">
                <a:solidFill>
                  <a:schemeClr val="dk1"/>
                </a:solidFill>
              </a:rPr>
              <a:t>Bu örnek üzerinden eğitmen veri tipi dönüştürmeye dikkat çeker. </a:t>
            </a:r>
            <a:endParaRPr/>
          </a:p>
          <a:p>
            <a:pPr indent="0" lvl="0" marL="0" rtl="0" algn="just">
              <a:lnSpc>
                <a:spcPct val="115000"/>
              </a:lnSpc>
              <a:spcBef>
                <a:spcPts val="0"/>
              </a:spcBef>
              <a:spcAft>
                <a:spcPts val="0"/>
              </a:spcAft>
              <a:buNone/>
            </a:pPr>
            <a:r>
              <a:t/>
            </a:r>
            <a:endParaRPr b="1" sz="1000">
              <a:solidFill>
                <a:srgbClr val="0000A0"/>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tr" sz="1000">
                <a:solidFill>
                  <a:srgbClr val="0000A0"/>
                </a:solidFill>
                <a:latin typeface="Courier New"/>
                <a:ea typeface="Courier New"/>
                <a:cs typeface="Courier New"/>
                <a:sym typeface="Courier New"/>
              </a:rPr>
              <a:t>int </a:t>
            </a:r>
            <a:r>
              <a:rPr lang="tr" sz="1000">
                <a:solidFill>
                  <a:schemeClr val="dk1"/>
                </a:solidFill>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a:t>
            </a:r>
            <a:r>
              <a:rPr lang="tr" sz="1000">
                <a:solidFill>
                  <a:srgbClr val="FF0000"/>
                </a:solidFill>
                <a:latin typeface="Courier New"/>
                <a:ea typeface="Courier New"/>
                <a:cs typeface="Courier New"/>
                <a:sym typeface="Courier New"/>
              </a:rPr>
              <a:t>)</a:t>
            </a:r>
            <a:r>
              <a:rPr lang="tr" sz="1000">
                <a:solidFill>
                  <a:schemeClr val="dk1"/>
                </a:solidFill>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2</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8a6c3ebe5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8a6c3ebe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7b6f3ea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7b6f3ea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7b6f3ea2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7b6f3ea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7b6f3ea2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7b6f3ea2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215c9139e_1_4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d215c9139e_1_4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Öğrencilere padlet linki verilir ve padlet ortamındaki görevleri yapmaları istenir.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ebaf92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ebaf92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3ebaf92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3ebaf92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ebaf920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ebaf920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cd2c96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dcd2c96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3ebaf920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3ebaf920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ebaf920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3ebaf920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385550" y="833350"/>
            <a:ext cx="6561300" cy="32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tr" sz="3559"/>
              <a:t>DENE-YAP TÜRKİYE</a:t>
            </a:r>
            <a:endParaRPr sz="3559"/>
          </a:p>
          <a:p>
            <a:pPr indent="0" lvl="0" marL="0" rtl="0" algn="ctr">
              <a:spcBef>
                <a:spcPts val="0"/>
              </a:spcBef>
              <a:spcAft>
                <a:spcPts val="0"/>
              </a:spcAft>
              <a:buSzPts val="990"/>
              <a:buNone/>
            </a:pPr>
            <a:r>
              <a:rPr lang="tr" sz="3559"/>
              <a:t>Yazılım Teknolojileri Dersi </a:t>
            </a:r>
            <a:endParaRPr sz="3559"/>
          </a:p>
          <a:p>
            <a:pPr indent="0" lvl="0" marL="0" rtl="0" algn="l">
              <a:spcBef>
                <a:spcPts val="0"/>
              </a:spcBef>
              <a:spcAft>
                <a:spcPts val="0"/>
              </a:spcAft>
              <a:buSzPts val="990"/>
              <a:buNone/>
            </a:pPr>
            <a:r>
              <a:t/>
            </a:r>
            <a:endParaRPr sz="3559"/>
          </a:p>
          <a:p>
            <a:pPr indent="0" lvl="0" marL="0" rtl="0" algn="ctr">
              <a:spcBef>
                <a:spcPts val="0"/>
              </a:spcBef>
              <a:spcAft>
                <a:spcPts val="0"/>
              </a:spcAft>
              <a:buSzPts val="990"/>
              <a:buNone/>
            </a:pPr>
            <a:r>
              <a:rPr lang="tr" sz="3559"/>
              <a:t>Hafta 3</a:t>
            </a:r>
            <a:r>
              <a:rPr lang="tr" sz="3559"/>
              <a:t> </a:t>
            </a:r>
            <a:endParaRPr sz="3559"/>
          </a:p>
          <a:p>
            <a:pPr indent="0" lvl="0" marL="0" rtl="0" algn="ctr">
              <a:spcBef>
                <a:spcPts val="0"/>
              </a:spcBef>
              <a:spcAft>
                <a:spcPts val="0"/>
              </a:spcAft>
              <a:buSzPts val="990"/>
              <a:buNone/>
            </a:pPr>
            <a:r>
              <a:rPr lang="tr" sz="3559"/>
              <a:t>C++ Dilinde Değişken ve Veri Tipleri</a:t>
            </a:r>
            <a:endParaRPr sz="355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İlk Değer Ataması ve Cout Fonksiyonu</a:t>
            </a:r>
            <a:endParaRPr/>
          </a:p>
          <a:p>
            <a:pPr indent="0" lvl="0" marL="0" rtl="0" algn="l">
              <a:spcBef>
                <a:spcPts val="0"/>
              </a:spcBef>
              <a:spcAft>
                <a:spcPts val="0"/>
              </a:spcAft>
              <a:buNone/>
            </a:pPr>
            <a:r>
              <a:t/>
            </a:r>
            <a:endParaRPr/>
          </a:p>
        </p:txBody>
      </p:sp>
      <p:sp>
        <p:nvSpPr>
          <p:cNvPr id="130" name="Google Shape;130;p22"/>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31" name="Google Shape;131;p22"/>
          <p:cNvSpPr txBox="1"/>
          <p:nvPr/>
        </p:nvSpPr>
        <p:spPr>
          <a:xfrm>
            <a:off x="697700" y="1397400"/>
            <a:ext cx="7437600" cy="44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700">
              <a:latin typeface="PT Sans Narrow"/>
              <a:ea typeface="PT Sans Narrow"/>
              <a:cs typeface="PT Sans Narrow"/>
              <a:sym typeface="PT Sans Narrow"/>
            </a:endParaRPr>
          </a:p>
        </p:txBody>
      </p:sp>
      <p:graphicFrame>
        <p:nvGraphicFramePr>
          <p:cNvPr id="132" name="Google Shape;132;p22"/>
          <p:cNvGraphicFramePr/>
          <p:nvPr/>
        </p:nvGraphicFramePr>
        <p:xfrm>
          <a:off x="1020525" y="1397400"/>
          <a:ext cx="3000000" cy="3000000"/>
        </p:xfrm>
        <a:graphic>
          <a:graphicData uri="http://schemas.openxmlformats.org/drawingml/2006/table">
            <a:tbl>
              <a:tblPr>
                <a:noFill/>
                <a:tableStyleId>{EA1A8AA2-1C1D-4906-9439-F43F62C51A20}</a:tableStyleId>
              </a:tblPr>
              <a:tblGrid>
                <a:gridCol w="3091250"/>
                <a:gridCol w="3091250"/>
              </a:tblGrid>
              <a:tr h="438100">
                <a:tc>
                  <a:txBody>
                    <a:bodyPr/>
                    <a:lstStyle/>
                    <a:p>
                      <a:pPr indent="0" lvl="0" marL="0" rtl="0" algn="just">
                        <a:lnSpc>
                          <a:spcPct val="115000"/>
                        </a:lnSpc>
                        <a:spcBef>
                          <a:spcPts val="0"/>
                        </a:spcBef>
                        <a:spcAft>
                          <a:spcPts val="0"/>
                        </a:spcAft>
                        <a:buNone/>
                      </a:pPr>
                      <a:r>
                        <a:rPr lang="tr" sz="1200">
                          <a:latin typeface="Times New Roman"/>
                          <a:ea typeface="Times New Roman"/>
                          <a:cs typeface="Times New Roman"/>
                          <a:sym typeface="Times New Roman"/>
                        </a:rPr>
                        <a:t>İlk değer atamasız değişken tanımlama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tr" sz="1200">
                          <a:latin typeface="Times New Roman"/>
                          <a:ea typeface="Times New Roman"/>
                          <a:cs typeface="Times New Roman"/>
                          <a:sym typeface="Times New Roman"/>
                        </a:rPr>
                        <a:t>İlk değer atamalı değişken tanımlama</a:t>
                      </a:r>
                      <a:endParaRPr sz="1200">
                        <a:latin typeface="Times New Roman"/>
                        <a:ea typeface="Times New Roman"/>
                        <a:cs typeface="Times New Roman"/>
                        <a:sym typeface="Times New Roman"/>
                      </a:endParaRPr>
                    </a:p>
                  </a:txBody>
                  <a:tcPr marT="63500" marB="63500" marR="63500" marL="63500"/>
                </a:tc>
              </a:tr>
              <a:tr h="2087225">
                <a:tc>
                  <a:txBody>
                    <a:bodyPr/>
                    <a:lstStyle/>
                    <a:p>
                      <a:pPr indent="-292100" lvl="0" marL="457200" rtl="0" algn="l">
                        <a:spcBef>
                          <a:spcPts val="0"/>
                        </a:spcBef>
                        <a:spcAft>
                          <a:spcPts val="0"/>
                        </a:spcAft>
                        <a:buClr>
                          <a:srgbClr val="00A000"/>
                        </a:buClr>
                        <a:buSzPts val="1000"/>
                        <a:buFont typeface="Courier New"/>
                        <a:buAutoNum type="arabicPeriod"/>
                      </a:pPr>
                      <a:r>
                        <a:rPr lang="tr" sz="1000">
                          <a:solidFill>
                            <a:srgbClr val="00A000"/>
                          </a:solidFill>
                          <a:latin typeface="Courier New"/>
                          <a:ea typeface="Courier New"/>
                          <a:cs typeface="Courier New"/>
                          <a:sym typeface="Courier New"/>
                        </a:rPr>
                        <a:t>#include &lt;iostream&gt;</a:t>
                      </a:r>
                      <a:endParaRPr sz="1000">
                        <a:solidFill>
                          <a:srgbClr val="00A000"/>
                        </a:solidFill>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main</a:t>
                      </a:r>
                      <a:r>
                        <a:rPr lang="tr" sz="1000">
                          <a:solidFill>
                            <a:srgbClr val="FF0000"/>
                          </a:solidFill>
                          <a:latin typeface="Courier New"/>
                          <a:ea typeface="Courier New"/>
                          <a:cs typeface="Courier New"/>
                          <a:sym typeface="Courier New"/>
                        </a:rPr>
                        <a:t>() </a:t>
                      </a:r>
                      <a:endParaRPr sz="1000">
                        <a:solidFill>
                          <a:srgbClr val="FF0000"/>
                        </a:solidFill>
                        <a:latin typeface="Courier New"/>
                        <a:ea typeface="Courier New"/>
                        <a:cs typeface="Courier New"/>
                        <a:sym typeface="Courier New"/>
                      </a:endParaRPr>
                    </a:p>
                    <a:p>
                      <a:pPr indent="-292100" lvl="0" marL="457200" rtl="0" algn="l">
                        <a:spcBef>
                          <a:spcPts val="0"/>
                        </a:spcBef>
                        <a:spcAft>
                          <a:spcPts val="0"/>
                        </a:spcAft>
                        <a:buClr>
                          <a:srgbClr val="FF0000"/>
                        </a:buClr>
                        <a:buSzPts val="1000"/>
                        <a:buFont typeface="Courier New"/>
                        <a:buAutoNum type="arabicPeriod"/>
                      </a:pP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solidFill>
                            <a:srgbClr val="FF0000"/>
                          </a:solidFill>
                          <a:highlight>
                            <a:srgbClr val="9E9E9E"/>
                          </a:highlight>
                          <a:latin typeface="Courier New"/>
                          <a:ea typeface="Courier New"/>
                          <a:cs typeface="Courier New"/>
                          <a:sym typeface="Courier New"/>
                        </a:rPr>
                        <a:t>    </a:t>
                      </a:r>
                      <a:r>
                        <a:rPr b="1" lang="tr" sz="1000">
                          <a:solidFill>
                            <a:srgbClr val="0000A0"/>
                          </a:solidFill>
                          <a:highlight>
                            <a:srgbClr val="9E9E9E"/>
                          </a:highlight>
                          <a:latin typeface="Courier New"/>
                          <a:ea typeface="Courier New"/>
                          <a:cs typeface="Courier New"/>
                          <a:sym typeface="Courier New"/>
                        </a:rPr>
                        <a:t>int </a:t>
                      </a:r>
                      <a:r>
                        <a:rPr lang="tr" sz="1000">
                          <a:highlight>
                            <a:srgbClr val="9E9E9E"/>
                          </a:highlight>
                          <a:latin typeface="Courier New"/>
                          <a:ea typeface="Courier New"/>
                          <a:cs typeface="Courier New"/>
                          <a:sym typeface="Courier New"/>
                        </a:rPr>
                        <a:t>sayi</a:t>
                      </a:r>
                      <a:r>
                        <a:rPr lang="tr" sz="1000">
                          <a:solidFill>
                            <a:srgbClr val="FF0000"/>
                          </a:solidFill>
                          <a:highlight>
                            <a:srgbClr val="9E9E9E"/>
                          </a:highlight>
                          <a:latin typeface="Courier New"/>
                          <a:ea typeface="Courier New"/>
                          <a:cs typeface="Courier New"/>
                          <a:sym typeface="Courier New"/>
                        </a:rPr>
                        <a:t>;</a:t>
                      </a:r>
                      <a:endParaRPr sz="1000">
                        <a:solidFill>
                          <a:srgbClr val="FF0000"/>
                        </a:solidFill>
                        <a:highlight>
                          <a:srgbClr val="9E9E9E"/>
                        </a:highlight>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latin typeface="Courier New"/>
                          <a:ea typeface="Courier New"/>
                          <a:cs typeface="Courier New"/>
                          <a:sym typeface="Courier New"/>
                        </a:rPr>
                        <a:t>    sayi </a:t>
                      </a:r>
                      <a:r>
                        <a:rPr lang="tr" sz="1000">
                          <a:solidFill>
                            <a:srgbClr val="FF0000"/>
                          </a:solidFill>
                          <a:latin typeface="Courier New"/>
                          <a:ea typeface="Courier New"/>
                          <a:cs typeface="Courier New"/>
                          <a:sym typeface="Courier New"/>
                        </a:rPr>
                        <a:t>=</a:t>
                      </a:r>
                      <a:r>
                        <a:rPr lang="tr" sz="1000">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5</a:t>
                      </a:r>
                      <a:r>
                        <a:rPr lang="tr" sz="1000">
                          <a:solidFill>
                            <a:srgbClr val="FF0000"/>
                          </a:solidFill>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std::cout </a:t>
                      </a:r>
                      <a:r>
                        <a:rPr lang="tr" sz="1000">
                          <a:solidFill>
                            <a:srgbClr val="FF0000"/>
                          </a:solidFill>
                          <a:latin typeface="Courier New"/>
                          <a:ea typeface="Courier New"/>
                          <a:cs typeface="Courier New"/>
                          <a:sym typeface="Courier New"/>
                        </a:rPr>
                        <a:t>&lt;&lt; </a:t>
                      </a:r>
                      <a:r>
                        <a:rPr lang="tr" sz="1000">
                          <a:latin typeface="Courier New"/>
                          <a:ea typeface="Courier New"/>
                          <a:cs typeface="Courier New"/>
                          <a:sym typeface="Courier New"/>
                        </a:rPr>
                        <a:t>sayi</a:t>
                      </a:r>
                      <a:r>
                        <a:rPr lang="tr" sz="1000">
                          <a:solidFill>
                            <a:srgbClr val="FF0000"/>
                          </a:solidFill>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return </a:t>
                      </a:r>
                      <a:r>
                        <a:rPr lang="tr" sz="1000">
                          <a:solidFill>
                            <a:srgbClr val="F000F0"/>
                          </a:solidFill>
                          <a:latin typeface="Courier New"/>
                          <a:ea typeface="Courier New"/>
                          <a:cs typeface="Courier New"/>
                          <a:sym typeface="Courier New"/>
                        </a:rPr>
                        <a:t>0</a:t>
                      </a:r>
                      <a:r>
                        <a:rPr lang="tr" sz="1000">
                          <a:solidFill>
                            <a:srgbClr val="FF0000"/>
                          </a:solidFill>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just">
                        <a:lnSpc>
                          <a:spcPct val="115000"/>
                        </a:lnSpc>
                        <a:spcBef>
                          <a:spcPts val="0"/>
                        </a:spcBef>
                        <a:spcAft>
                          <a:spcPts val="0"/>
                        </a:spcAft>
                        <a:buClr>
                          <a:srgbClr val="FF0000"/>
                        </a:buClr>
                        <a:buSzPts val="1000"/>
                        <a:buAutoNum type="arabicPeriod"/>
                      </a:pPr>
                      <a:r>
                        <a:rPr lang="tr" sz="1000">
                          <a:solidFill>
                            <a:srgbClr val="FF0000"/>
                          </a:solidFill>
                        </a:rPr>
                        <a:t>}</a:t>
                      </a:r>
                      <a:endParaRPr sz="1000"/>
                    </a:p>
                    <a:p>
                      <a:pPr indent="0" lvl="0" marL="0" rtl="0" algn="l">
                        <a:spcBef>
                          <a:spcPts val="0"/>
                        </a:spcBef>
                        <a:spcAft>
                          <a:spcPts val="0"/>
                        </a:spcAft>
                        <a:buNone/>
                      </a:pPr>
                      <a:r>
                        <a:t/>
                      </a:r>
                      <a:endParaRPr i="1" sz="1200">
                        <a:latin typeface="Times New Roman"/>
                        <a:ea typeface="Times New Roman"/>
                        <a:cs typeface="Times New Roman"/>
                        <a:sym typeface="Times New Roman"/>
                      </a:endParaRPr>
                    </a:p>
                  </a:txBody>
                  <a:tcPr marT="63500" marB="63500" marR="63500" marL="63500"/>
                </a:tc>
                <a:tc>
                  <a:txBody>
                    <a:bodyPr/>
                    <a:lstStyle/>
                    <a:p>
                      <a:pPr indent="-292100" lvl="0" marL="457200" rtl="0" algn="l">
                        <a:spcBef>
                          <a:spcPts val="0"/>
                        </a:spcBef>
                        <a:spcAft>
                          <a:spcPts val="0"/>
                        </a:spcAft>
                        <a:buClr>
                          <a:srgbClr val="00A000"/>
                        </a:buClr>
                        <a:buSzPts val="1000"/>
                        <a:buFont typeface="Courier New"/>
                        <a:buAutoNum type="arabicPeriod"/>
                      </a:pPr>
                      <a:r>
                        <a:rPr lang="tr" sz="1000">
                          <a:solidFill>
                            <a:srgbClr val="00A000"/>
                          </a:solidFill>
                          <a:latin typeface="Courier New"/>
                          <a:ea typeface="Courier New"/>
                          <a:cs typeface="Courier New"/>
                          <a:sym typeface="Courier New"/>
                        </a:rPr>
                        <a:t>#include &lt;iostream&gt;</a:t>
                      </a:r>
                      <a:endParaRPr sz="1000">
                        <a:solidFill>
                          <a:srgbClr val="00A000"/>
                        </a:solidFill>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main</a:t>
                      </a:r>
                      <a:r>
                        <a:rPr lang="tr" sz="1000">
                          <a:solidFill>
                            <a:srgbClr val="FF0000"/>
                          </a:solidFill>
                          <a:latin typeface="Courier New"/>
                          <a:ea typeface="Courier New"/>
                          <a:cs typeface="Courier New"/>
                          <a:sym typeface="Courier New"/>
                        </a:rPr>
                        <a:t>() </a:t>
                      </a:r>
                      <a:endParaRPr sz="1000">
                        <a:solidFill>
                          <a:srgbClr val="FF0000"/>
                        </a:solidFill>
                        <a:latin typeface="Courier New"/>
                        <a:ea typeface="Courier New"/>
                        <a:cs typeface="Courier New"/>
                        <a:sym typeface="Courier New"/>
                      </a:endParaRPr>
                    </a:p>
                    <a:p>
                      <a:pPr indent="-292100" lvl="0" marL="457200" rtl="0" algn="l">
                        <a:spcBef>
                          <a:spcPts val="0"/>
                        </a:spcBef>
                        <a:spcAft>
                          <a:spcPts val="0"/>
                        </a:spcAft>
                        <a:buClr>
                          <a:srgbClr val="FF0000"/>
                        </a:buClr>
                        <a:buSzPts val="1000"/>
                        <a:buFont typeface="Courier New"/>
                        <a:buAutoNum type="arabicPeriod"/>
                      </a:pP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solidFill>
                            <a:srgbClr val="FF0000"/>
                          </a:solidFill>
                          <a:highlight>
                            <a:srgbClr val="9E9E9E"/>
                          </a:highlight>
                          <a:latin typeface="Courier New"/>
                          <a:ea typeface="Courier New"/>
                          <a:cs typeface="Courier New"/>
                          <a:sym typeface="Courier New"/>
                        </a:rPr>
                        <a:t>    </a:t>
                      </a:r>
                      <a:r>
                        <a:rPr b="1" lang="tr" sz="1000">
                          <a:solidFill>
                            <a:srgbClr val="0000A0"/>
                          </a:solidFill>
                          <a:highlight>
                            <a:srgbClr val="9E9E9E"/>
                          </a:highlight>
                          <a:latin typeface="Courier New"/>
                          <a:ea typeface="Courier New"/>
                          <a:cs typeface="Courier New"/>
                          <a:sym typeface="Courier New"/>
                        </a:rPr>
                        <a:t>int </a:t>
                      </a:r>
                      <a:r>
                        <a:rPr lang="tr" sz="1000">
                          <a:highlight>
                            <a:srgbClr val="9E9E9E"/>
                          </a:highlight>
                          <a:latin typeface="Courier New"/>
                          <a:ea typeface="Courier New"/>
                          <a:cs typeface="Courier New"/>
                          <a:sym typeface="Courier New"/>
                        </a:rPr>
                        <a:t>sayi </a:t>
                      </a:r>
                      <a:r>
                        <a:rPr lang="tr" sz="1000">
                          <a:solidFill>
                            <a:srgbClr val="FF0000"/>
                          </a:solidFill>
                          <a:highlight>
                            <a:srgbClr val="9E9E9E"/>
                          </a:highlight>
                          <a:latin typeface="Courier New"/>
                          <a:ea typeface="Courier New"/>
                          <a:cs typeface="Courier New"/>
                          <a:sym typeface="Courier New"/>
                        </a:rPr>
                        <a:t>=</a:t>
                      </a:r>
                      <a:r>
                        <a:rPr lang="tr" sz="1000">
                          <a:highlight>
                            <a:srgbClr val="9E9E9E"/>
                          </a:highlight>
                          <a:latin typeface="Courier New"/>
                          <a:ea typeface="Courier New"/>
                          <a:cs typeface="Courier New"/>
                          <a:sym typeface="Courier New"/>
                        </a:rPr>
                        <a:t> </a:t>
                      </a:r>
                      <a:r>
                        <a:rPr lang="tr" sz="1000">
                          <a:solidFill>
                            <a:srgbClr val="F000F0"/>
                          </a:solidFill>
                          <a:highlight>
                            <a:srgbClr val="9E9E9E"/>
                          </a:highlight>
                          <a:latin typeface="Courier New"/>
                          <a:ea typeface="Courier New"/>
                          <a:cs typeface="Courier New"/>
                          <a:sym typeface="Courier New"/>
                        </a:rPr>
                        <a:t>5</a:t>
                      </a:r>
                      <a:r>
                        <a:rPr lang="tr" sz="1000">
                          <a:solidFill>
                            <a:srgbClr val="FF0000"/>
                          </a:solidFill>
                          <a:highlight>
                            <a:srgbClr val="9E9E9E"/>
                          </a:highlight>
                          <a:latin typeface="Courier New"/>
                          <a:ea typeface="Courier New"/>
                          <a:cs typeface="Courier New"/>
                          <a:sym typeface="Courier New"/>
                        </a:rPr>
                        <a:t>;</a:t>
                      </a:r>
                      <a:endParaRPr sz="1000">
                        <a:solidFill>
                          <a:srgbClr val="FF0000"/>
                        </a:solidFill>
                        <a:highlight>
                          <a:srgbClr val="9E9E9E"/>
                        </a:highlight>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std::cout </a:t>
                      </a:r>
                      <a:r>
                        <a:rPr lang="tr" sz="1000">
                          <a:solidFill>
                            <a:srgbClr val="FF0000"/>
                          </a:solidFill>
                          <a:latin typeface="Courier New"/>
                          <a:ea typeface="Courier New"/>
                          <a:cs typeface="Courier New"/>
                          <a:sym typeface="Courier New"/>
                        </a:rPr>
                        <a:t>&lt;&lt; </a:t>
                      </a:r>
                      <a:r>
                        <a:rPr lang="tr" sz="1000">
                          <a:latin typeface="Courier New"/>
                          <a:ea typeface="Courier New"/>
                          <a:cs typeface="Courier New"/>
                          <a:sym typeface="Courier New"/>
                        </a:rPr>
                        <a:t>sayi</a:t>
                      </a:r>
                      <a:r>
                        <a:rPr lang="tr" sz="1000">
                          <a:solidFill>
                            <a:srgbClr val="FF0000"/>
                          </a:solidFill>
                          <a:latin typeface="Courier New"/>
                          <a:ea typeface="Courier New"/>
                          <a:cs typeface="Courier New"/>
                          <a:sym typeface="Courier New"/>
                        </a:rPr>
                        <a:t>;</a:t>
                      </a:r>
                      <a:endParaRPr sz="1000">
                        <a:latin typeface="Courier New"/>
                        <a:ea typeface="Courier New"/>
                        <a:cs typeface="Courier New"/>
                        <a:sym typeface="Courier New"/>
                      </a:endParaRPr>
                    </a:p>
                    <a:p>
                      <a:pPr indent="-292100" lvl="0" marL="457200" rtl="0" algn="l">
                        <a:spcBef>
                          <a:spcPts val="0"/>
                        </a:spcBef>
                        <a:spcAft>
                          <a:spcPts val="0"/>
                        </a:spcAft>
                        <a:buSzPts val="1000"/>
                        <a:buFont typeface="Courier New"/>
                        <a:buAutoNum type="arabicPeriod"/>
                      </a:pPr>
                      <a:r>
                        <a:rPr lang="tr" sz="1000">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return </a:t>
                      </a:r>
                      <a:r>
                        <a:rPr lang="tr" sz="1000">
                          <a:solidFill>
                            <a:srgbClr val="F000F0"/>
                          </a:solidFill>
                          <a:latin typeface="Courier New"/>
                          <a:ea typeface="Courier New"/>
                          <a:cs typeface="Courier New"/>
                          <a:sym typeface="Courier New"/>
                        </a:rPr>
                        <a:t>0</a:t>
                      </a:r>
                      <a:r>
                        <a:rPr lang="tr" sz="1000">
                          <a:solidFill>
                            <a:srgbClr val="FF0000"/>
                          </a:solidFill>
                          <a:latin typeface="Courier New"/>
                          <a:ea typeface="Courier New"/>
                          <a:cs typeface="Courier New"/>
                          <a:sym typeface="Courier New"/>
                        </a:rPr>
                        <a:t>;</a:t>
                      </a:r>
                      <a:endParaRPr sz="1000">
                        <a:latin typeface="Courier New"/>
                        <a:ea typeface="Courier New"/>
                        <a:cs typeface="Courier New"/>
                        <a:sym typeface="Courier New"/>
                      </a:endParaRPr>
                    </a:p>
                    <a:p>
                      <a:pPr indent="-298450" lvl="0" marL="457200" rtl="0" algn="just">
                        <a:lnSpc>
                          <a:spcPct val="115000"/>
                        </a:lnSpc>
                        <a:spcBef>
                          <a:spcPts val="0"/>
                        </a:spcBef>
                        <a:spcAft>
                          <a:spcPts val="0"/>
                        </a:spcAft>
                        <a:buClr>
                          <a:srgbClr val="FF0000"/>
                        </a:buClr>
                        <a:buSzPts val="1100"/>
                        <a:buAutoNum type="arabicPeriod"/>
                      </a:pPr>
                      <a:r>
                        <a:rPr lang="tr" sz="1100">
                          <a:solidFill>
                            <a:srgbClr val="FF0000"/>
                          </a:solidFill>
                        </a:rPr>
                        <a:t>}</a:t>
                      </a:r>
                      <a:endParaRPr sz="1100">
                        <a:solidFill>
                          <a:srgbClr val="FF0000"/>
                        </a:solidFill>
                      </a:endParaRPr>
                    </a:p>
                    <a:p>
                      <a:pPr indent="0" lvl="0" marL="0" rtl="0" algn="just">
                        <a:lnSpc>
                          <a:spcPct val="115000"/>
                        </a:lnSpc>
                        <a:spcBef>
                          <a:spcPts val="0"/>
                        </a:spcBef>
                        <a:spcAft>
                          <a:spcPts val="0"/>
                        </a:spcAft>
                        <a:buNone/>
                      </a:pPr>
                      <a:r>
                        <a:t/>
                      </a:r>
                      <a:endParaRPr sz="1100"/>
                    </a:p>
                    <a:p>
                      <a:pPr indent="0" lvl="0" marL="0" rtl="0" algn="l">
                        <a:spcBef>
                          <a:spcPts val="0"/>
                        </a:spcBef>
                        <a:spcAft>
                          <a:spcPts val="0"/>
                        </a:spcAft>
                        <a:buNone/>
                      </a:pPr>
                      <a:r>
                        <a:t/>
                      </a:r>
                      <a:endParaRPr i="1"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Sabitleri Ayıralım!</a:t>
            </a:r>
            <a:endParaRPr/>
          </a:p>
        </p:txBody>
      </p:sp>
      <p:graphicFrame>
        <p:nvGraphicFramePr>
          <p:cNvPr id="138" name="Google Shape;138;p23"/>
          <p:cNvGraphicFramePr/>
          <p:nvPr/>
        </p:nvGraphicFramePr>
        <p:xfrm>
          <a:off x="870475" y="1686825"/>
          <a:ext cx="3000000" cy="3000000"/>
        </p:xfrm>
        <a:graphic>
          <a:graphicData uri="http://schemas.openxmlformats.org/drawingml/2006/table">
            <a:tbl>
              <a:tblPr>
                <a:noFill/>
                <a:tableStyleId>{EA1A8AA2-1C1D-4906-9439-F43F62C51A20}</a:tableStyleId>
              </a:tblPr>
              <a:tblGrid>
                <a:gridCol w="3840675"/>
              </a:tblGrid>
              <a:tr h="1126250">
                <a:tc>
                  <a:txBody>
                    <a:bodyPr/>
                    <a:lstStyle/>
                    <a:p>
                      <a:pPr indent="0" lvl="0" marL="0" rtl="0" algn="l">
                        <a:spcBef>
                          <a:spcPts val="0"/>
                        </a:spcBef>
                        <a:spcAft>
                          <a:spcPts val="0"/>
                        </a:spcAft>
                        <a:buNone/>
                      </a:pPr>
                      <a:r>
                        <a:rPr lang="tr" sz="1600">
                          <a:latin typeface="PT Sans Narrow"/>
                          <a:ea typeface="PT Sans Narrow"/>
                          <a:cs typeface="PT Sans Narrow"/>
                          <a:sym typeface="PT Sans Narrow"/>
                        </a:rPr>
                        <a:t>Sabitleri ayırmak için aşağıdaki üç kural:</a:t>
                      </a:r>
                      <a:endParaRPr sz="1600">
                        <a:latin typeface="PT Sans Narrow"/>
                        <a:ea typeface="PT Sans Narrow"/>
                        <a:cs typeface="PT Sans Narrow"/>
                        <a:sym typeface="PT Sans Narrow"/>
                      </a:endParaRPr>
                    </a:p>
                    <a:p>
                      <a:pPr indent="0" lvl="0" marL="0" rtl="0" algn="l">
                        <a:spcBef>
                          <a:spcPts val="0"/>
                        </a:spcBef>
                        <a:spcAft>
                          <a:spcPts val="0"/>
                        </a:spcAft>
                        <a:buNone/>
                      </a:pPr>
                      <a:r>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“const” anahtar sözcüğünü kullanarak tanımlarız.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Sabit adları, değişken adlarından ayırt etmek için büyük harfle yazılır. </a:t>
                      </a:r>
                      <a:endParaRPr sz="1600">
                        <a:latin typeface="PT Sans Narrow"/>
                        <a:ea typeface="PT Sans Narrow"/>
                        <a:cs typeface="PT Sans Narrow"/>
                        <a:sym typeface="PT Sans Narrow"/>
                      </a:endParaRPr>
                    </a:p>
                    <a:p>
                      <a:pPr indent="-330200" lvl="0" marL="457200" rtl="0" algn="just">
                        <a:lnSpc>
                          <a:spcPct val="115000"/>
                        </a:lnSpc>
                        <a:spcBef>
                          <a:spcPts val="0"/>
                        </a:spcBef>
                        <a:spcAft>
                          <a:spcPts val="0"/>
                        </a:spcAft>
                        <a:buSzPts val="1600"/>
                        <a:buFont typeface="PT Sans Narrow"/>
                        <a:buAutoNum type="arabicPeriod"/>
                      </a:pPr>
                      <a:r>
                        <a:rPr lang="tr" sz="1600">
                          <a:latin typeface="PT Sans Narrow"/>
                          <a:ea typeface="PT Sans Narrow"/>
                          <a:cs typeface="PT Sans Narrow"/>
                          <a:sym typeface="PT Sans Narrow"/>
                        </a:rPr>
                        <a:t>Sabitler her zaman tanımlama sırasında değerlerini almalıdır. </a:t>
                      </a:r>
                      <a:endParaRPr sz="1600">
                        <a:latin typeface="PT Sans Narrow"/>
                        <a:ea typeface="PT Sans Narrow"/>
                        <a:cs typeface="PT Sans Narrow"/>
                        <a:sym typeface="PT Sans Narrow"/>
                      </a:endParaRPr>
                    </a:p>
                  </a:txBody>
                  <a:tcPr marT="63500" marB="63500" marR="63500" marL="63500"/>
                </a:tc>
              </a:tr>
            </a:tbl>
          </a:graphicData>
        </a:graphic>
      </p:graphicFrame>
      <p:sp>
        <p:nvSpPr>
          <p:cNvPr id="139" name="Google Shape;139;p23"/>
          <p:cNvSpPr txBox="1"/>
          <p:nvPr/>
        </p:nvSpPr>
        <p:spPr>
          <a:xfrm>
            <a:off x="4648200" y="1243075"/>
            <a:ext cx="3796800" cy="359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00A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tr" sz="1300">
                <a:solidFill>
                  <a:srgbClr val="0000A0"/>
                </a:solidFill>
                <a:latin typeface="PT Sans Narrow"/>
                <a:ea typeface="PT Sans Narrow"/>
                <a:cs typeface="PT Sans Narrow"/>
                <a:sym typeface="PT Sans Narrow"/>
              </a:rPr>
              <a:t>using namespace </a:t>
            </a:r>
            <a:r>
              <a:rPr b="1" lang="tr" sz="1300">
                <a:solidFill>
                  <a:srgbClr val="00A000"/>
                </a:solidFill>
                <a:latin typeface="PT Sans Narrow"/>
                <a:ea typeface="PT Sans Narrow"/>
                <a:cs typeface="PT Sans Narrow"/>
                <a:sym typeface="PT Sans Narrow"/>
              </a:rPr>
              <a:t>std</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main</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const int </a:t>
            </a:r>
            <a:r>
              <a:rPr lang="tr" sz="1300">
                <a:highlight>
                  <a:srgbClr val="FFFFFF"/>
                </a:highlight>
                <a:latin typeface="PT Sans Narrow"/>
                <a:ea typeface="PT Sans Narrow"/>
                <a:cs typeface="PT Sans Narrow"/>
                <a:sym typeface="PT Sans Narrow"/>
              </a:rPr>
              <a:t>DOGUM_YILI </a:t>
            </a:r>
            <a:r>
              <a:rPr lang="tr" sz="1300">
                <a:solidFill>
                  <a:srgbClr val="FF0000"/>
                </a:solidFill>
                <a:latin typeface="PT Sans Narrow"/>
                <a:ea typeface="PT Sans Narrow"/>
                <a:cs typeface="PT Sans Narrow"/>
                <a:sym typeface="PT Sans Narrow"/>
              </a:rPr>
              <a:t>= </a:t>
            </a:r>
            <a:r>
              <a:rPr lang="tr" sz="1300">
                <a:solidFill>
                  <a:srgbClr val="F000F0"/>
                </a:solidFill>
                <a:latin typeface="PT Sans Narrow"/>
                <a:ea typeface="PT Sans Narrow"/>
                <a:cs typeface="PT Sans Narrow"/>
                <a:sym typeface="PT Sans Narrow"/>
              </a:rPr>
              <a:t>2005</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boy </a:t>
            </a:r>
            <a:r>
              <a:rPr lang="tr" sz="1300">
                <a:solidFill>
                  <a:srgbClr val="FF0000"/>
                </a:solidFill>
                <a:latin typeface="PT Sans Narrow"/>
                <a:ea typeface="PT Sans Narrow"/>
                <a:cs typeface="PT Sans Narrow"/>
                <a:sym typeface="PT Sans Narrow"/>
              </a:rPr>
              <a:t>= </a:t>
            </a:r>
            <a:r>
              <a:rPr lang="tr" sz="1300">
                <a:solidFill>
                  <a:srgbClr val="F000F0"/>
                </a:solidFill>
                <a:latin typeface="PT Sans Narrow"/>
                <a:ea typeface="PT Sans Narrow"/>
                <a:cs typeface="PT Sans Narrow"/>
                <a:sym typeface="PT Sans Narrow"/>
              </a:rPr>
              <a:t>175</a:t>
            </a:r>
            <a:r>
              <a:rPr lang="tr" sz="1300">
                <a:solidFill>
                  <a:srgbClr val="FF0000"/>
                </a:solidFill>
                <a:latin typeface="PT Sans Narrow"/>
                <a:ea typeface="PT Sans Narrow"/>
                <a:cs typeface="PT Sans Narrow"/>
                <a:sym typeface="PT Sans Narrow"/>
              </a:rPr>
              <a:t>, </a:t>
            </a:r>
            <a:r>
              <a:rPr lang="tr" sz="1300">
                <a:highlight>
                  <a:srgbClr val="FFFFFF"/>
                </a:highlight>
                <a:latin typeface="PT Sans Narrow"/>
                <a:ea typeface="PT Sans Narrow"/>
                <a:cs typeface="PT Sans Narrow"/>
                <a:sym typeface="PT Sans Narrow"/>
              </a:rPr>
              <a:t>kilo</a:t>
            </a:r>
            <a:r>
              <a:rPr lang="tr" sz="1300">
                <a:solidFill>
                  <a:srgbClr val="FF0000"/>
                </a:solidFill>
                <a:latin typeface="PT Sans Narrow"/>
                <a:ea typeface="PT Sans Narrow"/>
                <a:cs typeface="PT Sans Narrow"/>
                <a:sym typeface="PT Sans Narrow"/>
              </a:rPr>
              <a:t>=</a:t>
            </a:r>
            <a:r>
              <a:rPr lang="tr" sz="1300">
                <a:solidFill>
                  <a:srgbClr val="F000F0"/>
                </a:solidFill>
                <a:latin typeface="PT Sans Narrow"/>
                <a:ea typeface="PT Sans Narrow"/>
                <a:cs typeface="PT Sans Narrow"/>
                <a:sym typeface="PT Sans Narrow"/>
              </a:rPr>
              <a:t>72</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"Dogum yilim: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DOGUM_YILI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"Boyum: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boy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"Kilom: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kilo </a:t>
            </a:r>
            <a:r>
              <a:rPr lang="tr" sz="1300">
                <a:solidFill>
                  <a:srgbClr val="FF0000"/>
                </a:solidFill>
                <a:latin typeface="PT Sans Narrow"/>
                <a:ea typeface="PT Sans Narrow"/>
                <a:cs typeface="PT Sans Narrow"/>
                <a:sym typeface="PT Sans Narrow"/>
              </a:rPr>
              <a:t>&lt;&lt; </a:t>
            </a:r>
            <a:r>
              <a:rPr b="1" lang="tr" sz="1300">
                <a:solidFill>
                  <a:srgbClr val="00A000"/>
                </a:solidFill>
                <a:latin typeface="PT Sans Narrow"/>
                <a:ea typeface="PT Sans Narrow"/>
                <a:cs typeface="PT Sans Narrow"/>
                <a:sym typeface="PT Sans Narrow"/>
              </a:rPr>
              <a:t>endl</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return</a:t>
            </a:r>
            <a:r>
              <a:rPr lang="tr" sz="1300">
                <a:solidFill>
                  <a:srgbClr val="FF0000"/>
                </a:solidFill>
                <a:latin typeface="PT Sans Narrow"/>
                <a:ea typeface="PT Sans Narrow"/>
                <a:cs typeface="PT Sans Narrow"/>
                <a:sym typeface="PT Sans Narrow"/>
              </a:rPr>
              <a:t>(</a:t>
            </a:r>
            <a:r>
              <a:rPr lang="tr" sz="1300">
                <a:solidFill>
                  <a:srgbClr val="F000F0"/>
                </a:solidFill>
                <a:latin typeface="PT Sans Narrow"/>
                <a:ea typeface="PT Sans Narrow"/>
                <a:cs typeface="PT Sans Narrow"/>
                <a:sym typeface="PT Sans Narrow"/>
              </a:rPr>
              <a:t>0</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sz="1500">
              <a:solidFill>
                <a:srgbClr val="00A000"/>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Sabitleri Ayıralım!</a:t>
            </a:r>
            <a:endParaRPr/>
          </a:p>
        </p:txBody>
      </p:sp>
      <p:sp>
        <p:nvSpPr>
          <p:cNvPr id="145" name="Google Shape;145;p24"/>
          <p:cNvSpPr txBox="1"/>
          <p:nvPr/>
        </p:nvSpPr>
        <p:spPr>
          <a:xfrm>
            <a:off x="620000" y="1521775"/>
            <a:ext cx="7085100" cy="27945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tr" sz="1800">
                <a:latin typeface="PT Sans Narrow"/>
                <a:ea typeface="PT Sans Narrow"/>
                <a:cs typeface="PT Sans Narrow"/>
                <a:sym typeface="PT Sans Narrow"/>
              </a:rPr>
              <a:t>Bir programın yürütülmesi sırasında içeriği hiç değişmeyecek olan veriler, bir değişken yerine sabit bir tanımlama ile saklanmalıdır. </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800">
                <a:latin typeface="PT Sans Narrow"/>
                <a:ea typeface="PT Sans Narrow"/>
                <a:cs typeface="PT Sans Narrow"/>
                <a:sym typeface="PT Sans Narrow"/>
              </a:rPr>
              <a:t>Örneğin: </a:t>
            </a:r>
            <a:endParaRPr sz="18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lang="tr" sz="1800">
                <a:solidFill>
                  <a:srgbClr val="00B0F0"/>
                </a:solidFill>
                <a:latin typeface="PT Sans Narrow"/>
                <a:ea typeface="PT Sans Narrow"/>
                <a:cs typeface="PT Sans Narrow"/>
                <a:sym typeface="PT Sans Narrow"/>
              </a:rPr>
              <a:t>const </a:t>
            </a:r>
            <a:r>
              <a:rPr lang="tr" sz="1800">
                <a:solidFill>
                  <a:srgbClr val="00B050"/>
                </a:solidFill>
                <a:latin typeface="PT Sans Narrow"/>
                <a:ea typeface="PT Sans Narrow"/>
                <a:cs typeface="PT Sans Narrow"/>
                <a:sym typeface="PT Sans Narrow"/>
              </a:rPr>
              <a:t>veriTipi </a:t>
            </a:r>
            <a:r>
              <a:rPr lang="tr" sz="1800">
                <a:solidFill>
                  <a:srgbClr val="FF0000"/>
                </a:solidFill>
                <a:latin typeface="PT Sans Narrow"/>
                <a:ea typeface="PT Sans Narrow"/>
                <a:cs typeface="PT Sans Narrow"/>
                <a:sym typeface="PT Sans Narrow"/>
              </a:rPr>
              <a:t>SABITADI </a:t>
            </a:r>
            <a:r>
              <a:rPr lang="tr" sz="1800">
                <a:latin typeface="PT Sans Narrow"/>
                <a:ea typeface="PT Sans Narrow"/>
                <a:cs typeface="PT Sans Narrow"/>
                <a:sym typeface="PT Sans Narrow"/>
              </a:rPr>
              <a:t>= </a:t>
            </a:r>
            <a:r>
              <a:rPr lang="tr" sz="1800">
                <a:solidFill>
                  <a:srgbClr val="7030A0"/>
                </a:solidFill>
                <a:latin typeface="PT Sans Narrow"/>
                <a:ea typeface="PT Sans Narrow"/>
                <a:cs typeface="PT Sans Narrow"/>
                <a:sym typeface="PT Sans Narrow"/>
              </a:rPr>
              <a:t>deger</a:t>
            </a:r>
            <a:r>
              <a:rPr lang="tr" sz="1800">
                <a:latin typeface="PT Sans Narrow"/>
                <a:ea typeface="PT Sans Narrow"/>
                <a:cs typeface="PT Sans Narrow"/>
                <a:sym typeface="PT Sans Narrow"/>
              </a:rPr>
              <a:t>;</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8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800">
                <a:solidFill>
                  <a:srgbClr val="0000A0"/>
                </a:solidFill>
                <a:latin typeface="PT Sans Narrow"/>
                <a:ea typeface="PT Sans Narrow"/>
                <a:cs typeface="PT Sans Narrow"/>
                <a:sym typeface="PT Sans Narrow"/>
              </a:rPr>
              <a:t>const double</a:t>
            </a:r>
            <a:r>
              <a:rPr b="1" lang="tr" sz="1800">
                <a:latin typeface="PT Sans Narrow"/>
                <a:ea typeface="PT Sans Narrow"/>
                <a:cs typeface="PT Sans Narrow"/>
                <a:sym typeface="PT Sans Narrow"/>
              </a:rPr>
              <a:t> </a:t>
            </a:r>
            <a:r>
              <a:rPr lang="tr" sz="1800">
                <a:latin typeface="PT Sans Narrow"/>
                <a:ea typeface="PT Sans Narrow"/>
                <a:cs typeface="PT Sans Narrow"/>
                <a:sym typeface="PT Sans Narrow"/>
              </a:rPr>
              <a:t>PI </a:t>
            </a:r>
            <a:r>
              <a:rPr lang="tr" sz="1800">
                <a:solidFill>
                  <a:srgbClr val="FF0000"/>
                </a:solidFill>
                <a:latin typeface="PT Sans Narrow"/>
                <a:ea typeface="PT Sans Narrow"/>
                <a:cs typeface="PT Sans Narrow"/>
                <a:sym typeface="PT Sans Narrow"/>
              </a:rPr>
              <a:t>=</a:t>
            </a:r>
            <a:r>
              <a:rPr lang="tr" sz="1800">
                <a:solidFill>
                  <a:srgbClr val="F000F0"/>
                </a:solidFill>
                <a:latin typeface="PT Sans Narrow"/>
                <a:ea typeface="PT Sans Narrow"/>
                <a:cs typeface="PT Sans Narrow"/>
                <a:sym typeface="PT Sans Narrow"/>
              </a:rPr>
              <a:t> 3.14159265</a:t>
            </a:r>
            <a:r>
              <a:rPr lang="tr" sz="1800">
                <a:solidFill>
                  <a:srgbClr val="FF0000"/>
                </a:solidFill>
                <a:latin typeface="PT Sans Narrow"/>
                <a:ea typeface="PT Sans Narrow"/>
                <a:cs typeface="PT Sans Narrow"/>
                <a:sym typeface="PT Sans Narrow"/>
              </a:rPr>
              <a:t>;</a:t>
            </a:r>
            <a:endParaRPr sz="18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100"/>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Bool</a:t>
            </a:r>
            <a:endParaRPr/>
          </a:p>
        </p:txBody>
      </p:sp>
      <p:sp>
        <p:nvSpPr>
          <p:cNvPr id="151" name="Google Shape;151;p25"/>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52" name="Google Shape;152;p25"/>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bool</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Bool veri tipi en basit veri tipidir. Programda yalnızca iki olasılık bulunduğunda bool türü kullanılır.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sz="1500">
                        <a:highlight>
                          <a:srgbClr val="FFFFFF"/>
                        </a:highlight>
                        <a:latin typeface="PT Sans Narrow"/>
                        <a:ea typeface="PT Sans Narrow"/>
                        <a:cs typeface="PT Sans Narrow"/>
                        <a:sym typeface="PT Sans Narrow"/>
                      </a:endParaRPr>
                    </a:p>
                    <a:p>
                      <a:pPr indent="0" lvl="0" marL="0" rtl="0" algn="just">
                        <a:spcBef>
                          <a:spcPts val="0"/>
                        </a:spcBef>
                        <a:spcAft>
                          <a:spcPts val="0"/>
                        </a:spcAft>
                        <a:buNone/>
                      </a:pPr>
                      <a:r>
                        <a:rPr lang="tr" sz="1500">
                          <a:latin typeface="PT Sans Narrow"/>
                          <a:ea typeface="PT Sans Narrow"/>
                          <a:cs typeface="PT Sans Narrow"/>
                          <a:sym typeface="PT Sans Narrow"/>
                        </a:rPr>
                        <a:t>Doğru (true-1) veya yanlış (false-0) değerlerini alabilen veri tipidir.</a:t>
                      </a:r>
                      <a:endParaRPr sz="1500">
                        <a:latin typeface="PT Sans Narrow"/>
                        <a:ea typeface="PT Sans Narrow"/>
                        <a:cs typeface="PT Sans Narrow"/>
                        <a:sym typeface="PT Sans Narrow"/>
                      </a:endParaRPr>
                    </a:p>
                    <a:p>
                      <a:pPr indent="0" lvl="0" marL="0" rtl="0" algn="just">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500">
                          <a:latin typeface="PT Sans Narrow"/>
                          <a:ea typeface="PT Sans Narrow"/>
                          <a:cs typeface="PT Sans Narrow"/>
                          <a:sym typeface="PT Sans Narrow"/>
                        </a:rPr>
                        <a:t>1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500">
                          <a:latin typeface="PT Sans Narrow"/>
                          <a:ea typeface="PT Sans Narrow"/>
                          <a:cs typeface="PT Sans Narrow"/>
                          <a:sym typeface="PT Sans Narrow"/>
                        </a:rPr>
                        <a:t>Işığın açık olup </a:t>
                      </a:r>
                      <a:r>
                        <a:rPr lang="tr" sz="1500">
                          <a:latin typeface="PT Sans Narrow"/>
                          <a:ea typeface="PT Sans Narrow"/>
                          <a:cs typeface="PT Sans Narrow"/>
                          <a:sym typeface="PT Sans Narrow"/>
                        </a:rPr>
                        <a:t>olmadığı</a:t>
                      </a:r>
                      <a:r>
                        <a:rPr lang="tr" sz="1500">
                          <a:latin typeface="PT Sans Narrow"/>
                          <a:ea typeface="PT Sans Narrow"/>
                          <a:cs typeface="PT Sans Narrow"/>
                          <a:sym typeface="PT Sans Narrow"/>
                        </a:rPr>
                        <a:t> </a:t>
                      </a:r>
                      <a:endParaRPr sz="1500">
                        <a:latin typeface="PT Sans Narrow"/>
                        <a:ea typeface="PT Sans Narrow"/>
                        <a:cs typeface="PT Sans Narrow"/>
                        <a:sym typeface="PT Sans Narrow"/>
                      </a:endParaRPr>
                    </a:p>
                    <a:p>
                      <a:pPr indent="0" lvl="0" marL="0" rtl="0" algn="l">
                        <a:spcBef>
                          <a:spcPts val="0"/>
                        </a:spcBef>
                        <a:spcAft>
                          <a:spcPts val="0"/>
                        </a:spcAft>
                        <a:buNone/>
                      </a:pPr>
                      <a:r>
                        <a:t/>
                      </a:r>
                      <a:endParaRPr sz="1500">
                        <a:latin typeface="PT Sans Narrow"/>
                        <a:ea typeface="PT Sans Narrow"/>
                        <a:cs typeface="PT Sans Narrow"/>
                        <a:sym typeface="PT Sans Narrow"/>
                      </a:endParaRPr>
                    </a:p>
                    <a:p>
                      <a:pPr indent="0" lvl="0" marL="0" rtl="0" algn="l">
                        <a:spcBef>
                          <a:spcPts val="0"/>
                        </a:spcBef>
                        <a:spcAft>
                          <a:spcPts val="0"/>
                        </a:spcAft>
                        <a:buNone/>
                      </a:pPr>
                      <a:r>
                        <a:rPr lang="tr" sz="1500">
                          <a:latin typeface="PT Sans Narrow"/>
                          <a:ea typeface="PT Sans Narrow"/>
                          <a:cs typeface="PT Sans Narrow"/>
                          <a:sym typeface="PT Sans Narrow"/>
                        </a:rPr>
                        <a:t>(0: kapalı, 1: açık)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311700" y="4450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3600">
                <a:solidFill>
                  <a:srgbClr val="EF6C00"/>
                </a:solidFill>
                <a:latin typeface="PT Sans Narrow"/>
                <a:ea typeface="PT Sans Narrow"/>
                <a:cs typeface="PT Sans Narrow"/>
                <a:sym typeface="PT Sans Narrow"/>
              </a:rPr>
              <a:t>Örnekleri Çoğaltalım: Veri Tipi Bool</a:t>
            </a:r>
            <a:endParaRPr b="1" sz="3600">
              <a:solidFill>
                <a:srgbClr val="EF6C00"/>
              </a:solidFill>
              <a:latin typeface="PT Sans Narrow"/>
              <a:ea typeface="PT Sans Narrow"/>
              <a:cs typeface="PT Sans Narrow"/>
              <a:sym typeface="PT Sans Narrow"/>
            </a:endParaRPr>
          </a:p>
        </p:txBody>
      </p:sp>
      <p:sp>
        <p:nvSpPr>
          <p:cNvPr id="158" name="Google Shape;158;p26"/>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59" name="Google Shape;159;p26"/>
          <p:cNvGraphicFramePr/>
          <p:nvPr/>
        </p:nvGraphicFramePr>
        <p:xfrm>
          <a:off x="780750" y="1521475"/>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Bool değişken tanımlama. </a:t>
                      </a:r>
                      <a:endParaRPr b="1" u="sng">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b="1">
                        <a:highlight>
                          <a:srgbClr val="FFFFFF"/>
                        </a:highlight>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using namespace </a:t>
                      </a:r>
                      <a:r>
                        <a:rPr b="1" lang="tr" sz="1300">
                          <a:solidFill>
                            <a:srgbClr val="00A000"/>
                          </a:solidFill>
                          <a:latin typeface="PT Sans Narrow"/>
                          <a:ea typeface="PT Sans Narrow"/>
                          <a:cs typeface="PT Sans Narrow"/>
                          <a:sym typeface="PT Sans Narrow"/>
                        </a:rPr>
                        <a:t>std</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main</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bool </a:t>
                      </a:r>
                      <a:r>
                        <a:rPr lang="tr" sz="1300">
                          <a:highlight>
                            <a:srgbClr val="FFFFFF"/>
                          </a:highlight>
                          <a:latin typeface="PT Sans Narrow"/>
                          <a:ea typeface="PT Sans Narrow"/>
                          <a:cs typeface="PT Sans Narrow"/>
                          <a:sym typeface="PT Sans Narrow"/>
                        </a:rPr>
                        <a:t>deger </a:t>
                      </a: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true</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"Deger :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deger</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return </a:t>
                      </a:r>
                      <a:r>
                        <a:rPr lang="tr" sz="1300">
                          <a:solidFill>
                            <a:srgbClr val="F000F0"/>
                          </a:solidFill>
                          <a:latin typeface="PT Sans Narrow"/>
                          <a:ea typeface="PT Sans Narrow"/>
                          <a:cs typeface="PT Sans Narrow"/>
                          <a:sym typeface="PT Sans Narrow"/>
                        </a:rPr>
                        <a:t>0</a:t>
                      </a: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17500" lvl="0" marL="457200" rtl="0" algn="ctr">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0</a:t>
                      </a:r>
                      <a:endParaRPr>
                        <a:latin typeface="PT Sans Narrow"/>
                        <a:ea typeface="PT Sans Narrow"/>
                        <a:cs typeface="PT Sans Narrow"/>
                        <a:sym typeface="PT Sans Narrow"/>
                      </a:endParaRPr>
                    </a:p>
                    <a:p>
                      <a:pPr indent="-317500" lvl="0" marL="457200" rtl="0" algn="ctr">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1</a:t>
                      </a:r>
                      <a:endParaRPr>
                        <a:latin typeface="PT Sans Narrow"/>
                        <a:ea typeface="PT Sans Narrow"/>
                        <a:cs typeface="PT Sans Narrow"/>
                        <a:sym typeface="PT Sans Narrow"/>
                      </a:endParaRPr>
                    </a:p>
                    <a:p>
                      <a:pPr indent="-317500" lvl="0" marL="457200" rtl="0" algn="ctr">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3</a:t>
                      </a:r>
                      <a:endParaRPr>
                        <a:latin typeface="PT Sans Narrow"/>
                        <a:ea typeface="PT Sans Narrow"/>
                        <a:cs typeface="PT Sans Narrow"/>
                        <a:sym typeface="PT Sans Narrow"/>
                      </a:endParaRPr>
                    </a:p>
                    <a:p>
                      <a:pPr indent="-317500" lvl="0" marL="457200" rtl="0" algn="ctr">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4</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Char</a:t>
            </a:r>
            <a:endParaRPr/>
          </a:p>
        </p:txBody>
      </p:sp>
      <p:sp>
        <p:nvSpPr>
          <p:cNvPr id="165" name="Google Shape;165;p27"/>
          <p:cNvSpPr txBox="1"/>
          <p:nvPr/>
        </p:nvSpPr>
        <p:spPr>
          <a:xfrm>
            <a:off x="713475" y="4231900"/>
            <a:ext cx="8118900" cy="68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66" name="Google Shape;166;p27"/>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2542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864650">
                <a:tc>
                  <a:txBody>
                    <a:bodyPr/>
                    <a:lstStyle/>
                    <a:p>
                      <a:pPr indent="0" lvl="0" marL="0" rtl="0" algn="just">
                        <a:spcBef>
                          <a:spcPts val="0"/>
                        </a:spcBef>
                        <a:spcAft>
                          <a:spcPts val="0"/>
                        </a:spcAft>
                        <a:buNone/>
                      </a:pPr>
                      <a:r>
                        <a:rPr lang="tr" sz="1600">
                          <a:latin typeface="PT Sans Narrow"/>
                          <a:ea typeface="PT Sans Narrow"/>
                          <a:cs typeface="PT Sans Narrow"/>
                          <a:sym typeface="PT Sans Narrow"/>
                        </a:rPr>
                        <a:t>char</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600">
                          <a:latin typeface="PT Sans Narrow"/>
                          <a:ea typeface="PT Sans Narrow"/>
                          <a:cs typeface="PT Sans Narrow"/>
                          <a:sym typeface="PT Sans Narrow"/>
                        </a:rPr>
                        <a:t>Bir karakter (char) veri türü, standart ASCII tablosunda gösterilen herhangi bir harf veya simge olabilecek 256 farklı karakterden herhangi birini içerebilir. Dolayısıyla karakter kodu, her karakterle ilişkilendirilmiş bir tam sayıdır.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6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600">
                          <a:latin typeface="PT Sans Narrow"/>
                          <a:ea typeface="PT Sans Narrow"/>
                          <a:cs typeface="PT Sans Narrow"/>
                          <a:sym typeface="PT Sans Narrow"/>
                        </a:rPr>
                        <a:t>Bir karakter değişkeni iki tek tırnakla ifade edilir. Örneğin, ‘C’, ‘5’, ‘*’ ve ‘T’ karakter ifadeleridir. </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600">
                          <a:latin typeface="PT Sans Narrow"/>
                          <a:ea typeface="PT Sans Narrow"/>
                          <a:cs typeface="PT Sans Narrow"/>
                          <a:sym typeface="PT Sans Narrow"/>
                        </a:rPr>
                        <a:t>1 Bayt</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600">
                          <a:latin typeface="PT Sans Narrow"/>
                          <a:ea typeface="PT Sans Narrow"/>
                          <a:cs typeface="PT Sans Narrow"/>
                          <a:sym typeface="PT Sans Narrow"/>
                        </a:rPr>
                        <a:t>İsminin baş harfi: ‘A’, ‘d’</a:t>
                      </a:r>
                      <a:endParaRPr sz="16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ASCII tablosu</a:t>
            </a:r>
            <a:endParaRPr/>
          </a:p>
        </p:txBody>
      </p:sp>
      <p:pic>
        <p:nvPicPr>
          <p:cNvPr id="172" name="Google Shape;172;p28"/>
          <p:cNvPicPr preferRelativeResize="0"/>
          <p:nvPr/>
        </p:nvPicPr>
        <p:blipFill rotWithShape="1">
          <a:blip r:embed="rId3">
            <a:alphaModFix/>
          </a:blip>
          <a:srcRect b="0" l="0" r="4361" t="6812"/>
          <a:stretch/>
        </p:blipFill>
        <p:spPr>
          <a:xfrm>
            <a:off x="3583500" y="1085625"/>
            <a:ext cx="5410200" cy="3907900"/>
          </a:xfrm>
          <a:prstGeom prst="rect">
            <a:avLst/>
          </a:prstGeom>
          <a:noFill/>
          <a:ln>
            <a:noFill/>
          </a:ln>
        </p:spPr>
      </p:pic>
      <p:sp>
        <p:nvSpPr>
          <p:cNvPr id="173" name="Google Shape;173;p28"/>
          <p:cNvSpPr txBox="1"/>
          <p:nvPr/>
        </p:nvSpPr>
        <p:spPr>
          <a:xfrm>
            <a:off x="311700" y="1344325"/>
            <a:ext cx="30000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tr" sz="1700">
                <a:latin typeface="PT Sans Narrow"/>
                <a:ea typeface="PT Sans Narrow"/>
                <a:cs typeface="PT Sans Narrow"/>
                <a:sym typeface="PT Sans Narrow"/>
              </a:rPr>
              <a:t>Örneğin ‘A’ karakterinin kodu ASCII tablosunda 65 ile temsil edilir.</a:t>
            </a:r>
            <a:endParaRPr sz="2000">
              <a:latin typeface="PT Sans Narrow"/>
              <a:ea typeface="PT Sans Narrow"/>
              <a:cs typeface="PT Sans Narrow"/>
              <a:sym typeface="PT Sans Narrow"/>
            </a:endParaRPr>
          </a:p>
        </p:txBody>
      </p:sp>
      <p:sp>
        <p:nvSpPr>
          <p:cNvPr id="174" name="Google Shape;174;p28"/>
          <p:cNvSpPr txBox="1"/>
          <p:nvPr/>
        </p:nvSpPr>
        <p:spPr>
          <a:xfrm>
            <a:off x="311700" y="2183475"/>
            <a:ext cx="3000000" cy="2738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2100">
                <a:latin typeface="PT Sans Narrow"/>
                <a:ea typeface="PT Sans Narrow"/>
                <a:cs typeface="PT Sans Narrow"/>
                <a:sym typeface="PT Sans Narrow"/>
              </a:rPr>
              <a:t>‘a’ karakterinin ASCII tablosundaki değeri sizce hangisidir? </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97</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25</a:t>
            </a:r>
            <a:endParaRPr b="1" sz="2100">
              <a:latin typeface="PT Sans Narrow"/>
              <a:ea typeface="PT Sans Narrow"/>
              <a:cs typeface="PT Sans Narrow"/>
              <a:sym typeface="PT Sans Narrow"/>
            </a:endParaRPr>
          </a:p>
          <a:p>
            <a:pPr indent="-361950" lvl="0" marL="457200" rtl="0" algn="ctr">
              <a:lnSpc>
                <a:spcPct val="115000"/>
              </a:lnSpc>
              <a:spcBef>
                <a:spcPts val="0"/>
              </a:spcBef>
              <a:spcAft>
                <a:spcPts val="0"/>
              </a:spcAft>
              <a:buSzPts val="2100"/>
              <a:buFont typeface="PT Sans Narrow"/>
              <a:buAutoNum type="alphaUcPeriod"/>
            </a:pPr>
            <a:r>
              <a:rPr b="1" lang="tr" sz="2100">
                <a:latin typeface="PT Sans Narrow"/>
                <a:ea typeface="PT Sans Narrow"/>
                <a:cs typeface="PT Sans Narrow"/>
                <a:sym typeface="PT Sans Narrow"/>
              </a:rPr>
              <a:t>65</a:t>
            </a:r>
            <a:endParaRPr b="1" sz="2100">
              <a:latin typeface="PT Sans Narrow"/>
              <a:ea typeface="PT Sans Narrow"/>
              <a:cs typeface="PT Sans Narrow"/>
              <a:sym typeface="PT Sans Narrow"/>
            </a:endParaRPr>
          </a:p>
          <a:p>
            <a:pPr indent="0" lvl="0" marL="0" rtl="0" algn="l">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Lütfen ankete yanıt veriniz :)</a:t>
            </a:r>
            <a:endParaRPr b="1" sz="2100">
              <a:solidFill>
                <a:srgbClr val="FF0000"/>
              </a:solidFill>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311700" y="4450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3600">
                <a:solidFill>
                  <a:srgbClr val="EF6C00"/>
                </a:solidFill>
                <a:latin typeface="PT Sans Narrow"/>
                <a:ea typeface="PT Sans Narrow"/>
                <a:cs typeface="PT Sans Narrow"/>
                <a:sym typeface="PT Sans Narrow"/>
              </a:rPr>
              <a:t>Örnekleri Çoğaltalım: Veri Tipi Char</a:t>
            </a:r>
            <a:endParaRPr b="1" sz="3600">
              <a:solidFill>
                <a:srgbClr val="EF6C00"/>
              </a:solidFill>
              <a:latin typeface="PT Sans Narrow"/>
              <a:ea typeface="PT Sans Narrow"/>
              <a:cs typeface="PT Sans Narrow"/>
              <a:sym typeface="PT Sans Narrow"/>
            </a:endParaRPr>
          </a:p>
        </p:txBody>
      </p:sp>
      <p:sp>
        <p:nvSpPr>
          <p:cNvPr id="180" name="Google Shape;180;p29"/>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181" name="Google Shape;181;p29"/>
          <p:cNvGraphicFramePr/>
          <p:nvPr/>
        </p:nvGraphicFramePr>
        <p:xfrm>
          <a:off x="780750" y="1521475"/>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Char değişken tanımlama. </a:t>
                      </a:r>
                      <a:endParaRPr b="1" u="sng">
                        <a:latin typeface="PT Sans Narrow"/>
                        <a:ea typeface="PT Sans Narrow"/>
                        <a:cs typeface="PT Sans Narrow"/>
                        <a:sym typeface="PT Sans Narrow"/>
                      </a:endParaRPr>
                    </a:p>
                    <a:p>
                      <a:pPr indent="0" lvl="0" marL="0" rtl="0" algn="l">
                        <a:spcBef>
                          <a:spcPts val="0"/>
                        </a:spcBef>
                        <a:spcAft>
                          <a:spcPts val="0"/>
                        </a:spcAft>
                        <a:buNone/>
                      </a:pPr>
                      <a:r>
                        <a:t/>
                      </a:r>
                      <a:endParaRPr sz="13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00A000"/>
                          </a:solidFill>
                          <a:latin typeface="PT Sans Narrow"/>
                          <a:ea typeface="PT Sans Narrow"/>
                          <a:cs typeface="PT Sans Narrow"/>
                          <a:sym typeface="PT Sans Narrow"/>
                        </a:rPr>
                        <a:t>#include &lt;iostream&gt;</a:t>
                      </a:r>
                      <a:endParaRPr sz="1300">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using namespace </a:t>
                      </a:r>
                      <a:r>
                        <a:rPr b="1" lang="tr" sz="1300">
                          <a:solidFill>
                            <a:srgbClr val="00A000"/>
                          </a:solidFill>
                          <a:latin typeface="PT Sans Narrow"/>
                          <a:ea typeface="PT Sans Narrow"/>
                          <a:cs typeface="PT Sans Narrow"/>
                          <a:sym typeface="PT Sans Narrow"/>
                        </a:rPr>
                        <a:t>std</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b="1" lang="tr" sz="1300">
                          <a:solidFill>
                            <a:srgbClr val="0000A0"/>
                          </a:solidFill>
                          <a:latin typeface="PT Sans Narrow"/>
                          <a:ea typeface="PT Sans Narrow"/>
                          <a:cs typeface="PT Sans Narrow"/>
                          <a:sym typeface="PT Sans Narrow"/>
                        </a:rPr>
                        <a:t>int </a:t>
                      </a:r>
                      <a:r>
                        <a:rPr lang="tr" sz="1300">
                          <a:highlight>
                            <a:srgbClr val="FFFFFF"/>
                          </a:highlight>
                          <a:latin typeface="PT Sans Narrow"/>
                          <a:ea typeface="PT Sans Narrow"/>
                          <a:cs typeface="PT Sans Narrow"/>
                          <a:sym typeface="PT Sans Narrow"/>
                        </a:rPr>
                        <a:t>main</a:t>
                      </a:r>
                      <a:r>
                        <a:rPr lang="tr" sz="1300">
                          <a:solidFill>
                            <a:srgbClr val="FF0000"/>
                          </a:solidFill>
                          <a:latin typeface="PT Sans Narrow"/>
                          <a:ea typeface="PT Sans Narrow"/>
                          <a:cs typeface="PT Sans Narrow"/>
                          <a:sym typeface="PT Sans Narrow"/>
                        </a:rPr>
                        <a:t>() {</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char </a:t>
                      </a:r>
                      <a:r>
                        <a:rPr lang="tr" sz="1300">
                          <a:highlight>
                            <a:srgbClr val="FFFFFF"/>
                          </a:highlight>
                          <a:latin typeface="PT Sans Narrow"/>
                          <a:ea typeface="PT Sans Narrow"/>
                          <a:cs typeface="PT Sans Narrow"/>
                          <a:sym typeface="PT Sans Narrow"/>
                        </a:rPr>
                        <a:t>harf </a:t>
                      </a:r>
                      <a:r>
                        <a:rPr lang="tr" sz="1300">
                          <a:solidFill>
                            <a:srgbClr val="FF0000"/>
                          </a:solidFill>
                          <a:latin typeface="PT Sans Narrow"/>
                          <a:ea typeface="PT Sans Narrow"/>
                          <a:cs typeface="PT Sans Narrow"/>
                          <a:sym typeface="PT Sans Narrow"/>
                        </a:rPr>
                        <a:t>= </a:t>
                      </a:r>
                      <a:r>
                        <a:rPr lang="tr" sz="1300">
                          <a:solidFill>
                            <a:srgbClr val="E0A000"/>
                          </a:solidFill>
                          <a:latin typeface="PT Sans Narrow"/>
                          <a:ea typeface="PT Sans Narrow"/>
                          <a:cs typeface="PT Sans Narrow"/>
                          <a:sym typeface="PT Sans Narrow"/>
                        </a:rPr>
                        <a:t>'a'</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A000"/>
                          </a:solidFill>
                          <a:latin typeface="PT Sans Narrow"/>
                          <a:ea typeface="PT Sans Narrow"/>
                          <a:cs typeface="PT Sans Narrow"/>
                          <a:sym typeface="PT Sans Narrow"/>
                        </a:rPr>
                        <a:t>cout </a:t>
                      </a:r>
                      <a:r>
                        <a:rPr lang="tr" sz="1300">
                          <a:solidFill>
                            <a:srgbClr val="FF0000"/>
                          </a:solidFill>
                          <a:latin typeface="PT Sans Narrow"/>
                          <a:ea typeface="PT Sans Narrow"/>
                          <a:cs typeface="PT Sans Narrow"/>
                          <a:sym typeface="PT Sans Narrow"/>
                        </a:rPr>
                        <a:t>&lt;&lt; </a:t>
                      </a:r>
                      <a:r>
                        <a:rPr lang="tr" sz="1300">
                          <a:solidFill>
                            <a:srgbClr val="0000FF"/>
                          </a:solidFill>
                          <a:latin typeface="PT Sans Narrow"/>
                          <a:ea typeface="PT Sans Narrow"/>
                          <a:cs typeface="PT Sans Narrow"/>
                          <a:sym typeface="PT Sans Narrow"/>
                        </a:rPr>
                        <a:t>"Yazilan harf: " </a:t>
                      </a:r>
                      <a:r>
                        <a:rPr lang="tr" sz="1300">
                          <a:solidFill>
                            <a:srgbClr val="FF0000"/>
                          </a:solidFill>
                          <a:latin typeface="PT Sans Narrow"/>
                          <a:ea typeface="PT Sans Narrow"/>
                          <a:cs typeface="PT Sans Narrow"/>
                          <a:sym typeface="PT Sans Narrow"/>
                        </a:rPr>
                        <a:t>&lt;&lt; </a:t>
                      </a:r>
                      <a:r>
                        <a:rPr lang="tr" sz="1300">
                          <a:highlight>
                            <a:srgbClr val="FFFFFF"/>
                          </a:highlight>
                          <a:latin typeface="PT Sans Narrow"/>
                          <a:ea typeface="PT Sans Narrow"/>
                          <a:cs typeface="PT Sans Narrow"/>
                          <a:sym typeface="PT Sans Narrow"/>
                        </a:rPr>
                        <a:t>harf</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latin typeface="PT Sans Narrow"/>
                          <a:ea typeface="PT Sans Narrow"/>
                          <a:cs typeface="PT Sans Narrow"/>
                          <a:sym typeface="PT Sans Narrow"/>
                        </a:rPr>
                        <a:t>     </a:t>
                      </a:r>
                      <a:r>
                        <a:rPr b="1" lang="tr" sz="1300">
                          <a:solidFill>
                            <a:srgbClr val="0000A0"/>
                          </a:solidFill>
                          <a:latin typeface="PT Sans Narrow"/>
                          <a:ea typeface="PT Sans Narrow"/>
                          <a:cs typeface="PT Sans Narrow"/>
                          <a:sym typeface="PT Sans Narrow"/>
                        </a:rPr>
                        <a:t>return </a:t>
                      </a:r>
                      <a:r>
                        <a:rPr lang="tr" sz="1300">
                          <a:solidFill>
                            <a:srgbClr val="F000F0"/>
                          </a:solidFill>
                          <a:latin typeface="PT Sans Narrow"/>
                          <a:ea typeface="PT Sans Narrow"/>
                          <a:cs typeface="PT Sans Narrow"/>
                          <a:sym typeface="PT Sans Narrow"/>
                        </a:rPr>
                        <a:t>0</a:t>
                      </a: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rPr lang="tr" sz="1300">
                          <a:solidFill>
                            <a:srgbClr val="FF0000"/>
                          </a:solidFill>
                          <a:latin typeface="PT Sans Narrow"/>
                          <a:ea typeface="PT Sans Narrow"/>
                          <a:cs typeface="PT Sans Narrow"/>
                          <a:sym typeface="PT Sans Narrow"/>
                        </a:rPr>
                        <a:t>}</a:t>
                      </a:r>
                      <a:endParaRPr sz="1300">
                        <a:latin typeface="PT Sans Narrow"/>
                        <a:ea typeface="PT Sans Narrow"/>
                        <a:cs typeface="PT Sans Narrow"/>
                        <a:sym typeface="PT Sans Narrow"/>
                      </a:endParaRPr>
                    </a:p>
                    <a:p>
                      <a:pPr indent="0" lvl="0" marL="0" rtl="0" algn="l">
                        <a:spcBef>
                          <a:spcPts val="0"/>
                        </a:spcBef>
                        <a:spcAft>
                          <a:spcPts val="0"/>
                        </a:spcAft>
                        <a:buNone/>
                      </a:pPr>
                      <a:r>
                        <a:t/>
                      </a:r>
                      <a:endParaRPr sz="1300">
                        <a:solidFill>
                          <a:srgbClr val="FF0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a</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Yazılan Harf: a</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harf</a:t>
                      </a:r>
                      <a:endParaRPr>
                        <a:latin typeface="PT Sans Narrow"/>
                        <a:ea typeface="PT Sans Narrow"/>
                        <a:cs typeface="PT Sans Narrow"/>
                        <a:sym typeface="PT Sans Narrow"/>
                      </a:endParaRPr>
                    </a:p>
                    <a:p>
                      <a:pPr indent="-317500" lvl="0" marL="457200" rtl="0" algn="l">
                        <a:lnSpc>
                          <a:spcPct val="115000"/>
                        </a:lnSpc>
                        <a:spcBef>
                          <a:spcPts val="0"/>
                        </a:spcBef>
                        <a:spcAft>
                          <a:spcPts val="0"/>
                        </a:spcAft>
                        <a:buSzPts val="1400"/>
                        <a:buFont typeface="PT Sans Narrow"/>
                        <a:buAutoNum type="alphaUcPeriod"/>
                      </a:pPr>
                      <a:r>
                        <a:rPr lang="tr">
                          <a:latin typeface="PT Sans Narrow"/>
                          <a:ea typeface="PT Sans Narrow"/>
                          <a:cs typeface="PT Sans Narrow"/>
                          <a:sym typeface="PT Sans Narrow"/>
                        </a:rPr>
                        <a:t>Yazilan harf: harf</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graphicFrame>
        <p:nvGraphicFramePr>
          <p:cNvPr id="187" name="Google Shape;187;p30"/>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 (tam sayı) veri türü temel olarak tam sayıları temsil eder (içerisinde kesirli parça yoktur).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Tam sayılarla işlem yapmak için üç farklı tam sayı türü vardır. Bu türler değer aralıkları ile ayırt edilir. </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short int (veya short) </a:t>
                      </a:r>
                      <a:endParaRPr sz="1500">
                        <a:latin typeface="PT Sans Narrow"/>
                        <a:ea typeface="PT Sans Narrow"/>
                        <a:cs typeface="PT Sans Narrow"/>
                        <a:sym typeface="PT Sans Narrow"/>
                      </a:endParaRPr>
                    </a:p>
                    <a:p>
                      <a:pPr indent="-323850" lvl="0" marL="457200" marR="0" rtl="0" algn="just">
                        <a:lnSpc>
                          <a:spcPct val="100000"/>
                        </a:lnSpc>
                        <a:spcBef>
                          <a:spcPts val="0"/>
                        </a:spcBef>
                        <a:spcAft>
                          <a:spcPts val="0"/>
                        </a:spcAft>
                        <a:buSzPts val="1500"/>
                        <a:buFont typeface="PT Sans Narrow"/>
                        <a:buChar char="❏"/>
                      </a:pPr>
                      <a:r>
                        <a:rPr lang="tr" sz="1500">
                          <a:latin typeface="PT Sans Narrow"/>
                          <a:ea typeface="PT Sans Narrow"/>
                          <a:cs typeface="PT Sans Narrow"/>
                          <a:sym typeface="PT Sans Narrow"/>
                        </a:rPr>
                        <a:t>long int (veya long)</a:t>
                      </a:r>
                      <a:endParaRPr sz="1100"/>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graphicFrame>
        <p:nvGraphicFramePr>
          <p:cNvPr id="193" name="Google Shape;193;p31"/>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Programlamada en sık kullanılan veri türüdür. Tam sayı türleri virgüllü sayıları veya kesirleri saklayamaz (örneğin, 5.1 veya 1/4). 16 bit bilgisayarlar için int veri tipi short veri tipine eşdeğer olurken, 32 bit bilgisayarlar için int veri tipi long veri tipine eşdeğer olur.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100"/>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a:t>
                      </a:r>
                      <a:endParaRPr sz="1500">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20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400725" y="1386150"/>
            <a:ext cx="8520600" cy="707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SzPts val="990"/>
              <a:buNone/>
            </a:pPr>
            <a:r>
              <a:rPr b="0" lang="tr" sz="1675">
                <a:solidFill>
                  <a:schemeClr val="lt1"/>
                </a:solidFill>
              </a:rPr>
              <a:t>Haftanın amacı, C++ değişken tanımlama adımlarının veri tipleri ile birlikte öğrenilerek sabit tanımlama ve veri tip dönüşüm işlemlerinin nasıl gerçekleştirildiğini öğrenmektir. Ayrıca C++ temel giriş/çıkış akışlarının nasıl kullanıldığını, C++ işleçlerin ve bit işlemlerin örnekler üzerinde nasıl çalıştığını görmelerini sağlamaktadır.</a:t>
            </a:r>
            <a:endParaRPr b="0" sz="1675">
              <a:solidFill>
                <a:schemeClr val="lt1"/>
              </a:solidFill>
            </a:endParaRPr>
          </a:p>
          <a:p>
            <a:pPr indent="0" lvl="0" marL="0" rtl="0" algn="just">
              <a:spcBef>
                <a:spcPts val="0"/>
              </a:spcBef>
              <a:spcAft>
                <a:spcPts val="0"/>
              </a:spcAft>
              <a:buSzPts val="990"/>
              <a:buNone/>
            </a:pPr>
            <a:r>
              <a:t/>
            </a:r>
            <a:endParaRPr b="0" sz="1530">
              <a:solidFill>
                <a:srgbClr val="000000"/>
              </a:solidFill>
            </a:endParaRPr>
          </a:p>
        </p:txBody>
      </p:sp>
      <p:sp>
        <p:nvSpPr>
          <p:cNvPr id="72" name="Google Shape;72;p14"/>
          <p:cNvSpPr txBox="1"/>
          <p:nvPr>
            <p:ph idx="1" type="body"/>
          </p:nvPr>
        </p:nvSpPr>
        <p:spPr>
          <a:xfrm>
            <a:off x="921300" y="2581200"/>
            <a:ext cx="8520600" cy="2549100"/>
          </a:xfrm>
          <a:prstGeom prst="rect">
            <a:avLst/>
          </a:prstGeom>
        </p:spPr>
        <p:txBody>
          <a:bodyPr anchorCtr="0" anchor="t" bIns="91425" lIns="91425" spcFirstLastPara="1" rIns="91425" wrap="square" tIns="91425">
            <a:normAutofit/>
          </a:bodyPr>
          <a:lstStyle/>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K1. C++ programlama dilinde değişken tanımlamayı bilir.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K2. C++ programlama dilinde sabitleri tanımlamayı bilir.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K3. C++ programlama dilinde kullanılan veri tiplerini bilir.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K4. Veri tipi dönüşüm işlemlerini yapar.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K5. Kaçış dizgelerini kullanır.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K6. C++ temel giriş/çıkış akışlarını bilir.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K7. C++ işleçlerinin kullanımını bilir.</a:t>
            </a:r>
            <a:endParaRPr sz="1642">
              <a:solidFill>
                <a:schemeClr val="lt1"/>
              </a:solidFill>
              <a:latin typeface="PT Sans Narrow"/>
              <a:ea typeface="PT Sans Narrow"/>
              <a:cs typeface="PT Sans Narrow"/>
              <a:sym typeface="PT Sans Narrow"/>
            </a:endParaRPr>
          </a:p>
          <a:p>
            <a:pPr indent="0" lvl="0" marL="0" marR="0" rtl="0" algn="just">
              <a:lnSpc>
                <a:spcPct val="105000"/>
              </a:lnSpc>
              <a:spcBef>
                <a:spcPts val="0"/>
              </a:spcBef>
              <a:spcAft>
                <a:spcPts val="0"/>
              </a:spcAft>
              <a:buSzPts val="605"/>
              <a:buNone/>
            </a:pPr>
            <a:r>
              <a:rPr lang="tr" sz="1642">
                <a:solidFill>
                  <a:schemeClr val="lt1"/>
                </a:solidFill>
                <a:latin typeface="PT Sans Narrow"/>
                <a:ea typeface="PT Sans Narrow"/>
                <a:cs typeface="PT Sans Narrow"/>
                <a:sym typeface="PT Sans Narrow"/>
              </a:rPr>
              <a:t>K8. Bit işlemleri ile veriler üzerinde hesaplamalar yapar.</a:t>
            </a:r>
            <a:endParaRPr sz="625">
              <a:solidFill>
                <a:schemeClr val="lt1"/>
              </a:solidFill>
              <a:latin typeface="PT Sans Narrow"/>
              <a:ea typeface="PT Sans Narrow"/>
              <a:cs typeface="PT Sans Narrow"/>
              <a:sym typeface="PT Sans Narrow"/>
            </a:endParaRPr>
          </a:p>
        </p:txBody>
      </p:sp>
      <p:sp>
        <p:nvSpPr>
          <p:cNvPr id="73" name="Google Shape;73;p14"/>
          <p:cNvSpPr txBox="1"/>
          <p:nvPr>
            <p:ph type="title"/>
          </p:nvPr>
        </p:nvSpPr>
        <p:spPr>
          <a:xfrm>
            <a:off x="477025" y="48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graphicFrame>
        <p:nvGraphicFramePr>
          <p:cNvPr id="199" name="Google Shape;199;p32"/>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short </a:t>
                      </a:r>
                      <a:r>
                        <a:rPr lang="tr" sz="1500">
                          <a:latin typeface="PT Sans Narrow"/>
                          <a:ea typeface="PT Sans Narrow"/>
                          <a:cs typeface="PT Sans Narrow"/>
                          <a:sym typeface="PT Sans Narrow"/>
                        </a:rPr>
                        <a:t>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Short veri tipi, int veri tipinin yarısı boyutunda, yani 2 bayttır. -32,768 ile 32,767 arasında değer alabilir. Nispeten küçük değerleriniz olduğunda, bu tür daha kullanışlıdır. Bellek açısından baktığımız zaman int türünün sadece yarısını kapladığı için iki kat daha verimli olmaktadır.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short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      </a:t>
                      </a:r>
                      <a:r>
                        <a:rPr b="1" lang="tr" sz="1500">
                          <a:solidFill>
                            <a:srgbClr val="0000A0"/>
                          </a:solidFill>
                          <a:latin typeface="PT Sans Narrow"/>
                          <a:ea typeface="PT Sans Narrow"/>
                          <a:cs typeface="PT Sans Narrow"/>
                          <a:sym typeface="PT Sans Narrow"/>
                        </a:rPr>
                        <a:t>short 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        </a:t>
                      </a: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2</a:t>
                      </a:r>
                      <a:r>
                        <a:rPr lang="tr" sz="1100"/>
                        <a:t>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Int</a:t>
            </a:r>
            <a:endParaRPr/>
          </a:p>
        </p:txBody>
      </p:sp>
      <p:sp>
        <p:nvSpPr>
          <p:cNvPr id="205" name="Google Shape;205;p33"/>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06" name="Google Shape;206;p33"/>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marR="0" rtl="0" algn="just">
                        <a:lnSpc>
                          <a:spcPct val="100000"/>
                        </a:lnSpc>
                        <a:spcBef>
                          <a:spcPts val="0"/>
                        </a:spcBef>
                        <a:spcAft>
                          <a:spcPts val="0"/>
                        </a:spcAft>
                        <a:buNone/>
                      </a:pPr>
                      <a:r>
                        <a:rPr lang="tr" sz="1500">
                          <a:latin typeface="PT Sans Narrow"/>
                          <a:ea typeface="PT Sans Narrow"/>
                          <a:cs typeface="PT Sans Narrow"/>
                          <a:sym typeface="PT Sans Narrow"/>
                        </a:rPr>
                        <a:t>long</a:t>
                      </a:r>
                      <a:r>
                        <a:rPr lang="tr" sz="1500">
                          <a:latin typeface="PT Sans Narrow"/>
                          <a:ea typeface="PT Sans Narrow"/>
                          <a:cs typeface="PT Sans Narrow"/>
                          <a:sym typeface="PT Sans Narrow"/>
                        </a:rPr>
                        <a:t> int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100"/>
                        <a:t>Tam sayı veri tipleri arasındaki diğer veri tipimiz de long veri tipidir. Int veri tipi gibi 4 bayt uzunluktadır. Dolayısıyla -2,147,483,648 ile 2,147,483,647 arasında değer alabilir. Aşağıdaki şekillerde tanımlayabiliriz:</a:t>
                      </a:r>
                      <a:endParaRPr sz="1100"/>
                    </a:p>
                    <a:p>
                      <a:pPr indent="0" lvl="0" marL="0" rtl="0" algn="just">
                        <a:lnSpc>
                          <a:spcPct val="115000"/>
                        </a:lnSpc>
                        <a:spcBef>
                          <a:spcPts val="0"/>
                        </a:spcBef>
                        <a:spcAft>
                          <a:spcPts val="0"/>
                        </a:spcAft>
                        <a:buNone/>
                      </a:pPr>
                      <a:r>
                        <a:t/>
                      </a:r>
                      <a:endParaRPr sz="1100"/>
                    </a:p>
                    <a:p>
                      <a:pPr indent="0" lvl="0" marL="0" rtl="0" algn="l">
                        <a:spcBef>
                          <a:spcPts val="0"/>
                        </a:spcBef>
                        <a:spcAft>
                          <a:spcPts val="0"/>
                        </a:spcAft>
                        <a:buNone/>
                      </a:pPr>
                      <a:r>
                        <a:rPr b="1" lang="tr" sz="1500">
                          <a:solidFill>
                            <a:srgbClr val="0000A0"/>
                          </a:solidFill>
                          <a:latin typeface="PT Sans Narrow"/>
                          <a:ea typeface="PT Sans Narrow"/>
                          <a:cs typeface="PT Sans Narrow"/>
                          <a:sym typeface="PT Sans Narrow"/>
                        </a:rPr>
                        <a:t>long</a:t>
                      </a:r>
                      <a:r>
                        <a:rPr b="1" lang="tr" sz="1500">
                          <a:solidFill>
                            <a:srgbClr val="0000A0"/>
                          </a:solidFill>
                          <a:latin typeface="PT Sans Narrow"/>
                          <a:ea typeface="PT Sans Narrow"/>
                          <a:cs typeface="PT Sans Narrow"/>
                          <a:sym typeface="PT Sans Narrow"/>
                        </a:rPr>
                        <a: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597</a:t>
                      </a:r>
                      <a:r>
                        <a:rPr lang="tr" sz="1500">
                          <a:solidFill>
                            <a:srgbClr val="FF0000"/>
                          </a:solidFill>
                          <a:latin typeface="PT Sans Narrow"/>
                          <a:ea typeface="PT Sans Narrow"/>
                          <a:cs typeface="PT Sans Narrow"/>
                          <a:sym typeface="PT Sans Narrow"/>
                        </a:rPr>
                        <a:t>;      </a:t>
                      </a:r>
                      <a:r>
                        <a:rPr b="1" lang="tr" sz="1500">
                          <a:solidFill>
                            <a:srgbClr val="0000A0"/>
                          </a:solidFill>
                          <a:latin typeface="PT Sans Narrow"/>
                          <a:ea typeface="PT Sans Narrow"/>
                          <a:cs typeface="PT Sans Narrow"/>
                          <a:sym typeface="PT Sans Narrow"/>
                        </a:rPr>
                        <a:t>long</a:t>
                      </a:r>
                      <a:r>
                        <a:rPr b="1" lang="tr" sz="1500">
                          <a:solidFill>
                            <a:srgbClr val="0000A0"/>
                          </a:solidFill>
                          <a:latin typeface="PT Sans Narrow"/>
                          <a:ea typeface="PT Sans Narrow"/>
                          <a:cs typeface="PT Sans Narrow"/>
                          <a:sym typeface="PT Sans Narrow"/>
                        </a:rPr>
                        <a:t> int </a:t>
                      </a:r>
                      <a:r>
                        <a:rPr lang="tr" sz="1500">
                          <a:latin typeface="PT Sans Narrow"/>
                          <a:ea typeface="PT Sans Narrow"/>
                          <a:cs typeface="PT Sans Narrow"/>
                          <a:sym typeface="PT Sans Narrow"/>
                        </a:rPr>
                        <a:t>sayi </a:t>
                      </a:r>
                      <a:r>
                        <a:rPr lang="tr" sz="1500">
                          <a:solidFill>
                            <a:srgbClr val="FF0000"/>
                          </a:solidFill>
                          <a:latin typeface="PT Sans Narrow"/>
                          <a:ea typeface="PT Sans Narrow"/>
                          <a:cs typeface="PT Sans Narrow"/>
                          <a:sym typeface="PT Sans Narrow"/>
                        </a:rPr>
                        <a:t>=</a:t>
                      </a:r>
                      <a:r>
                        <a:rPr lang="tr" sz="1500">
                          <a:latin typeface="PT Sans Narrow"/>
                          <a:ea typeface="PT Sans Narrow"/>
                          <a:cs typeface="PT Sans Narrow"/>
                          <a:sym typeface="PT Sans Narrow"/>
                        </a:rPr>
                        <a:t> </a:t>
                      </a:r>
                      <a:r>
                        <a:rPr lang="tr" sz="1500">
                          <a:solidFill>
                            <a:srgbClr val="F000F0"/>
                          </a:solidFill>
                          <a:latin typeface="PT Sans Narrow"/>
                          <a:ea typeface="PT Sans Narrow"/>
                          <a:cs typeface="PT Sans Narrow"/>
                          <a:sym typeface="PT Sans Narrow"/>
                        </a:rPr>
                        <a:t>597</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rtl="0" algn="l">
                        <a:spcBef>
                          <a:spcPts val="0"/>
                        </a:spcBef>
                        <a:spcAft>
                          <a:spcPts val="0"/>
                        </a:spcAft>
                        <a:buNone/>
                      </a:pP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        </a:t>
                      </a:r>
                      <a:r>
                        <a:rPr b="1" lang="tr" sz="1500">
                          <a:solidFill>
                            <a:srgbClr val="00A000"/>
                          </a:solidFill>
                          <a:latin typeface="PT Sans Narrow"/>
                          <a:ea typeface="PT Sans Narrow"/>
                          <a:cs typeface="PT Sans Narrow"/>
                          <a:sym typeface="PT Sans Narrow"/>
                        </a:rPr>
                        <a:t>cout </a:t>
                      </a:r>
                      <a:r>
                        <a:rPr lang="tr" sz="1500">
                          <a:solidFill>
                            <a:srgbClr val="FF0000"/>
                          </a:solidFill>
                          <a:latin typeface="PT Sans Narrow"/>
                          <a:ea typeface="PT Sans Narrow"/>
                          <a:cs typeface="PT Sans Narrow"/>
                          <a:sym typeface="PT Sans Narrow"/>
                        </a:rPr>
                        <a:t>&lt;&lt; </a:t>
                      </a:r>
                      <a:r>
                        <a:rPr lang="tr" sz="1500">
                          <a:latin typeface="PT Sans Narrow"/>
                          <a:ea typeface="PT Sans Narrow"/>
                          <a:cs typeface="PT Sans Narrow"/>
                          <a:sym typeface="PT Sans Narrow"/>
                        </a:rPr>
                        <a:t>sayi</a:t>
                      </a:r>
                      <a:r>
                        <a:rPr lang="tr" sz="1500">
                          <a:solidFill>
                            <a:srgbClr val="FF0000"/>
                          </a:solidFill>
                          <a:latin typeface="PT Sans Narrow"/>
                          <a:ea typeface="PT Sans Narrow"/>
                          <a:cs typeface="PT Sans Narrow"/>
                          <a:sym typeface="PT Sans Narrow"/>
                        </a:rPr>
                        <a:t>;</a:t>
                      </a:r>
                      <a:endParaRPr sz="1500">
                        <a:latin typeface="PT Sans Narrow"/>
                        <a:ea typeface="PT Sans Narrow"/>
                        <a:cs typeface="PT Sans Narrow"/>
                        <a:sym typeface="PT Sans Narrow"/>
                      </a:endParaRPr>
                    </a:p>
                    <a:p>
                      <a:pPr indent="0" lvl="0" marL="0" marR="0" rtl="0" algn="just">
                        <a:lnSpc>
                          <a:spcPct val="100000"/>
                        </a:lnSpc>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lang="tr" sz="1100"/>
                        <a:t>4 Bayt</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l">
                        <a:spcBef>
                          <a:spcPts val="0"/>
                        </a:spcBef>
                        <a:spcAft>
                          <a:spcPts val="0"/>
                        </a:spcAft>
                        <a:buNone/>
                      </a:pPr>
                      <a:r>
                        <a:rPr lang="tr" sz="1100"/>
                        <a:t>Yaş (17), Sınıf (3) </a:t>
                      </a:r>
                      <a:endParaRPr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nvSpPr>
        <p:spPr>
          <a:xfrm>
            <a:off x="311700" y="4450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3600">
                <a:solidFill>
                  <a:srgbClr val="EF6C00"/>
                </a:solidFill>
                <a:latin typeface="PT Sans Narrow"/>
                <a:ea typeface="PT Sans Narrow"/>
                <a:cs typeface="PT Sans Narrow"/>
                <a:sym typeface="PT Sans Narrow"/>
              </a:rPr>
              <a:t>Örnekleri Çoğaltalım: Veri Tipi Int</a:t>
            </a:r>
            <a:endParaRPr b="1" sz="3600">
              <a:solidFill>
                <a:srgbClr val="EF6C00"/>
              </a:solidFill>
              <a:latin typeface="PT Sans Narrow"/>
              <a:ea typeface="PT Sans Narrow"/>
              <a:cs typeface="PT Sans Narrow"/>
              <a:sym typeface="PT Sans Narrow"/>
            </a:endParaRPr>
          </a:p>
        </p:txBody>
      </p:sp>
      <p:sp>
        <p:nvSpPr>
          <p:cNvPr id="212" name="Google Shape;212;p34"/>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13" name="Google Shape;213;p34"/>
          <p:cNvGraphicFramePr/>
          <p:nvPr/>
        </p:nvGraphicFramePr>
        <p:xfrm>
          <a:off x="801450" y="1231263"/>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Int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yas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15</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kilo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52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boy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167</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"Benim yasim: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yas</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 Kilom: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kilo</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 ve Boyum: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boy</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sz="1300">
                        <a:solidFill>
                          <a:srgbClr val="FF0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sz="1700">
                        <a:solidFill>
                          <a:srgbClr val="0070C0"/>
                        </a:solidFill>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15, 52, 167</a:t>
                      </a:r>
                      <a:endParaRPr sz="1500">
                        <a:solidFill>
                          <a:srgbClr val="0D0D0D"/>
                        </a:solidFill>
                        <a:highlight>
                          <a:schemeClr val="lt1"/>
                        </a:highlight>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Benim yasim: 52, kilom: 167 ve boyum: 15</a:t>
                      </a:r>
                      <a:endParaRPr sz="1500">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yas: 15, kilo: 52 ve boy: 167</a:t>
                      </a:r>
                      <a:endParaRPr sz="1500">
                        <a:solidFill>
                          <a:srgbClr val="0D0D0D"/>
                        </a:solidFill>
                        <a:highlight>
                          <a:schemeClr val="lt1"/>
                        </a:highlight>
                        <a:latin typeface="PT Sans Narrow"/>
                        <a:ea typeface="PT Sans Narrow"/>
                        <a:cs typeface="PT Sans Narrow"/>
                        <a:sym typeface="PT Sans Narrow"/>
                      </a:endParaRPr>
                    </a:p>
                    <a:p>
                      <a:pPr indent="-317500" lvl="0" marL="457200" rtl="0" algn="l">
                        <a:lnSpc>
                          <a:spcPct val="150000"/>
                        </a:lnSpc>
                        <a:spcBef>
                          <a:spcPts val="0"/>
                        </a:spcBef>
                        <a:spcAft>
                          <a:spcPts val="0"/>
                        </a:spcAft>
                        <a:buSzPts val="1400"/>
                        <a:buFont typeface="PT Sans Narrow"/>
                        <a:buAutoNum type="alphaUcPeriod"/>
                      </a:pPr>
                      <a:r>
                        <a:rPr lang="tr" sz="1500">
                          <a:latin typeface="PT Sans Narrow"/>
                          <a:ea typeface="PT Sans Narrow"/>
                          <a:cs typeface="PT Sans Narrow"/>
                          <a:sym typeface="PT Sans Narrow"/>
                        </a:rPr>
                        <a:t>Benim yasim: 15, kilom: 52 ve boyum: 167</a:t>
                      </a:r>
                      <a:endParaRPr sz="1500">
                        <a:latin typeface="PT Sans Narrow"/>
                        <a:ea typeface="PT Sans Narrow"/>
                        <a:cs typeface="PT Sans Narrow"/>
                        <a:sym typeface="PT Sans Narrow"/>
                      </a:endParaRPr>
                    </a:p>
                    <a:p>
                      <a:pPr indent="0" lvl="0" marL="457200" rtl="0" algn="ctr">
                        <a:lnSpc>
                          <a:spcPct val="115000"/>
                        </a:lnSpc>
                        <a:spcBef>
                          <a:spcPts val="0"/>
                        </a:spcBef>
                        <a:spcAft>
                          <a:spcPts val="0"/>
                        </a:spcAft>
                        <a:buNone/>
                      </a:pPr>
                      <a:r>
                        <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Float</a:t>
            </a:r>
            <a:endParaRPr/>
          </a:p>
        </p:txBody>
      </p:sp>
      <p:sp>
        <p:nvSpPr>
          <p:cNvPr id="219" name="Google Shape;219;p35"/>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20" name="Google Shape;220;p35"/>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3404725"/>
                <a:gridCol w="1764625"/>
                <a:gridCol w="1792450"/>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float</a:t>
                      </a:r>
                      <a:endParaRPr sz="1500">
                        <a:latin typeface="PT Sans Narrow"/>
                        <a:ea typeface="PT Sans Narrow"/>
                        <a:cs typeface="PT Sans Narrow"/>
                        <a:sym typeface="PT Sans Narrow"/>
                      </a:endParaRPr>
                    </a:p>
                    <a:p>
                      <a:pPr indent="0" lvl="0" marL="0" rtl="0" algn="just">
                        <a:spcBef>
                          <a:spcPts val="0"/>
                        </a:spcBef>
                        <a:spcAft>
                          <a:spcPts val="0"/>
                        </a:spcAft>
                        <a:buNone/>
                      </a:pPr>
                      <a:r>
                        <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Bir </a:t>
                      </a:r>
                      <a:r>
                        <a:rPr lang="tr" sz="1500">
                          <a:latin typeface="PT Sans Narrow"/>
                          <a:ea typeface="PT Sans Narrow"/>
                          <a:cs typeface="PT Sans Narrow"/>
                          <a:sym typeface="PT Sans Narrow"/>
                        </a:rPr>
                        <a:t>kişinin boyu, marketteki bir ürünün fiyatı ya da bir sayının karekökü ondalık yani virgüllü bir sayı olabilir. Bu nedenle ondalık sayıları ya da kesirleri saklamak için float veri türlerine ihtiyacımız vardır.</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sz="1500">
                          <a:latin typeface="PT Sans Narrow"/>
                          <a:ea typeface="PT Sans Narrow"/>
                          <a:cs typeface="PT Sans Narrow"/>
                          <a:sym typeface="PT Sans Narrow"/>
                        </a:rPr>
                        <a:t>Float veri tipi 4 bayt uzunluğundadır. Pozitif değerler için 1,2 × 10-38 ile 3,4 × 1038 ve negatif değerler için -1,2 × 10-38 ile -3,4 × 1038 aralığında değer alabilir.</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4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Boy (1,75)</a:t>
                      </a:r>
                      <a:endParaRPr sz="15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lang="tr" sz="1500">
                          <a:latin typeface="PT Sans Narrow"/>
                          <a:ea typeface="PT Sans Narrow"/>
                          <a:cs typeface="PT Sans Narrow"/>
                          <a:sym typeface="PT Sans Narrow"/>
                        </a:rPr>
                        <a:t>Kilo (60,5)</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nvSpPr>
        <p:spPr>
          <a:xfrm>
            <a:off x="311700" y="4450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3600">
                <a:solidFill>
                  <a:srgbClr val="EF6C00"/>
                </a:solidFill>
                <a:latin typeface="PT Sans Narrow"/>
                <a:ea typeface="PT Sans Narrow"/>
                <a:cs typeface="PT Sans Narrow"/>
                <a:sym typeface="PT Sans Narrow"/>
              </a:rPr>
              <a:t>Örnekleri Çoğaltalım: Veri Tipi Float</a:t>
            </a:r>
            <a:endParaRPr b="1" sz="3600">
              <a:solidFill>
                <a:srgbClr val="EF6C00"/>
              </a:solidFill>
              <a:latin typeface="PT Sans Narrow"/>
              <a:ea typeface="PT Sans Narrow"/>
              <a:cs typeface="PT Sans Narrow"/>
              <a:sym typeface="PT Sans Narrow"/>
            </a:endParaRPr>
          </a:p>
        </p:txBody>
      </p:sp>
      <p:sp>
        <p:nvSpPr>
          <p:cNvPr id="226" name="Google Shape;226;p36"/>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Anketimi Yanıtlayın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27" name="Google Shape;227;p36"/>
          <p:cNvGraphicFramePr/>
          <p:nvPr/>
        </p:nvGraphicFramePr>
        <p:xfrm>
          <a:off x="801450" y="1231263"/>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Float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float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309.572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float </a:t>
                      </a:r>
                      <a:r>
                        <a:rPr lang="tr">
                          <a:highlight>
                            <a:srgbClr val="FFFFFF"/>
                          </a:highlight>
                          <a:latin typeface="PT Sans Narrow"/>
                          <a:ea typeface="PT Sans Narrow"/>
                          <a:cs typeface="PT Sans Narrow"/>
                          <a:sym typeface="PT Sans Narrow"/>
                        </a:rPr>
                        <a:t>sayi2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78.271</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"Sayi 1: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"\nSayi 2: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309.572</a:t>
                      </a:r>
                      <a:endParaRPr sz="1500">
                        <a:highlight>
                          <a:srgbClr val="FFFFFF"/>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Sayı 2: -78.271</a:t>
                      </a:r>
                      <a:endParaRPr sz="1500">
                        <a:highlight>
                          <a:srgbClr val="FFFFFF"/>
                        </a:highlight>
                        <a:latin typeface="PT Sans Narrow"/>
                        <a:ea typeface="PT Sans Narrow"/>
                        <a:cs typeface="PT Sans Narrow"/>
                        <a:sym typeface="PT Sans Narrow"/>
                      </a:endParaRPr>
                    </a:p>
                    <a:p>
                      <a:pPr indent="-336550" lvl="0" marL="457200" marR="0" rtl="0" algn="l">
                        <a:lnSpc>
                          <a:spcPct val="115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-78.271           </a:t>
                      </a:r>
                      <a:endParaRPr sz="1500">
                        <a:highlight>
                          <a:srgbClr val="FFFFFF"/>
                        </a:highlight>
                        <a:latin typeface="PT Sans Narrow"/>
                        <a:ea typeface="PT Sans Narrow"/>
                        <a:cs typeface="PT Sans Narrow"/>
                        <a:sym typeface="PT Sans Narrow"/>
                      </a:endParaRPr>
                    </a:p>
                    <a:p>
                      <a:pPr indent="0" lvl="0" marL="457200" marR="0" rtl="0" algn="l">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 Sayı 2: 309.572</a:t>
                      </a:r>
                      <a:endParaRPr sz="1500">
                        <a:highlight>
                          <a:srgbClr val="FFFFFF"/>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309.572  \ Sayı 2: -78.271</a:t>
                      </a:r>
                      <a:endParaRPr sz="1500">
                        <a:highlight>
                          <a:srgbClr val="FFFFFF"/>
                        </a:highlight>
                        <a:latin typeface="PT Sans Narrow"/>
                        <a:ea typeface="PT Sans Narrow"/>
                        <a:cs typeface="PT Sans Narrow"/>
                        <a:sym typeface="PT Sans Narrow"/>
                      </a:endParaRPr>
                    </a:p>
                    <a:p>
                      <a:pPr indent="-336550" lvl="0" marL="457200" marR="0" rtl="0" algn="l">
                        <a:lnSpc>
                          <a:spcPct val="150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-78.271 \ Sayı 2: 309.572</a:t>
                      </a:r>
                      <a:endParaRPr sz="1500">
                        <a:highlight>
                          <a:srgbClr val="FFFFFF"/>
                        </a:highlight>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Örnekleri Çoğaltalım: Veri Tipi Double</a:t>
            </a:r>
            <a:endParaRPr/>
          </a:p>
        </p:txBody>
      </p:sp>
      <p:sp>
        <p:nvSpPr>
          <p:cNvPr id="233" name="Google Shape;233;p37"/>
          <p:cNvSpPr txBox="1"/>
          <p:nvPr/>
        </p:nvSpPr>
        <p:spPr>
          <a:xfrm>
            <a:off x="713475" y="4231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Senin örneğin nedir? Haydi Sohbetten Paylaşın Benimle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34" name="Google Shape;234;p37"/>
          <p:cNvGraphicFramePr/>
          <p:nvPr/>
        </p:nvGraphicFramePr>
        <p:xfrm>
          <a:off x="795350" y="1381025"/>
          <a:ext cx="3000000" cy="3000000"/>
        </p:xfrm>
        <a:graphic>
          <a:graphicData uri="http://schemas.openxmlformats.org/drawingml/2006/table">
            <a:tbl>
              <a:tblPr bandRow="1">
                <a:noFill/>
                <a:tableStyleId>{A869F2E7-ED2E-43A2-A75D-0F805484945E}</a:tableStyleId>
              </a:tblPr>
              <a:tblGrid>
                <a:gridCol w="890350"/>
                <a:gridCol w="4412725"/>
                <a:gridCol w="1115650"/>
                <a:gridCol w="1433425"/>
              </a:tblGrid>
              <a:tr h="398175">
                <a:tc>
                  <a:txBody>
                    <a:bodyPr/>
                    <a:lstStyle/>
                    <a:p>
                      <a:pPr indent="0" lvl="0" marL="0" rtl="0" algn="ctr">
                        <a:spcBef>
                          <a:spcPts val="0"/>
                        </a:spcBef>
                        <a:spcAft>
                          <a:spcPts val="0"/>
                        </a:spcAft>
                        <a:buNone/>
                      </a:pPr>
                      <a:r>
                        <a:rPr b="1" lang="tr" sz="1100"/>
                        <a:t>Veri Tipi</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Açıklama</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Boyut</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ctr">
                        <a:spcBef>
                          <a:spcPts val="0"/>
                        </a:spcBef>
                        <a:spcAft>
                          <a:spcPts val="0"/>
                        </a:spcAft>
                        <a:buNone/>
                      </a:pPr>
                      <a:r>
                        <a:rPr b="1" lang="tr" sz="1100"/>
                        <a:t>Örnek</a:t>
                      </a:r>
                      <a:endParaRPr b="1" sz="1100"/>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r h="2570075">
                <a:tc>
                  <a:txBody>
                    <a:bodyPr/>
                    <a:lstStyle/>
                    <a:p>
                      <a:pPr indent="0" lvl="0" marL="0" rtl="0" algn="just">
                        <a:spcBef>
                          <a:spcPts val="0"/>
                        </a:spcBef>
                        <a:spcAft>
                          <a:spcPts val="0"/>
                        </a:spcAft>
                        <a:buNone/>
                      </a:pPr>
                      <a:r>
                        <a:rPr lang="tr" sz="1500">
                          <a:latin typeface="PT Sans Narrow"/>
                          <a:ea typeface="PT Sans Narrow"/>
                          <a:cs typeface="PT Sans Narrow"/>
                          <a:sym typeface="PT Sans Narrow"/>
                        </a:rPr>
                        <a:t>d</a:t>
                      </a:r>
                      <a:r>
                        <a:rPr lang="tr" sz="1500">
                          <a:latin typeface="PT Sans Narrow"/>
                          <a:ea typeface="PT Sans Narrow"/>
                          <a:cs typeface="PT Sans Narrow"/>
                          <a:sym typeface="PT Sans Narrow"/>
                        </a:rPr>
                        <a:t>ouble</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Bir kişinin boyu, marketteki bir ürünün fiyatı ya da bir sayının karekökü ondalık yani virgüllü bir sayı olabilir. Bu nedenle ondalık sayıları ya da kesirleri saklamak için float veri türlerine ihtiyacımız vardır.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Double veri tipi 8 bayt uzunluğundadır. Ondalık kısmında genel olarak 16 basamak hassasiyete sahiptir. Virgüllü sayıların kullanımında bilimsel gösterim kullanılabilir:</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2.2748e+21 		-3.15479e+3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rPr lang="tr">
                          <a:latin typeface="PT Sans Narrow"/>
                          <a:ea typeface="PT Sans Narrow"/>
                          <a:cs typeface="PT Sans Narrow"/>
                          <a:sym typeface="PT Sans Narrow"/>
                        </a:rPr>
                        <a:t>342.234e-14 		 44.78e-13</a:t>
                      </a:r>
                      <a:endParaRPr>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00000"/>
                        </a:lnSpc>
                        <a:spcBef>
                          <a:spcPts val="0"/>
                        </a:spcBef>
                        <a:spcAft>
                          <a:spcPts val="0"/>
                        </a:spcAft>
                        <a:buNone/>
                      </a:pPr>
                      <a:r>
                        <a:rPr lang="tr" sz="1500">
                          <a:latin typeface="PT Sans Narrow"/>
                          <a:ea typeface="PT Sans Narrow"/>
                          <a:cs typeface="PT Sans Narrow"/>
                          <a:sym typeface="PT Sans Narrow"/>
                        </a:rPr>
                        <a:t>8 Bayt</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c>
                  <a:txBody>
                    <a:bodyPr/>
                    <a:lstStyle/>
                    <a:p>
                      <a:pPr indent="0" lvl="0" marL="0" marR="0" rtl="0" algn="ctr">
                        <a:lnSpc>
                          <a:spcPct val="100000"/>
                        </a:lnSpc>
                        <a:spcBef>
                          <a:spcPts val="0"/>
                        </a:spcBef>
                        <a:spcAft>
                          <a:spcPts val="0"/>
                        </a:spcAft>
                        <a:buNone/>
                      </a:pPr>
                      <a:r>
                        <a:rPr lang="tr" sz="1500">
                          <a:latin typeface="PT Sans Narrow"/>
                          <a:ea typeface="PT Sans Narrow"/>
                          <a:cs typeface="PT Sans Narrow"/>
                          <a:sym typeface="PT Sans Narrow"/>
                        </a:rPr>
                        <a:t>Pi Sayısı (3.1415926535)</a:t>
                      </a:r>
                      <a:endParaRPr sz="1500">
                        <a:latin typeface="PT Sans Narrow"/>
                        <a:ea typeface="PT Sans Narrow"/>
                        <a:cs typeface="PT Sans Narrow"/>
                        <a:sym typeface="PT Sans Narrow"/>
                      </a:endParaRPr>
                    </a:p>
                  </a:txBody>
                  <a:tcPr marT="0" marB="0" marR="68575" marL="68575" anchor="ctr">
                    <a:lnL cap="flat" cmpd="sng" w="6350">
                      <a:solidFill>
                        <a:srgbClr val="434343"/>
                      </a:solidFill>
                      <a:prstDash val="dash"/>
                      <a:round/>
                      <a:headEnd len="sm" w="sm" type="none"/>
                      <a:tailEnd len="sm" w="sm" type="none"/>
                    </a:lnL>
                    <a:lnR cap="flat" cmpd="sng" w="6350">
                      <a:solidFill>
                        <a:srgbClr val="434343"/>
                      </a:solidFill>
                      <a:prstDash val="dash"/>
                      <a:round/>
                      <a:headEnd len="sm" w="sm" type="none"/>
                      <a:tailEnd len="sm" w="sm" type="none"/>
                    </a:lnR>
                    <a:lnT cap="flat" cmpd="sng" w="6350">
                      <a:solidFill>
                        <a:srgbClr val="434343"/>
                      </a:solidFill>
                      <a:prstDash val="dash"/>
                      <a:round/>
                      <a:headEnd len="sm" w="sm" type="none"/>
                      <a:tailEnd len="sm" w="sm" type="none"/>
                    </a:lnT>
                    <a:lnB cap="flat" cmpd="sng" w="6350">
                      <a:solidFill>
                        <a:srgbClr val="434343"/>
                      </a:solidFill>
                      <a:prstDash val="dash"/>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nvSpPr>
        <p:spPr>
          <a:xfrm>
            <a:off x="311700" y="44502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3600">
                <a:solidFill>
                  <a:srgbClr val="EF6C00"/>
                </a:solidFill>
                <a:latin typeface="PT Sans Narrow"/>
                <a:ea typeface="PT Sans Narrow"/>
                <a:cs typeface="PT Sans Narrow"/>
                <a:sym typeface="PT Sans Narrow"/>
              </a:rPr>
              <a:t>Örnekleri Çoğaltalım: Veri Tipi Double</a:t>
            </a:r>
            <a:endParaRPr b="1" sz="3600">
              <a:solidFill>
                <a:srgbClr val="EF6C00"/>
              </a:solidFill>
              <a:latin typeface="PT Sans Narrow"/>
              <a:ea typeface="PT Sans Narrow"/>
              <a:cs typeface="PT Sans Narrow"/>
              <a:sym typeface="PT Sans Narrow"/>
            </a:endParaRPr>
          </a:p>
        </p:txBody>
      </p:sp>
      <p:sp>
        <p:nvSpPr>
          <p:cNvPr id="240" name="Google Shape;240;p38"/>
          <p:cNvSpPr txBox="1"/>
          <p:nvPr/>
        </p:nvSpPr>
        <p:spPr>
          <a:xfrm>
            <a:off x="738525" y="4083900"/>
            <a:ext cx="7085100" cy="105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2100">
                <a:solidFill>
                  <a:srgbClr val="FF0000"/>
                </a:solidFill>
                <a:latin typeface="PT Sans Narrow"/>
                <a:ea typeface="PT Sans Narrow"/>
                <a:cs typeface="PT Sans Narrow"/>
                <a:sym typeface="PT Sans Narrow"/>
              </a:rPr>
              <a:t>Kodun Çıktısı Nedir? Haydi Anketime Yanıt Verin :) </a:t>
            </a:r>
            <a:endParaRPr>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41" name="Google Shape;241;p38"/>
          <p:cNvGraphicFramePr/>
          <p:nvPr/>
        </p:nvGraphicFramePr>
        <p:xfrm>
          <a:off x="801450" y="1231263"/>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Double değişken tanımlama: </a:t>
                      </a:r>
                      <a:endParaRPr>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spcBef>
                          <a:spcPts val="0"/>
                        </a:spcBef>
                        <a:spcAft>
                          <a:spcPts val="0"/>
                        </a:spcAft>
                        <a:buNone/>
                      </a:pPr>
                      <a:r>
                        <a:rPr lang="tr">
                          <a:solidFill>
                            <a:srgbClr val="00A000"/>
                          </a:solidFill>
                          <a:latin typeface="PT Sans Narrow"/>
                          <a:ea typeface="PT Sans Narrow"/>
                          <a:cs typeface="PT Sans Narrow"/>
                          <a:sym typeface="PT Sans Narrow"/>
                        </a:rPr>
                        <a:t>#include &lt;iostream&gt;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latin typeface="PT Sans Narrow"/>
                        <a:ea typeface="PT Sans Narrow"/>
                        <a:cs typeface="PT Sans Narrow"/>
                        <a:sym typeface="PT Sans Narrow"/>
                      </a:endParaRPr>
                    </a:p>
                    <a:p>
                      <a:pPr indent="0" lvl="0" marL="0" rtl="0" algn="l">
                        <a:spcBef>
                          <a:spcPts val="0"/>
                        </a:spcBef>
                        <a:spcAft>
                          <a:spcPts val="0"/>
                        </a:spcAft>
                        <a:buNone/>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double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2.2e-308</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double </a:t>
                      </a:r>
                      <a:r>
                        <a:rPr lang="tr">
                          <a:highlight>
                            <a:srgbClr val="FFFFFF"/>
                          </a:highlight>
                          <a:latin typeface="PT Sans Narrow"/>
                          <a:ea typeface="PT Sans Narrow"/>
                          <a:cs typeface="PT Sans Narrow"/>
                          <a:sym typeface="PT Sans Narrow"/>
                        </a:rPr>
                        <a:t>sayi2 </a:t>
                      </a:r>
                      <a:r>
                        <a:rPr lang="tr">
                          <a:solidFill>
                            <a:srgbClr val="FF0000"/>
                          </a:solidFill>
                          <a:latin typeface="PT Sans Narrow"/>
                          <a:ea typeface="PT Sans Narrow"/>
                          <a:cs typeface="PT Sans Narrow"/>
                          <a:sym typeface="PT Sans Narrow"/>
                        </a:rPr>
                        <a:t>= </a:t>
                      </a:r>
                      <a:r>
                        <a:rPr lang="tr">
                          <a:solidFill>
                            <a:srgbClr val="F000F0"/>
                          </a:solidFill>
                          <a:latin typeface="PT Sans Narrow"/>
                          <a:ea typeface="PT Sans Narrow"/>
                          <a:cs typeface="PT Sans Narrow"/>
                          <a:sym typeface="PT Sans Narrow"/>
                        </a:rPr>
                        <a:t>-2.3e-308</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"Sayi 1: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sayi1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"\nSayi 2: " </a:t>
                      </a:r>
                      <a:r>
                        <a:rPr lang="tr">
                          <a:solidFill>
                            <a:srgbClr val="FF0000"/>
                          </a:solidFill>
                          <a:latin typeface="PT Sans Narrow"/>
                          <a:ea typeface="PT Sans Narrow"/>
                          <a:cs typeface="PT Sans Narrow"/>
                          <a:sym typeface="PT Sans Narrow"/>
                        </a:rPr>
                        <a:t>&lt;&lt; </a:t>
                      </a:r>
                      <a:r>
                        <a:rPr lang="tr">
                          <a:highlight>
                            <a:srgbClr val="FFFFFF"/>
                          </a:highlight>
                          <a:latin typeface="PT Sans Narrow"/>
                          <a:ea typeface="PT Sans Narrow"/>
                          <a:cs typeface="PT Sans Narrow"/>
                          <a:sym typeface="PT Sans Narrow"/>
                        </a:rPr>
                        <a:t>sayi2</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0" lvl="0" marL="0" rtl="0" algn="l">
                        <a:spcBef>
                          <a:spcPts val="0"/>
                        </a:spcBef>
                        <a:spcAft>
                          <a:spcPts val="0"/>
                        </a:spcAft>
                        <a:buNone/>
                      </a:pPr>
                      <a:r>
                        <a:rPr lang="tr">
                          <a:solidFill>
                            <a:srgbClr val="FF0000"/>
                          </a:solidFill>
                          <a:latin typeface="PT Sans Narrow"/>
                          <a:ea typeface="PT Sans Narrow"/>
                          <a:cs typeface="PT Sans Narrow"/>
                          <a:sym typeface="PT Sans Narrow"/>
                        </a:rPr>
                        <a:t>}</a:t>
                      </a:r>
                      <a:endParaRPr>
                        <a:solidFill>
                          <a:srgbClr val="00A000"/>
                        </a:solidFill>
                        <a:latin typeface="PT Sans Narrow"/>
                        <a:ea typeface="PT Sans Narrow"/>
                        <a:cs typeface="PT Sans Narrow"/>
                        <a:sym typeface="PT Sans Narrow"/>
                      </a:endParaRPr>
                    </a:p>
                    <a:p>
                      <a:pPr indent="0" lvl="0" marL="0" rtl="0" algn="l">
                        <a:spcBef>
                          <a:spcPts val="0"/>
                        </a:spcBef>
                        <a:spcAft>
                          <a:spcPts val="0"/>
                        </a:spcAft>
                        <a:buNone/>
                      </a:pPr>
                      <a:r>
                        <a:t/>
                      </a:r>
                      <a:endParaRPr>
                        <a:solidFill>
                          <a:srgbClr val="00A00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a:t>
                      </a:r>
                      <a:endParaRPr sz="1700">
                        <a:solidFill>
                          <a:srgbClr val="0070C0"/>
                        </a:solidFill>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2.2e-308</a:t>
                      </a:r>
                      <a:endParaRPr sz="1500">
                        <a:highlight>
                          <a:srgbClr val="FFFFFF"/>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Sayı 2: -2.3e-308</a:t>
                      </a:r>
                      <a:endParaRPr sz="1500">
                        <a:highlight>
                          <a:srgbClr val="FFFFFF"/>
                        </a:highlight>
                        <a:latin typeface="PT Sans Narrow"/>
                        <a:ea typeface="PT Sans Narrow"/>
                        <a:cs typeface="PT Sans Narrow"/>
                        <a:sym typeface="PT Sans Narrow"/>
                      </a:endParaRPr>
                    </a:p>
                    <a:p>
                      <a:pPr indent="-336550" lvl="0" marL="457200" rtl="0" algn="l">
                        <a:lnSpc>
                          <a:spcPct val="115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-2.3e-308           </a:t>
                      </a:r>
                      <a:endParaRPr sz="1500">
                        <a:highlight>
                          <a:srgbClr val="FFFFFF"/>
                        </a:highlight>
                        <a:latin typeface="PT Sans Narrow"/>
                        <a:ea typeface="PT Sans Narrow"/>
                        <a:cs typeface="PT Sans Narrow"/>
                        <a:sym typeface="PT Sans Narrow"/>
                      </a:endParaRPr>
                    </a:p>
                    <a:p>
                      <a:pPr indent="0" lvl="0" marL="457200" rtl="0" algn="l">
                        <a:lnSpc>
                          <a:spcPct val="115000"/>
                        </a:lnSpc>
                        <a:spcBef>
                          <a:spcPts val="0"/>
                        </a:spcBef>
                        <a:spcAft>
                          <a:spcPts val="0"/>
                        </a:spcAft>
                        <a:buNone/>
                      </a:pPr>
                      <a:r>
                        <a:rPr lang="tr" sz="1500">
                          <a:highlight>
                            <a:srgbClr val="FFFFFF"/>
                          </a:highlight>
                          <a:latin typeface="PT Sans Narrow"/>
                          <a:ea typeface="PT Sans Narrow"/>
                          <a:cs typeface="PT Sans Narrow"/>
                          <a:sym typeface="PT Sans Narrow"/>
                        </a:rPr>
                        <a:t>Sayı 2: 2.2e-308</a:t>
                      </a:r>
                      <a:endParaRPr sz="1500">
                        <a:highlight>
                          <a:srgbClr val="FFFFFF"/>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2.2e-308  \ Sayı 2: -2.3e-308</a:t>
                      </a:r>
                      <a:endParaRPr sz="1500">
                        <a:highlight>
                          <a:srgbClr val="FFFFFF"/>
                        </a:highlight>
                        <a:latin typeface="PT Sans Narrow"/>
                        <a:ea typeface="PT Sans Narrow"/>
                        <a:cs typeface="PT Sans Narrow"/>
                        <a:sym typeface="PT Sans Narrow"/>
                      </a:endParaRPr>
                    </a:p>
                    <a:p>
                      <a:pPr indent="-336550" lvl="0" marL="457200" rtl="0" algn="l">
                        <a:lnSpc>
                          <a:spcPct val="150000"/>
                        </a:lnSpc>
                        <a:spcBef>
                          <a:spcPts val="0"/>
                        </a:spcBef>
                        <a:spcAft>
                          <a:spcPts val="0"/>
                        </a:spcAft>
                        <a:buClr>
                          <a:srgbClr val="0070C0"/>
                        </a:buClr>
                        <a:buSzPts val="1700"/>
                        <a:buFont typeface="PT Sans Narrow"/>
                        <a:buAutoNum type="alphaUcPeriod"/>
                      </a:pPr>
                      <a:r>
                        <a:rPr lang="tr" sz="1500">
                          <a:highlight>
                            <a:srgbClr val="FFFFFF"/>
                          </a:highlight>
                          <a:latin typeface="PT Sans Narrow"/>
                          <a:ea typeface="PT Sans Narrow"/>
                          <a:cs typeface="PT Sans Narrow"/>
                          <a:sym typeface="PT Sans Narrow"/>
                        </a:rPr>
                        <a:t>Sayı 1:  -2.3e-308 \ Sayı 2: 2.2e-308</a:t>
                      </a:r>
                      <a:endParaRPr sz="1700">
                        <a:solidFill>
                          <a:srgbClr val="0070C0"/>
                        </a:solidFill>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Tipini Dönüştürelim</a:t>
            </a:r>
            <a:endParaRPr/>
          </a:p>
          <a:p>
            <a:pPr indent="0" lvl="0" marL="0" rtl="0" algn="l">
              <a:spcBef>
                <a:spcPts val="0"/>
              </a:spcBef>
              <a:spcAft>
                <a:spcPts val="0"/>
              </a:spcAft>
              <a:buNone/>
            </a:pPr>
            <a:r>
              <a:t/>
            </a:r>
            <a:endParaRPr/>
          </a:p>
        </p:txBody>
      </p:sp>
      <p:sp>
        <p:nvSpPr>
          <p:cNvPr id="247" name="Google Shape;247;p39"/>
          <p:cNvSpPr txBox="1"/>
          <p:nvPr/>
        </p:nvSpPr>
        <p:spPr>
          <a:xfrm>
            <a:off x="384100" y="1110525"/>
            <a:ext cx="8181000" cy="27261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tr" sz="1700">
                <a:latin typeface="PT Sans Narrow"/>
                <a:ea typeface="PT Sans Narrow"/>
                <a:cs typeface="PT Sans Narrow"/>
                <a:sym typeface="PT Sans Narrow"/>
              </a:rPr>
              <a:t>Bir değişkende saklanan herhangi bir veri, dönüşüm olarak bilinen bir işlemle farklı bir veri tipindeki bir değişkene dönüştürülebilir. Dönüşüm işleminde, tipi dönüştürülecek değişkenin adından önce parantez içinde kullanılacak veri tipi belirtilir. İki farklı sözdizimi kullanılabilir.</a:t>
            </a:r>
            <a:endParaRPr sz="17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6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i="1" lang="tr" sz="1600">
                <a:solidFill>
                  <a:srgbClr val="0070C0"/>
                </a:solidFill>
                <a:latin typeface="PT Sans Narrow"/>
                <a:ea typeface="PT Sans Narrow"/>
                <a:cs typeface="PT Sans Narrow"/>
                <a:sym typeface="PT Sans Narrow"/>
              </a:rPr>
              <a:t>degisken_adi </a:t>
            </a:r>
            <a:r>
              <a:rPr i="1" lang="tr" sz="1600">
                <a:latin typeface="PT Sans Narrow"/>
                <a:ea typeface="PT Sans Narrow"/>
                <a:cs typeface="PT Sans Narrow"/>
                <a:sym typeface="PT Sans Narrow"/>
              </a:rPr>
              <a:t>= </a:t>
            </a:r>
            <a:r>
              <a:rPr i="1" lang="tr" sz="1600">
                <a:solidFill>
                  <a:srgbClr val="FF0000"/>
                </a:solidFill>
                <a:latin typeface="PT Sans Narrow"/>
                <a:ea typeface="PT Sans Narrow"/>
                <a:cs typeface="PT Sans Narrow"/>
                <a:sym typeface="PT Sans Narrow"/>
              </a:rPr>
              <a:t>(veri-tipi) </a:t>
            </a:r>
            <a:r>
              <a:rPr i="1" lang="tr" sz="1600">
                <a:solidFill>
                  <a:srgbClr val="0070C0"/>
                </a:solidFill>
                <a:latin typeface="PT Sans Narrow"/>
                <a:ea typeface="PT Sans Narrow"/>
                <a:cs typeface="PT Sans Narrow"/>
                <a:sym typeface="PT Sans Narrow"/>
              </a:rPr>
              <a:t>degisken_adi</a:t>
            </a:r>
            <a:r>
              <a:rPr i="1" lang="tr" sz="1600">
                <a:latin typeface="PT Sans Narrow"/>
                <a:ea typeface="PT Sans Narrow"/>
                <a:cs typeface="PT Sans Narrow"/>
                <a:sym typeface="PT Sans Narrow"/>
              </a:rPr>
              <a:t>;</a:t>
            </a:r>
            <a:endParaRPr i="1" sz="16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6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i="1" lang="tr" sz="1600">
                <a:solidFill>
                  <a:srgbClr val="0070C0"/>
                </a:solidFill>
                <a:latin typeface="PT Sans Narrow"/>
                <a:ea typeface="PT Sans Narrow"/>
                <a:cs typeface="PT Sans Narrow"/>
                <a:sym typeface="PT Sans Narrow"/>
              </a:rPr>
              <a:t>degisken_adi </a:t>
            </a:r>
            <a:r>
              <a:rPr i="1" lang="tr" sz="1600">
                <a:latin typeface="PT Sans Narrow"/>
                <a:ea typeface="PT Sans Narrow"/>
                <a:cs typeface="PT Sans Narrow"/>
                <a:sym typeface="PT Sans Narrow"/>
              </a:rPr>
              <a:t>= </a:t>
            </a:r>
            <a:r>
              <a:rPr i="1" lang="tr" sz="1600">
                <a:solidFill>
                  <a:srgbClr val="00B050"/>
                </a:solidFill>
                <a:latin typeface="PT Sans Narrow"/>
                <a:ea typeface="PT Sans Narrow"/>
                <a:cs typeface="PT Sans Narrow"/>
                <a:sym typeface="PT Sans Narrow"/>
              </a:rPr>
              <a:t>static_dönüsüm </a:t>
            </a:r>
            <a:r>
              <a:rPr i="1" lang="tr" sz="1600">
                <a:solidFill>
                  <a:srgbClr val="FF0000"/>
                </a:solidFill>
                <a:latin typeface="PT Sans Narrow"/>
                <a:ea typeface="PT Sans Narrow"/>
                <a:cs typeface="PT Sans Narrow"/>
                <a:sym typeface="PT Sans Narrow"/>
              </a:rPr>
              <a:t>&lt;veri-tipi&gt; </a:t>
            </a:r>
            <a:r>
              <a:rPr i="1" lang="tr" sz="1600">
                <a:solidFill>
                  <a:srgbClr val="0070C0"/>
                </a:solidFill>
                <a:latin typeface="PT Sans Narrow"/>
                <a:ea typeface="PT Sans Narrow"/>
                <a:cs typeface="PT Sans Narrow"/>
                <a:sym typeface="PT Sans Narrow"/>
              </a:rPr>
              <a:t>degisken_adi;</a:t>
            </a:r>
            <a:endParaRPr i="1" sz="1600">
              <a:solidFill>
                <a:srgbClr val="0070C0"/>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i="1" sz="1500">
              <a:latin typeface="PT Sans Narrow"/>
              <a:ea typeface="PT Sans Narrow"/>
              <a:cs typeface="PT Sans Narrow"/>
              <a:sym typeface="PT Sans Narr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Tipini Dönüştürelim</a:t>
            </a:r>
            <a:endParaRPr/>
          </a:p>
          <a:p>
            <a:pPr indent="0" lvl="0" marL="0" rtl="0" algn="l">
              <a:spcBef>
                <a:spcPts val="0"/>
              </a:spcBef>
              <a:spcAft>
                <a:spcPts val="0"/>
              </a:spcAft>
              <a:buNone/>
            </a:pPr>
            <a:r>
              <a:t/>
            </a:r>
            <a:endParaRPr/>
          </a:p>
        </p:txBody>
      </p:sp>
      <p:sp>
        <p:nvSpPr>
          <p:cNvPr id="253" name="Google Shape;253;p40"/>
          <p:cNvSpPr txBox="1"/>
          <p:nvPr/>
        </p:nvSpPr>
        <p:spPr>
          <a:xfrm>
            <a:off x="384100" y="1110525"/>
            <a:ext cx="8181000" cy="28014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tr" sz="1700">
                <a:latin typeface="PT Sans Narrow"/>
                <a:ea typeface="PT Sans Narrow"/>
                <a:cs typeface="PT Sans Narrow"/>
                <a:sym typeface="PT Sans Narrow"/>
              </a:rPr>
              <a:t>Bir tam sayının başka bir tam sayıya bölünmesi her zaman bir tamsayı sonucu üreteceğinden, dönüşüm genellikle aritmetik bir işlemin sonucunu doğru bir şekilde saklamak için gereklidir. </a:t>
            </a:r>
            <a:endParaRPr sz="17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t/>
            </a:r>
            <a:endParaRPr sz="17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700">
                <a:latin typeface="PT Sans Narrow"/>
                <a:ea typeface="PT Sans Narrow"/>
                <a:cs typeface="PT Sans Narrow"/>
                <a:sym typeface="PT Sans Narrow"/>
              </a:rPr>
              <a:t>Örneğin, 15/2 tam sayı bölümü, 7 tam sayı sonucunu üretir.  Bu işlemden 7,5 gibi bir virgüllü sonuç istiyorsak float tip dönüşümü kullanılması gerekir.</a:t>
            </a:r>
            <a:endParaRPr sz="1700">
              <a:latin typeface="PT Sans Narrow"/>
              <a:ea typeface="PT Sans Narrow"/>
              <a:cs typeface="PT Sans Narrow"/>
              <a:sym typeface="PT Sans Narrow"/>
            </a:endParaRPr>
          </a:p>
          <a:p>
            <a:pPr indent="0" lvl="0" marL="1828800" rtl="0" algn="just">
              <a:lnSpc>
                <a:spcPct val="150000"/>
              </a:lnSpc>
              <a:spcBef>
                <a:spcPts val="0"/>
              </a:spcBef>
              <a:spcAft>
                <a:spcPts val="0"/>
              </a:spcAft>
              <a:buNone/>
            </a:pPr>
            <a:r>
              <a:rPr b="1" lang="tr" sz="1600">
                <a:solidFill>
                  <a:srgbClr val="0000A0"/>
                </a:solidFill>
                <a:latin typeface="PT Sans Narrow"/>
                <a:ea typeface="PT Sans Narrow"/>
                <a:cs typeface="PT Sans Narrow"/>
                <a:sym typeface="PT Sans Narrow"/>
              </a:rPr>
              <a:t>float </a:t>
            </a:r>
            <a:r>
              <a:rPr lang="tr" sz="1600">
                <a:latin typeface="PT Sans Narrow"/>
                <a:ea typeface="PT Sans Narrow"/>
                <a:cs typeface="PT Sans Narrow"/>
                <a:sym typeface="PT Sans Narrow"/>
              </a:rPr>
              <a:t>sayi</a:t>
            </a:r>
            <a:r>
              <a:rPr lang="tr" sz="1700">
                <a:solidFill>
                  <a:srgbClr val="F000F0"/>
                </a:solidFill>
                <a:latin typeface="PT Sans Narrow"/>
                <a:ea typeface="PT Sans Narrow"/>
                <a:cs typeface="PT Sans Narrow"/>
                <a:sym typeface="PT Sans Narrow"/>
              </a:rPr>
              <a:t> </a:t>
            </a:r>
            <a:r>
              <a:rPr lang="tr" sz="1600">
                <a:solidFill>
                  <a:srgbClr val="FF0000"/>
                </a:solidFill>
                <a:latin typeface="PT Sans Narrow"/>
                <a:ea typeface="PT Sans Narrow"/>
                <a:cs typeface="PT Sans Narrow"/>
                <a:sym typeface="PT Sans Narrow"/>
              </a:rPr>
              <a:t>=</a:t>
            </a:r>
            <a:r>
              <a:rPr lang="tr" sz="1600">
                <a:solidFill>
                  <a:srgbClr val="F000F0"/>
                </a:solidFill>
                <a:latin typeface="PT Sans Narrow"/>
                <a:ea typeface="PT Sans Narrow"/>
                <a:cs typeface="PT Sans Narrow"/>
                <a:sym typeface="PT Sans Narrow"/>
              </a:rPr>
              <a:t> </a:t>
            </a:r>
            <a:r>
              <a:rPr lang="tr" sz="1700">
                <a:solidFill>
                  <a:srgbClr val="FF0000"/>
                </a:solidFill>
                <a:latin typeface="PT Sans Narrow"/>
                <a:ea typeface="PT Sans Narrow"/>
                <a:cs typeface="PT Sans Narrow"/>
                <a:sym typeface="PT Sans Narrow"/>
              </a:rPr>
              <a:t>(</a:t>
            </a:r>
            <a:r>
              <a:rPr b="1" lang="tr" sz="1600">
                <a:solidFill>
                  <a:srgbClr val="0000A0"/>
                </a:solidFill>
                <a:latin typeface="PT Sans Narrow"/>
                <a:ea typeface="PT Sans Narrow"/>
                <a:cs typeface="PT Sans Narrow"/>
                <a:sym typeface="PT Sans Narrow"/>
              </a:rPr>
              <a:t>float</a:t>
            </a:r>
            <a:r>
              <a:rPr lang="tr" sz="1700">
                <a:solidFill>
                  <a:srgbClr val="FF0000"/>
                </a:solidFill>
                <a:latin typeface="PT Sans Narrow"/>
                <a:ea typeface="PT Sans Narrow"/>
                <a:cs typeface="PT Sans Narrow"/>
                <a:sym typeface="PT Sans Narrow"/>
              </a:rPr>
              <a:t>)</a:t>
            </a:r>
            <a:r>
              <a:rPr lang="tr" sz="1700">
                <a:latin typeface="PT Sans Narrow"/>
                <a:ea typeface="PT Sans Narrow"/>
                <a:cs typeface="PT Sans Narrow"/>
                <a:sym typeface="PT Sans Narrow"/>
              </a:rPr>
              <a:t> </a:t>
            </a:r>
            <a:r>
              <a:rPr lang="tr" sz="1600">
                <a:solidFill>
                  <a:srgbClr val="F000F0"/>
                </a:solidFill>
                <a:latin typeface="PT Sans Narrow"/>
                <a:ea typeface="PT Sans Narrow"/>
                <a:cs typeface="PT Sans Narrow"/>
                <a:sym typeface="PT Sans Narrow"/>
              </a:rPr>
              <a:t>15/2</a:t>
            </a:r>
            <a:r>
              <a:rPr lang="tr" sz="1600">
                <a:solidFill>
                  <a:srgbClr val="FF0000"/>
                </a:solidFill>
                <a:latin typeface="PT Sans Narrow"/>
                <a:ea typeface="PT Sans Narrow"/>
                <a:cs typeface="PT Sans Narrow"/>
                <a:sym typeface="PT Sans Narrow"/>
              </a:rPr>
              <a:t>;</a:t>
            </a:r>
            <a:endParaRPr sz="1600">
              <a:solidFill>
                <a:srgbClr val="FF0000"/>
              </a:solidFill>
              <a:latin typeface="PT Sans Narrow"/>
              <a:ea typeface="PT Sans Narrow"/>
              <a:cs typeface="PT Sans Narrow"/>
              <a:sym typeface="PT Sans Narrow"/>
            </a:endParaRPr>
          </a:p>
          <a:p>
            <a:pPr indent="0" lvl="0" marL="1828800" rtl="0" algn="just">
              <a:lnSpc>
                <a:spcPct val="150000"/>
              </a:lnSpc>
              <a:spcBef>
                <a:spcPts val="0"/>
              </a:spcBef>
              <a:spcAft>
                <a:spcPts val="0"/>
              </a:spcAft>
              <a:buNone/>
            </a:pPr>
            <a:r>
              <a:rPr b="1" lang="tr" sz="1600">
                <a:solidFill>
                  <a:srgbClr val="0000A0"/>
                </a:solidFill>
                <a:latin typeface="PT Sans Narrow"/>
                <a:ea typeface="PT Sans Narrow"/>
                <a:cs typeface="PT Sans Narrow"/>
                <a:sym typeface="PT Sans Narrow"/>
              </a:rPr>
              <a:t>float </a:t>
            </a:r>
            <a:r>
              <a:rPr lang="tr" sz="1600">
                <a:latin typeface="PT Sans Narrow"/>
                <a:ea typeface="PT Sans Narrow"/>
                <a:cs typeface="PT Sans Narrow"/>
                <a:sym typeface="PT Sans Narrow"/>
              </a:rPr>
              <a:t>sayi = </a:t>
            </a:r>
            <a:r>
              <a:rPr b="1" lang="tr" sz="1600">
                <a:solidFill>
                  <a:srgbClr val="0000A0"/>
                </a:solidFill>
                <a:latin typeface="PT Sans Narrow"/>
                <a:ea typeface="PT Sans Narrow"/>
                <a:cs typeface="PT Sans Narrow"/>
                <a:sym typeface="PT Sans Narrow"/>
              </a:rPr>
              <a:t>static_cast </a:t>
            </a:r>
            <a:r>
              <a:rPr lang="tr" sz="1700">
                <a:solidFill>
                  <a:srgbClr val="FF0000"/>
                </a:solidFill>
                <a:latin typeface="PT Sans Narrow"/>
                <a:ea typeface="PT Sans Narrow"/>
                <a:cs typeface="PT Sans Narrow"/>
                <a:sym typeface="PT Sans Narrow"/>
              </a:rPr>
              <a:t>&lt;</a:t>
            </a:r>
            <a:r>
              <a:rPr b="1" lang="tr" sz="1600">
                <a:solidFill>
                  <a:srgbClr val="0000A0"/>
                </a:solidFill>
                <a:latin typeface="PT Sans Narrow"/>
                <a:ea typeface="PT Sans Narrow"/>
                <a:cs typeface="PT Sans Narrow"/>
                <a:sym typeface="PT Sans Narrow"/>
              </a:rPr>
              <a:t>float</a:t>
            </a:r>
            <a:r>
              <a:rPr lang="tr" sz="1700">
                <a:solidFill>
                  <a:srgbClr val="FF0000"/>
                </a:solidFill>
                <a:latin typeface="PT Sans Narrow"/>
                <a:ea typeface="PT Sans Narrow"/>
                <a:cs typeface="PT Sans Narrow"/>
                <a:sym typeface="PT Sans Narrow"/>
              </a:rPr>
              <a:t>&gt; </a:t>
            </a:r>
            <a:r>
              <a:rPr lang="tr" sz="1600">
                <a:solidFill>
                  <a:srgbClr val="F000F0"/>
                </a:solidFill>
                <a:latin typeface="PT Sans Narrow"/>
                <a:ea typeface="PT Sans Narrow"/>
                <a:cs typeface="PT Sans Narrow"/>
                <a:sym typeface="PT Sans Narrow"/>
              </a:rPr>
              <a:t>15/2</a:t>
            </a:r>
            <a:r>
              <a:rPr lang="tr" sz="1600">
                <a:solidFill>
                  <a:srgbClr val="FF0000"/>
                </a:solidFill>
                <a:latin typeface="PT Sans Narrow"/>
                <a:ea typeface="PT Sans Narrow"/>
                <a:cs typeface="PT Sans Narrow"/>
                <a:sym typeface="PT Sans Narrow"/>
              </a:rPr>
              <a:t>;</a:t>
            </a:r>
            <a:endParaRPr sz="1800">
              <a:latin typeface="PT Sans Narrow"/>
              <a:ea typeface="PT Sans Narrow"/>
              <a:cs typeface="PT Sans Narrow"/>
              <a:sym typeface="PT Sans Narro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Tipini Dönüştürelim</a:t>
            </a:r>
            <a:endParaRPr/>
          </a:p>
          <a:p>
            <a:pPr indent="0" lvl="0" marL="0" rtl="0" algn="l">
              <a:spcBef>
                <a:spcPts val="0"/>
              </a:spcBef>
              <a:spcAft>
                <a:spcPts val="0"/>
              </a:spcAft>
              <a:buNone/>
            </a:pPr>
            <a:r>
              <a:t/>
            </a:r>
            <a:endParaRPr/>
          </a:p>
        </p:txBody>
      </p:sp>
      <p:sp>
        <p:nvSpPr>
          <p:cNvPr id="259" name="Google Shape;259;p41"/>
          <p:cNvSpPr txBox="1"/>
          <p:nvPr/>
        </p:nvSpPr>
        <p:spPr>
          <a:xfrm>
            <a:off x="738525" y="4083900"/>
            <a:ext cx="7085100" cy="68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60" name="Google Shape;260;p41"/>
          <p:cNvGraphicFramePr/>
          <p:nvPr/>
        </p:nvGraphicFramePr>
        <p:xfrm>
          <a:off x="780750" y="1291275"/>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l">
                        <a:spcBef>
                          <a:spcPts val="0"/>
                        </a:spcBef>
                        <a:spcAft>
                          <a:spcPts val="0"/>
                        </a:spcAft>
                        <a:buNone/>
                      </a:pPr>
                      <a:r>
                        <a:rPr lang="tr" sz="1000">
                          <a:solidFill>
                            <a:srgbClr val="00A000"/>
                          </a:solidFill>
                          <a:latin typeface="Courier New"/>
                          <a:ea typeface="Courier New"/>
                          <a:cs typeface="Courier New"/>
                          <a:sym typeface="Courier New"/>
                        </a:rPr>
                        <a:t>#include &lt;iostream&gt;</a:t>
                      </a:r>
                      <a:endParaRPr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00A0"/>
                          </a:solidFill>
                          <a:latin typeface="Courier New"/>
                          <a:ea typeface="Courier New"/>
                          <a:cs typeface="Courier New"/>
                          <a:sym typeface="Courier New"/>
                        </a:rPr>
                        <a:t>using namespace </a:t>
                      </a:r>
                      <a:r>
                        <a:rPr b="1" lang="tr" sz="1000">
                          <a:solidFill>
                            <a:srgbClr val="00A000"/>
                          </a:solidFill>
                          <a:latin typeface="Courier New"/>
                          <a:ea typeface="Courier New"/>
                          <a:cs typeface="Courier New"/>
                          <a:sym typeface="Courier New"/>
                        </a:rPr>
                        <a:t>std</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main</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5</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char </a:t>
                      </a:r>
                      <a:r>
                        <a:rPr lang="tr" sz="1000">
                          <a:highlight>
                            <a:srgbClr val="FFFFFF"/>
                          </a:highlight>
                          <a:latin typeface="Courier New"/>
                          <a:ea typeface="Courier New"/>
                          <a:cs typeface="Courier New"/>
                          <a:sym typeface="Courier New"/>
                        </a:rPr>
                        <a:t>b </a:t>
                      </a:r>
                      <a:r>
                        <a:rPr lang="tr" sz="1000">
                          <a:solidFill>
                            <a:srgbClr val="FF0000"/>
                          </a:solidFill>
                          <a:latin typeface="Courier New"/>
                          <a:ea typeface="Courier New"/>
                          <a:cs typeface="Courier New"/>
                          <a:sym typeface="Courier New"/>
                        </a:rPr>
                        <a:t>= </a:t>
                      </a:r>
                      <a:r>
                        <a:rPr lang="tr" sz="1000">
                          <a:solidFill>
                            <a:srgbClr val="E0A000"/>
                          </a:solidFill>
                          <a:latin typeface="Courier New"/>
                          <a:ea typeface="Courier New"/>
                          <a:cs typeface="Courier New"/>
                          <a:sym typeface="Courier New"/>
                        </a:rPr>
                        <a:t>'A'</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b</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float </a:t>
                      </a:r>
                      <a:r>
                        <a:rPr lang="tr" sz="1000">
                          <a:highlight>
                            <a:srgbClr val="FFFFFF"/>
                          </a:highlight>
                          <a:latin typeface="Courier New"/>
                          <a:ea typeface="Courier New"/>
                          <a:cs typeface="Courier New"/>
                          <a:sym typeface="Courier New"/>
                        </a:rPr>
                        <a:t>c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3.0</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"a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endParaRPr b="1"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A000"/>
                          </a:solidFill>
                          <a:latin typeface="Courier New"/>
                          <a:ea typeface="Courier New"/>
                          <a:cs typeface="Courier New"/>
                          <a:sym typeface="Courier New"/>
                        </a:rPr>
                        <a: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"b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b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endParaRPr b="1"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A000"/>
                          </a:solidFill>
                          <a:latin typeface="Courier New"/>
                          <a:ea typeface="Courier New"/>
                          <a:cs typeface="Courier New"/>
                          <a:sym typeface="Courier New"/>
                        </a:rPr>
                        <a: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"c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c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double </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3.4</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double</a:t>
                      </a:r>
                      <a:r>
                        <a:rPr b="1" lang="tr" sz="1000">
                          <a:solidFill>
                            <a:srgbClr val="0000A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2</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"d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"e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return </a:t>
                      </a:r>
                      <a:r>
                        <a:rPr lang="tr" sz="1000">
                          <a:solidFill>
                            <a:srgbClr val="F000F0"/>
                          </a:solidFill>
                          <a:latin typeface="Courier New"/>
                          <a:ea typeface="Courier New"/>
                          <a:cs typeface="Courier New"/>
                          <a:sym typeface="Courier New"/>
                        </a:rPr>
                        <a:t>0</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a:t>
                      </a:r>
                      <a:endParaRPr b="1">
                        <a:highlight>
                          <a:srgbClr val="FFFFFF"/>
                        </a:highlight>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i="1" u="sng">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Kodun çıktısı nasıldır? </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Tahminleri sohbetten yazınız.</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rPr b="1" lang="tr">
                          <a:solidFill>
                            <a:srgbClr val="FF0000"/>
                          </a:solidFill>
                          <a:latin typeface="PT Sans Narrow"/>
                          <a:ea typeface="PT Sans Narrow"/>
                          <a:cs typeface="PT Sans Narrow"/>
                          <a:sym typeface="PT Sans Narrow"/>
                        </a:rPr>
                        <a:t>İpucu!</a:t>
                      </a:r>
                      <a:r>
                        <a:rPr lang="tr">
                          <a:latin typeface="PT Sans Narrow"/>
                          <a:ea typeface="PT Sans Narrow"/>
                          <a:cs typeface="PT Sans Narrow"/>
                          <a:sym typeface="PT Sans Narrow"/>
                        </a:rPr>
                        <a:t>     ‘A’ karakterinin değeri ASCII tablosunda 65’tir. </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graphicFrame>
        <p:nvGraphicFramePr>
          <p:cNvPr id="261" name="Google Shape;261;p41"/>
          <p:cNvGraphicFramePr/>
          <p:nvPr/>
        </p:nvGraphicFramePr>
        <p:xfrm>
          <a:off x="5262525" y="2609950"/>
          <a:ext cx="3000000" cy="3000000"/>
        </p:xfrm>
        <a:graphic>
          <a:graphicData uri="http://schemas.openxmlformats.org/drawingml/2006/table">
            <a:tbl>
              <a:tblPr bandRow="1">
                <a:noFill/>
                <a:tableStyleId>{A869F2E7-ED2E-43A2-A75D-0F805484945E}</a:tableStyleId>
              </a:tblPr>
              <a:tblGrid>
                <a:gridCol w="2349500"/>
              </a:tblGrid>
              <a:tr h="1802725">
                <a:tc>
                  <a:txBody>
                    <a:bodyPr/>
                    <a:lstStyle/>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a = 70</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b = A</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c = 73</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d = 3.4</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e = 5.4</a:t>
                      </a:r>
                      <a:endParaRPr sz="2700">
                        <a:highlight>
                          <a:srgbClr val="FFFFFF"/>
                        </a:highlight>
                        <a:latin typeface="PT Sans Narrow"/>
                        <a:ea typeface="PT Sans Narrow"/>
                        <a:cs typeface="PT Sans Narrow"/>
                        <a:sym typeface="PT Sans Narrow"/>
                      </a:endParaRPr>
                    </a:p>
                  </a:txBody>
                  <a:tcPr marT="0" marB="0" marR="68575" marL="6857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a:t>
            </a:r>
            <a:endParaRPr/>
          </a:p>
        </p:txBody>
      </p:sp>
      <p:sp>
        <p:nvSpPr>
          <p:cNvPr id="79" name="Google Shape;79;p15"/>
          <p:cNvSpPr txBox="1"/>
          <p:nvPr/>
        </p:nvSpPr>
        <p:spPr>
          <a:xfrm>
            <a:off x="2408475" y="1557700"/>
            <a:ext cx="6235800" cy="17685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tr" sz="1700">
                <a:latin typeface="PT Sans Narrow"/>
                <a:ea typeface="PT Sans Narrow"/>
                <a:cs typeface="PT Sans Narrow"/>
                <a:sym typeface="PT Sans Narrow"/>
              </a:rPr>
              <a:t>C++ programlarında veri değerlerinin bilgisayarın belleğinde saklanabildiği saklayıcı yapılara (yandaki kutu gibi düşünebiliriz) değişken adı verilir. Saklanan değere değişkenin adı kullanılarak ulaşılabilir.</a:t>
            </a:r>
            <a:endParaRPr sz="1500">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541650" y="1903200"/>
            <a:ext cx="2239150" cy="1006125"/>
          </a:xfrm>
          <a:prstGeom prst="rect">
            <a:avLst/>
          </a:prstGeom>
          <a:noFill/>
          <a:ln>
            <a:noFill/>
          </a:ln>
        </p:spPr>
      </p:pic>
      <p:sp>
        <p:nvSpPr>
          <p:cNvPr id="81" name="Google Shape;81;p15"/>
          <p:cNvSpPr txBox="1"/>
          <p:nvPr/>
        </p:nvSpPr>
        <p:spPr>
          <a:xfrm>
            <a:off x="851825" y="3326200"/>
            <a:ext cx="6983100" cy="11697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Bir değişkenin bir programda kullanılabilmesi için önce tanımlanması gerekir.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Bir değişken tanımlandığında, tür belirtilir ve uygun miktarda bellek ayrılır.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Bu bellek alanı, değişkenin adı referans alınarak ele alınmaktadır.</a:t>
            </a:r>
            <a:endParaRPr sz="15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Tipini Dönüştürelim</a:t>
            </a:r>
            <a:endParaRPr/>
          </a:p>
          <a:p>
            <a:pPr indent="0" lvl="0" marL="0" rtl="0" algn="l">
              <a:spcBef>
                <a:spcPts val="0"/>
              </a:spcBef>
              <a:spcAft>
                <a:spcPts val="0"/>
              </a:spcAft>
              <a:buNone/>
            </a:pPr>
            <a:r>
              <a:t/>
            </a:r>
            <a:endParaRPr/>
          </a:p>
        </p:txBody>
      </p:sp>
      <p:sp>
        <p:nvSpPr>
          <p:cNvPr id="267" name="Google Shape;267;p42"/>
          <p:cNvSpPr txBox="1"/>
          <p:nvPr/>
        </p:nvSpPr>
        <p:spPr>
          <a:xfrm>
            <a:off x="738525" y="4083900"/>
            <a:ext cx="7085100" cy="687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graphicFrame>
        <p:nvGraphicFramePr>
          <p:cNvPr id="268" name="Google Shape;268;p42"/>
          <p:cNvGraphicFramePr/>
          <p:nvPr/>
        </p:nvGraphicFramePr>
        <p:xfrm>
          <a:off x="780750" y="1291275"/>
          <a:ext cx="3000000" cy="3000000"/>
        </p:xfrm>
        <a:graphic>
          <a:graphicData uri="http://schemas.openxmlformats.org/drawingml/2006/table">
            <a:tbl>
              <a:tblPr>
                <a:noFill/>
                <a:tableStyleId>{EA1A8AA2-1C1D-4906-9439-F43F62C51A20}</a:tableStyleId>
              </a:tblPr>
              <a:tblGrid>
                <a:gridCol w="3529225"/>
                <a:gridCol w="4166425"/>
              </a:tblGrid>
              <a:tr h="2346500">
                <a:tc>
                  <a:txBody>
                    <a:bodyPr/>
                    <a:lstStyle/>
                    <a:p>
                      <a:pPr indent="0" lvl="0" marL="0" rtl="0" algn="l">
                        <a:spcBef>
                          <a:spcPts val="0"/>
                        </a:spcBef>
                        <a:spcAft>
                          <a:spcPts val="0"/>
                        </a:spcAft>
                        <a:buNone/>
                      </a:pPr>
                      <a:r>
                        <a:rPr lang="tr" sz="1000">
                          <a:solidFill>
                            <a:srgbClr val="00A000"/>
                          </a:solidFill>
                          <a:latin typeface="Courier New"/>
                          <a:ea typeface="Courier New"/>
                          <a:cs typeface="Courier New"/>
                          <a:sym typeface="Courier New"/>
                        </a:rPr>
                        <a:t>#include &lt;iostream&gt;</a:t>
                      </a:r>
                      <a:endParaRPr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00A0"/>
                          </a:solidFill>
                          <a:latin typeface="Courier New"/>
                          <a:ea typeface="Courier New"/>
                          <a:cs typeface="Courier New"/>
                          <a:sym typeface="Courier New"/>
                        </a:rPr>
                        <a:t>using namespace </a:t>
                      </a:r>
                      <a:r>
                        <a:rPr b="1" lang="tr" sz="1000">
                          <a:solidFill>
                            <a:srgbClr val="00A000"/>
                          </a:solidFill>
                          <a:latin typeface="Courier New"/>
                          <a:ea typeface="Courier New"/>
                          <a:cs typeface="Courier New"/>
                          <a:sym typeface="Courier New"/>
                        </a:rPr>
                        <a:t>std</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main</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5</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char </a:t>
                      </a:r>
                      <a:r>
                        <a:rPr lang="tr" sz="1000">
                          <a:highlight>
                            <a:srgbClr val="FFFFFF"/>
                          </a:highlight>
                          <a:latin typeface="Courier New"/>
                          <a:ea typeface="Courier New"/>
                          <a:cs typeface="Courier New"/>
                          <a:sym typeface="Courier New"/>
                        </a:rPr>
                        <a:t>b </a:t>
                      </a:r>
                      <a:r>
                        <a:rPr lang="tr" sz="1000">
                          <a:solidFill>
                            <a:srgbClr val="FF0000"/>
                          </a:solidFill>
                          <a:latin typeface="Courier New"/>
                          <a:ea typeface="Courier New"/>
                          <a:cs typeface="Courier New"/>
                          <a:sym typeface="Courier New"/>
                        </a:rPr>
                        <a:t>= </a:t>
                      </a:r>
                      <a:r>
                        <a:rPr lang="tr" sz="1000">
                          <a:solidFill>
                            <a:srgbClr val="E0A000"/>
                          </a:solidFill>
                          <a:latin typeface="Courier New"/>
                          <a:ea typeface="Courier New"/>
                          <a:cs typeface="Courier New"/>
                          <a:sym typeface="Courier New"/>
                        </a:rPr>
                        <a:t>'A'</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b</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float </a:t>
                      </a:r>
                      <a:r>
                        <a:rPr lang="tr" sz="1000">
                          <a:highlight>
                            <a:srgbClr val="FFFFFF"/>
                          </a:highlight>
                          <a:latin typeface="Courier New"/>
                          <a:ea typeface="Courier New"/>
                          <a:cs typeface="Courier New"/>
                          <a:sym typeface="Courier New"/>
                        </a:rPr>
                        <a:t>c </a:t>
                      </a:r>
                      <a:r>
                        <a:rPr lang="tr" sz="1000">
                          <a:solidFill>
                            <a:srgbClr val="FF0000"/>
                          </a:solidFill>
                          <a:latin typeface="Courier New"/>
                          <a:ea typeface="Courier New"/>
                          <a:cs typeface="Courier New"/>
                          <a:sym typeface="Courier New"/>
                        </a:rPr>
                        <a: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3.0</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"a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a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endParaRPr b="1"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A000"/>
                          </a:solidFill>
                          <a:latin typeface="Courier New"/>
                          <a:ea typeface="Courier New"/>
                          <a:cs typeface="Courier New"/>
                          <a:sym typeface="Courier New"/>
                        </a:rPr>
                        <a: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"b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b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endParaRPr b="1" sz="1000">
                        <a:solidFill>
                          <a:srgbClr val="00A000"/>
                        </a:solidFill>
                        <a:latin typeface="Courier New"/>
                        <a:ea typeface="Courier New"/>
                        <a:cs typeface="Courier New"/>
                        <a:sym typeface="Courier New"/>
                      </a:endParaRPr>
                    </a:p>
                    <a:p>
                      <a:pPr indent="0" lvl="0" marL="0" rtl="0" algn="l">
                        <a:spcBef>
                          <a:spcPts val="0"/>
                        </a:spcBef>
                        <a:spcAft>
                          <a:spcPts val="0"/>
                        </a:spcAft>
                        <a:buNone/>
                      </a:pPr>
                      <a:r>
                        <a:rPr b="1" lang="tr" sz="1000">
                          <a:solidFill>
                            <a:srgbClr val="00A000"/>
                          </a:solidFill>
                          <a:latin typeface="Courier New"/>
                          <a:ea typeface="Courier New"/>
                          <a:cs typeface="Courier New"/>
                          <a:sym typeface="Courier New"/>
                        </a:rPr>
                        <a: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"c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c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double </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3.4</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 </a:t>
                      </a:r>
                      <a:r>
                        <a:rPr lang="tr" sz="1000">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int</a:t>
                      </a:r>
                      <a:r>
                        <a:rPr lang="tr" sz="1000">
                          <a:solidFill>
                            <a:srgbClr val="FF0000"/>
                          </a:solidFill>
                          <a:latin typeface="Courier New"/>
                          <a:ea typeface="Courier New"/>
                          <a:cs typeface="Courier New"/>
                          <a:sym typeface="Courier New"/>
                        </a:rPr>
                        <a:t>)</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 </a:t>
                      </a:r>
                      <a:r>
                        <a:rPr lang="tr" sz="1000">
                          <a:solidFill>
                            <a:srgbClr val="F000F0"/>
                          </a:solidFill>
                          <a:latin typeface="Courier New"/>
                          <a:ea typeface="Courier New"/>
                          <a:cs typeface="Courier New"/>
                          <a:sym typeface="Courier New"/>
                        </a:rPr>
                        <a:t>2</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"d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d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A000"/>
                          </a:solidFill>
                          <a:latin typeface="Courier New"/>
                          <a:ea typeface="Courier New"/>
                          <a:cs typeface="Courier New"/>
                          <a:sym typeface="Courier New"/>
                        </a:rPr>
                        <a:t>cout </a:t>
                      </a:r>
                      <a:r>
                        <a:rPr lang="tr" sz="1000">
                          <a:solidFill>
                            <a:srgbClr val="FF0000"/>
                          </a:solidFill>
                          <a:latin typeface="Courier New"/>
                          <a:ea typeface="Courier New"/>
                          <a:cs typeface="Courier New"/>
                          <a:sym typeface="Courier New"/>
                        </a:rPr>
                        <a:t>&lt;&lt; </a:t>
                      </a:r>
                      <a:r>
                        <a:rPr lang="tr" sz="1000">
                          <a:solidFill>
                            <a:srgbClr val="0000FF"/>
                          </a:solidFill>
                          <a:latin typeface="Courier New"/>
                          <a:ea typeface="Courier New"/>
                          <a:cs typeface="Courier New"/>
                          <a:sym typeface="Courier New"/>
                        </a:rPr>
                        <a:t>"e = " </a:t>
                      </a:r>
                      <a:r>
                        <a:rPr lang="tr" sz="1000">
                          <a:solidFill>
                            <a:srgbClr val="FF0000"/>
                          </a:solidFill>
                          <a:latin typeface="Courier New"/>
                          <a:ea typeface="Courier New"/>
                          <a:cs typeface="Courier New"/>
                          <a:sym typeface="Courier New"/>
                        </a:rPr>
                        <a:t>&lt;&lt; </a:t>
                      </a:r>
                      <a:r>
                        <a:rPr lang="tr" sz="1000">
                          <a:highlight>
                            <a:srgbClr val="FFFFFF"/>
                          </a:highlight>
                          <a:latin typeface="Courier New"/>
                          <a:ea typeface="Courier New"/>
                          <a:cs typeface="Courier New"/>
                          <a:sym typeface="Courier New"/>
                        </a:rPr>
                        <a:t>e </a:t>
                      </a:r>
                      <a:r>
                        <a:rPr lang="tr" sz="1000">
                          <a:solidFill>
                            <a:srgbClr val="FF0000"/>
                          </a:solidFill>
                          <a:latin typeface="Courier New"/>
                          <a:ea typeface="Courier New"/>
                          <a:cs typeface="Courier New"/>
                          <a:sym typeface="Courier New"/>
                        </a:rPr>
                        <a:t>&lt;&lt; </a:t>
                      </a:r>
                      <a:r>
                        <a:rPr b="1" lang="tr" sz="1000">
                          <a:solidFill>
                            <a:srgbClr val="00A000"/>
                          </a:solidFill>
                          <a:latin typeface="Courier New"/>
                          <a:ea typeface="Courier New"/>
                          <a:cs typeface="Courier New"/>
                          <a:sym typeface="Courier New"/>
                        </a:rPr>
                        <a:t>endl</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    </a:t>
                      </a:r>
                      <a:r>
                        <a:rPr b="1" lang="tr" sz="1000">
                          <a:solidFill>
                            <a:srgbClr val="0000A0"/>
                          </a:solidFill>
                          <a:latin typeface="Courier New"/>
                          <a:ea typeface="Courier New"/>
                          <a:cs typeface="Courier New"/>
                          <a:sym typeface="Courier New"/>
                        </a:rPr>
                        <a:t>return </a:t>
                      </a:r>
                      <a:r>
                        <a:rPr lang="tr" sz="1000">
                          <a:solidFill>
                            <a:srgbClr val="F000F0"/>
                          </a:solidFill>
                          <a:latin typeface="Courier New"/>
                          <a:ea typeface="Courier New"/>
                          <a:cs typeface="Courier New"/>
                          <a:sym typeface="Courier New"/>
                        </a:rPr>
                        <a:t>0</a:t>
                      </a:r>
                      <a:r>
                        <a:rPr lang="tr" sz="1000">
                          <a:solidFill>
                            <a:srgbClr val="FF0000"/>
                          </a:solidFill>
                          <a:latin typeface="Courier New"/>
                          <a:ea typeface="Courier New"/>
                          <a:cs typeface="Courier New"/>
                          <a:sym typeface="Courier New"/>
                        </a:rPr>
                        <a:t>;</a:t>
                      </a:r>
                      <a:endParaRPr sz="1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 sz="1000">
                          <a:solidFill>
                            <a:srgbClr val="FF0000"/>
                          </a:solidFill>
                          <a:latin typeface="Courier New"/>
                          <a:ea typeface="Courier New"/>
                          <a:cs typeface="Courier New"/>
                          <a:sym typeface="Courier New"/>
                        </a:rPr>
                        <a:t>}</a:t>
                      </a:r>
                      <a:endParaRPr b="1">
                        <a:highlight>
                          <a:srgbClr val="FFFFFF"/>
                        </a:highlight>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c>
                  <a:txBody>
                    <a:bodyPr/>
                    <a:lstStyle/>
                    <a:p>
                      <a:pPr indent="0" lvl="0" marL="0" rtl="0" algn="ctr">
                        <a:lnSpc>
                          <a:spcPct val="115000"/>
                        </a:lnSpc>
                        <a:spcBef>
                          <a:spcPts val="0"/>
                        </a:spcBef>
                        <a:spcAft>
                          <a:spcPts val="0"/>
                        </a:spcAft>
                        <a:buNone/>
                      </a:pPr>
                      <a:r>
                        <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rPr lang="tr" sz="1700">
                          <a:solidFill>
                            <a:srgbClr val="0070C0"/>
                          </a:solidFill>
                          <a:latin typeface="PT Sans Narrow"/>
                          <a:ea typeface="PT Sans Narrow"/>
                          <a:cs typeface="PT Sans Narrow"/>
                          <a:sym typeface="PT Sans Narrow"/>
                        </a:rPr>
                        <a:t>Kod çıktısında </a:t>
                      </a:r>
                      <a:r>
                        <a:rPr b="1" lang="tr" sz="2200">
                          <a:solidFill>
                            <a:srgbClr val="FF0000"/>
                          </a:solidFill>
                          <a:latin typeface="PT Sans Narrow"/>
                          <a:ea typeface="PT Sans Narrow"/>
                          <a:cs typeface="PT Sans Narrow"/>
                          <a:sym typeface="PT Sans Narrow"/>
                        </a:rPr>
                        <a:t>e</a:t>
                      </a:r>
                      <a:r>
                        <a:rPr lang="tr" sz="1700">
                          <a:solidFill>
                            <a:srgbClr val="0070C0"/>
                          </a:solidFill>
                          <a:latin typeface="PT Sans Narrow"/>
                          <a:ea typeface="PT Sans Narrow"/>
                          <a:cs typeface="PT Sans Narrow"/>
                          <a:sym typeface="PT Sans Narrow"/>
                        </a:rPr>
                        <a:t> değişkeninin yeni değeri nedir? Tahminleri sohbetten yazınız.</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sz="1700">
                        <a:solidFill>
                          <a:srgbClr val="0070C0"/>
                        </a:solidFill>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ctr">
                        <a:lnSpc>
                          <a:spcPct val="115000"/>
                        </a:lnSpc>
                        <a:spcBef>
                          <a:spcPts val="0"/>
                        </a:spcBef>
                        <a:spcAft>
                          <a:spcPts val="0"/>
                        </a:spcAft>
                        <a:buNone/>
                      </a:pPr>
                      <a:r>
                        <a:t/>
                      </a:r>
                      <a:endParaRPr>
                        <a:latin typeface="PT Sans Narrow"/>
                        <a:ea typeface="PT Sans Narrow"/>
                        <a:cs typeface="PT Sans Narrow"/>
                        <a:sym typeface="PT Sans Narrow"/>
                      </a:endParaRPr>
                    </a:p>
                    <a:p>
                      <a:pPr indent="0" lvl="0" marL="0" rtl="0" algn="l">
                        <a:lnSpc>
                          <a:spcPct val="115000"/>
                        </a:lnSpc>
                        <a:spcBef>
                          <a:spcPts val="0"/>
                        </a:spcBef>
                        <a:spcAft>
                          <a:spcPts val="0"/>
                        </a:spcAft>
                        <a:buNone/>
                      </a:pPr>
                      <a:r>
                        <a:rPr b="1" lang="tr">
                          <a:solidFill>
                            <a:srgbClr val="FF0000"/>
                          </a:solidFill>
                          <a:latin typeface="PT Sans Narrow"/>
                          <a:ea typeface="PT Sans Narrow"/>
                          <a:cs typeface="PT Sans Narrow"/>
                          <a:sym typeface="PT Sans Narrow"/>
                        </a:rPr>
                        <a:t>    İpucu!</a:t>
                      </a:r>
                      <a:r>
                        <a:rPr lang="tr">
                          <a:latin typeface="PT Sans Narrow"/>
                          <a:ea typeface="PT Sans Narrow"/>
                          <a:cs typeface="PT Sans Narrow"/>
                          <a:sym typeface="PT Sans Narrow"/>
                        </a:rPr>
                        <a:t>     ‘A’ karakterinin değeri ASCII tablosunda 65’tir. </a:t>
                      </a:r>
                      <a:endParaRPr>
                        <a:latin typeface="PT Sans Narrow"/>
                        <a:ea typeface="PT Sans Narrow"/>
                        <a:cs typeface="PT Sans Narrow"/>
                        <a:sym typeface="PT Sans Narrow"/>
                      </a:endParaRPr>
                    </a:p>
                  </a:txBody>
                  <a:tcPr marT="63500" marB="63500" marR="63500" marL="63500">
                    <a:lnL cap="flat" cmpd="sng" w="12700">
                      <a:solidFill>
                        <a:srgbClr val="000000"/>
                      </a:solidFill>
                      <a:prstDash val="dash"/>
                      <a:round/>
                      <a:headEnd len="sm" w="sm" type="none"/>
                      <a:tailEnd len="sm" w="sm" type="none"/>
                    </a:lnL>
                    <a:lnR cap="flat" cmpd="sng" w="12700">
                      <a:solidFill>
                        <a:srgbClr val="000000"/>
                      </a:solidFill>
                      <a:prstDash val="dash"/>
                      <a:round/>
                      <a:headEnd len="sm" w="sm" type="none"/>
                      <a:tailEnd len="sm" w="sm" type="none"/>
                    </a:lnR>
                    <a:lnT cap="flat" cmpd="sng" w="12700">
                      <a:solidFill>
                        <a:srgbClr val="000000"/>
                      </a:solidFill>
                      <a:prstDash val="dash"/>
                      <a:round/>
                      <a:headEnd len="sm" w="sm" type="none"/>
                      <a:tailEnd len="sm" w="sm" type="none"/>
                    </a:lnT>
                    <a:lnB cap="flat" cmpd="sng" w="12700">
                      <a:solidFill>
                        <a:srgbClr val="000000"/>
                      </a:solidFill>
                      <a:prstDash val="dash"/>
                      <a:round/>
                      <a:headEnd len="sm" w="sm" type="none"/>
                      <a:tailEnd len="sm" w="sm" type="none"/>
                    </a:lnB>
                  </a:tcPr>
                </a:tc>
              </a:tr>
            </a:tbl>
          </a:graphicData>
        </a:graphic>
      </p:graphicFrame>
      <p:graphicFrame>
        <p:nvGraphicFramePr>
          <p:cNvPr id="269" name="Google Shape;269;p42"/>
          <p:cNvGraphicFramePr/>
          <p:nvPr/>
        </p:nvGraphicFramePr>
        <p:xfrm>
          <a:off x="5262525" y="2609950"/>
          <a:ext cx="3000000" cy="3000000"/>
        </p:xfrm>
        <a:graphic>
          <a:graphicData uri="http://schemas.openxmlformats.org/drawingml/2006/table">
            <a:tbl>
              <a:tblPr bandRow="1">
                <a:noFill/>
                <a:tableStyleId>{A869F2E7-ED2E-43A2-A75D-0F805484945E}</a:tableStyleId>
              </a:tblPr>
              <a:tblGrid>
                <a:gridCol w="2349500"/>
              </a:tblGrid>
              <a:tr h="1802725">
                <a:tc>
                  <a:txBody>
                    <a:bodyPr/>
                    <a:lstStyle/>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a = 70</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b = A</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c = 73</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d = 3.4</a:t>
                      </a:r>
                      <a:endParaRPr sz="1800">
                        <a:latin typeface="PT Sans Narrow"/>
                        <a:ea typeface="PT Sans Narrow"/>
                        <a:cs typeface="PT Sans Narrow"/>
                        <a:sym typeface="PT Sans Narrow"/>
                      </a:endParaRPr>
                    </a:p>
                    <a:p>
                      <a:pPr indent="0" lvl="0" marL="0" rtl="0" algn="l">
                        <a:lnSpc>
                          <a:spcPct val="115000"/>
                        </a:lnSpc>
                        <a:spcBef>
                          <a:spcPts val="0"/>
                        </a:spcBef>
                        <a:spcAft>
                          <a:spcPts val="0"/>
                        </a:spcAft>
                        <a:buNone/>
                      </a:pPr>
                      <a:r>
                        <a:rPr lang="tr" sz="1800">
                          <a:latin typeface="PT Sans Narrow"/>
                          <a:ea typeface="PT Sans Narrow"/>
                          <a:cs typeface="PT Sans Narrow"/>
                          <a:sym typeface="PT Sans Narrow"/>
                        </a:rPr>
                        <a:t>e = 5</a:t>
                      </a:r>
                      <a:endParaRPr sz="2700">
                        <a:highlight>
                          <a:srgbClr val="FFFFFF"/>
                        </a:highlight>
                        <a:latin typeface="PT Sans Narrow"/>
                        <a:ea typeface="PT Sans Narrow"/>
                        <a:cs typeface="PT Sans Narrow"/>
                        <a:sym typeface="PT Sans Narrow"/>
                      </a:endParaRPr>
                    </a:p>
                  </a:txBody>
                  <a:tcPr marT="0" marB="0" marR="68575" marL="6857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Kaçış Dizgilerini Tanıyalım </a:t>
            </a:r>
            <a:endParaRPr/>
          </a:p>
          <a:p>
            <a:pPr indent="0" lvl="0" marL="0" rtl="0" algn="l">
              <a:spcBef>
                <a:spcPts val="0"/>
              </a:spcBef>
              <a:spcAft>
                <a:spcPts val="0"/>
              </a:spcAft>
              <a:buNone/>
            </a:pPr>
            <a:r>
              <a:t/>
            </a:r>
            <a:endParaRPr/>
          </a:p>
        </p:txBody>
      </p:sp>
      <p:graphicFrame>
        <p:nvGraphicFramePr>
          <p:cNvPr id="275" name="Google Shape;275;p43"/>
          <p:cNvGraphicFramePr/>
          <p:nvPr/>
        </p:nvGraphicFramePr>
        <p:xfrm>
          <a:off x="364900" y="1421188"/>
          <a:ext cx="3000000" cy="3000000"/>
        </p:xfrm>
        <a:graphic>
          <a:graphicData uri="http://schemas.openxmlformats.org/drawingml/2006/table">
            <a:tbl>
              <a:tblPr>
                <a:noFill/>
                <a:tableStyleId>{EA1A8AA2-1C1D-4906-9439-F43F62C51A20}</a:tableStyleId>
              </a:tblPr>
              <a:tblGrid>
                <a:gridCol w="3487150"/>
              </a:tblGrid>
              <a:tr h="1967450">
                <a:tc>
                  <a:txBody>
                    <a:bodyPr/>
                    <a:lstStyle/>
                    <a:p>
                      <a:pPr indent="-317500" lvl="0" marL="457200" rtl="0" algn="just">
                        <a:spcBef>
                          <a:spcPts val="0"/>
                        </a:spcBef>
                        <a:spcAft>
                          <a:spcPts val="0"/>
                        </a:spcAft>
                        <a:buSzPts val="1400"/>
                        <a:buFont typeface="PT Sans Narrow"/>
                        <a:buAutoNum type="arabicPeriod"/>
                      </a:pPr>
                      <a:r>
                        <a:rPr lang="tr">
                          <a:solidFill>
                            <a:srgbClr val="00A000"/>
                          </a:solidFill>
                          <a:latin typeface="PT Sans Narrow"/>
                          <a:ea typeface="PT Sans Narrow"/>
                          <a:cs typeface="PT Sans Narrow"/>
                          <a:sym typeface="PT Sans Narrow"/>
                        </a:rPr>
                        <a:t>#include &lt;iostream&gt;</a:t>
                      </a:r>
                      <a:endParaRPr>
                        <a:solidFill>
                          <a:srgbClr val="00A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b="1" lang="tr">
                          <a:solidFill>
                            <a:srgbClr val="0000A0"/>
                          </a:solidFill>
                          <a:latin typeface="PT Sans Narrow"/>
                          <a:ea typeface="PT Sans Narrow"/>
                          <a:cs typeface="PT Sans Narrow"/>
                          <a:sym typeface="PT Sans Narrow"/>
                        </a:rPr>
                        <a:t>using namespace </a:t>
                      </a:r>
                      <a:r>
                        <a:rPr b="1" lang="tr">
                          <a:solidFill>
                            <a:srgbClr val="00A000"/>
                          </a:solidFill>
                          <a:latin typeface="PT Sans Narrow"/>
                          <a:ea typeface="PT Sans Narrow"/>
                          <a:cs typeface="PT Sans Narrow"/>
                          <a:sym typeface="PT Sans Narrow"/>
                        </a:rPr>
                        <a:t>std</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b="1" lang="tr">
                          <a:solidFill>
                            <a:srgbClr val="0000A0"/>
                          </a:solidFill>
                          <a:latin typeface="PT Sans Narrow"/>
                          <a:ea typeface="PT Sans Narrow"/>
                          <a:cs typeface="PT Sans Narrow"/>
                          <a:sym typeface="PT Sans Narrow"/>
                        </a:rPr>
                        <a:t>int </a:t>
                      </a:r>
                      <a:r>
                        <a:rPr lang="tr">
                          <a:highlight>
                            <a:srgbClr val="FFFFFF"/>
                          </a:highlight>
                          <a:latin typeface="PT Sans Narrow"/>
                          <a:ea typeface="PT Sans Narrow"/>
                          <a:cs typeface="PT Sans Narrow"/>
                          <a:sym typeface="PT Sans Narrow"/>
                        </a:rPr>
                        <a:t>main</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lang="tr">
                          <a:solidFill>
                            <a:srgbClr val="00A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lang="tr">
                          <a:solidFill>
                            <a:srgbClr val="FF0000"/>
                          </a:solidFill>
                          <a:latin typeface="PT Sans Narrow"/>
                          <a:ea typeface="PT Sans Narrow"/>
                          <a:cs typeface="PT Sans Narrow"/>
                          <a:sym typeface="PT Sans Narrow"/>
                        </a:rPr>
                        <a:t>    </a:t>
                      </a:r>
                      <a:r>
                        <a:rPr b="1" lang="tr">
                          <a:solidFill>
                            <a:srgbClr val="00A000"/>
                          </a:solidFill>
                          <a:latin typeface="PT Sans Narrow"/>
                          <a:ea typeface="PT Sans Narrow"/>
                          <a:cs typeface="PT Sans Narrow"/>
                          <a:sym typeface="PT Sans Narrow"/>
                        </a:rPr>
                        <a:t>cout </a:t>
                      </a:r>
                      <a:r>
                        <a:rPr lang="tr">
                          <a:solidFill>
                            <a:srgbClr val="FF0000"/>
                          </a:solidFill>
                          <a:latin typeface="PT Sans Narrow"/>
                          <a:ea typeface="PT Sans Narrow"/>
                          <a:cs typeface="PT Sans Narrow"/>
                          <a:sym typeface="PT Sans Narrow"/>
                        </a:rPr>
                        <a:t>&lt;&lt; </a:t>
                      </a:r>
                      <a:r>
                        <a:rPr lang="tr">
                          <a:solidFill>
                            <a:srgbClr val="0000FF"/>
                          </a:solidFill>
                          <a:latin typeface="PT Sans Narrow"/>
                          <a:ea typeface="PT Sans Narrow"/>
                          <a:cs typeface="PT Sans Narrow"/>
                          <a:sym typeface="PT Sans Narrow"/>
                        </a:rPr>
                        <a:t>"\nBu \t cumlede\n\t\t"</a:t>
                      </a:r>
                      <a:endParaRPr>
                        <a:solidFill>
                          <a:srgbClr val="00A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lang="tr">
                          <a:solidFill>
                            <a:srgbClr val="00A000"/>
                          </a:solidFill>
                          <a:latin typeface="PT Sans Narrow"/>
                          <a:ea typeface="PT Sans Narrow"/>
                          <a:cs typeface="PT Sans Narrow"/>
                          <a:sym typeface="PT Sans Narrow"/>
                        </a:rPr>
                        <a:t>            </a:t>
                      </a:r>
                      <a:r>
                        <a:rPr lang="tr">
                          <a:solidFill>
                            <a:srgbClr val="0000FF"/>
                          </a:solidFill>
                          <a:latin typeface="PT Sans Narrow"/>
                          <a:ea typeface="PT Sans Narrow"/>
                          <a:cs typeface="PT Sans Narrow"/>
                          <a:sym typeface="PT Sans Narrow"/>
                        </a:rPr>
                        <a:t>" cok \"fazla\" kacis dizgesi vardir!\n"</a:t>
                      </a:r>
                      <a:r>
                        <a:rPr lang="tr">
                          <a:solidFill>
                            <a:srgbClr val="FF0000"/>
                          </a:solidFill>
                          <a:latin typeface="PT Sans Narrow"/>
                          <a:ea typeface="PT Sans Narrow"/>
                          <a:cs typeface="PT Sans Narrow"/>
                          <a:sym typeface="PT Sans Narrow"/>
                        </a:rPr>
                        <a:t>;</a:t>
                      </a:r>
                      <a:endParaRPr>
                        <a:solidFill>
                          <a:srgbClr val="00A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lang="tr">
                          <a:solidFill>
                            <a:srgbClr val="00A000"/>
                          </a:solidFill>
                          <a:latin typeface="PT Sans Narrow"/>
                          <a:ea typeface="PT Sans Narrow"/>
                          <a:cs typeface="PT Sans Narrow"/>
                          <a:sym typeface="PT Sans Narrow"/>
                        </a:rPr>
                        <a:t>    </a:t>
                      </a:r>
                      <a:r>
                        <a:rPr b="1" lang="tr">
                          <a:solidFill>
                            <a:srgbClr val="0000A0"/>
                          </a:solidFill>
                          <a:latin typeface="PT Sans Narrow"/>
                          <a:ea typeface="PT Sans Narrow"/>
                          <a:cs typeface="PT Sans Narrow"/>
                          <a:sym typeface="PT Sans Narrow"/>
                        </a:rPr>
                        <a:t>return </a:t>
                      </a:r>
                      <a:r>
                        <a:rPr lang="tr">
                          <a:solidFill>
                            <a:srgbClr val="F000F0"/>
                          </a:solidFill>
                          <a:latin typeface="PT Sans Narrow"/>
                          <a:ea typeface="PT Sans Narrow"/>
                          <a:cs typeface="PT Sans Narrow"/>
                          <a:sym typeface="PT Sans Narrow"/>
                        </a:rPr>
                        <a:t>0</a:t>
                      </a:r>
                      <a:r>
                        <a:rPr lang="tr">
                          <a:solidFill>
                            <a:srgbClr val="FF0000"/>
                          </a:solidFill>
                          <a:latin typeface="PT Sans Narrow"/>
                          <a:ea typeface="PT Sans Narrow"/>
                          <a:cs typeface="PT Sans Narrow"/>
                          <a:sym typeface="PT Sans Narrow"/>
                        </a:rPr>
                        <a:t>;</a:t>
                      </a:r>
                      <a:endParaRPr>
                        <a:solidFill>
                          <a:srgbClr val="FF0000"/>
                        </a:solidFill>
                        <a:latin typeface="PT Sans Narrow"/>
                        <a:ea typeface="PT Sans Narrow"/>
                        <a:cs typeface="PT Sans Narrow"/>
                        <a:sym typeface="PT Sans Narrow"/>
                      </a:endParaRPr>
                    </a:p>
                    <a:p>
                      <a:pPr indent="-317500" lvl="0" marL="457200" rtl="0" algn="just">
                        <a:spcBef>
                          <a:spcPts val="0"/>
                        </a:spcBef>
                        <a:spcAft>
                          <a:spcPts val="0"/>
                        </a:spcAft>
                        <a:buSzPts val="1400"/>
                        <a:buFont typeface="PT Sans Narrow"/>
                        <a:buAutoNum type="arabicPeriod"/>
                      </a:pPr>
                      <a:r>
                        <a:rPr lang="tr">
                          <a:solidFill>
                            <a:srgbClr val="00A000"/>
                          </a:solidFill>
                          <a:latin typeface="PT Sans Narrow"/>
                          <a:ea typeface="PT Sans Narrow"/>
                          <a:cs typeface="PT Sans Narrow"/>
                          <a:sym typeface="PT Sans Narrow"/>
                        </a:rPr>
                        <a:t>}</a:t>
                      </a:r>
                      <a:endParaRPr sz="1200" u="sng">
                        <a:solidFill>
                          <a:srgbClr val="0070C0"/>
                        </a:solidFill>
                        <a:highlight>
                          <a:srgbClr val="FFFFFF"/>
                        </a:highlight>
                        <a:latin typeface="Times New Roman"/>
                        <a:ea typeface="Times New Roman"/>
                        <a:cs typeface="Times New Roman"/>
                        <a:sym typeface="Times New Roman"/>
                      </a:endParaRPr>
                    </a:p>
                  </a:txBody>
                  <a:tcPr marT="63500" marB="63500" marR="63500" marL="63500"/>
                </a:tc>
              </a:tr>
            </a:tbl>
          </a:graphicData>
        </a:graphic>
      </p:graphicFrame>
      <p:graphicFrame>
        <p:nvGraphicFramePr>
          <p:cNvPr id="276" name="Google Shape;276;p43"/>
          <p:cNvGraphicFramePr/>
          <p:nvPr/>
        </p:nvGraphicFramePr>
        <p:xfrm>
          <a:off x="4160975" y="1457325"/>
          <a:ext cx="3000000" cy="3000000"/>
        </p:xfrm>
        <a:graphic>
          <a:graphicData uri="http://schemas.openxmlformats.org/drawingml/2006/table">
            <a:tbl>
              <a:tblPr bandRow="1">
                <a:noFill/>
                <a:tableStyleId>{A869F2E7-ED2E-43A2-A75D-0F805484945E}</a:tableStyleId>
              </a:tblPr>
              <a:tblGrid>
                <a:gridCol w="1109975"/>
                <a:gridCol w="3207375"/>
              </a:tblGrid>
              <a:tr h="12700">
                <a:tc>
                  <a:txBody>
                    <a:bodyPr/>
                    <a:lstStyle/>
                    <a:p>
                      <a:pPr indent="0" lvl="0" marL="0" rtl="0" algn="ctr">
                        <a:lnSpc>
                          <a:spcPct val="115000"/>
                        </a:lnSpc>
                        <a:spcBef>
                          <a:spcPts val="0"/>
                        </a:spcBef>
                        <a:spcAft>
                          <a:spcPts val="0"/>
                        </a:spcAft>
                        <a:buNone/>
                      </a:pPr>
                      <a:r>
                        <a:rPr b="1" lang="tr">
                          <a:latin typeface="PT Sans Narrow"/>
                          <a:ea typeface="PT Sans Narrow"/>
                          <a:cs typeface="PT Sans Narrow"/>
                          <a:sym typeface="PT Sans Narrow"/>
                        </a:rPr>
                        <a:t>Kaçış dizgesi</a:t>
                      </a:r>
                      <a:endParaRPr b="1">
                        <a:latin typeface="PT Sans Narrow"/>
                        <a:ea typeface="PT Sans Narrow"/>
                        <a:cs typeface="PT Sans Narrow"/>
                        <a:sym typeface="PT Sans Narrow"/>
                      </a:endParaRPr>
                    </a:p>
                  </a:txBody>
                  <a:tcPr marT="0" marB="0" marR="68575" marL="68575"/>
                </a:tc>
                <a:tc>
                  <a:txBody>
                    <a:bodyPr/>
                    <a:lstStyle/>
                    <a:p>
                      <a:pPr indent="0" lvl="0" marL="0" rtl="0" algn="ctr">
                        <a:lnSpc>
                          <a:spcPct val="115000"/>
                        </a:lnSpc>
                        <a:spcBef>
                          <a:spcPts val="0"/>
                        </a:spcBef>
                        <a:spcAft>
                          <a:spcPts val="0"/>
                        </a:spcAft>
                        <a:buNone/>
                      </a:pPr>
                      <a:r>
                        <a:rPr b="1" lang="tr">
                          <a:latin typeface="PT Sans Narrow"/>
                          <a:ea typeface="PT Sans Narrow"/>
                          <a:cs typeface="PT Sans Narrow"/>
                          <a:sym typeface="PT Sans Narrow"/>
                        </a:rPr>
                        <a:t>Anlamı</a:t>
                      </a:r>
                      <a:endParaRPr b="1">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\a</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Ses ve uyarı üretir.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\b</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bir pozisyon geri hareket ettirir.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\f</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bir sonraki sayfanın ilk pozisyonuna getirir.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\n</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bir sonraki satırın ilk pozisyonuna getirir.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\r</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mevcut satırın ilk pozisyonuna getirir.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\t</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bir sonraki yatay tab pozisyonuna getirir.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\v</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İmleci bir sonraki dikey tab pozisyonuna getirir.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Tek tırnak işareti oluşturur.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Çift tırnak işareti oluşturur.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Soru işareti oluşturur.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Ters eğik çizgi işareti oluşturur.</a:t>
                      </a:r>
                      <a:endParaRPr>
                        <a:latin typeface="PT Sans Narrow"/>
                        <a:ea typeface="PT Sans Narrow"/>
                        <a:cs typeface="PT Sans Narrow"/>
                        <a:sym typeface="PT Sans Narrow"/>
                      </a:endParaRPr>
                    </a:p>
                  </a:txBody>
                  <a:tcPr marT="0" marB="0" marR="68575" marL="68575"/>
                </a:tc>
              </a:tr>
              <a:tr h="12700">
                <a:tc>
                  <a:txBody>
                    <a:bodyPr/>
                    <a:lstStyle/>
                    <a:p>
                      <a:pPr indent="0" lvl="0" marL="0" rtl="0" algn="ctr">
                        <a:lnSpc>
                          <a:spcPct val="115000"/>
                        </a:lnSpc>
                        <a:spcBef>
                          <a:spcPts val="0"/>
                        </a:spcBef>
                        <a:spcAft>
                          <a:spcPts val="0"/>
                        </a:spcAft>
                        <a:buNone/>
                      </a:pPr>
                      <a:r>
                        <a:rPr lang="tr">
                          <a:latin typeface="PT Sans Narrow"/>
                          <a:ea typeface="PT Sans Narrow"/>
                          <a:cs typeface="PT Sans Narrow"/>
                          <a:sym typeface="PT Sans Narrow"/>
                        </a:rPr>
                        <a:t>\0</a:t>
                      </a:r>
                      <a:endParaRPr>
                        <a:latin typeface="PT Sans Narrow"/>
                        <a:ea typeface="PT Sans Narrow"/>
                        <a:cs typeface="PT Sans Narrow"/>
                        <a:sym typeface="PT Sans Narrow"/>
                      </a:endParaRPr>
                    </a:p>
                  </a:txBody>
                  <a:tcPr marT="0" marB="0" marR="68575" marL="68575" anchor="ctr"/>
                </a:tc>
                <a:tc>
                  <a:txBody>
                    <a:bodyPr/>
                    <a:lstStyle/>
                    <a:p>
                      <a:pPr indent="0" lvl="0" marL="0" rtl="0" algn="just">
                        <a:lnSpc>
                          <a:spcPct val="115000"/>
                        </a:lnSpc>
                        <a:spcBef>
                          <a:spcPts val="0"/>
                        </a:spcBef>
                        <a:spcAft>
                          <a:spcPts val="0"/>
                        </a:spcAft>
                        <a:buNone/>
                      </a:pPr>
                      <a:r>
                        <a:rPr lang="tr">
                          <a:latin typeface="PT Sans Narrow"/>
                          <a:ea typeface="PT Sans Narrow"/>
                          <a:cs typeface="PT Sans Narrow"/>
                          <a:sym typeface="PT Sans Narrow"/>
                        </a:rPr>
                        <a:t>Boş karakter oluşturur.</a:t>
                      </a:r>
                      <a:endParaRPr>
                        <a:latin typeface="PT Sans Narrow"/>
                        <a:ea typeface="PT Sans Narrow"/>
                        <a:cs typeface="PT Sans Narrow"/>
                        <a:sym typeface="PT Sans Narrow"/>
                      </a:endParaRPr>
                    </a:p>
                  </a:txBody>
                  <a:tcPr marT="0" marB="0" marR="68575" marL="6857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Çıktıları Karşılaştıralım : Cin - Cout Arasındaki Fark</a:t>
            </a:r>
            <a:endParaRPr/>
          </a:p>
          <a:p>
            <a:pPr indent="0" lvl="0" marL="0" rtl="0" algn="l">
              <a:spcBef>
                <a:spcPts val="0"/>
              </a:spcBef>
              <a:spcAft>
                <a:spcPts val="0"/>
              </a:spcAft>
              <a:buNone/>
            </a:pPr>
            <a:r>
              <a:t/>
            </a:r>
            <a:endParaRPr/>
          </a:p>
        </p:txBody>
      </p:sp>
      <p:graphicFrame>
        <p:nvGraphicFramePr>
          <p:cNvPr id="282" name="Google Shape;282;p44"/>
          <p:cNvGraphicFramePr/>
          <p:nvPr/>
        </p:nvGraphicFramePr>
        <p:xfrm>
          <a:off x="1261500" y="1552650"/>
          <a:ext cx="3000000" cy="3000000"/>
        </p:xfrm>
        <a:graphic>
          <a:graphicData uri="http://schemas.openxmlformats.org/drawingml/2006/table">
            <a:tbl>
              <a:tblPr>
                <a:noFill/>
                <a:tableStyleId>{EA1A8AA2-1C1D-4906-9439-F43F62C51A20}</a:tableStyleId>
              </a:tblPr>
              <a:tblGrid>
                <a:gridCol w="3089100"/>
                <a:gridCol w="3406750"/>
              </a:tblGrid>
              <a:tr h="2434625">
                <a:tc>
                  <a:txBody>
                    <a:bodyPr/>
                    <a:lstStyle/>
                    <a:p>
                      <a:pPr indent="0" lvl="0" marL="0" rtl="0" algn="l">
                        <a:spcBef>
                          <a:spcPts val="0"/>
                        </a:spcBef>
                        <a:spcAft>
                          <a:spcPts val="0"/>
                        </a:spcAft>
                        <a:buNone/>
                      </a:pPr>
                      <a:r>
                        <a:rPr lang="tr" sz="1300">
                          <a:solidFill>
                            <a:srgbClr val="00A000"/>
                          </a:solidFill>
                        </a:rPr>
                        <a:t>#include &lt;iostream&gt;</a:t>
                      </a:r>
                      <a:endParaRPr sz="1300">
                        <a:solidFill>
                          <a:srgbClr val="00A000"/>
                        </a:solidFill>
                      </a:endParaRPr>
                    </a:p>
                    <a:p>
                      <a:pPr indent="0" lvl="0" marL="0" rtl="0" algn="l">
                        <a:spcBef>
                          <a:spcPts val="0"/>
                        </a:spcBef>
                        <a:spcAft>
                          <a:spcPts val="0"/>
                        </a:spcAft>
                        <a:buNone/>
                      </a:pPr>
                      <a:r>
                        <a:rPr b="1" lang="tr" sz="1300">
                          <a:solidFill>
                            <a:srgbClr val="0000A0"/>
                          </a:solidFill>
                        </a:rPr>
                        <a:t>using namespace </a:t>
                      </a:r>
                      <a:r>
                        <a:rPr b="1" lang="tr" sz="1300">
                          <a:solidFill>
                            <a:srgbClr val="00A000"/>
                          </a:solidFill>
                        </a:rPr>
                        <a:t>std</a:t>
                      </a:r>
                      <a:r>
                        <a:rPr lang="tr" sz="1300">
                          <a:solidFill>
                            <a:srgbClr val="FF0000"/>
                          </a:solidFill>
                        </a:rPr>
                        <a:t>;</a:t>
                      </a:r>
                      <a:endParaRPr sz="1300">
                        <a:solidFill>
                          <a:srgbClr val="FF0000"/>
                        </a:solidFill>
                      </a:endParaRPr>
                    </a:p>
                    <a:p>
                      <a:pPr indent="0" lvl="0" marL="0" rtl="0" algn="l">
                        <a:spcBef>
                          <a:spcPts val="0"/>
                        </a:spcBef>
                        <a:spcAft>
                          <a:spcPts val="0"/>
                        </a:spcAft>
                        <a:buNone/>
                      </a:pPr>
                      <a:r>
                        <a:rPr b="1" lang="tr" sz="1300">
                          <a:solidFill>
                            <a:srgbClr val="0000A0"/>
                          </a:solidFill>
                        </a:rPr>
                        <a:t>int </a:t>
                      </a:r>
                      <a:r>
                        <a:rPr lang="tr" sz="1300">
                          <a:highlight>
                            <a:srgbClr val="FFFFFF"/>
                          </a:highlight>
                        </a:rPr>
                        <a:t>main</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cout </a:t>
                      </a:r>
                      <a:r>
                        <a:rPr lang="tr" sz="1300">
                          <a:solidFill>
                            <a:srgbClr val="FF0000"/>
                          </a:solidFill>
                        </a:rPr>
                        <a:t>&lt;&lt; </a:t>
                      </a:r>
                      <a:r>
                        <a:rPr lang="tr" sz="1300">
                          <a:solidFill>
                            <a:srgbClr val="0000FF"/>
                          </a:solidFill>
                        </a:rPr>
                        <a:t>"DENEYAP projesi ile gelecegimizi sekillendiriyoruz!"</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00A0"/>
                          </a:solidFill>
                        </a:rPr>
                        <a:t>return </a:t>
                      </a:r>
                      <a:r>
                        <a:rPr lang="tr" sz="1300">
                          <a:solidFill>
                            <a:srgbClr val="F000F0"/>
                          </a:solidFill>
                        </a:rPr>
                        <a:t>0</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u="sng">
                        <a:solidFill>
                          <a:srgbClr val="0070C0"/>
                        </a:solidFill>
                        <a:highlight>
                          <a:srgbClr val="FFFFFF"/>
                        </a:highlight>
                      </a:endParaRPr>
                    </a:p>
                  </a:txBody>
                  <a:tcPr marT="63500" marB="63500" marR="63500" marL="63500"/>
                </a:tc>
                <a:tc>
                  <a:txBody>
                    <a:bodyPr/>
                    <a:lstStyle/>
                    <a:p>
                      <a:pPr indent="0" lvl="0" marL="0" rtl="0" algn="l">
                        <a:spcBef>
                          <a:spcPts val="0"/>
                        </a:spcBef>
                        <a:spcAft>
                          <a:spcPts val="0"/>
                        </a:spcAft>
                        <a:buNone/>
                      </a:pPr>
                      <a:r>
                        <a:rPr lang="tr" sz="1300">
                          <a:solidFill>
                            <a:srgbClr val="00A000"/>
                          </a:solidFill>
                        </a:rPr>
                        <a:t>#include &lt;iostream&gt;</a:t>
                      </a:r>
                      <a:endParaRPr sz="1300">
                        <a:solidFill>
                          <a:srgbClr val="00A000"/>
                        </a:solidFill>
                      </a:endParaRPr>
                    </a:p>
                    <a:p>
                      <a:pPr indent="0" lvl="0" marL="0" rtl="0" algn="l">
                        <a:spcBef>
                          <a:spcPts val="0"/>
                        </a:spcBef>
                        <a:spcAft>
                          <a:spcPts val="0"/>
                        </a:spcAft>
                        <a:buNone/>
                      </a:pPr>
                      <a:r>
                        <a:rPr b="1" lang="tr" sz="1300">
                          <a:solidFill>
                            <a:srgbClr val="0000A0"/>
                          </a:solidFill>
                        </a:rPr>
                        <a:t>using namespace </a:t>
                      </a:r>
                      <a:r>
                        <a:rPr b="1" lang="tr" sz="1300">
                          <a:solidFill>
                            <a:srgbClr val="00A000"/>
                          </a:solidFill>
                        </a:rPr>
                        <a:t>std</a:t>
                      </a:r>
                      <a:r>
                        <a:rPr lang="tr" sz="1300">
                          <a:solidFill>
                            <a:srgbClr val="FF0000"/>
                          </a:solidFill>
                        </a:rPr>
                        <a:t>;</a:t>
                      </a:r>
                      <a:endParaRPr sz="1300">
                        <a:solidFill>
                          <a:srgbClr val="FF0000"/>
                        </a:solidFill>
                      </a:endParaRPr>
                    </a:p>
                    <a:p>
                      <a:pPr indent="0" lvl="0" marL="0" rtl="0" algn="l">
                        <a:spcBef>
                          <a:spcPts val="0"/>
                        </a:spcBef>
                        <a:spcAft>
                          <a:spcPts val="0"/>
                        </a:spcAft>
                        <a:buNone/>
                      </a:pPr>
                      <a:r>
                        <a:rPr b="1" lang="tr" sz="1300">
                          <a:solidFill>
                            <a:srgbClr val="0000A0"/>
                          </a:solidFill>
                        </a:rPr>
                        <a:t>int </a:t>
                      </a:r>
                      <a:r>
                        <a:rPr lang="tr" sz="1300">
                          <a:highlight>
                            <a:srgbClr val="FFFFFF"/>
                          </a:highlight>
                        </a:rPr>
                        <a:t>main</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00A0"/>
                          </a:solidFill>
                        </a:rPr>
                        <a:t>int </a:t>
                      </a:r>
                      <a:r>
                        <a:rPr lang="tr" sz="1300">
                          <a:highlight>
                            <a:srgbClr val="FFFFFF"/>
                          </a:highlight>
                        </a:rPr>
                        <a:t>yas</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cout </a:t>
                      </a:r>
                      <a:r>
                        <a:rPr lang="tr" sz="1300">
                          <a:solidFill>
                            <a:srgbClr val="FF0000"/>
                          </a:solidFill>
                        </a:rPr>
                        <a:t>&lt;&lt; </a:t>
                      </a:r>
                      <a:r>
                        <a:rPr lang="tr" sz="1300">
                          <a:solidFill>
                            <a:srgbClr val="0000FF"/>
                          </a:solidFill>
                        </a:rPr>
                        <a:t>"Yasinizi giriniz:"</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cin </a:t>
                      </a:r>
                      <a:r>
                        <a:rPr lang="tr" sz="1300">
                          <a:solidFill>
                            <a:srgbClr val="FF0000"/>
                          </a:solidFill>
                        </a:rPr>
                        <a:t>&gt;&gt; </a:t>
                      </a:r>
                      <a:r>
                        <a:rPr lang="tr" sz="1300">
                          <a:highlight>
                            <a:srgbClr val="FFFFFF"/>
                          </a:highlight>
                        </a:rPr>
                        <a:t>yas</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A000"/>
                          </a:solidFill>
                        </a:rPr>
                        <a:t>cout </a:t>
                      </a:r>
                      <a:r>
                        <a:rPr lang="tr" sz="1300">
                          <a:solidFill>
                            <a:srgbClr val="FF0000"/>
                          </a:solidFill>
                        </a:rPr>
                        <a:t>&lt;&lt; </a:t>
                      </a:r>
                      <a:r>
                        <a:rPr lang="tr" sz="1300">
                          <a:solidFill>
                            <a:srgbClr val="0000FF"/>
                          </a:solidFill>
                        </a:rPr>
                        <a:t>"\nYasiniz: " </a:t>
                      </a:r>
                      <a:r>
                        <a:rPr lang="tr" sz="1300">
                          <a:solidFill>
                            <a:srgbClr val="FF0000"/>
                          </a:solidFill>
                        </a:rPr>
                        <a:t>&lt;&lt; </a:t>
                      </a:r>
                      <a:r>
                        <a:rPr lang="tr" sz="1300">
                          <a:highlight>
                            <a:srgbClr val="FFFFFF"/>
                          </a:highlight>
                        </a:rPr>
                        <a:t>yas</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    </a:t>
                      </a:r>
                      <a:r>
                        <a:rPr b="1" lang="tr" sz="1300">
                          <a:solidFill>
                            <a:srgbClr val="0000A0"/>
                          </a:solidFill>
                        </a:rPr>
                        <a:t>return </a:t>
                      </a:r>
                      <a:r>
                        <a:rPr lang="tr" sz="1300">
                          <a:solidFill>
                            <a:srgbClr val="F000F0"/>
                          </a:solidFill>
                        </a:rPr>
                        <a:t>0</a:t>
                      </a:r>
                      <a:r>
                        <a:rPr lang="tr" sz="1300">
                          <a:solidFill>
                            <a:srgbClr val="FF0000"/>
                          </a:solidFill>
                        </a:rPr>
                        <a:t>;</a:t>
                      </a:r>
                      <a:endParaRPr sz="1300">
                        <a:solidFill>
                          <a:srgbClr val="FF0000"/>
                        </a:solidFill>
                      </a:endParaRPr>
                    </a:p>
                    <a:p>
                      <a:pPr indent="0" lvl="0" marL="0" rtl="0" algn="l">
                        <a:spcBef>
                          <a:spcPts val="0"/>
                        </a:spcBef>
                        <a:spcAft>
                          <a:spcPts val="0"/>
                        </a:spcAft>
                        <a:buNone/>
                      </a:pPr>
                      <a:r>
                        <a:rPr lang="tr" sz="1300">
                          <a:solidFill>
                            <a:srgbClr val="FF0000"/>
                          </a:solidFill>
                        </a:rPr>
                        <a:t>}</a:t>
                      </a:r>
                      <a:endParaRPr sz="1300">
                        <a:solidFill>
                          <a:srgbClr val="00A000"/>
                        </a:solidFill>
                      </a:endParaRPr>
                    </a:p>
                  </a:txBody>
                  <a:tcPr marT="63500" marB="63500" marR="63500" marL="63500"/>
                </a:tc>
              </a:tr>
            </a:tbl>
          </a:graphicData>
        </a:graphic>
      </p:graphicFrame>
      <p:sp>
        <p:nvSpPr>
          <p:cNvPr id="283" name="Google Shape;283;p44"/>
          <p:cNvSpPr txBox="1"/>
          <p:nvPr/>
        </p:nvSpPr>
        <p:spPr>
          <a:xfrm>
            <a:off x="688450" y="4131350"/>
            <a:ext cx="7170900" cy="7941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tr" sz="1200">
                <a:latin typeface="Times New Roman"/>
                <a:ea typeface="Times New Roman"/>
                <a:cs typeface="Times New Roman"/>
                <a:sym typeface="Times New Roman"/>
              </a:rPr>
              <a:t>C++’da bulunan iki anahtar kelime cin ve cout çıktıları yazdırmak ve girdi almak için kullanılmaktadır. </a:t>
            </a:r>
            <a:endParaRPr sz="1200">
              <a:latin typeface="Times New Roman"/>
              <a:ea typeface="Times New Roman"/>
              <a:cs typeface="Times New Roman"/>
              <a:sym typeface="Times New Roman"/>
            </a:endParaRPr>
          </a:p>
          <a:p>
            <a:pPr indent="0" lvl="0" marL="457200" rtl="0" algn="ctr">
              <a:lnSpc>
                <a:spcPct val="115000"/>
              </a:lnSpc>
              <a:spcBef>
                <a:spcPts val="0"/>
              </a:spcBef>
              <a:spcAft>
                <a:spcPts val="0"/>
              </a:spcAft>
              <a:buNone/>
            </a:pPr>
            <a:r>
              <a:rPr lang="tr" sz="1200">
                <a:latin typeface="Times New Roman"/>
                <a:ea typeface="Times New Roman"/>
                <a:cs typeface="Times New Roman"/>
                <a:sym typeface="Times New Roman"/>
              </a:rPr>
              <a:t>Bu iki ifade girdi ve çıktı almak için en temel yöntemlerdir. C++’da cin ve cout kullanmak için programda iostream başlık dosyasını eklemek gerekmektedir. </a:t>
            </a:r>
            <a:endParaRPr b="1" sz="1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Listeyi Dolduralım: Bit İşlemleri</a:t>
            </a:r>
            <a:endParaRPr/>
          </a:p>
          <a:p>
            <a:pPr indent="0" lvl="0" marL="0" rtl="0" algn="l">
              <a:spcBef>
                <a:spcPts val="0"/>
              </a:spcBef>
              <a:spcAft>
                <a:spcPts val="0"/>
              </a:spcAft>
              <a:buNone/>
            </a:pPr>
            <a:r>
              <a:t/>
            </a:r>
            <a:endParaRPr/>
          </a:p>
        </p:txBody>
      </p:sp>
      <p:graphicFrame>
        <p:nvGraphicFramePr>
          <p:cNvPr id="289" name="Google Shape;289;p45"/>
          <p:cNvGraphicFramePr/>
          <p:nvPr/>
        </p:nvGraphicFramePr>
        <p:xfrm>
          <a:off x="176900" y="1186850"/>
          <a:ext cx="3000000" cy="3000000"/>
        </p:xfrm>
        <a:graphic>
          <a:graphicData uri="http://schemas.openxmlformats.org/drawingml/2006/table">
            <a:tbl>
              <a:tblPr bandRow="1">
                <a:noFill/>
                <a:tableStyleId>{A869F2E7-ED2E-43A2-A75D-0F805484945E}</a:tableStyleId>
              </a:tblPr>
              <a:tblGrid>
                <a:gridCol w="1669775"/>
                <a:gridCol w="2486225"/>
                <a:gridCol w="4142375"/>
              </a:tblGrid>
              <a:tr h="220925">
                <a:tc>
                  <a:txBody>
                    <a:bodyPr/>
                    <a:lstStyle/>
                    <a:p>
                      <a:pPr indent="0" lvl="0" marL="0" rtl="0" algn="ctr">
                        <a:lnSpc>
                          <a:spcPct val="150000"/>
                        </a:lnSpc>
                        <a:spcBef>
                          <a:spcPts val="0"/>
                        </a:spcBef>
                        <a:spcAft>
                          <a:spcPts val="0"/>
                        </a:spcAft>
                        <a:buNone/>
                      </a:pPr>
                      <a:r>
                        <a:rPr b="1" lang="tr" sz="1800"/>
                        <a:t>Operatör</a:t>
                      </a:r>
                      <a:endParaRPr b="1" sz="1800"/>
                    </a:p>
                  </a:txBody>
                  <a:tcPr marT="0" marB="0" marR="68575" marL="68575"/>
                </a:tc>
                <a:tc>
                  <a:txBody>
                    <a:bodyPr/>
                    <a:lstStyle/>
                    <a:p>
                      <a:pPr indent="0" lvl="0" marL="0" rtl="0" algn="ctr">
                        <a:lnSpc>
                          <a:spcPct val="150000"/>
                        </a:lnSpc>
                        <a:spcBef>
                          <a:spcPts val="0"/>
                        </a:spcBef>
                        <a:spcAft>
                          <a:spcPts val="0"/>
                        </a:spcAft>
                        <a:buNone/>
                      </a:pPr>
                      <a:r>
                        <a:rPr b="1" lang="tr" sz="1800"/>
                        <a:t>İşlem</a:t>
                      </a:r>
                      <a:endParaRPr b="1" sz="1800"/>
                    </a:p>
                  </a:txBody>
                  <a:tcPr marT="0" marB="0" marR="68575" marL="68575"/>
                </a:tc>
                <a:tc>
                  <a:txBody>
                    <a:bodyPr/>
                    <a:lstStyle/>
                    <a:p>
                      <a:pPr indent="0" lvl="0" marL="0" rtl="0" algn="ctr">
                        <a:lnSpc>
                          <a:spcPct val="150000"/>
                        </a:lnSpc>
                        <a:spcBef>
                          <a:spcPts val="0"/>
                        </a:spcBef>
                        <a:spcAft>
                          <a:spcPts val="0"/>
                        </a:spcAft>
                        <a:buNone/>
                      </a:pPr>
                      <a:r>
                        <a:rPr b="1" lang="tr" sz="1800"/>
                        <a:t>Görev</a:t>
                      </a:r>
                      <a:endParaRPr b="1" sz="1800"/>
                    </a:p>
                  </a:txBody>
                  <a:tcPr marT="0" marB="0" marR="68575" marL="68575">
                    <a:lnB cap="flat" cmpd="sng" w="6350">
                      <a:solidFill>
                        <a:srgbClr val="00B0F0"/>
                      </a:solidFill>
                      <a:prstDash val="solid"/>
                      <a:round/>
                      <a:headEnd len="sm" w="sm" type="none"/>
                      <a:tailEnd len="sm" w="sm" type="none"/>
                    </a:lnB>
                  </a:tcPr>
                </a:tc>
              </a:tr>
              <a:tr h="220925">
                <a:tc>
                  <a:txBody>
                    <a:bodyPr/>
                    <a:lstStyle/>
                    <a:p>
                      <a:pPr indent="0" lvl="0" marL="0" rtl="0" algn="ctr">
                        <a:lnSpc>
                          <a:spcPct val="150000"/>
                        </a:lnSpc>
                        <a:spcBef>
                          <a:spcPts val="0"/>
                        </a:spcBef>
                        <a:spcAft>
                          <a:spcPts val="0"/>
                        </a:spcAft>
                        <a:buNone/>
                      </a:pPr>
                      <a:r>
                        <a:rPr lang="tr" sz="1800"/>
                        <a: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Değil</a:t>
                      </a:r>
                      <a:endParaRPr sz="1800"/>
                    </a:p>
                  </a:txBody>
                  <a:tcPr marT="0" marB="0" marR="68575" marL="68575">
                    <a:lnR cap="flat" cmpd="sng" w="6350">
                      <a:solidFill>
                        <a:srgbClr val="00B0F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tr" sz="1800"/>
                        <a:t>Bit dizisindeki 0 olan bitleri 1, 1 olan bitleri 0 yapar. </a:t>
                      </a:r>
                      <a:endParaRPr sz="18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bl>
          </a:graphicData>
        </a:graphic>
      </p:graphicFrame>
      <p:sp>
        <p:nvSpPr>
          <p:cNvPr id="290" name="Google Shape;290;p45"/>
          <p:cNvSpPr txBox="1"/>
          <p:nvPr/>
        </p:nvSpPr>
        <p:spPr>
          <a:xfrm>
            <a:off x="4811500" y="2225075"/>
            <a:ext cx="32499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rgbClr val="00A000"/>
                </a:solidFill>
              </a:rPr>
              <a:t>#include &lt;iostream&gt;</a:t>
            </a:r>
            <a:endParaRPr>
              <a:solidFill>
                <a:srgbClr val="00A000"/>
              </a:solidFill>
            </a:endParaRPr>
          </a:p>
          <a:p>
            <a:pPr indent="0" lvl="0" marL="0" rtl="0" algn="l">
              <a:spcBef>
                <a:spcPts val="0"/>
              </a:spcBef>
              <a:spcAft>
                <a:spcPts val="0"/>
              </a:spcAft>
              <a:buNone/>
            </a:pPr>
            <a:r>
              <a:rPr b="1" lang="tr">
                <a:solidFill>
                  <a:srgbClr val="0000A0"/>
                </a:solidFill>
              </a:rPr>
              <a:t>using namespace </a:t>
            </a:r>
            <a:r>
              <a:rPr b="1" lang="tr">
                <a:solidFill>
                  <a:srgbClr val="00A000"/>
                </a:solidFill>
              </a:rPr>
              <a:t>std</a:t>
            </a:r>
            <a:r>
              <a:rPr lang="tr">
                <a:solidFill>
                  <a:srgbClr val="FF0000"/>
                </a:solidFill>
              </a:rPr>
              <a:t>;</a:t>
            </a:r>
            <a:endParaRPr>
              <a:solidFill>
                <a:srgbClr val="FF0000"/>
              </a:solidFill>
            </a:endParaRPr>
          </a:p>
          <a:p>
            <a:pPr indent="0" lvl="0" marL="0" rtl="0" algn="l">
              <a:spcBef>
                <a:spcPts val="0"/>
              </a:spcBef>
              <a:spcAft>
                <a:spcPts val="0"/>
              </a:spcAft>
              <a:buNone/>
            </a:pPr>
            <a:r>
              <a:rPr b="1" lang="tr">
                <a:solidFill>
                  <a:srgbClr val="0000A0"/>
                </a:solidFill>
              </a:rPr>
              <a:t>int </a:t>
            </a:r>
            <a:r>
              <a:rPr lang="tr">
                <a:highlight>
                  <a:srgbClr val="FFFFFF"/>
                </a:highlight>
              </a:rPr>
              <a:t>main</a:t>
            </a:r>
            <a:r>
              <a:rPr lang="tr">
                <a:solidFill>
                  <a:srgbClr val="FF0000"/>
                </a:solidFill>
              </a:rPr>
              <a:t>()</a:t>
            </a:r>
            <a:endParaRPr>
              <a:solidFill>
                <a:srgbClr val="FF0000"/>
              </a:solidFill>
            </a:endParaRPr>
          </a:p>
          <a:p>
            <a:pPr indent="0" lvl="0" marL="0" rtl="0" algn="l">
              <a:spcBef>
                <a:spcPts val="0"/>
              </a:spcBef>
              <a:spcAft>
                <a:spcPts val="0"/>
              </a:spcAft>
              <a:buNone/>
            </a:pPr>
            <a:r>
              <a:rPr lang="tr">
                <a:solidFill>
                  <a:srgbClr val="FF0000"/>
                </a:solidFill>
              </a:rPr>
              <a:t>{</a:t>
            </a:r>
            <a:endParaRPr>
              <a:solidFill>
                <a:srgbClr val="FF0000"/>
              </a:solidFill>
            </a:endParaRPr>
          </a:p>
          <a:p>
            <a:pPr indent="0" lvl="0" marL="0" rtl="0" algn="l">
              <a:spcBef>
                <a:spcPts val="0"/>
              </a:spcBef>
              <a:spcAft>
                <a:spcPts val="0"/>
              </a:spcAft>
              <a:buNone/>
            </a:pPr>
            <a:r>
              <a:rPr lang="tr">
                <a:solidFill>
                  <a:srgbClr val="FF0000"/>
                </a:solidFill>
              </a:rPr>
              <a:t>    </a:t>
            </a:r>
            <a:r>
              <a:rPr b="1" lang="tr">
                <a:solidFill>
                  <a:srgbClr val="0000A0"/>
                </a:solidFill>
              </a:rPr>
              <a:t>int </a:t>
            </a:r>
            <a:r>
              <a:rPr lang="tr">
                <a:highlight>
                  <a:srgbClr val="FFFFFF"/>
                </a:highlight>
              </a:rPr>
              <a:t>x </a:t>
            </a:r>
            <a:r>
              <a:rPr lang="tr">
                <a:solidFill>
                  <a:srgbClr val="FF0000"/>
                </a:solidFill>
              </a:rPr>
              <a:t>= </a:t>
            </a:r>
            <a:r>
              <a:rPr lang="tr">
                <a:solidFill>
                  <a:srgbClr val="F000F0"/>
                </a:solidFill>
              </a:rPr>
              <a:t>23</a:t>
            </a:r>
            <a:r>
              <a:rPr lang="tr">
                <a:solidFill>
                  <a:srgbClr val="FF0000"/>
                </a:solidFill>
              </a:rPr>
              <a:t>;         </a:t>
            </a:r>
            <a:r>
              <a:rPr lang="tr">
                <a:solidFill>
                  <a:srgbClr val="9898D9"/>
                </a:solidFill>
              </a:rPr>
              <a:t>// x = 0001 0111</a:t>
            </a:r>
            <a:endParaRPr>
              <a:solidFill>
                <a:srgbClr val="9898D9"/>
              </a:solidFill>
            </a:endParaRPr>
          </a:p>
          <a:p>
            <a:pPr indent="0" lvl="0" marL="0" rtl="0" algn="l">
              <a:spcBef>
                <a:spcPts val="0"/>
              </a:spcBef>
              <a:spcAft>
                <a:spcPts val="0"/>
              </a:spcAft>
              <a:buNone/>
            </a:pPr>
            <a:r>
              <a:rPr lang="tr">
                <a:solidFill>
                  <a:srgbClr val="9898D9"/>
                </a:solidFill>
              </a:rPr>
              <a:t>    </a:t>
            </a:r>
            <a:r>
              <a:rPr b="1" lang="tr">
                <a:solidFill>
                  <a:srgbClr val="0000A0"/>
                </a:solidFill>
              </a:rPr>
              <a:t>int </a:t>
            </a:r>
            <a:r>
              <a:rPr lang="tr">
                <a:highlight>
                  <a:srgbClr val="FFFFFF"/>
                </a:highlight>
              </a:rPr>
              <a:t>y </a:t>
            </a:r>
            <a:r>
              <a:rPr lang="tr">
                <a:solidFill>
                  <a:srgbClr val="FF0000"/>
                </a:solidFill>
              </a:rPr>
              <a:t>= </a:t>
            </a:r>
            <a:r>
              <a:rPr lang="tr">
                <a:solidFill>
                  <a:srgbClr val="F000F0"/>
                </a:solidFill>
              </a:rPr>
              <a:t>78</a:t>
            </a:r>
            <a:r>
              <a:rPr lang="tr">
                <a:solidFill>
                  <a:srgbClr val="FF0000"/>
                </a:solidFill>
              </a:rPr>
              <a:t>;         </a:t>
            </a:r>
            <a:r>
              <a:rPr lang="tr">
                <a:solidFill>
                  <a:srgbClr val="9898D9"/>
                </a:solidFill>
              </a:rPr>
              <a:t>// y = 0100 1110</a:t>
            </a:r>
            <a:endParaRPr>
              <a:solidFill>
                <a:srgbClr val="9898D9"/>
              </a:solidFill>
            </a:endParaRPr>
          </a:p>
          <a:p>
            <a:pPr indent="0" lvl="0" marL="0" rtl="0" algn="l">
              <a:spcBef>
                <a:spcPts val="0"/>
              </a:spcBef>
              <a:spcAft>
                <a:spcPts val="0"/>
              </a:spcAft>
              <a:buNone/>
            </a:pPr>
            <a:r>
              <a:rPr lang="tr">
                <a:solidFill>
                  <a:srgbClr val="9898D9"/>
                </a:solidFill>
              </a:rPr>
              <a:t>    </a:t>
            </a:r>
            <a:r>
              <a:rPr b="1" lang="tr">
                <a:solidFill>
                  <a:srgbClr val="0000A0"/>
                </a:solidFill>
              </a:rPr>
              <a:t>int </a:t>
            </a:r>
            <a:r>
              <a:rPr lang="tr">
                <a:highlight>
                  <a:srgbClr val="FFFFFF"/>
                </a:highlight>
              </a:rPr>
              <a:t>z </a:t>
            </a:r>
            <a:r>
              <a:rPr lang="tr">
                <a:solidFill>
                  <a:srgbClr val="FF0000"/>
                </a:solidFill>
              </a:rPr>
              <a:t>= </a:t>
            </a:r>
            <a:r>
              <a:rPr lang="tr">
                <a:highlight>
                  <a:srgbClr val="FFFFFF"/>
                </a:highlight>
              </a:rPr>
              <a:t>x </a:t>
            </a:r>
            <a:r>
              <a:rPr lang="tr">
                <a:solidFill>
                  <a:srgbClr val="FF0000"/>
                </a:solidFill>
              </a:rPr>
              <a:t>| </a:t>
            </a:r>
            <a:r>
              <a:rPr lang="tr">
                <a:highlight>
                  <a:srgbClr val="FFFFFF"/>
                </a:highlight>
              </a:rPr>
              <a:t>y</a:t>
            </a:r>
            <a:r>
              <a:rPr lang="tr">
                <a:solidFill>
                  <a:srgbClr val="FF0000"/>
                </a:solidFill>
              </a:rPr>
              <a:t>;      </a:t>
            </a:r>
            <a:r>
              <a:rPr lang="tr">
                <a:solidFill>
                  <a:srgbClr val="9898D9"/>
                </a:solidFill>
              </a:rPr>
              <a:t>// z = 0101 1111</a:t>
            </a:r>
            <a:endParaRPr>
              <a:solidFill>
                <a:srgbClr val="9898D9"/>
              </a:solidFill>
            </a:endParaRPr>
          </a:p>
          <a:p>
            <a:pPr indent="0" lvl="0" marL="0" rtl="0" algn="l">
              <a:spcBef>
                <a:spcPts val="0"/>
              </a:spcBef>
              <a:spcAft>
                <a:spcPts val="0"/>
              </a:spcAft>
              <a:buNone/>
            </a:pPr>
            <a:r>
              <a:rPr lang="tr">
                <a:solidFill>
                  <a:srgbClr val="9898D9"/>
                </a:solidFill>
              </a:rPr>
              <a:t>    </a:t>
            </a:r>
            <a:r>
              <a:rPr b="1" lang="tr">
                <a:solidFill>
                  <a:srgbClr val="00A000"/>
                </a:solidFill>
              </a:rPr>
              <a:t>cout </a:t>
            </a:r>
            <a:r>
              <a:rPr lang="tr">
                <a:solidFill>
                  <a:srgbClr val="FF0000"/>
                </a:solidFill>
              </a:rPr>
              <a:t>&lt;&lt; </a:t>
            </a:r>
            <a:r>
              <a:rPr lang="tr">
                <a:solidFill>
                  <a:srgbClr val="0000FF"/>
                </a:solidFill>
              </a:rPr>
              <a:t>"Sonuc: " </a:t>
            </a:r>
            <a:r>
              <a:rPr lang="tr">
                <a:solidFill>
                  <a:srgbClr val="FF0000"/>
                </a:solidFill>
              </a:rPr>
              <a:t>&lt;&lt; </a:t>
            </a:r>
            <a:r>
              <a:rPr lang="tr">
                <a:highlight>
                  <a:srgbClr val="FFFFFF"/>
                </a:highlight>
              </a:rPr>
              <a:t>z </a:t>
            </a:r>
            <a:r>
              <a:rPr lang="tr">
                <a:solidFill>
                  <a:srgbClr val="FF0000"/>
                </a:solidFill>
              </a:rPr>
              <a:t>&lt;&lt; </a:t>
            </a:r>
            <a:r>
              <a:rPr b="1" lang="tr">
                <a:solidFill>
                  <a:srgbClr val="00A000"/>
                </a:solidFill>
              </a:rPr>
              <a:t>endl</a:t>
            </a:r>
            <a:r>
              <a:rPr lang="tr">
                <a:solidFill>
                  <a:srgbClr val="FF0000"/>
                </a:solidFill>
              </a:rPr>
              <a:t>;</a:t>
            </a:r>
            <a:endParaRPr>
              <a:solidFill>
                <a:srgbClr val="FF0000"/>
              </a:solidFill>
            </a:endParaRPr>
          </a:p>
          <a:p>
            <a:pPr indent="0" lvl="0" marL="0" rtl="0" algn="l">
              <a:spcBef>
                <a:spcPts val="0"/>
              </a:spcBef>
              <a:spcAft>
                <a:spcPts val="0"/>
              </a:spcAft>
              <a:buNone/>
            </a:pPr>
            <a:r>
              <a:rPr lang="tr">
                <a:solidFill>
                  <a:srgbClr val="FF0000"/>
                </a:solidFill>
              </a:rPr>
              <a:t>    </a:t>
            </a:r>
            <a:r>
              <a:rPr b="1" lang="tr">
                <a:solidFill>
                  <a:srgbClr val="0000A0"/>
                </a:solidFill>
              </a:rPr>
              <a:t>return </a:t>
            </a:r>
            <a:r>
              <a:rPr lang="tr">
                <a:solidFill>
                  <a:srgbClr val="F000F0"/>
                </a:solidFill>
              </a:rPr>
              <a:t>0</a:t>
            </a:r>
            <a:r>
              <a:rPr lang="tr">
                <a:solidFill>
                  <a:srgbClr val="FF0000"/>
                </a:solidFill>
              </a:rPr>
              <a:t>;</a:t>
            </a:r>
            <a:endParaRPr>
              <a:solidFill>
                <a:srgbClr val="FF0000"/>
              </a:solidFill>
            </a:endParaRPr>
          </a:p>
          <a:p>
            <a:pPr indent="0" lvl="0" marL="0" rtl="0" algn="l">
              <a:spcBef>
                <a:spcPts val="0"/>
              </a:spcBef>
              <a:spcAft>
                <a:spcPts val="0"/>
              </a:spcAft>
              <a:buNone/>
            </a:pPr>
            <a:r>
              <a:rPr lang="tr">
                <a:solidFill>
                  <a:srgbClr val="FF0000"/>
                </a:solidFill>
              </a:rPr>
              <a:t>}</a:t>
            </a:r>
            <a:endParaRPr>
              <a:solidFill>
                <a:srgbClr val="FF0000"/>
              </a:solidFill>
            </a:endParaRPr>
          </a:p>
          <a:p>
            <a:pPr indent="0" lvl="0" marL="0" rtl="0" algn="just">
              <a:lnSpc>
                <a:spcPct val="115000"/>
              </a:lnSpc>
              <a:spcBef>
                <a:spcPts val="0"/>
              </a:spcBef>
              <a:spcAft>
                <a:spcPts val="0"/>
              </a:spcAft>
              <a:buNone/>
            </a:pPr>
            <a:r>
              <a:t/>
            </a:r>
            <a:endParaRPr i="1" u="sng">
              <a:solidFill>
                <a:srgbClr val="0070C0"/>
              </a:solidFill>
            </a:endParaRPr>
          </a:p>
          <a:p>
            <a:pPr indent="0" lvl="0" marL="0" rtl="0" algn="just">
              <a:lnSpc>
                <a:spcPct val="115000"/>
              </a:lnSpc>
              <a:spcBef>
                <a:spcPts val="0"/>
              </a:spcBef>
              <a:spcAft>
                <a:spcPts val="0"/>
              </a:spcAft>
              <a:buNone/>
            </a:pPr>
            <a:r>
              <a:rPr i="1" lang="tr" u="sng">
                <a:solidFill>
                  <a:srgbClr val="0070C0"/>
                </a:solidFill>
              </a:rPr>
              <a:t>Kodun Çıktısı: 95</a:t>
            </a:r>
            <a:endParaRPr i="1" u="sng">
              <a:solidFill>
                <a:srgbClr val="0070C0"/>
              </a:solidFill>
            </a:endParaRPr>
          </a:p>
        </p:txBody>
      </p:sp>
      <p:pic>
        <p:nvPicPr>
          <p:cNvPr id="291" name="Google Shape;291;p45"/>
          <p:cNvPicPr preferRelativeResize="0"/>
          <p:nvPr/>
        </p:nvPicPr>
        <p:blipFill rotWithShape="1">
          <a:blip r:embed="rId3">
            <a:alphaModFix/>
          </a:blip>
          <a:srcRect b="0" l="7740" r="0" t="0"/>
          <a:stretch/>
        </p:blipFill>
        <p:spPr>
          <a:xfrm>
            <a:off x="211175" y="2571750"/>
            <a:ext cx="4157874" cy="1993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Listeyi Dolduralım: Bit İşlemleri</a:t>
            </a:r>
            <a:endParaRPr/>
          </a:p>
          <a:p>
            <a:pPr indent="0" lvl="0" marL="0" rtl="0" algn="l">
              <a:spcBef>
                <a:spcPts val="0"/>
              </a:spcBef>
              <a:spcAft>
                <a:spcPts val="0"/>
              </a:spcAft>
              <a:buNone/>
            </a:pPr>
            <a:r>
              <a:t/>
            </a:r>
            <a:endParaRPr/>
          </a:p>
        </p:txBody>
      </p:sp>
      <p:graphicFrame>
        <p:nvGraphicFramePr>
          <p:cNvPr id="297" name="Google Shape;297;p46"/>
          <p:cNvGraphicFramePr/>
          <p:nvPr/>
        </p:nvGraphicFramePr>
        <p:xfrm>
          <a:off x="204500" y="1193500"/>
          <a:ext cx="3000000" cy="3000000"/>
        </p:xfrm>
        <a:graphic>
          <a:graphicData uri="http://schemas.openxmlformats.org/drawingml/2006/table">
            <a:tbl>
              <a:tblPr bandRow="1">
                <a:noFill/>
                <a:tableStyleId>{A869F2E7-ED2E-43A2-A75D-0F805484945E}</a:tableStyleId>
              </a:tblPr>
              <a:tblGrid>
                <a:gridCol w="1669775"/>
                <a:gridCol w="2486225"/>
                <a:gridCol w="4142375"/>
              </a:tblGrid>
              <a:tr h="220925">
                <a:tc>
                  <a:txBody>
                    <a:bodyPr/>
                    <a:lstStyle/>
                    <a:p>
                      <a:pPr indent="0" lvl="0" marL="0" rtl="0" algn="ctr">
                        <a:lnSpc>
                          <a:spcPct val="150000"/>
                        </a:lnSpc>
                        <a:spcBef>
                          <a:spcPts val="0"/>
                        </a:spcBef>
                        <a:spcAft>
                          <a:spcPts val="0"/>
                        </a:spcAft>
                        <a:buNone/>
                      </a:pPr>
                      <a:r>
                        <a:rPr b="1" lang="tr" sz="1800"/>
                        <a:t>Operatör</a:t>
                      </a:r>
                      <a:endParaRPr b="1" sz="1800"/>
                    </a:p>
                  </a:txBody>
                  <a:tcPr marT="0" marB="0" marR="68575" marL="68575"/>
                </a:tc>
                <a:tc>
                  <a:txBody>
                    <a:bodyPr/>
                    <a:lstStyle/>
                    <a:p>
                      <a:pPr indent="0" lvl="0" marL="0" rtl="0" algn="ctr">
                        <a:lnSpc>
                          <a:spcPct val="150000"/>
                        </a:lnSpc>
                        <a:spcBef>
                          <a:spcPts val="0"/>
                        </a:spcBef>
                        <a:spcAft>
                          <a:spcPts val="0"/>
                        </a:spcAft>
                        <a:buNone/>
                      </a:pPr>
                      <a:r>
                        <a:rPr b="1" lang="tr" sz="1800"/>
                        <a:t>İşlem</a:t>
                      </a:r>
                      <a:endParaRPr b="1" sz="1800"/>
                    </a:p>
                  </a:txBody>
                  <a:tcPr marT="0" marB="0" marR="68575" marL="68575"/>
                </a:tc>
                <a:tc>
                  <a:txBody>
                    <a:bodyPr/>
                    <a:lstStyle/>
                    <a:p>
                      <a:pPr indent="0" lvl="0" marL="0" rtl="0" algn="ctr">
                        <a:lnSpc>
                          <a:spcPct val="150000"/>
                        </a:lnSpc>
                        <a:spcBef>
                          <a:spcPts val="0"/>
                        </a:spcBef>
                        <a:spcAft>
                          <a:spcPts val="0"/>
                        </a:spcAft>
                        <a:buNone/>
                      </a:pPr>
                      <a:r>
                        <a:rPr b="1" lang="tr" sz="1800"/>
                        <a:t>Görev</a:t>
                      </a:r>
                      <a:endParaRPr b="1" sz="1800"/>
                    </a:p>
                  </a:txBody>
                  <a:tcPr marT="0" marB="0" marR="68575" marL="68575">
                    <a:lnB cap="flat" cmpd="sng" w="6350">
                      <a:solidFill>
                        <a:srgbClr val="00B0F0"/>
                      </a:solidFill>
                      <a:prstDash val="solid"/>
                      <a:round/>
                      <a:headEnd len="sm" w="sm" type="none"/>
                      <a:tailEnd len="sm" w="sm" type="none"/>
                    </a:lnB>
                  </a:tcPr>
                </a:tc>
              </a:tr>
              <a:tr h="220925">
                <a:tc>
                  <a:txBody>
                    <a:bodyPr/>
                    <a:lstStyle/>
                    <a:p>
                      <a:pPr indent="0" lvl="0" marL="0" rtl="0" algn="ctr">
                        <a:lnSpc>
                          <a:spcPct val="150000"/>
                        </a:lnSpc>
                        <a:spcBef>
                          <a:spcPts val="0"/>
                        </a:spcBef>
                        <a:spcAft>
                          <a:spcPts val="0"/>
                        </a:spcAft>
                        <a:buNone/>
                      </a:pPr>
                      <a:r>
                        <a:rPr lang="tr" sz="1800"/>
                        <a: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Değil</a:t>
                      </a:r>
                      <a:endParaRPr sz="1800"/>
                    </a:p>
                  </a:txBody>
                  <a:tcPr marT="0" marB="0" marR="68575" marL="68575">
                    <a:lnR cap="flat" cmpd="sng" w="6350">
                      <a:solidFill>
                        <a:srgbClr val="00B0F0"/>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tr" sz="1800"/>
                        <a:t>Bit dizisindeki 0 olan bitleri 1, 1 olan bitleri 0 yapar. </a:t>
                      </a:r>
                      <a:endParaRPr sz="1800"/>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r>
              <a:tr h="220925">
                <a:tc>
                  <a:txBody>
                    <a:bodyPr/>
                    <a:lstStyle/>
                    <a:p>
                      <a:pPr indent="0" lvl="0" marL="0" rtl="0" algn="ctr">
                        <a:lnSpc>
                          <a:spcPct val="150000"/>
                        </a:lnSpc>
                        <a:spcBef>
                          <a:spcPts val="0"/>
                        </a:spcBef>
                        <a:spcAft>
                          <a:spcPts val="0"/>
                        </a:spcAft>
                        <a:buNone/>
                      </a:pPr>
                      <a:r>
                        <a:rPr lang="tr" sz="1800"/>
                        <a:t>&lt;&lt;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Sola öteleme</a:t>
                      </a:r>
                      <a:endParaRPr sz="1800"/>
                    </a:p>
                  </a:txBody>
                  <a:tcPr marT="0" marB="0" marR="68575" marL="68575"/>
                </a:tc>
                <a:tc>
                  <a:txBody>
                    <a:bodyPr/>
                    <a:lstStyle/>
                    <a:p>
                      <a:pPr indent="0" lvl="0" marL="0" rtl="0" algn="ctr">
                        <a:lnSpc>
                          <a:spcPct val="150000"/>
                        </a:lnSpc>
                        <a:spcBef>
                          <a:spcPts val="0"/>
                        </a:spcBef>
                        <a:spcAft>
                          <a:spcPts val="0"/>
                        </a:spcAft>
                        <a:buNone/>
                      </a:pPr>
                      <a:r>
                        <a:rPr b="1" lang="tr" sz="1800">
                          <a:solidFill>
                            <a:schemeClr val="accent1"/>
                          </a:solidFill>
                        </a:rPr>
                        <a:t>?</a:t>
                      </a:r>
                      <a:endParaRPr b="1" sz="1800">
                        <a:solidFill>
                          <a:schemeClr val="accent1"/>
                        </a:solidFill>
                      </a:endParaRPr>
                    </a:p>
                  </a:txBody>
                  <a:tcPr marT="0" marB="0" marR="68575" marL="68575">
                    <a:lnT cap="flat" cmpd="sng" w="6350">
                      <a:solidFill>
                        <a:srgbClr val="00B0F0"/>
                      </a:solidFill>
                      <a:prstDash val="solid"/>
                      <a:round/>
                      <a:headEnd len="sm" w="sm" type="none"/>
                      <a:tailEnd len="sm" w="sm" type="none"/>
                    </a:lnT>
                  </a:tcPr>
                </a:tc>
              </a:tr>
              <a:tr h="220925">
                <a:tc>
                  <a:txBody>
                    <a:bodyPr/>
                    <a:lstStyle/>
                    <a:p>
                      <a:pPr indent="0" lvl="0" marL="0" rtl="0" algn="ctr">
                        <a:lnSpc>
                          <a:spcPct val="150000"/>
                        </a:lnSpc>
                        <a:spcBef>
                          <a:spcPts val="0"/>
                        </a:spcBef>
                        <a:spcAft>
                          <a:spcPts val="0"/>
                        </a:spcAft>
                        <a:buNone/>
                      </a:pPr>
                      <a:r>
                        <a:rPr lang="tr" sz="1800"/>
                        <a:t>&gt;&gt;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Sağa öteleme</a:t>
                      </a:r>
                      <a:endParaRPr sz="1800"/>
                    </a:p>
                  </a:txBody>
                  <a:tcPr marT="0" marB="0" marR="68575" marL="68575"/>
                </a:tc>
                <a:tc>
                  <a:txBody>
                    <a:bodyPr/>
                    <a:lstStyle/>
                    <a:p>
                      <a:pPr indent="0" lvl="0" marL="0" rtl="0" algn="ctr">
                        <a:lnSpc>
                          <a:spcPct val="150000"/>
                        </a:lnSpc>
                        <a:spcBef>
                          <a:spcPts val="0"/>
                        </a:spcBef>
                        <a:spcAft>
                          <a:spcPts val="0"/>
                        </a:spcAft>
                        <a:buNone/>
                      </a:pPr>
                      <a:r>
                        <a:rPr b="1" lang="tr" sz="1800">
                          <a:solidFill>
                            <a:schemeClr val="accent1"/>
                          </a:solidFill>
                        </a:rPr>
                        <a:t>?</a:t>
                      </a:r>
                      <a:endParaRPr b="1" sz="1800">
                        <a:solidFill>
                          <a:schemeClr val="accent1"/>
                        </a:solidFill>
                      </a:endParaRPr>
                    </a:p>
                  </a:txBody>
                  <a:tcPr marT="0" marB="0" marR="68575" marL="68575"/>
                </a:tc>
              </a:tr>
              <a:tr h="220925">
                <a:tc>
                  <a:txBody>
                    <a:bodyPr/>
                    <a:lstStyle/>
                    <a:p>
                      <a:pPr indent="0" lvl="0" marL="0" rtl="0" algn="ctr">
                        <a:lnSpc>
                          <a:spcPct val="150000"/>
                        </a:lnSpc>
                        <a:spcBef>
                          <a:spcPts val="0"/>
                        </a:spcBef>
                        <a:spcAft>
                          <a:spcPts val="0"/>
                        </a:spcAft>
                        <a:buNone/>
                      </a:pPr>
                      <a:r>
                        <a:rPr lang="tr" sz="1800"/>
                        <a:t>&amp;</a:t>
                      </a:r>
                      <a:endParaRPr sz="1800"/>
                    </a:p>
                  </a:txBody>
                  <a:tcPr marT="0" marB="0" marR="68575" marL="68575"/>
                </a:tc>
                <a:tc>
                  <a:txBody>
                    <a:bodyPr/>
                    <a:lstStyle/>
                    <a:p>
                      <a:pPr indent="0" lvl="0" marL="0" rtl="0" algn="ctr">
                        <a:lnSpc>
                          <a:spcPct val="150000"/>
                        </a:lnSpc>
                        <a:spcBef>
                          <a:spcPts val="0"/>
                        </a:spcBef>
                        <a:spcAft>
                          <a:spcPts val="0"/>
                        </a:spcAft>
                        <a:buNone/>
                      </a:pPr>
                      <a:r>
                        <a:rPr lang="tr" sz="1800"/>
                        <a:t>Bit Ve</a:t>
                      </a:r>
                      <a:endParaRPr sz="1800"/>
                    </a:p>
                  </a:txBody>
                  <a:tcPr marT="0" marB="0" marR="68575" marL="68575"/>
                </a:tc>
                <a:tc>
                  <a:txBody>
                    <a:bodyPr/>
                    <a:lstStyle/>
                    <a:p>
                      <a:pPr indent="0" lvl="0" marL="0" rtl="0" algn="ctr">
                        <a:lnSpc>
                          <a:spcPct val="150000"/>
                        </a:lnSpc>
                        <a:spcBef>
                          <a:spcPts val="0"/>
                        </a:spcBef>
                        <a:spcAft>
                          <a:spcPts val="0"/>
                        </a:spcAft>
                        <a:buNone/>
                      </a:pPr>
                      <a:r>
                        <a:rPr b="1" lang="tr" sz="1800">
                          <a:solidFill>
                            <a:schemeClr val="accent1"/>
                          </a:solidFill>
                        </a:rPr>
                        <a:t>?</a:t>
                      </a:r>
                      <a:endParaRPr b="1" sz="1800">
                        <a:solidFill>
                          <a:schemeClr val="accent1"/>
                        </a:solidFill>
                      </a:endParaRPr>
                    </a:p>
                  </a:txBody>
                  <a:tcPr marT="0" marB="0" marR="68575" marL="68575"/>
                </a:tc>
              </a:tr>
              <a:tr h="220925">
                <a:tc>
                  <a:txBody>
                    <a:bodyPr/>
                    <a:lstStyle/>
                    <a:p>
                      <a:pPr indent="0" lvl="0" marL="0" rtl="0" algn="ctr">
                        <a:lnSpc>
                          <a:spcPct val="150000"/>
                        </a:lnSpc>
                        <a:spcBef>
                          <a:spcPts val="0"/>
                        </a:spcBef>
                        <a:spcAft>
                          <a:spcPts val="0"/>
                        </a:spcAft>
                        <a:buNone/>
                      </a:pPr>
                      <a:r>
                        <a:rPr lang="tr" sz="1800"/>
                        <a: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Özel Veya</a:t>
                      </a:r>
                      <a:endParaRPr sz="1800"/>
                    </a:p>
                  </a:txBody>
                  <a:tcPr marT="0" marB="0" marR="68575" marL="68575"/>
                </a:tc>
                <a:tc>
                  <a:txBody>
                    <a:bodyPr/>
                    <a:lstStyle/>
                    <a:p>
                      <a:pPr indent="0" lvl="0" marL="0" rtl="0" algn="ctr">
                        <a:lnSpc>
                          <a:spcPct val="150000"/>
                        </a:lnSpc>
                        <a:spcBef>
                          <a:spcPts val="0"/>
                        </a:spcBef>
                        <a:spcAft>
                          <a:spcPts val="0"/>
                        </a:spcAft>
                        <a:buNone/>
                      </a:pPr>
                      <a:r>
                        <a:rPr b="1" lang="tr" sz="1800">
                          <a:solidFill>
                            <a:schemeClr val="accent1"/>
                          </a:solidFill>
                        </a:rPr>
                        <a:t>?</a:t>
                      </a:r>
                      <a:endParaRPr b="1" sz="1800">
                        <a:solidFill>
                          <a:schemeClr val="accent1"/>
                        </a:solidFill>
                      </a:endParaRPr>
                    </a:p>
                  </a:txBody>
                  <a:tcPr marT="0" marB="0" marR="68575" marL="68575"/>
                </a:tc>
              </a:tr>
              <a:tr h="220925">
                <a:tc>
                  <a:txBody>
                    <a:bodyPr/>
                    <a:lstStyle/>
                    <a:p>
                      <a:pPr indent="0" lvl="0" marL="0" rtl="0" algn="ctr">
                        <a:lnSpc>
                          <a:spcPct val="150000"/>
                        </a:lnSpc>
                        <a:spcBef>
                          <a:spcPts val="0"/>
                        </a:spcBef>
                        <a:spcAft>
                          <a:spcPts val="0"/>
                        </a:spcAft>
                        <a:buNone/>
                      </a:pPr>
                      <a:r>
                        <a:rPr lang="tr" sz="1800"/>
                        <a:t>|</a:t>
                      </a:r>
                      <a:endParaRPr sz="1800"/>
                    </a:p>
                  </a:txBody>
                  <a:tcPr marT="0" marB="0" marR="68575" marL="68575"/>
                </a:tc>
                <a:tc>
                  <a:txBody>
                    <a:bodyPr/>
                    <a:lstStyle/>
                    <a:p>
                      <a:pPr indent="0" lvl="0" marL="0" rtl="0" algn="ctr">
                        <a:lnSpc>
                          <a:spcPct val="150000"/>
                        </a:lnSpc>
                        <a:spcBef>
                          <a:spcPts val="0"/>
                        </a:spcBef>
                        <a:spcAft>
                          <a:spcPts val="0"/>
                        </a:spcAft>
                        <a:buNone/>
                      </a:pPr>
                      <a:r>
                        <a:rPr lang="tr" sz="1800"/>
                        <a:t>Bit Veya</a:t>
                      </a:r>
                      <a:endParaRPr sz="1800"/>
                    </a:p>
                  </a:txBody>
                  <a:tcPr marT="0" marB="0" marR="68575" marL="68575"/>
                </a:tc>
                <a:tc>
                  <a:txBody>
                    <a:bodyPr/>
                    <a:lstStyle/>
                    <a:p>
                      <a:pPr indent="0" lvl="0" marL="0" rtl="0" algn="ctr">
                        <a:lnSpc>
                          <a:spcPct val="150000"/>
                        </a:lnSpc>
                        <a:spcBef>
                          <a:spcPts val="0"/>
                        </a:spcBef>
                        <a:spcAft>
                          <a:spcPts val="0"/>
                        </a:spcAft>
                        <a:buNone/>
                      </a:pPr>
                      <a:r>
                        <a:rPr b="1" lang="tr" sz="1800">
                          <a:solidFill>
                            <a:schemeClr val="accent1"/>
                          </a:solidFill>
                        </a:rPr>
                        <a:t>?</a:t>
                      </a:r>
                      <a:endParaRPr b="1" sz="1800">
                        <a:solidFill>
                          <a:schemeClr val="accent1"/>
                        </a:solidFill>
                      </a:endParaRPr>
                    </a:p>
                  </a:txBody>
                  <a:tcPr marT="0" marB="0" marR="68575" marL="68575"/>
                </a:tc>
              </a:tr>
            </a:tbl>
          </a:graphicData>
        </a:graphic>
      </p:graphicFrame>
      <p:sp>
        <p:nvSpPr>
          <p:cNvPr id="298" name="Google Shape;298;p46"/>
          <p:cNvSpPr txBox="1"/>
          <p:nvPr/>
        </p:nvSpPr>
        <p:spPr>
          <a:xfrm>
            <a:off x="950550" y="4229625"/>
            <a:ext cx="6680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rgbClr val="222222"/>
              </a:solidFill>
              <a:latin typeface="PT Sans Narrow"/>
              <a:ea typeface="PT Sans Narrow"/>
              <a:cs typeface="PT Sans Narrow"/>
              <a:sym typeface="PT Sans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nvSpPr>
        <p:spPr>
          <a:xfrm>
            <a:off x="534650" y="912750"/>
            <a:ext cx="7891200" cy="3606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tr" sz="2400">
                <a:solidFill>
                  <a:schemeClr val="accent1"/>
                </a:solidFill>
                <a:latin typeface="PT Sans Narrow"/>
                <a:ea typeface="PT Sans Narrow"/>
                <a:cs typeface="PT Sans Narrow"/>
                <a:sym typeface="PT Sans Narrow"/>
              </a:rPr>
              <a:t>Sıra Sizde! </a:t>
            </a:r>
            <a:endParaRPr b="1" sz="2400">
              <a:solidFill>
                <a:schemeClr val="accent1"/>
              </a:solidFill>
              <a:latin typeface="PT Sans Narrow"/>
              <a:ea typeface="PT Sans Narrow"/>
              <a:cs typeface="PT Sans Narrow"/>
              <a:sym typeface="PT Sans Narrow"/>
            </a:endParaRPr>
          </a:p>
          <a:p>
            <a:pPr indent="0" lvl="0" marL="0" rtl="0" algn="ctr">
              <a:spcBef>
                <a:spcPts val="0"/>
              </a:spcBef>
              <a:spcAft>
                <a:spcPts val="0"/>
              </a:spcAft>
              <a:buNone/>
            </a:pPr>
            <a:r>
              <a:rPr lang="tr" sz="1800">
                <a:solidFill>
                  <a:srgbClr val="222222"/>
                </a:solidFill>
                <a:latin typeface="PT Sans Narrow"/>
                <a:ea typeface="PT Sans Narrow"/>
                <a:cs typeface="PT Sans Narrow"/>
                <a:sym typeface="PT Sans Narrow"/>
              </a:rPr>
              <a:t>Diğer Bit işlemlerinin görevlerini bulmak için grup içinde çalışalım.</a:t>
            </a:r>
            <a:endParaRPr sz="1800">
              <a:solidFill>
                <a:srgbClr val="222222"/>
              </a:solidFill>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800"/>
              <a:buFont typeface="Arial"/>
              <a:buNone/>
            </a:pPr>
            <a:r>
              <a:t/>
            </a:r>
            <a:endParaRPr b="1" sz="1800">
              <a:highlight>
                <a:srgbClr val="FFFFFF"/>
              </a:highlight>
              <a:latin typeface="PT Sans Narrow"/>
              <a:ea typeface="PT Sans Narrow"/>
              <a:cs typeface="PT Sans Narrow"/>
              <a:sym typeface="PT Sans Narrow"/>
            </a:endParaRPr>
          </a:p>
          <a:p>
            <a:pPr indent="0" lvl="0" marL="0" marR="0" rtl="0" algn="l">
              <a:lnSpc>
                <a:spcPct val="115000"/>
              </a:lnSpc>
              <a:spcBef>
                <a:spcPts val="0"/>
              </a:spcBef>
              <a:spcAft>
                <a:spcPts val="0"/>
              </a:spcAft>
              <a:buNone/>
            </a:pPr>
            <a:r>
              <a:t/>
            </a:r>
            <a:endParaRPr b="1" i="0" sz="1800" u="none" cap="none" strike="noStrike">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rPr b="1" lang="tr" sz="1800">
                <a:highlight>
                  <a:srgbClr val="FFFFFF"/>
                </a:highlight>
                <a:latin typeface="PT Sans Narrow"/>
                <a:ea typeface="PT Sans Narrow"/>
                <a:cs typeface="PT Sans Narrow"/>
                <a:sym typeface="PT Sans Narrow"/>
              </a:rPr>
              <a:t>Haydi Şimdi </a:t>
            </a:r>
            <a:r>
              <a:rPr b="1" i="0" lang="tr" sz="1800" u="none" cap="none" strike="noStrike">
                <a:highlight>
                  <a:srgbClr val="FFFFFF"/>
                </a:highlight>
                <a:latin typeface="PT Sans Narrow"/>
                <a:ea typeface="PT Sans Narrow"/>
                <a:cs typeface="PT Sans Narrow"/>
                <a:sym typeface="PT Sans Narrow"/>
              </a:rPr>
              <a:t>Dörderli Gruplara Dağılalım.. </a:t>
            </a:r>
            <a:endParaRPr>
              <a:latin typeface="PT Sans Narrow"/>
              <a:ea typeface="PT Sans Narrow"/>
              <a:cs typeface="PT Sans Narrow"/>
              <a:sym typeface="PT Sans Narrow"/>
            </a:endParaRPr>
          </a:p>
          <a:p>
            <a:pPr indent="0" lvl="0" marL="0" marR="0" rtl="0" algn="ctr">
              <a:lnSpc>
                <a:spcPct val="115000"/>
              </a:lnSpc>
              <a:spcBef>
                <a:spcPts val="0"/>
              </a:spcBef>
              <a:spcAft>
                <a:spcPts val="0"/>
              </a:spcAft>
              <a:buNone/>
            </a:pPr>
            <a:r>
              <a:t/>
            </a:r>
            <a:endParaRPr b="1" i="0" sz="1800" u="none" cap="none" strike="noStrike">
              <a:highlight>
                <a:srgbClr val="FFFFFF"/>
              </a:highlight>
              <a:latin typeface="PT Sans Narrow"/>
              <a:ea typeface="PT Sans Narrow"/>
              <a:cs typeface="PT Sans Narrow"/>
              <a:sym typeface="PT Sans Narrow"/>
            </a:endParaRPr>
          </a:p>
          <a:p>
            <a:pPr indent="0" lvl="0" marL="0" marR="0" rtl="0" algn="ctr">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a:t>
            </a:r>
            <a:endParaRPr/>
          </a:p>
        </p:txBody>
      </p:sp>
      <p:pic>
        <p:nvPicPr>
          <p:cNvPr id="87" name="Google Shape;87;p16"/>
          <p:cNvPicPr preferRelativeResize="0"/>
          <p:nvPr/>
        </p:nvPicPr>
        <p:blipFill>
          <a:blip r:embed="rId3">
            <a:alphaModFix/>
          </a:blip>
          <a:stretch>
            <a:fillRect/>
          </a:stretch>
        </p:blipFill>
        <p:spPr>
          <a:xfrm>
            <a:off x="541650" y="1903200"/>
            <a:ext cx="2239150" cy="1006125"/>
          </a:xfrm>
          <a:prstGeom prst="rect">
            <a:avLst/>
          </a:prstGeom>
          <a:noFill/>
          <a:ln>
            <a:noFill/>
          </a:ln>
        </p:spPr>
      </p:pic>
      <p:sp>
        <p:nvSpPr>
          <p:cNvPr id="88" name="Google Shape;88;p16"/>
          <p:cNvSpPr txBox="1"/>
          <p:nvPr/>
        </p:nvSpPr>
        <p:spPr>
          <a:xfrm>
            <a:off x="2403850" y="1609500"/>
            <a:ext cx="7681800" cy="2229300"/>
          </a:xfrm>
          <a:prstGeom prst="rect">
            <a:avLst/>
          </a:prstGeom>
          <a:noFill/>
          <a:ln>
            <a:noFill/>
          </a:ln>
        </p:spPr>
        <p:txBody>
          <a:bodyPr anchorCtr="0" anchor="ctr" bIns="91425" lIns="91425" spcFirstLastPara="1" rIns="91425" wrap="square" tIns="91425">
            <a:noAutofit/>
          </a:bodyPr>
          <a:lstStyle/>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Aynı veri türünden birden fazla değişken adı oluşturulmak istenirse, bunlar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rPr lang="tr" sz="1600">
                <a:latin typeface="PT Sans Narrow"/>
                <a:ea typeface="PT Sans Narrow"/>
                <a:cs typeface="PT Sans Narrow"/>
                <a:sym typeface="PT Sans Narrow"/>
              </a:rPr>
              <a:t>virgülle ayrılacak şekilde aşağıdaki gibi yazılabilir: </a:t>
            </a:r>
            <a:endParaRPr sz="1600">
              <a:latin typeface="PT Sans Narrow"/>
              <a:ea typeface="PT Sans Narrow"/>
              <a:cs typeface="PT Sans Narrow"/>
              <a:sym typeface="PT Sans Narrow"/>
            </a:endParaRPr>
          </a:p>
          <a:p>
            <a:pPr indent="0" lvl="0" marL="457200" rtl="0" algn="just">
              <a:lnSpc>
                <a:spcPct val="150000"/>
              </a:lnSpc>
              <a:spcBef>
                <a:spcPts val="0"/>
              </a:spcBef>
              <a:spcAft>
                <a:spcPts val="0"/>
              </a:spcAft>
              <a:buNone/>
            </a:pPr>
            <a:r>
              <a:t/>
            </a:r>
            <a:endParaRPr sz="16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700">
                <a:solidFill>
                  <a:srgbClr val="FF0000"/>
                </a:solidFill>
                <a:latin typeface="PT Sans Narrow"/>
                <a:ea typeface="PT Sans Narrow"/>
                <a:cs typeface="PT Sans Narrow"/>
                <a:sym typeface="PT Sans Narrow"/>
              </a:rPr>
              <a:t>veri-tipi </a:t>
            </a:r>
            <a:r>
              <a:rPr b="1" lang="tr" sz="1700">
                <a:solidFill>
                  <a:srgbClr val="00B0F0"/>
                </a:solidFill>
                <a:latin typeface="PT Sans Narrow"/>
                <a:ea typeface="PT Sans Narrow"/>
                <a:cs typeface="PT Sans Narrow"/>
                <a:sym typeface="PT Sans Narrow"/>
              </a:rPr>
              <a:t>degisken_adi</a:t>
            </a:r>
            <a:r>
              <a:rPr b="1" lang="tr" sz="1700">
                <a:latin typeface="PT Sans Narrow"/>
                <a:ea typeface="PT Sans Narrow"/>
                <a:cs typeface="PT Sans Narrow"/>
                <a:sym typeface="PT Sans Narrow"/>
              </a:rPr>
              <a:t>;</a:t>
            </a:r>
            <a:endParaRPr b="1" sz="1700">
              <a:latin typeface="PT Sans Narrow"/>
              <a:ea typeface="PT Sans Narrow"/>
              <a:cs typeface="PT Sans Narrow"/>
              <a:sym typeface="PT Sans Narrow"/>
            </a:endParaRPr>
          </a:p>
          <a:p>
            <a:pPr indent="457200" lvl="0" marL="0" rtl="0" algn="just">
              <a:lnSpc>
                <a:spcPct val="115000"/>
              </a:lnSpc>
              <a:spcBef>
                <a:spcPts val="0"/>
              </a:spcBef>
              <a:spcAft>
                <a:spcPts val="0"/>
              </a:spcAft>
              <a:buNone/>
            </a:pPr>
            <a:r>
              <a:rPr b="1" lang="tr" sz="1700">
                <a:solidFill>
                  <a:srgbClr val="FF0000"/>
                </a:solidFill>
                <a:latin typeface="PT Sans Narrow"/>
                <a:ea typeface="PT Sans Narrow"/>
                <a:cs typeface="PT Sans Narrow"/>
                <a:sym typeface="PT Sans Narrow"/>
              </a:rPr>
              <a:t>veri-tipi </a:t>
            </a:r>
            <a:r>
              <a:rPr b="1" lang="tr" sz="1700">
                <a:solidFill>
                  <a:srgbClr val="00B0F0"/>
                </a:solidFill>
                <a:latin typeface="PT Sans Narrow"/>
                <a:ea typeface="PT Sans Narrow"/>
                <a:cs typeface="PT Sans Narrow"/>
                <a:sym typeface="PT Sans Narrow"/>
              </a:rPr>
              <a:t>deg_adi1, deg_adi2, deg_adi3</a:t>
            </a:r>
            <a:r>
              <a:rPr b="1" lang="tr" sz="1700">
                <a:latin typeface="PT Sans Narrow"/>
                <a:ea typeface="PT Sans Narrow"/>
                <a:cs typeface="PT Sans Narrow"/>
                <a:sym typeface="PT Sans Narrow"/>
              </a:rPr>
              <a:t>;</a:t>
            </a:r>
            <a:endParaRPr sz="15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89" name="Google Shape;89;p16"/>
          <p:cNvSpPr txBox="1"/>
          <p:nvPr/>
        </p:nvSpPr>
        <p:spPr>
          <a:xfrm>
            <a:off x="770725" y="4113175"/>
            <a:ext cx="79161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tr" sz="1800">
                <a:latin typeface="Times New Roman"/>
                <a:ea typeface="Times New Roman"/>
                <a:cs typeface="Times New Roman"/>
                <a:sym typeface="Times New Roman"/>
              </a:rPr>
              <a:t>Bu aşamada değişken isimleri nasıl olmalıdır? sorusuna cevap aramalıyız. </a:t>
            </a:r>
            <a:endParaRPr b="1"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ppt_w</p:attrName>
                                        </p:attrNameLst>
                                      </p:cBhvr>
                                      <p:tavLst>
                                        <p:tav fmla="" tm="0">
                                          <p:val>
                                            <p:strVal val="0"/>
                                          </p:val>
                                        </p:tav>
                                        <p:tav fmla="" tm="100000">
                                          <p:val>
                                            <p:strVal val="#ppt_w"/>
                                          </p:val>
                                        </p:tav>
                                      </p:tavLst>
                                    </p:anim>
                                    <p:anim calcmode="lin" valueType="num">
                                      <p:cBhvr additive="base">
                                        <p:cTn dur="1000"/>
                                        <p:tgtEl>
                                          <p:spTgt spid="8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 Grup Etkinliği</a:t>
            </a:r>
            <a:endParaRPr/>
          </a:p>
        </p:txBody>
      </p:sp>
      <p:sp>
        <p:nvSpPr>
          <p:cNvPr id="95" name="Google Shape;95;p17"/>
          <p:cNvSpPr txBox="1"/>
          <p:nvPr/>
        </p:nvSpPr>
        <p:spPr>
          <a:xfrm>
            <a:off x="643375" y="1625725"/>
            <a:ext cx="7681800" cy="2229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Dijital panoda her grup kendi görevini yapacaktır. Görevlerde hatalı ya da doğru yazılan değişken isimleri bulunmaktadır. Elinizdeki değişken isimleri arasındaki benzerlikleri keşfetmeye çalışınız. </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b="1" lang="tr" sz="1700">
                <a:solidFill>
                  <a:srgbClr val="EF6C00"/>
                </a:solidFill>
                <a:latin typeface="PT Sans Narrow"/>
                <a:ea typeface="PT Sans Narrow"/>
                <a:cs typeface="PT Sans Narrow"/>
                <a:sym typeface="PT Sans Narrow"/>
              </a:rPr>
              <a:t>DİKKAT! </a:t>
            </a:r>
            <a:endParaRPr b="1" sz="1700">
              <a:solidFill>
                <a:srgbClr val="EF6C00"/>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600">
                <a:solidFill>
                  <a:schemeClr val="lt1"/>
                </a:solidFill>
                <a:latin typeface="PT Sans Narrow"/>
                <a:ea typeface="PT Sans Narrow"/>
                <a:cs typeface="PT Sans Narrow"/>
                <a:sym typeface="PT Sans Narrow"/>
              </a:rPr>
              <a:t>Sizden beklenen bu benzerlikten yararlanıp değişkene isim verme kuralını keşfetmektir. Her grup yalnızca bir kurala erişmelidir.</a:t>
            </a:r>
            <a:endParaRPr sz="16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solidFill>
                <a:schemeClr val="lt1"/>
              </a:solidFill>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500">
                <a:solidFill>
                  <a:schemeClr val="lt1"/>
                </a:solidFill>
                <a:latin typeface="PT Sans Narrow"/>
                <a:ea typeface="PT Sans Narrow"/>
                <a:cs typeface="PT Sans Narrow"/>
                <a:sym typeface="PT Sans Narrow"/>
              </a:rPr>
              <a:t>Süre 10 dk.</a:t>
            </a:r>
            <a:endParaRPr sz="1500">
              <a:solidFill>
                <a:schemeClr val="lt1"/>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Değişkenlere İsim Verelim: Kurallar Listesi</a:t>
            </a:r>
            <a:endParaRPr/>
          </a:p>
        </p:txBody>
      </p:sp>
      <p:sp>
        <p:nvSpPr>
          <p:cNvPr id="101" name="Google Shape;101;p18"/>
          <p:cNvSpPr txBox="1"/>
          <p:nvPr/>
        </p:nvSpPr>
        <p:spPr>
          <a:xfrm>
            <a:off x="643375" y="1625725"/>
            <a:ext cx="7681800" cy="2229300"/>
          </a:xfrm>
          <a:prstGeom prst="rect">
            <a:avLst/>
          </a:prstGeom>
          <a:noFill/>
          <a:ln>
            <a:noFill/>
          </a:ln>
        </p:spPr>
        <p:txBody>
          <a:bodyPr anchorCtr="0" anchor="ctr" bIns="91425" lIns="91425" spcFirstLastPara="1" rIns="91425" wrap="square" tIns="91425">
            <a:noAutofit/>
          </a:bodyPr>
          <a:lstStyle/>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alt çizgi ile başlayabilir ancak sayı ile başlayamaz. Diğer her karakter bir harf, alt çizgi veya sayı olabilir.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bir harf ile başlayabilir ancak sayı ile başlayamaz. Diğer her karakter bir harf, alt çizgi veya sayı olabilir.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Değişken adları C++' da büyük/küçük harfe duyarlıdır; bu nedenle “numara”, “Numara” ve “NUMARA” gibi değişkenler üç ayrı değişken olarak ele alınır.</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içerisinde Türkçe karakter kullanılmaz. </a:t>
            </a:r>
            <a:endParaRPr sz="1800">
              <a:solidFill>
                <a:schemeClr val="lt1"/>
              </a:solidFill>
              <a:latin typeface="PT Sans Narrow"/>
              <a:ea typeface="PT Sans Narrow"/>
              <a:cs typeface="PT Sans Narrow"/>
              <a:sym typeface="PT Sans Narrow"/>
            </a:endParaRPr>
          </a:p>
          <a:p>
            <a:pPr indent="-342900" lvl="0" marL="457200" rtl="0" algn="just">
              <a:lnSpc>
                <a:spcPct val="115000"/>
              </a:lnSpc>
              <a:spcBef>
                <a:spcPts val="0"/>
              </a:spcBef>
              <a:spcAft>
                <a:spcPts val="0"/>
              </a:spcAft>
              <a:buClr>
                <a:schemeClr val="lt1"/>
              </a:buClr>
              <a:buSzPts val="1800"/>
              <a:buFont typeface="PT Sans Narrow"/>
              <a:buAutoNum type="arabicPeriod"/>
            </a:pPr>
            <a:r>
              <a:rPr lang="tr" sz="1800">
                <a:solidFill>
                  <a:schemeClr val="lt1"/>
                </a:solidFill>
                <a:latin typeface="PT Sans Narrow"/>
                <a:ea typeface="PT Sans Narrow"/>
                <a:cs typeface="PT Sans Narrow"/>
                <a:sym typeface="PT Sans Narrow"/>
              </a:rPr>
              <a:t>İsim yazarken boşluk bırakılmaz. </a:t>
            </a:r>
            <a:endParaRPr sz="2200">
              <a:solidFill>
                <a:schemeClr val="l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aphicFrame>
        <p:nvGraphicFramePr>
          <p:cNvPr id="106" name="Google Shape;106;p19"/>
          <p:cNvGraphicFramePr/>
          <p:nvPr/>
        </p:nvGraphicFramePr>
        <p:xfrm>
          <a:off x="1138538" y="1192450"/>
          <a:ext cx="3000000" cy="3000000"/>
        </p:xfrm>
        <a:graphic>
          <a:graphicData uri="http://schemas.openxmlformats.org/drawingml/2006/table">
            <a:tbl>
              <a:tblPr bandRow="1">
                <a:noFill/>
                <a:tableStyleId>{A869F2E7-ED2E-43A2-A75D-0F805484945E}</a:tableStyleId>
              </a:tblPr>
              <a:tblGrid>
                <a:gridCol w="1174800"/>
                <a:gridCol w="1091125"/>
                <a:gridCol w="1090400"/>
                <a:gridCol w="1090400"/>
                <a:gridCol w="1091125"/>
                <a:gridCol w="1091125"/>
              </a:tblGrid>
              <a:tr h="202375">
                <a:tc gridSpan="4">
                  <a:txBody>
                    <a:bodyPr/>
                    <a:lstStyle/>
                    <a:p>
                      <a:pPr indent="0" lvl="0" marL="0" rtl="0" algn="ctr">
                        <a:spcBef>
                          <a:spcPts val="0"/>
                        </a:spcBef>
                        <a:spcAft>
                          <a:spcPts val="0"/>
                        </a:spcAft>
                        <a:buNone/>
                      </a:pPr>
                      <a:r>
                        <a:rPr b="1" lang="tr" sz="1100"/>
                        <a:t>C++ ANAHTAR KELİMELER</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txBody>
                  <a:tcPr marT="0" marB="0" marR="68575" marL="68575" anchor="ctr">
                    <a:lnL cap="flat" cmpd="sng" w="6350">
                      <a:solidFill>
                        <a:srgbClr val="00B0F0"/>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c hMerge="1"/>
                <a:tc hMerge="1"/>
                <a:tc gridSpan="2">
                  <a:txBody>
                    <a:bodyPr/>
                    <a:lstStyle/>
                    <a:p>
                      <a:pPr indent="0" lvl="0" marL="0" rtl="0" algn="r">
                        <a:spcBef>
                          <a:spcPts val="0"/>
                        </a:spcBef>
                        <a:spcAft>
                          <a:spcPts val="0"/>
                        </a:spcAft>
                        <a:buNone/>
                      </a:pPr>
                      <a:r>
                        <a:t/>
                      </a:r>
                      <a:endParaRPr sz="1100"/>
                    </a:p>
                  </a:txBody>
                  <a:tcPr marT="0" marB="0" marR="68575" marL="68575">
                    <a:lnL cap="flat" cmpd="sng">
                      <a:solidFill>
                        <a:srgbClr val="000000"/>
                      </a:solidFill>
                      <a:prstDash val="solid"/>
                      <a:round/>
                      <a:headEnd len="sm" w="sm" type="none"/>
                      <a:tailEnd len="sm" w="sm" type="none"/>
                    </a:lnL>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lnB cap="flat" cmpd="sng" w="6350">
                      <a:solidFill>
                        <a:srgbClr val="00B0F0"/>
                      </a:solidFill>
                      <a:prstDash val="solid"/>
                      <a:round/>
                      <a:headEnd len="sm" w="sm" type="none"/>
                      <a:tailEnd len="sm" w="sm" type="none"/>
                    </a:lnB>
                  </a:tcPr>
                </a:tc>
                <a:tc hMerge="1"/>
              </a:tr>
              <a:tr h="202375">
                <a:tc>
                  <a:txBody>
                    <a:bodyPr/>
                    <a:lstStyle/>
                    <a:p>
                      <a:pPr indent="0" lvl="0" marL="0" rtl="0" algn="just">
                        <a:spcBef>
                          <a:spcPts val="0"/>
                        </a:spcBef>
                        <a:spcAft>
                          <a:spcPts val="0"/>
                        </a:spcAft>
                        <a:buNone/>
                      </a:pPr>
                      <a:r>
                        <a:rPr lang="tr" sz="1100">
                          <a:solidFill>
                            <a:srgbClr val="DF6573"/>
                          </a:solidFill>
                        </a:rPr>
                        <a:t>and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auto</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bool</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break</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case</a:t>
                      </a:r>
                      <a:endParaRPr sz="1100">
                        <a:solidFill>
                          <a:srgbClr val="DF6573"/>
                        </a:solidFill>
                      </a:endParaRPr>
                    </a:p>
                  </a:txBody>
                  <a:tcPr marT="0" marB="0" marR="68575" marL="68575">
                    <a:lnT cap="flat" cmpd="sng" w="6350">
                      <a:solidFill>
                        <a:srgbClr val="00B0F0"/>
                      </a:solidFill>
                      <a:prstDash val="solid"/>
                      <a:round/>
                      <a:headEnd len="sm" w="sm" type="none"/>
                      <a:tailEnd len="sm" w="sm" type="none"/>
                    </a:lnT>
                  </a:tcPr>
                </a:tc>
                <a:tc>
                  <a:txBody>
                    <a:bodyPr/>
                    <a:lstStyle/>
                    <a:p>
                      <a:pPr indent="0" lvl="0" marL="0" rtl="0" algn="just">
                        <a:spcBef>
                          <a:spcPts val="0"/>
                        </a:spcBef>
                        <a:spcAft>
                          <a:spcPts val="0"/>
                        </a:spcAft>
                        <a:buNone/>
                      </a:pPr>
                      <a:r>
                        <a:rPr lang="tr" sz="1100">
                          <a:solidFill>
                            <a:srgbClr val="DF6573"/>
                          </a:solidFill>
                        </a:rPr>
                        <a:t>catch</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lnT cap="flat" cmpd="sng" w="6350">
                      <a:solidFill>
                        <a:srgbClr val="00B0F0"/>
                      </a:solidFill>
                      <a:prstDash val="solid"/>
                      <a:round/>
                      <a:headEnd len="sm" w="sm" type="none"/>
                      <a:tailEnd len="sm" w="sm" type="none"/>
                    </a:lnT>
                  </a:tcPr>
                </a:tc>
              </a:tr>
              <a:tr h="202375">
                <a:tc>
                  <a:txBody>
                    <a:bodyPr/>
                    <a:lstStyle/>
                    <a:p>
                      <a:pPr indent="0" lvl="0" marL="0" rtl="0" algn="just">
                        <a:spcBef>
                          <a:spcPts val="0"/>
                        </a:spcBef>
                        <a:spcAft>
                          <a:spcPts val="0"/>
                        </a:spcAft>
                        <a:buNone/>
                      </a:pPr>
                      <a:r>
                        <a:rPr lang="tr" sz="1100">
                          <a:solidFill>
                            <a:srgbClr val="DF6573"/>
                          </a:solidFill>
                        </a:rPr>
                        <a:t>char</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class</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concept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const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continue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default</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delete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do</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double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else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enum</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extern</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false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float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for</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friend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goto</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if</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int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long</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namespace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new</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not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operator</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or</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private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protected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public</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register</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return</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short</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signed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sizeof</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static</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struct</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switch</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template</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tcPr>
                </a:tc>
                <a:tc>
                  <a:txBody>
                    <a:bodyPr/>
                    <a:lstStyle/>
                    <a:p>
                      <a:pPr indent="0" lvl="0" marL="0" rtl="0" algn="just">
                        <a:spcBef>
                          <a:spcPts val="0"/>
                        </a:spcBef>
                        <a:spcAft>
                          <a:spcPts val="0"/>
                        </a:spcAft>
                        <a:buNone/>
                      </a:pPr>
                      <a:r>
                        <a:rPr lang="tr" sz="1100">
                          <a:solidFill>
                            <a:srgbClr val="DF6573"/>
                          </a:solidFill>
                        </a:rPr>
                        <a:t>this</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tcPr>
                </a:tc>
                <a:tc>
                  <a:txBody>
                    <a:bodyPr/>
                    <a:lstStyle/>
                    <a:p>
                      <a:pPr indent="0" lvl="0" marL="0" rtl="0" algn="just">
                        <a:spcBef>
                          <a:spcPts val="0"/>
                        </a:spcBef>
                        <a:spcAft>
                          <a:spcPts val="0"/>
                        </a:spcAft>
                        <a:buNone/>
                      </a:pPr>
                      <a:r>
                        <a:rPr lang="tr" sz="1100">
                          <a:solidFill>
                            <a:srgbClr val="DF6573"/>
                          </a:solidFill>
                        </a:rPr>
                        <a:t>throw</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true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try</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typedef</a:t>
                      </a:r>
                      <a:endParaRPr sz="1100">
                        <a:solidFill>
                          <a:srgbClr val="DF6573"/>
                        </a:solidFill>
                      </a:endParaRPr>
                    </a:p>
                  </a:txBody>
                  <a:tcPr marT="0" marB="0" marR="68575" marL="68575">
                    <a:lnR cap="flat" cmpd="sng" w="6350">
                      <a:solidFill>
                        <a:srgbClr val="00B0F0"/>
                      </a:solidFill>
                      <a:prstDash val="solid"/>
                      <a:round/>
                      <a:headEnd len="sm" w="sm" type="none"/>
                      <a:tailEnd len="sm" w="sm" type="none"/>
                    </a:lnR>
                  </a:tcPr>
                </a:tc>
              </a:tr>
              <a:tr h="202375">
                <a:tc>
                  <a:txBody>
                    <a:bodyPr/>
                    <a:lstStyle/>
                    <a:p>
                      <a:pPr indent="0" lvl="0" marL="0" rtl="0" algn="just">
                        <a:spcBef>
                          <a:spcPts val="0"/>
                        </a:spcBef>
                        <a:spcAft>
                          <a:spcPts val="0"/>
                        </a:spcAft>
                        <a:buNone/>
                      </a:pPr>
                      <a:r>
                        <a:rPr lang="tr" sz="1100">
                          <a:solidFill>
                            <a:srgbClr val="DF6573"/>
                          </a:solidFill>
                        </a:rPr>
                        <a:t>union</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R cap="flat" cmpd="sng" w="6350">
                      <a:solidFill>
                        <a:srgbClr val="00B0F0"/>
                      </a:solidFill>
                      <a:prstDash val="solid"/>
                      <a:round/>
                      <a:headEnd len="sm" w="sm" type="none"/>
                      <a:tailEnd len="sm" w="sm" type="none"/>
                    </a:lnR>
                    <a:lnB cap="flat" cmpd="sng" w="6350">
                      <a:solidFill>
                        <a:srgbClr val="00B0F0"/>
                      </a:solidFill>
                      <a:prstDash val="solid"/>
                      <a:round/>
                      <a:headEnd len="sm" w="sm" type="none"/>
                      <a:tailEnd len="sm" w="sm" type="none"/>
                    </a:lnB>
                  </a:tcPr>
                </a:tc>
                <a:tc>
                  <a:txBody>
                    <a:bodyPr/>
                    <a:lstStyle/>
                    <a:p>
                      <a:pPr indent="0" lvl="0" marL="0" rtl="0" algn="just">
                        <a:spcBef>
                          <a:spcPts val="0"/>
                        </a:spcBef>
                        <a:spcAft>
                          <a:spcPts val="0"/>
                        </a:spcAft>
                        <a:buNone/>
                      </a:pPr>
                      <a:r>
                        <a:rPr lang="tr" sz="1100">
                          <a:solidFill>
                            <a:srgbClr val="DF6573"/>
                          </a:solidFill>
                        </a:rPr>
                        <a:t>unsigned</a:t>
                      </a:r>
                      <a:endParaRPr sz="1100">
                        <a:solidFill>
                          <a:srgbClr val="DF6573"/>
                        </a:solidFill>
                      </a:endParaRPr>
                    </a:p>
                  </a:txBody>
                  <a:tcPr marT="0" marB="0" marR="68575" marL="68575">
                    <a:lnL cap="flat" cmpd="sng" w="6350">
                      <a:solidFill>
                        <a:srgbClr val="00B0F0"/>
                      </a:solidFill>
                      <a:prstDash val="solid"/>
                      <a:round/>
                      <a:headEnd len="sm" w="sm" type="none"/>
                      <a:tailEnd len="sm" w="sm" type="none"/>
                    </a:lnL>
                    <a:lnB cap="flat" cmpd="sng" w="6350">
                      <a:solidFill>
                        <a:srgbClr val="00B0F0"/>
                      </a:solidFill>
                      <a:prstDash val="solid"/>
                      <a:round/>
                      <a:headEnd len="sm" w="sm" type="none"/>
                      <a:tailEnd len="sm" w="sm" type="none"/>
                    </a:lnB>
                  </a:tcPr>
                </a:tc>
                <a:tc>
                  <a:txBody>
                    <a:bodyPr/>
                    <a:lstStyle/>
                    <a:p>
                      <a:pPr indent="0" lvl="0" marL="0" rtl="0" algn="just">
                        <a:spcBef>
                          <a:spcPts val="0"/>
                        </a:spcBef>
                        <a:spcAft>
                          <a:spcPts val="0"/>
                        </a:spcAft>
                        <a:buNone/>
                      </a:pPr>
                      <a:r>
                        <a:rPr lang="tr" sz="1100">
                          <a:solidFill>
                            <a:srgbClr val="DF6573"/>
                          </a:solidFill>
                        </a:rPr>
                        <a:t>virtual</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void</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volatile</a:t>
                      </a:r>
                      <a:endParaRPr sz="1100">
                        <a:solidFill>
                          <a:srgbClr val="DF6573"/>
                        </a:solidFill>
                      </a:endParaRPr>
                    </a:p>
                  </a:txBody>
                  <a:tcPr marT="0" marB="0" marR="68575" marL="68575"/>
                </a:tc>
                <a:tc>
                  <a:txBody>
                    <a:bodyPr/>
                    <a:lstStyle/>
                    <a:p>
                      <a:pPr indent="0" lvl="0" marL="0" rtl="0" algn="just">
                        <a:spcBef>
                          <a:spcPts val="0"/>
                        </a:spcBef>
                        <a:spcAft>
                          <a:spcPts val="0"/>
                        </a:spcAft>
                        <a:buNone/>
                      </a:pPr>
                      <a:r>
                        <a:rPr lang="tr" sz="1100">
                          <a:solidFill>
                            <a:srgbClr val="DF6573"/>
                          </a:solidFill>
                        </a:rPr>
                        <a:t>while</a:t>
                      </a:r>
                      <a:endParaRPr sz="1100">
                        <a:solidFill>
                          <a:srgbClr val="DF6573"/>
                        </a:solidFill>
                      </a:endParaRPr>
                    </a:p>
                  </a:txBody>
                  <a:tcPr marT="0" marB="0" marR="68575" marL="68575"/>
                </a:tc>
              </a:tr>
            </a:tbl>
          </a:graphicData>
        </a:graphic>
      </p:graphicFrame>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 İsmi Olamazlar!!!</a:t>
            </a:r>
            <a:endParaRPr/>
          </a:p>
          <a:p>
            <a:pPr indent="0" lvl="0" marL="0" rtl="0" algn="l">
              <a:spcBef>
                <a:spcPts val="0"/>
              </a:spcBef>
              <a:spcAft>
                <a:spcPts val="0"/>
              </a:spcAft>
              <a:buNone/>
            </a:pPr>
            <a:r>
              <a:t/>
            </a:r>
            <a:endParaRPr/>
          </a:p>
        </p:txBody>
      </p:sp>
      <p:sp>
        <p:nvSpPr>
          <p:cNvPr id="108" name="Google Shape;108;p19"/>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6676400" y="1265450"/>
            <a:ext cx="914400" cy="400050"/>
          </a:xfrm>
          <a:prstGeom prst="rect">
            <a:avLst/>
          </a:prstGeom>
          <a:noFill/>
          <a:ln>
            <a:noFill/>
          </a:ln>
        </p:spPr>
      </p:pic>
      <p:sp>
        <p:nvSpPr>
          <p:cNvPr id="110" name="Google Shape;110;p19"/>
          <p:cNvSpPr txBox="1"/>
          <p:nvPr/>
        </p:nvSpPr>
        <p:spPr>
          <a:xfrm>
            <a:off x="751025" y="3568200"/>
            <a:ext cx="7404000" cy="1079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100"/>
          </a:p>
          <a:p>
            <a:pPr indent="0" lvl="0" marL="0" rtl="0" algn="just">
              <a:lnSpc>
                <a:spcPct val="150000"/>
              </a:lnSpc>
              <a:spcBef>
                <a:spcPts val="0"/>
              </a:spcBef>
              <a:spcAft>
                <a:spcPts val="0"/>
              </a:spcAft>
              <a:buNone/>
            </a:pPr>
            <a:r>
              <a:rPr b="1" i="1" lang="tr" sz="1200">
                <a:solidFill>
                  <a:srgbClr val="FF0000"/>
                </a:solidFill>
                <a:latin typeface="Times New Roman"/>
                <a:ea typeface="Times New Roman"/>
                <a:cs typeface="Times New Roman"/>
                <a:sym typeface="Times New Roman"/>
              </a:rPr>
              <a:t>UYARI:</a:t>
            </a:r>
            <a:r>
              <a:rPr lang="tr" sz="1200">
                <a:solidFill>
                  <a:srgbClr val="FF0000"/>
                </a:solidFill>
                <a:latin typeface="Times New Roman"/>
                <a:ea typeface="Times New Roman"/>
                <a:cs typeface="Times New Roman"/>
                <a:sym typeface="Times New Roman"/>
              </a:rPr>
              <a:t> </a:t>
            </a:r>
            <a:r>
              <a:rPr lang="tr" sz="1200">
                <a:latin typeface="Times New Roman"/>
                <a:ea typeface="Times New Roman"/>
                <a:cs typeface="Times New Roman"/>
                <a:sym typeface="Times New Roman"/>
              </a:rPr>
              <a:t>Yukarıda verilen</a:t>
            </a:r>
            <a:r>
              <a:rPr lang="tr" sz="1200">
                <a:solidFill>
                  <a:srgbClr val="FF0000"/>
                </a:solidFill>
                <a:latin typeface="Times New Roman"/>
                <a:ea typeface="Times New Roman"/>
                <a:cs typeface="Times New Roman"/>
                <a:sym typeface="Times New Roman"/>
              </a:rPr>
              <a:t> </a:t>
            </a:r>
            <a:r>
              <a:rPr lang="tr" sz="1200">
                <a:latin typeface="Times New Roman"/>
                <a:ea typeface="Times New Roman"/>
                <a:cs typeface="Times New Roman"/>
                <a:sym typeface="Times New Roman"/>
              </a:rPr>
              <a:t>anahtar kelimeleri yanlışlıkla değişken adı olarak kullanmayın. Örneğin, “short” bir sayıyı temsil etmek için ayrılmış bir kelimedir ve bu kelimeyi bir değişken adı olarak kullanmaya çalışırsanız, program oluşturulduğunda derleyici size bir hata verecektir.</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Değişken İsmi Olamazlar!!!</a:t>
            </a:r>
            <a:endParaRPr/>
          </a:p>
          <a:p>
            <a:pPr indent="0" lvl="0" marL="0" rtl="0" algn="l">
              <a:spcBef>
                <a:spcPts val="0"/>
              </a:spcBef>
              <a:spcAft>
                <a:spcPts val="0"/>
              </a:spcAft>
              <a:buNone/>
            </a:pPr>
            <a:r>
              <a:t/>
            </a:r>
            <a:endParaRPr/>
          </a:p>
        </p:txBody>
      </p:sp>
      <p:sp>
        <p:nvSpPr>
          <p:cNvPr id="116" name="Google Shape;116;p20"/>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17" name="Google Shape;117;p20"/>
          <p:cNvSpPr txBox="1"/>
          <p:nvPr/>
        </p:nvSpPr>
        <p:spPr>
          <a:xfrm>
            <a:off x="697700" y="1397400"/>
            <a:ext cx="7437600" cy="30708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b="1" lang="tr" sz="1500">
                <a:solidFill>
                  <a:srgbClr val="FF0000"/>
                </a:solidFill>
                <a:latin typeface="PT Sans Narrow"/>
                <a:ea typeface="PT Sans Narrow"/>
                <a:cs typeface="PT Sans Narrow"/>
                <a:sym typeface="PT Sans Narrow"/>
              </a:rPr>
              <a:t>İPUCU:</a:t>
            </a:r>
            <a:r>
              <a:rPr b="1" lang="tr" sz="1500">
                <a:latin typeface="PT Sans Narrow"/>
                <a:ea typeface="PT Sans Narrow"/>
                <a:cs typeface="PT Sans Narrow"/>
                <a:sym typeface="PT Sans Narrow"/>
              </a:rPr>
              <a:t> </a:t>
            </a:r>
            <a:r>
              <a:rPr lang="tr" sz="1500">
                <a:latin typeface="PT Sans Narrow"/>
                <a:ea typeface="PT Sans Narrow"/>
                <a:cs typeface="PT Sans Narrow"/>
                <a:sym typeface="PT Sans Narrow"/>
              </a:rPr>
              <a:t>C++ programlamada, değişkenlerin adları için küçük harfler kullanmak standart bir uygulamadır. Bazı değişkenlerin adları belirli bir kullanımla ilişkilendirilme eğilimindedir. Örnek olarak; </a:t>
            </a:r>
            <a:endParaRPr sz="15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rPr lang="tr" sz="1500">
                <a:solidFill>
                  <a:srgbClr val="00B050"/>
                </a:solidFill>
                <a:latin typeface="PT Sans Narrow"/>
                <a:ea typeface="PT Sans Narrow"/>
                <a:cs typeface="PT Sans Narrow"/>
                <a:sym typeface="PT Sans Narrow"/>
              </a:rPr>
              <a:t>c, ch: </a:t>
            </a:r>
            <a:r>
              <a:rPr lang="tr" sz="1500">
                <a:latin typeface="PT Sans Narrow"/>
                <a:ea typeface="PT Sans Narrow"/>
                <a:cs typeface="PT Sans Narrow"/>
                <a:sym typeface="PT Sans Narrow"/>
              </a:rPr>
              <a:t>karakterler için kullanılır.</a:t>
            </a:r>
            <a:endParaRPr sz="1500">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rPr lang="tr" sz="1500">
                <a:solidFill>
                  <a:srgbClr val="0070C0"/>
                </a:solidFill>
                <a:latin typeface="PT Sans Narrow"/>
                <a:ea typeface="PT Sans Narrow"/>
                <a:cs typeface="PT Sans Narrow"/>
                <a:sym typeface="PT Sans Narrow"/>
              </a:rPr>
              <a:t>i, j, k, l, m, n: </a:t>
            </a:r>
            <a:r>
              <a:rPr lang="tr" sz="1500">
                <a:latin typeface="PT Sans Narrow"/>
                <a:ea typeface="PT Sans Narrow"/>
                <a:cs typeface="PT Sans Narrow"/>
                <a:sym typeface="PT Sans Narrow"/>
              </a:rPr>
              <a:t>tam sayılar ve indisler için kullanılır.</a:t>
            </a:r>
            <a:endParaRPr sz="1500">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rPr lang="tr" sz="1500">
                <a:solidFill>
                  <a:srgbClr val="7030A0"/>
                </a:solidFill>
                <a:latin typeface="PT Sans Narrow"/>
                <a:ea typeface="PT Sans Narrow"/>
                <a:cs typeface="PT Sans Narrow"/>
                <a:sym typeface="PT Sans Narrow"/>
              </a:rPr>
              <a:t>x, y, z: </a:t>
            </a:r>
            <a:r>
              <a:rPr lang="tr" sz="1500">
                <a:latin typeface="PT Sans Narrow"/>
                <a:ea typeface="PT Sans Narrow"/>
                <a:cs typeface="PT Sans Narrow"/>
                <a:sym typeface="PT Sans Narrow"/>
              </a:rPr>
              <a:t>tam ve virgüllü sayılar için kullanılır.</a:t>
            </a:r>
            <a:endParaRPr sz="1500">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914400" rtl="0" algn="just">
              <a:lnSpc>
                <a:spcPct val="115000"/>
              </a:lnSpc>
              <a:spcBef>
                <a:spcPts val="0"/>
              </a:spcBef>
              <a:spcAft>
                <a:spcPts val="0"/>
              </a:spcAft>
              <a:buNone/>
            </a:pPr>
            <a:r>
              <a:t/>
            </a:r>
            <a:endParaRPr sz="1500">
              <a:latin typeface="PT Sans Narrow"/>
              <a:ea typeface="PT Sans Narrow"/>
              <a:cs typeface="PT Sans Narrow"/>
              <a:sym typeface="PT Sans Narrow"/>
            </a:endParaRPr>
          </a:p>
          <a:p>
            <a:pPr indent="0" lvl="0" marL="457200" rtl="0" algn="just">
              <a:lnSpc>
                <a:spcPct val="115000"/>
              </a:lnSpc>
              <a:spcBef>
                <a:spcPts val="0"/>
              </a:spcBef>
              <a:spcAft>
                <a:spcPts val="0"/>
              </a:spcAft>
              <a:buNone/>
            </a:pPr>
            <a:r>
              <a:rPr lang="tr" sz="1500">
                <a:latin typeface="PT Sans Narrow"/>
                <a:ea typeface="PT Sans Narrow"/>
                <a:cs typeface="PT Sans Narrow"/>
                <a:sym typeface="PT Sans Narrow"/>
              </a:rPr>
              <a:t>Ayrıca programlarınızın okunabilirliğini artırmak için, ogrenci_yas, sinav_notu vb. gibi daha uzun ve daha açıklayıcı adlar seçebilirsiniz.</a:t>
            </a:r>
            <a:endParaRPr sz="1700">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İlk Değer Ataması ve Cout Fonksiyonu</a:t>
            </a:r>
            <a:endParaRPr/>
          </a:p>
          <a:p>
            <a:pPr indent="0" lvl="0" marL="0" rtl="0" algn="l">
              <a:spcBef>
                <a:spcPts val="0"/>
              </a:spcBef>
              <a:spcAft>
                <a:spcPts val="0"/>
              </a:spcAft>
              <a:buNone/>
            </a:pPr>
            <a:r>
              <a:t/>
            </a:r>
            <a:endParaRPr/>
          </a:p>
        </p:txBody>
      </p:sp>
      <p:sp>
        <p:nvSpPr>
          <p:cNvPr id="123" name="Google Shape;123;p21"/>
          <p:cNvSpPr txBox="1"/>
          <p:nvPr/>
        </p:nvSpPr>
        <p:spPr>
          <a:xfrm>
            <a:off x="551675" y="3651175"/>
            <a:ext cx="78027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i="1" sz="1200">
              <a:latin typeface="Times New Roman"/>
              <a:ea typeface="Times New Roman"/>
              <a:cs typeface="Times New Roman"/>
              <a:sym typeface="Times New Roman"/>
            </a:endParaRPr>
          </a:p>
        </p:txBody>
      </p:sp>
      <p:sp>
        <p:nvSpPr>
          <p:cNvPr id="124" name="Google Shape;124;p21"/>
          <p:cNvSpPr txBox="1"/>
          <p:nvPr/>
        </p:nvSpPr>
        <p:spPr>
          <a:xfrm>
            <a:off x="697700" y="1397400"/>
            <a:ext cx="7437600" cy="221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None/>
            </a:pPr>
            <a:r>
              <a:rPr lang="tr" sz="1700">
                <a:solidFill>
                  <a:srgbClr val="222222"/>
                </a:solidFill>
                <a:latin typeface="PT Sans Narrow"/>
                <a:ea typeface="PT Sans Narrow"/>
                <a:cs typeface="PT Sans Narrow"/>
                <a:sym typeface="PT Sans Narrow"/>
              </a:rPr>
              <a:t>Bir değişkene bir değer atandığında “ilk değeri ataması” ifadesi kullanılır. İsteğe bağlı olarak, bu atama değişken tanımlanırken ya da daha sonra kullanımda yapılabilir. </a:t>
            </a:r>
            <a:endParaRPr sz="1700">
              <a:solidFill>
                <a:srgbClr val="222222"/>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sz="1700">
              <a:solidFill>
                <a:srgbClr val="222222"/>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rPr lang="tr" sz="1700">
                <a:solidFill>
                  <a:srgbClr val="222222"/>
                </a:solidFill>
                <a:latin typeface="PT Sans Narrow"/>
                <a:ea typeface="PT Sans Narrow"/>
                <a:cs typeface="PT Sans Narrow"/>
                <a:sym typeface="PT Sans Narrow"/>
              </a:rPr>
              <a:t>Herhangi bir değişkende saklanan değerin içeriğini görüntülemek için “cout” fonksiyonu kullanılır.</a:t>
            </a:r>
            <a:endParaRPr sz="1700">
              <a:solidFill>
                <a:srgbClr val="222222"/>
              </a:solidFill>
              <a:latin typeface="PT Sans Narrow"/>
              <a:ea typeface="PT Sans Narrow"/>
              <a:cs typeface="PT Sans Narrow"/>
              <a:sym typeface="PT Sans Narrow"/>
            </a:endParaRPr>
          </a:p>
          <a:p>
            <a:pPr indent="0" lvl="0" marL="457200" marR="0" rtl="0" algn="just">
              <a:lnSpc>
                <a:spcPct val="115000"/>
              </a:lnSpc>
              <a:spcBef>
                <a:spcPts val="0"/>
              </a:spcBef>
              <a:spcAft>
                <a:spcPts val="0"/>
              </a:spcAft>
              <a:buNone/>
            </a:pPr>
            <a:r>
              <a:t/>
            </a:r>
            <a:endParaRPr b="1" sz="1500">
              <a:solidFill>
                <a:srgbClr val="222222"/>
              </a:solidFill>
              <a:latin typeface="PT Sans Narrow"/>
              <a:ea typeface="PT Sans Narrow"/>
              <a:cs typeface="PT Sans Narrow"/>
              <a:sym typeface="PT Sans Narrow"/>
            </a:endParaRPr>
          </a:p>
          <a:p>
            <a:pPr indent="0" lvl="0" marL="0" rtl="0" algn="just">
              <a:lnSpc>
                <a:spcPct val="115000"/>
              </a:lnSpc>
              <a:spcBef>
                <a:spcPts val="0"/>
              </a:spcBef>
              <a:spcAft>
                <a:spcPts val="0"/>
              </a:spcAft>
              <a:buNone/>
            </a:pPr>
            <a:r>
              <a:t/>
            </a:r>
            <a:endParaRPr sz="17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